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5" r:id="rId45"/>
    <p:sldId id="299" r:id="rId46"/>
    <p:sldId id="303" r:id="rId47"/>
    <p:sldId id="304" r:id="rId48"/>
    <p:sldId id="300" r:id="rId49"/>
    <p:sldId id="301" r:id="rId50"/>
    <p:sldId id="302"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33"/>
  </p:normalViewPr>
  <p:slideViewPr>
    <p:cSldViewPr snapToGrid="0">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lem Nur Gök" userId="db6ea66a67d82b99" providerId="LiveId" clId="{27BE0CA3-62AE-0544-B46E-75E2DB94BBB5}"/>
    <pc:docChg chg="custSel modSld">
      <pc:chgData name="Eslem Nur Gök" userId="db6ea66a67d82b99" providerId="LiveId" clId="{27BE0CA3-62AE-0544-B46E-75E2DB94BBB5}" dt="2024-03-19T13:16:50.303" v="1" actId="27636"/>
      <pc:docMkLst>
        <pc:docMk/>
      </pc:docMkLst>
      <pc:sldChg chg="modSp mod">
        <pc:chgData name="Eslem Nur Gök" userId="db6ea66a67d82b99" providerId="LiveId" clId="{27BE0CA3-62AE-0544-B46E-75E2DB94BBB5}" dt="2024-03-19T13:16:50.303" v="1" actId="27636"/>
        <pc:sldMkLst>
          <pc:docMk/>
          <pc:sldMk cId="2749849545" sldId="305"/>
        </pc:sldMkLst>
        <pc:spChg chg="mod">
          <ac:chgData name="Eslem Nur Gök" userId="db6ea66a67d82b99" providerId="LiveId" clId="{27BE0CA3-62AE-0544-B46E-75E2DB94BBB5}" dt="2024-03-19T13:16:50.303" v="1" actId="27636"/>
          <ac:spMkLst>
            <pc:docMk/>
            <pc:sldMk cId="2749849545" sldId="305"/>
            <ac:spMk id="3" creationId="{DA032F68-A0D8-4324-60EC-300B37825C2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3/19/24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23A1CC3-2375-41D4-9E03-427CAF2A4C1A}" type="datetimeFigureOut">
              <a:rPr lang="en-US" dirty="0"/>
              <a:t>3/19/24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FF16868-8199-4C2C-A5B1-63AEE139F88E}" type="datetimeFigureOut">
              <a:rPr lang="en-US" dirty="0"/>
              <a:t>3/19/24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tr-TR"/>
              <a:t>Asıl başlık stilini düzenlemek için tıklayın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AD9FF7F-6988-44CC-821B-644E70CD2F73}" type="datetimeFigureOut">
              <a:rPr lang="en-US" dirty="0"/>
              <a:t>3/19/24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C12C299-16B2-4475-990D-751901EACC14}" type="datetimeFigureOut">
              <a:rPr lang="en-US" dirty="0"/>
              <a:t>3/19/24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3/19/24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34E6425-0181-43F2-84FC-787E803FD2F8}" type="datetimeFigureOut">
              <a:rPr lang="en-US" dirty="0"/>
              <a:t>3/19/24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3/19/24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6E86A4C-8E40-4F87-A4F0-01A0687C5742}" type="datetimeFigureOut">
              <a:rPr lang="en-US" dirty="0"/>
              <a:t>3/19/24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tr-TR"/>
              <a:t>Resim eklemek için simgeye tıklayın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5E72C73-2D91-4E12-BA25-F0AA0C03599B}" type="datetimeFigureOut">
              <a:rPr lang="en-US" dirty="0"/>
              <a:t>3/19/24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3/19/24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16F019-D5F5-7BF5-BEB0-9C875945BEAA}"/>
              </a:ext>
            </a:extLst>
          </p:cNvPr>
          <p:cNvSpPr>
            <a:spLocks noGrp="1"/>
          </p:cNvSpPr>
          <p:nvPr>
            <p:ph type="ctrTitle"/>
          </p:nvPr>
        </p:nvSpPr>
        <p:spPr/>
        <p:txBody>
          <a:bodyPr/>
          <a:lstStyle/>
          <a:p>
            <a:r>
              <a:rPr lang="tr-TR" sz="3200" dirty="0">
                <a:latin typeface="Times New Roman"/>
                <a:cs typeface="Times New Roman"/>
              </a:rPr>
              <a:t>İlişkisel</a:t>
            </a:r>
            <a:r>
              <a:rPr lang="tr-TR" sz="3200" spc="-30" dirty="0">
                <a:latin typeface="Times New Roman"/>
                <a:cs typeface="Times New Roman"/>
              </a:rPr>
              <a:t> </a:t>
            </a:r>
            <a:r>
              <a:rPr lang="tr-TR" sz="3200" dirty="0">
                <a:latin typeface="Times New Roman"/>
                <a:cs typeface="Times New Roman"/>
              </a:rPr>
              <a:t>ve</a:t>
            </a:r>
            <a:r>
              <a:rPr lang="tr-TR" sz="3200" spc="-30" dirty="0">
                <a:latin typeface="Times New Roman"/>
                <a:cs typeface="Times New Roman"/>
              </a:rPr>
              <a:t> </a:t>
            </a:r>
            <a:r>
              <a:rPr lang="tr-TR" sz="3200" dirty="0">
                <a:latin typeface="Times New Roman"/>
                <a:cs typeface="Times New Roman"/>
              </a:rPr>
              <a:t>İlişkisel</a:t>
            </a:r>
            <a:r>
              <a:rPr lang="tr-TR" sz="3200" spc="-20" dirty="0">
                <a:latin typeface="Times New Roman"/>
                <a:cs typeface="Times New Roman"/>
              </a:rPr>
              <a:t> </a:t>
            </a:r>
            <a:r>
              <a:rPr lang="tr-TR" sz="3200" dirty="0">
                <a:latin typeface="Times New Roman"/>
                <a:cs typeface="Times New Roman"/>
              </a:rPr>
              <a:t>Olmayan</a:t>
            </a:r>
            <a:r>
              <a:rPr lang="tr-TR" sz="3200" spc="-10" dirty="0">
                <a:latin typeface="Times New Roman"/>
                <a:cs typeface="Times New Roman"/>
              </a:rPr>
              <a:t> </a:t>
            </a:r>
            <a:r>
              <a:rPr lang="tr-TR" sz="3200" dirty="0">
                <a:latin typeface="Times New Roman"/>
                <a:cs typeface="Times New Roman"/>
              </a:rPr>
              <a:t>(</a:t>
            </a:r>
            <a:r>
              <a:rPr lang="tr-TR" sz="3200" dirty="0" err="1">
                <a:latin typeface="Times New Roman"/>
                <a:cs typeface="Times New Roman"/>
              </a:rPr>
              <a:t>NoSQL</a:t>
            </a:r>
            <a:r>
              <a:rPr lang="tr-TR" sz="3200" dirty="0">
                <a:latin typeface="Times New Roman"/>
                <a:cs typeface="Times New Roman"/>
              </a:rPr>
              <a:t>)</a:t>
            </a:r>
            <a:r>
              <a:rPr lang="tr-TR" sz="3200" spc="-20" dirty="0">
                <a:latin typeface="Times New Roman"/>
                <a:cs typeface="Times New Roman"/>
              </a:rPr>
              <a:t> </a:t>
            </a:r>
            <a:r>
              <a:rPr lang="tr-TR" sz="3200" dirty="0">
                <a:latin typeface="Times New Roman"/>
                <a:cs typeface="Times New Roman"/>
              </a:rPr>
              <a:t>Veri</a:t>
            </a:r>
            <a:r>
              <a:rPr lang="tr-TR" sz="3200" spc="-25" dirty="0">
                <a:latin typeface="Times New Roman"/>
                <a:cs typeface="Times New Roman"/>
              </a:rPr>
              <a:t> </a:t>
            </a:r>
            <a:r>
              <a:rPr lang="tr-TR" sz="3200" spc="-10" dirty="0">
                <a:latin typeface="Times New Roman"/>
                <a:cs typeface="Times New Roman"/>
              </a:rPr>
              <a:t>Tabanı </a:t>
            </a:r>
            <a:r>
              <a:rPr lang="tr-TR" sz="3200" dirty="0">
                <a:latin typeface="Times New Roman"/>
                <a:cs typeface="Times New Roman"/>
              </a:rPr>
              <a:t>Sistemleri</a:t>
            </a:r>
            <a:r>
              <a:rPr lang="tr-TR" sz="3200" spc="-30" dirty="0">
                <a:latin typeface="Times New Roman"/>
                <a:cs typeface="Times New Roman"/>
              </a:rPr>
              <a:t> </a:t>
            </a:r>
            <a:r>
              <a:rPr lang="tr-TR" sz="3200" dirty="0">
                <a:latin typeface="Times New Roman"/>
                <a:cs typeface="Times New Roman"/>
              </a:rPr>
              <a:t>Mimari</a:t>
            </a:r>
            <a:r>
              <a:rPr lang="tr-TR" sz="3200" spc="-30" dirty="0">
                <a:latin typeface="Times New Roman"/>
                <a:cs typeface="Times New Roman"/>
              </a:rPr>
              <a:t> </a:t>
            </a:r>
            <a:r>
              <a:rPr lang="tr-TR" sz="3200" dirty="0">
                <a:latin typeface="Times New Roman"/>
                <a:cs typeface="Times New Roman"/>
              </a:rPr>
              <a:t>Performansının</a:t>
            </a:r>
            <a:r>
              <a:rPr lang="tr-TR" sz="3200" spc="-25" dirty="0">
                <a:latin typeface="Times New Roman"/>
                <a:cs typeface="Times New Roman"/>
              </a:rPr>
              <a:t> </a:t>
            </a:r>
            <a:r>
              <a:rPr lang="tr-TR" sz="3200" dirty="0">
                <a:latin typeface="Times New Roman"/>
                <a:cs typeface="Times New Roman"/>
              </a:rPr>
              <a:t>Yönetim</a:t>
            </a:r>
            <a:r>
              <a:rPr lang="tr-TR" sz="3200" spc="-55" dirty="0">
                <a:latin typeface="Times New Roman"/>
                <a:cs typeface="Times New Roman"/>
              </a:rPr>
              <a:t> </a:t>
            </a:r>
            <a:r>
              <a:rPr lang="tr-TR" sz="3200" spc="-10" dirty="0">
                <a:latin typeface="Times New Roman"/>
                <a:cs typeface="Times New Roman"/>
              </a:rPr>
              <a:t>Bilişim </a:t>
            </a:r>
            <a:r>
              <a:rPr lang="tr-TR" sz="3200" dirty="0">
                <a:latin typeface="Times New Roman"/>
                <a:cs typeface="Times New Roman"/>
              </a:rPr>
              <a:t>Sistemleri</a:t>
            </a:r>
            <a:r>
              <a:rPr lang="tr-TR" sz="3200" spc="-40" dirty="0">
                <a:latin typeface="Times New Roman"/>
                <a:cs typeface="Times New Roman"/>
              </a:rPr>
              <a:t> </a:t>
            </a:r>
            <a:r>
              <a:rPr lang="tr-TR" sz="3200" dirty="0">
                <a:latin typeface="Times New Roman"/>
                <a:cs typeface="Times New Roman"/>
              </a:rPr>
              <a:t>Kapsamında</a:t>
            </a:r>
            <a:r>
              <a:rPr lang="tr-TR" sz="3200" spc="-35" dirty="0">
                <a:latin typeface="Times New Roman"/>
                <a:cs typeface="Times New Roman"/>
              </a:rPr>
              <a:t> </a:t>
            </a:r>
            <a:r>
              <a:rPr lang="tr-TR" sz="3200" spc="-10" dirty="0">
                <a:latin typeface="Times New Roman"/>
                <a:cs typeface="Times New Roman"/>
              </a:rPr>
              <a:t>İncelenmesi</a:t>
            </a:r>
            <a:br>
              <a:rPr lang="tr-TR" sz="3200" dirty="0">
                <a:latin typeface="Times New Roman"/>
                <a:cs typeface="Times New Roman"/>
              </a:rPr>
            </a:br>
            <a:endParaRPr lang="tr-TR" sz="3200" dirty="0"/>
          </a:p>
        </p:txBody>
      </p:sp>
      <p:sp>
        <p:nvSpPr>
          <p:cNvPr id="3" name="Alt Başlık 2">
            <a:extLst>
              <a:ext uri="{FF2B5EF4-FFF2-40B4-BE49-F238E27FC236}">
                <a16:creationId xmlns:a16="http://schemas.microsoft.com/office/drawing/2014/main" id="{9F78A061-23F2-BA75-0022-5D3EB1A51C2C}"/>
              </a:ext>
            </a:extLst>
          </p:cNvPr>
          <p:cNvSpPr>
            <a:spLocks noGrp="1"/>
          </p:cNvSpPr>
          <p:nvPr>
            <p:ph type="subTitle" idx="1"/>
          </p:nvPr>
        </p:nvSpPr>
        <p:spPr/>
        <p:txBody>
          <a:bodyPr/>
          <a:lstStyle/>
          <a:p>
            <a:r>
              <a:rPr lang="tr-TR" sz="1800" dirty="0">
                <a:latin typeface="Times New Roman"/>
                <a:cs typeface="Times New Roman"/>
              </a:rPr>
              <a:t>Serdar</a:t>
            </a:r>
            <a:r>
              <a:rPr lang="tr-TR" sz="1800" spc="-25" dirty="0">
                <a:latin typeface="Times New Roman"/>
                <a:cs typeface="Times New Roman"/>
              </a:rPr>
              <a:t> </a:t>
            </a:r>
            <a:r>
              <a:rPr lang="tr-TR" sz="1800" dirty="0">
                <a:latin typeface="Times New Roman"/>
                <a:cs typeface="Times New Roman"/>
              </a:rPr>
              <a:t>ÖZTÜRK</a:t>
            </a:r>
            <a:r>
              <a:rPr lang="tr-TR" sz="1800" spc="55" dirty="0">
                <a:latin typeface="Times New Roman"/>
                <a:cs typeface="Times New Roman"/>
              </a:rPr>
              <a:t> </a:t>
            </a:r>
            <a:r>
              <a:rPr lang="tr-TR" sz="1800" dirty="0">
                <a:latin typeface="Times New Roman"/>
                <a:cs typeface="Times New Roman"/>
              </a:rPr>
              <a:t>,</a:t>
            </a:r>
            <a:r>
              <a:rPr lang="tr-TR" sz="1800" spc="-25" dirty="0">
                <a:latin typeface="Times New Roman"/>
                <a:cs typeface="Times New Roman"/>
              </a:rPr>
              <a:t> </a:t>
            </a:r>
            <a:r>
              <a:rPr lang="tr-TR" sz="1800" dirty="0">
                <a:latin typeface="Times New Roman"/>
                <a:cs typeface="Times New Roman"/>
              </a:rPr>
              <a:t>Hatice</a:t>
            </a:r>
            <a:r>
              <a:rPr lang="tr-TR" sz="1800" spc="-30" dirty="0">
                <a:latin typeface="Times New Roman"/>
                <a:cs typeface="Times New Roman"/>
              </a:rPr>
              <a:t> </a:t>
            </a:r>
            <a:r>
              <a:rPr lang="tr-TR" sz="1800" dirty="0">
                <a:latin typeface="Times New Roman"/>
                <a:cs typeface="Times New Roman"/>
              </a:rPr>
              <a:t>Ediz</a:t>
            </a:r>
            <a:r>
              <a:rPr lang="tr-TR" sz="1800" spc="-30" dirty="0">
                <a:latin typeface="Times New Roman"/>
                <a:cs typeface="Times New Roman"/>
              </a:rPr>
              <a:t> </a:t>
            </a:r>
            <a:r>
              <a:rPr lang="tr-TR" sz="1800" spc="-10" dirty="0">
                <a:latin typeface="Times New Roman"/>
                <a:cs typeface="Times New Roman"/>
              </a:rPr>
              <a:t>ATMACA</a:t>
            </a:r>
            <a:endParaRPr lang="tr-TR" sz="1800" dirty="0">
              <a:latin typeface="Times New Roman"/>
              <a:cs typeface="Times New Roman"/>
            </a:endParaRPr>
          </a:p>
          <a:p>
            <a:endParaRPr lang="tr-TR" dirty="0"/>
          </a:p>
        </p:txBody>
      </p:sp>
    </p:spTree>
    <p:extLst>
      <p:ext uri="{BB962C8B-B14F-4D97-AF65-F5344CB8AC3E}">
        <p14:creationId xmlns:p14="http://schemas.microsoft.com/office/powerpoint/2010/main" val="3323607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06B391-2D32-ED3E-24C5-6E098E4A26B0}"/>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31CC7B66-13F8-5B8B-421D-A53AE9175AB6}"/>
              </a:ext>
            </a:extLst>
          </p:cNvPr>
          <p:cNvSpPr>
            <a:spLocks noGrp="1"/>
          </p:cNvSpPr>
          <p:nvPr>
            <p:ph idx="1"/>
          </p:nvPr>
        </p:nvSpPr>
        <p:spPr/>
        <p:txBody>
          <a:bodyPr/>
          <a:lstStyle/>
          <a:p>
            <a:r>
              <a:rPr lang="tr-TR" sz="1800" dirty="0" err="1">
                <a:effectLst/>
                <a:latin typeface="Times New Roman" panose="02020603050405020304" pitchFamily="18" charset="0"/>
              </a:rPr>
              <a:t>İlişkisel</a:t>
            </a:r>
            <a:r>
              <a:rPr lang="tr-TR" sz="1800" dirty="0">
                <a:effectLst/>
                <a:latin typeface="Times New Roman" panose="02020603050405020304" pitchFamily="18" charset="0"/>
              </a:rPr>
              <a:t> Veri Modeli: </a:t>
            </a:r>
            <a:r>
              <a:rPr lang="tr-TR" sz="1800" dirty="0" err="1">
                <a:effectLst/>
                <a:latin typeface="Times New Roman" panose="02020603050405020304" pitchFamily="18" charset="0"/>
              </a:rPr>
              <a:t>Hiyerarşik</a:t>
            </a:r>
            <a:r>
              <a:rPr lang="tr-TR" sz="1800" dirty="0">
                <a:effectLst/>
                <a:latin typeface="Times New Roman" panose="02020603050405020304" pitchFamily="18" charset="0"/>
              </a:rPr>
              <a:t> ve </a:t>
            </a:r>
            <a:r>
              <a:rPr lang="tr-TR" sz="1800" dirty="0" err="1">
                <a:effectLst/>
                <a:latin typeface="Times New Roman" panose="02020603050405020304" pitchFamily="18" charset="0"/>
              </a:rPr>
              <a:t>ag</a:t>
            </a:r>
            <a:r>
              <a:rPr lang="tr-TR" sz="1800" dirty="0">
                <a:effectLst/>
                <a:latin typeface="Times New Roman" panose="02020603050405020304" pitchFamily="18" charset="0"/>
              </a:rPr>
              <a:t>̆ veri modellerinin, </a:t>
            </a:r>
            <a:r>
              <a:rPr lang="tr-TR" sz="1800" dirty="0" err="1">
                <a:effectLst/>
                <a:latin typeface="Times New Roman" panose="02020603050405020304" pitchFamily="18" charset="0"/>
              </a:rPr>
              <a:t>çeşitlenen</a:t>
            </a:r>
            <a:r>
              <a:rPr lang="tr-TR" sz="1800" dirty="0">
                <a:effectLst/>
                <a:latin typeface="Times New Roman" panose="02020603050405020304" pitchFamily="18" charset="0"/>
              </a:rPr>
              <a:t> beklentileri </a:t>
            </a:r>
            <a:r>
              <a:rPr lang="tr-TR" sz="1800" dirty="0" err="1">
                <a:effectLst/>
                <a:latin typeface="Times New Roman" panose="02020603050405020304" pitchFamily="18" charset="0"/>
              </a:rPr>
              <a:t>karşılamakta</a:t>
            </a:r>
            <a:r>
              <a:rPr lang="tr-TR" sz="1800" dirty="0">
                <a:effectLst/>
                <a:latin typeface="Times New Roman" panose="02020603050405020304" pitchFamily="18" charset="0"/>
              </a:rPr>
              <a:t> yetersiz kalması, yeni bir model </a:t>
            </a:r>
            <a:r>
              <a:rPr lang="tr-TR" sz="1800" dirty="0" err="1">
                <a:effectLst/>
                <a:latin typeface="Times New Roman" panose="02020603050405020304" pitchFamily="18" charset="0"/>
              </a:rPr>
              <a:t>arayışını</a:t>
            </a:r>
            <a:r>
              <a:rPr lang="tr-TR" sz="1800" dirty="0">
                <a:effectLst/>
                <a:latin typeface="Times New Roman" panose="02020603050405020304" pitchFamily="18" charset="0"/>
              </a:rPr>
              <a:t> </a:t>
            </a:r>
            <a:r>
              <a:rPr lang="tr-TR" sz="1800" dirty="0" err="1">
                <a:effectLst/>
                <a:latin typeface="Times New Roman" panose="02020603050405020304" pitchFamily="18" charset="0"/>
              </a:rPr>
              <a:t>başlatmıs</a:t>
            </a:r>
            <a:r>
              <a:rPr lang="tr-TR" sz="1800" dirty="0">
                <a:effectLst/>
                <a:latin typeface="Times New Roman" panose="02020603050405020304" pitchFamily="18" charset="0"/>
              </a:rPr>
              <a:t>̧ ve </a:t>
            </a:r>
            <a:r>
              <a:rPr lang="tr-TR" sz="1800" dirty="0" err="1">
                <a:effectLst/>
                <a:latin typeface="Times New Roman" panose="02020603050405020304" pitchFamily="18" charset="0"/>
              </a:rPr>
              <a:t>ilişkisel</a:t>
            </a:r>
            <a:r>
              <a:rPr lang="tr-TR" sz="1800" dirty="0">
                <a:effectLst/>
                <a:latin typeface="Times New Roman" panose="02020603050405020304" pitchFamily="18" charset="0"/>
              </a:rPr>
              <a:t> veri modeli </a:t>
            </a:r>
            <a:r>
              <a:rPr lang="tr-TR" sz="1800" dirty="0" err="1">
                <a:effectLst/>
                <a:latin typeface="Times New Roman" panose="02020603050405020304" pitchFamily="18" charset="0"/>
              </a:rPr>
              <a:t>geliştirilmiştir</a:t>
            </a:r>
            <a:r>
              <a:rPr lang="tr-TR" sz="1800" dirty="0">
                <a:effectLst/>
                <a:latin typeface="Times New Roman" panose="02020603050405020304" pitchFamily="18" charset="0"/>
              </a:rPr>
              <a:t>. E. F. </a:t>
            </a:r>
            <a:r>
              <a:rPr lang="tr-TR" sz="1800" dirty="0" err="1">
                <a:effectLst/>
                <a:latin typeface="Times New Roman" panose="02020603050405020304" pitchFamily="18" charset="0"/>
              </a:rPr>
              <a:t>Codd’un</a:t>
            </a:r>
            <a:r>
              <a:rPr lang="tr-TR" sz="1800" dirty="0">
                <a:effectLst/>
                <a:latin typeface="Times New Roman" panose="02020603050405020304" pitchFamily="18" charset="0"/>
              </a:rPr>
              <a:t> 1970’de </a:t>
            </a:r>
            <a:r>
              <a:rPr lang="tr-TR" sz="1800" dirty="0" err="1">
                <a:effectLst/>
                <a:latin typeface="Times New Roman" panose="02020603050405020304" pitchFamily="18" charset="0"/>
              </a:rPr>
              <a:t>yazmıs</a:t>
            </a:r>
            <a:r>
              <a:rPr lang="tr-TR" sz="1800" dirty="0">
                <a:effectLst/>
                <a:latin typeface="Times New Roman" panose="02020603050405020304" pitchFamily="18" charset="0"/>
              </a:rPr>
              <a:t>̧ </a:t>
            </a:r>
            <a:r>
              <a:rPr lang="tr-TR" sz="1800" dirty="0" err="1">
                <a:effectLst/>
                <a:latin typeface="Times New Roman" panose="02020603050405020304" pitchFamily="18" charset="0"/>
              </a:rPr>
              <a:t>olduğu</a:t>
            </a:r>
            <a:r>
              <a:rPr lang="tr-TR" sz="1800" dirty="0">
                <a:effectLst/>
                <a:latin typeface="Times New Roman" panose="02020603050405020304" pitchFamily="18" charset="0"/>
              </a:rPr>
              <a:t> “A </a:t>
            </a:r>
            <a:r>
              <a:rPr lang="tr-TR" sz="1800" dirty="0" err="1">
                <a:effectLst/>
                <a:latin typeface="Times New Roman" panose="02020603050405020304" pitchFamily="18" charset="0"/>
              </a:rPr>
              <a:t>Relational</a:t>
            </a:r>
            <a:r>
              <a:rPr lang="tr-TR" sz="1800" dirty="0">
                <a:effectLst/>
                <a:latin typeface="Times New Roman" panose="02020603050405020304" pitchFamily="18" charset="0"/>
              </a:rPr>
              <a:t> Model of Data </a:t>
            </a:r>
            <a:r>
              <a:rPr lang="tr-TR" sz="1800" dirty="0" err="1">
                <a:effectLst/>
                <a:latin typeface="Times New Roman" panose="02020603050405020304" pitchFamily="18" charset="0"/>
              </a:rPr>
              <a:t>for</a:t>
            </a:r>
            <a:r>
              <a:rPr lang="tr-TR" sz="1800" dirty="0">
                <a:effectLst/>
                <a:latin typeface="Times New Roman" panose="02020603050405020304" pitchFamily="18" charset="0"/>
              </a:rPr>
              <a:t> </a:t>
            </a:r>
            <a:r>
              <a:rPr lang="tr-TR" sz="1800" dirty="0" err="1">
                <a:effectLst/>
                <a:latin typeface="Times New Roman" panose="02020603050405020304" pitchFamily="18" charset="0"/>
              </a:rPr>
              <a:t>Large</a:t>
            </a:r>
            <a:r>
              <a:rPr lang="tr-TR" sz="1800" dirty="0">
                <a:effectLst/>
                <a:latin typeface="Times New Roman" panose="02020603050405020304" pitchFamily="18" charset="0"/>
              </a:rPr>
              <a:t> </a:t>
            </a:r>
            <a:r>
              <a:rPr lang="tr-TR" sz="1800" dirty="0" err="1">
                <a:effectLst/>
                <a:latin typeface="Times New Roman" panose="02020603050405020304" pitchFamily="18" charset="0"/>
              </a:rPr>
              <a:t>Shared</a:t>
            </a:r>
            <a:r>
              <a:rPr lang="tr-TR" sz="1800" dirty="0">
                <a:effectLst/>
                <a:latin typeface="Times New Roman" panose="02020603050405020304" pitchFamily="18" charset="0"/>
              </a:rPr>
              <a:t> Data </a:t>
            </a:r>
            <a:r>
              <a:rPr lang="tr-TR" sz="1800" dirty="0" err="1">
                <a:effectLst/>
                <a:latin typeface="Times New Roman" panose="02020603050405020304" pitchFamily="18" charset="0"/>
              </a:rPr>
              <a:t>Banks</a:t>
            </a:r>
            <a:r>
              <a:rPr lang="tr-TR" sz="1800" dirty="0">
                <a:effectLst/>
                <a:latin typeface="Times New Roman" panose="02020603050405020304" pitchFamily="18" charset="0"/>
              </a:rPr>
              <a:t>” makalesi ile </a:t>
            </a:r>
            <a:r>
              <a:rPr lang="tr-TR" sz="1800" dirty="0" err="1">
                <a:effectLst/>
                <a:latin typeface="Times New Roman" panose="02020603050405020304" pitchFamily="18" charset="0"/>
              </a:rPr>
              <a:t>ilişkisel</a:t>
            </a:r>
            <a:r>
              <a:rPr lang="tr-TR" sz="1800" dirty="0">
                <a:effectLst/>
                <a:latin typeface="Times New Roman" panose="02020603050405020304" pitchFamily="18" charset="0"/>
              </a:rPr>
              <a:t> veri yapılarında </a:t>
            </a:r>
            <a:r>
              <a:rPr lang="tr-TR" sz="1800" dirty="0" err="1">
                <a:effectLst/>
                <a:latin typeface="Times New Roman" panose="02020603050405020304" pitchFamily="18" charset="0"/>
              </a:rPr>
              <a:t>büyük</a:t>
            </a:r>
            <a:r>
              <a:rPr lang="tr-TR" sz="1800" dirty="0">
                <a:effectLst/>
                <a:latin typeface="Times New Roman" panose="02020603050405020304" pitchFamily="18" charset="0"/>
              </a:rPr>
              <a:t> bir ilerleme </a:t>
            </a:r>
            <a:r>
              <a:rPr lang="tr-TR" sz="1800" dirty="0" err="1">
                <a:effectLst/>
                <a:latin typeface="Times New Roman" panose="02020603050405020304" pitchFamily="18" charset="0"/>
              </a:rPr>
              <a:t>kaydedilmiştir</a:t>
            </a:r>
            <a:r>
              <a:rPr lang="tr-TR" sz="1800" dirty="0">
                <a:effectLst/>
                <a:latin typeface="Times New Roman" panose="02020603050405020304" pitchFamily="18" charset="0"/>
              </a:rPr>
              <a:t> [8- 9]. </a:t>
            </a:r>
            <a:r>
              <a:rPr lang="tr-TR" sz="1800" dirty="0" err="1">
                <a:effectLst/>
                <a:latin typeface="Times New Roman" panose="02020603050405020304" pitchFamily="18" charset="0"/>
              </a:rPr>
              <a:t>İlişkisel</a:t>
            </a:r>
            <a:r>
              <a:rPr lang="tr-TR" sz="1800" dirty="0">
                <a:effectLst/>
                <a:latin typeface="Times New Roman" panose="02020603050405020304" pitchFamily="18" charset="0"/>
              </a:rPr>
              <a:t> veri modelinin temel kavramı, </a:t>
            </a:r>
            <a:r>
              <a:rPr lang="tr-TR" sz="1800" dirty="0" err="1">
                <a:effectLst/>
                <a:latin typeface="Times New Roman" panose="02020603050405020304" pitchFamily="18" charset="0"/>
              </a:rPr>
              <a:t>ilişkidir</a:t>
            </a:r>
            <a:r>
              <a:rPr lang="tr-TR" sz="1800" dirty="0">
                <a:effectLst/>
                <a:latin typeface="Times New Roman" panose="02020603050405020304" pitchFamily="18" charset="0"/>
              </a:rPr>
              <a:t>. </a:t>
            </a:r>
            <a:endParaRPr lang="tr-TR" dirty="0"/>
          </a:p>
          <a:p>
            <a:r>
              <a:rPr lang="tr-TR" sz="1800" dirty="0" err="1">
                <a:effectLst/>
                <a:latin typeface="Times New Roman" panose="02020603050405020304" pitchFamily="18" charset="0"/>
              </a:rPr>
              <a:t>İlişkiler</a:t>
            </a:r>
            <a:r>
              <a:rPr lang="tr-TR" sz="1800" dirty="0">
                <a:effectLst/>
                <a:latin typeface="Times New Roman" panose="02020603050405020304" pitchFamily="18" charset="0"/>
              </a:rPr>
              <a:t> yardımıyla, veri </a:t>
            </a:r>
            <a:r>
              <a:rPr lang="tr-TR" sz="1800" dirty="0" err="1">
                <a:effectLst/>
                <a:latin typeface="Times New Roman" panose="02020603050405020304" pitchFamily="18" charset="0"/>
              </a:rPr>
              <a:t>içerisindeki</a:t>
            </a:r>
            <a:r>
              <a:rPr lang="tr-TR" sz="1800" dirty="0">
                <a:effectLst/>
                <a:latin typeface="Times New Roman" panose="02020603050405020304" pitchFamily="18" charset="0"/>
              </a:rPr>
              <a:t> </a:t>
            </a:r>
            <a:r>
              <a:rPr lang="tr-TR" sz="1800" dirty="0" err="1">
                <a:effectLst/>
                <a:latin typeface="Times New Roman" panose="02020603050405020304" pitchFamily="18" charset="0"/>
              </a:rPr>
              <a:t>ilişkiler</a:t>
            </a:r>
            <a:r>
              <a:rPr lang="tr-TR" sz="1800" dirty="0">
                <a:effectLst/>
                <a:latin typeface="Times New Roman" panose="02020603050405020304" pitchFamily="18" charset="0"/>
              </a:rPr>
              <a:t> modellenir. Dolayısıyla, </a:t>
            </a:r>
            <a:r>
              <a:rPr lang="tr-TR" sz="1800" dirty="0" err="1">
                <a:effectLst/>
                <a:latin typeface="Times New Roman" panose="02020603050405020304" pitchFamily="18" charset="0"/>
              </a:rPr>
              <a:t>ilişkisel</a:t>
            </a:r>
            <a:r>
              <a:rPr lang="tr-TR" sz="1800" dirty="0">
                <a:effectLst/>
                <a:latin typeface="Times New Roman" panose="02020603050405020304" pitchFamily="18" charset="0"/>
              </a:rPr>
              <a:t> bir veri tabanı, </a:t>
            </a:r>
            <a:r>
              <a:rPr lang="tr-TR" sz="1800" dirty="0" err="1">
                <a:effectLst/>
                <a:latin typeface="Times New Roman" panose="02020603050405020304" pitchFamily="18" charset="0"/>
              </a:rPr>
              <a:t>çeşitli</a:t>
            </a:r>
            <a:r>
              <a:rPr lang="tr-TR" sz="1800" dirty="0">
                <a:effectLst/>
                <a:latin typeface="Times New Roman" panose="02020603050405020304" pitchFamily="18" charset="0"/>
              </a:rPr>
              <a:t> </a:t>
            </a:r>
            <a:r>
              <a:rPr lang="tr-TR" sz="1800" dirty="0" err="1">
                <a:effectLst/>
                <a:latin typeface="Times New Roman" panose="02020603050405020304" pitchFamily="18" charset="0"/>
              </a:rPr>
              <a:t>ilişki</a:t>
            </a:r>
            <a:r>
              <a:rPr lang="tr-TR" sz="1800" dirty="0">
                <a:effectLst/>
                <a:latin typeface="Times New Roman" panose="02020603050405020304" pitchFamily="18" charset="0"/>
              </a:rPr>
              <a:t> </a:t>
            </a:r>
            <a:r>
              <a:rPr lang="tr-TR" sz="1800" dirty="0" err="1">
                <a:effectLst/>
                <a:latin typeface="Times New Roman" panose="02020603050405020304" pitchFamily="18" charset="0"/>
              </a:rPr>
              <a:t>örneklerinden</a:t>
            </a:r>
            <a:r>
              <a:rPr lang="tr-TR" sz="1800" dirty="0">
                <a:effectLst/>
                <a:latin typeface="Times New Roman" panose="02020603050405020304" pitchFamily="18" charset="0"/>
              </a:rPr>
              <a:t> </a:t>
            </a:r>
            <a:r>
              <a:rPr lang="tr-TR" sz="1800" dirty="0" err="1">
                <a:effectLst/>
                <a:latin typeface="Times New Roman" panose="02020603050405020304" pitchFamily="18" charset="0"/>
              </a:rPr>
              <a:t>oluşur</a:t>
            </a:r>
            <a:r>
              <a:rPr lang="tr-TR" sz="1800" dirty="0">
                <a:effectLst/>
                <a:latin typeface="Times New Roman" panose="02020603050405020304" pitchFamily="18" charset="0"/>
              </a:rPr>
              <a:t>. Kavramsal olarak </a:t>
            </a:r>
            <a:r>
              <a:rPr lang="tr-TR" sz="1800" dirty="0" err="1">
                <a:effectLst/>
                <a:latin typeface="Times New Roman" panose="02020603050405020304" pitchFamily="18" charset="0"/>
              </a:rPr>
              <a:t>ilişkiler</a:t>
            </a:r>
            <a:r>
              <a:rPr lang="tr-TR" sz="1800" dirty="0">
                <a:effectLst/>
                <a:latin typeface="Times New Roman" panose="02020603050405020304" pitchFamily="18" charset="0"/>
              </a:rPr>
              <a:t>, satır ve </a:t>
            </a:r>
            <a:r>
              <a:rPr lang="tr-TR" sz="1800" dirty="0" err="1">
                <a:effectLst/>
                <a:latin typeface="Times New Roman" panose="02020603050405020304" pitchFamily="18" charset="0"/>
              </a:rPr>
              <a:t>sütunlardan</a:t>
            </a:r>
            <a:r>
              <a:rPr lang="tr-TR" sz="1800" dirty="0">
                <a:effectLst/>
                <a:latin typeface="Times New Roman" panose="02020603050405020304" pitchFamily="18" charset="0"/>
              </a:rPr>
              <a:t> </a:t>
            </a:r>
            <a:r>
              <a:rPr lang="tr-TR" sz="1800" dirty="0" err="1">
                <a:effectLst/>
                <a:latin typeface="Times New Roman" panose="02020603050405020304" pitchFamily="18" charset="0"/>
              </a:rPr>
              <a:t>oluşan</a:t>
            </a:r>
            <a:r>
              <a:rPr lang="tr-TR" sz="1800" dirty="0">
                <a:effectLst/>
                <a:latin typeface="Times New Roman" panose="02020603050405020304" pitchFamily="18" charset="0"/>
              </a:rPr>
              <a:t> iki boyutlu tablolarla karakterize edilir. Genellikle veri tabanında her tablo </a:t>
            </a:r>
            <a:r>
              <a:rPr lang="tr-TR" sz="1800" dirty="0" err="1">
                <a:effectLst/>
                <a:latin typeface="Times New Roman" panose="02020603050405020304" pitchFamily="18" charset="0"/>
              </a:rPr>
              <a:t>için</a:t>
            </a:r>
            <a:r>
              <a:rPr lang="tr-TR" sz="1800" dirty="0">
                <a:effectLst/>
                <a:latin typeface="Times New Roman" panose="02020603050405020304" pitchFamily="18" charset="0"/>
              </a:rPr>
              <a:t> bir dosya bulunur. Tablonun her satırı birbiriyle </a:t>
            </a:r>
            <a:r>
              <a:rPr lang="tr-TR" sz="1800" dirty="0" err="1">
                <a:effectLst/>
                <a:latin typeface="Times New Roman" panose="02020603050405020304" pitchFamily="18" charset="0"/>
              </a:rPr>
              <a:t>ilişkili</a:t>
            </a:r>
            <a:r>
              <a:rPr lang="tr-TR" sz="1800" dirty="0">
                <a:effectLst/>
                <a:latin typeface="Times New Roman" panose="02020603050405020304" pitchFamily="18" charset="0"/>
              </a:rPr>
              <a:t> verilerin bir </a:t>
            </a:r>
            <a:r>
              <a:rPr lang="tr-TR" sz="1800" dirty="0" err="1">
                <a:effectLst/>
                <a:latin typeface="Times New Roman" panose="02020603050405020304" pitchFamily="18" charset="0"/>
              </a:rPr>
              <a:t>topluluğudur</a:t>
            </a:r>
            <a:r>
              <a:rPr lang="tr-TR" sz="1800" dirty="0">
                <a:effectLst/>
                <a:latin typeface="Times New Roman" panose="02020603050405020304" pitchFamily="18" charset="0"/>
              </a:rPr>
              <a:t>. </a:t>
            </a:r>
            <a:r>
              <a:rPr lang="tr-TR" sz="1800" dirty="0" err="1">
                <a:effectLst/>
                <a:latin typeface="Times New Roman" panose="02020603050405020304" pitchFamily="18" charset="0"/>
              </a:rPr>
              <a:t>Sütunlarda</a:t>
            </a:r>
            <a:r>
              <a:rPr lang="tr-TR" sz="1800" dirty="0">
                <a:effectLst/>
                <a:latin typeface="Times New Roman" panose="02020603050405020304" pitchFamily="18" charset="0"/>
              </a:rPr>
              <a:t> ise nitelikler bulunur [10]. </a:t>
            </a:r>
            <a:endParaRPr lang="tr-TR" dirty="0"/>
          </a:p>
          <a:p>
            <a:endParaRPr lang="tr-TR" dirty="0"/>
          </a:p>
        </p:txBody>
      </p:sp>
    </p:spTree>
    <p:extLst>
      <p:ext uri="{BB962C8B-B14F-4D97-AF65-F5344CB8AC3E}">
        <p14:creationId xmlns:p14="http://schemas.microsoft.com/office/powerpoint/2010/main" val="19142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54D7EF-FABB-5AE3-C5CE-27D97E0593BB}"/>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787DC03D-827D-5289-5E4C-55E32694AD2C}"/>
              </a:ext>
            </a:extLst>
          </p:cNvPr>
          <p:cNvSpPr>
            <a:spLocks noGrp="1"/>
          </p:cNvSpPr>
          <p:nvPr>
            <p:ph idx="1"/>
          </p:nvPr>
        </p:nvSpPr>
        <p:spPr/>
        <p:txBody>
          <a:bodyPr>
            <a:normAutofit fontScale="92500" lnSpcReduction="10000"/>
          </a:bodyPr>
          <a:lstStyle/>
          <a:p>
            <a:r>
              <a:rPr lang="tr-TR" sz="1800" dirty="0" err="1">
                <a:effectLst/>
                <a:latin typeface="Times New Roman" panose="02020603050405020304" pitchFamily="18" charset="0"/>
              </a:rPr>
              <a:t>Çoklu</a:t>
            </a:r>
            <a:r>
              <a:rPr lang="tr-TR" sz="1800" dirty="0">
                <a:effectLst/>
                <a:latin typeface="Times New Roman" panose="02020603050405020304" pitchFamily="18" charset="0"/>
              </a:rPr>
              <a:t> Ortam Veri Modeli: </a:t>
            </a:r>
            <a:r>
              <a:rPr lang="tr-TR" sz="1800" dirty="0" err="1">
                <a:effectLst/>
                <a:latin typeface="Times New Roman" panose="02020603050405020304" pitchFamily="18" charset="0"/>
              </a:rPr>
              <a:t>Çoklu</a:t>
            </a:r>
            <a:r>
              <a:rPr lang="tr-TR" sz="1800" dirty="0">
                <a:effectLst/>
                <a:latin typeface="Times New Roman" panose="02020603050405020304" pitchFamily="18" charset="0"/>
              </a:rPr>
              <a:t> ortam veri tabanları nesne </a:t>
            </a:r>
            <a:r>
              <a:rPr lang="tr-TR" sz="1800" dirty="0" err="1">
                <a:effectLst/>
                <a:latin typeface="Times New Roman" panose="02020603050405020304" pitchFamily="18" charset="0"/>
              </a:rPr>
              <a:t>ilişkisel</a:t>
            </a:r>
            <a:r>
              <a:rPr lang="tr-TR" sz="1800" dirty="0">
                <a:effectLst/>
                <a:latin typeface="Times New Roman" panose="02020603050405020304" pitchFamily="18" charset="0"/>
              </a:rPr>
              <a:t> veri tabanları ile </a:t>
            </a:r>
            <a:r>
              <a:rPr lang="tr-TR" sz="1800" dirty="0" err="1">
                <a:effectLst/>
                <a:latin typeface="Times New Roman" panose="02020603050405020304" pitchFamily="18" charset="0"/>
              </a:rPr>
              <a:t>büyük</a:t>
            </a:r>
            <a:r>
              <a:rPr lang="tr-TR" sz="1800" dirty="0">
                <a:effectLst/>
                <a:latin typeface="Times New Roman" panose="02020603050405020304" pitchFamily="18" charset="0"/>
              </a:rPr>
              <a:t> benzerlikler </a:t>
            </a:r>
            <a:r>
              <a:rPr lang="tr-TR" sz="1800" dirty="0" err="1">
                <a:effectLst/>
                <a:latin typeface="Times New Roman" panose="02020603050405020304" pitchFamily="18" charset="0"/>
              </a:rPr>
              <a:t>gösterir</a:t>
            </a:r>
            <a:r>
              <a:rPr lang="tr-TR" sz="1800" dirty="0">
                <a:effectLst/>
                <a:latin typeface="Times New Roman" panose="02020603050405020304" pitchFamily="18" charset="0"/>
              </a:rPr>
              <a:t>. Bununla birlikte, film, </a:t>
            </a:r>
            <a:r>
              <a:rPr lang="tr-TR" sz="1800" dirty="0" err="1">
                <a:effectLst/>
                <a:latin typeface="Times New Roman" panose="02020603050405020304" pitchFamily="18" charset="0"/>
              </a:rPr>
              <a:t>müzik</a:t>
            </a:r>
            <a:r>
              <a:rPr lang="tr-TR" sz="1800" dirty="0">
                <a:effectLst/>
                <a:latin typeface="Times New Roman" panose="02020603050405020304" pitchFamily="18" charset="0"/>
              </a:rPr>
              <a:t>, metin ve video gibi </a:t>
            </a:r>
            <a:r>
              <a:rPr lang="tr-TR" sz="1800" dirty="0" err="1">
                <a:effectLst/>
                <a:latin typeface="Times New Roman" panose="02020603050405020304" pitchFamily="18" charset="0"/>
              </a:rPr>
              <a:t>büyük</a:t>
            </a:r>
            <a:r>
              <a:rPr lang="tr-TR" sz="1800" dirty="0">
                <a:effectLst/>
                <a:latin typeface="Times New Roman" panose="02020603050405020304" pitchFamily="18" charset="0"/>
              </a:rPr>
              <a:t> nesneleri </a:t>
            </a:r>
            <a:r>
              <a:rPr lang="tr-TR" sz="1800" dirty="0" err="1">
                <a:effectLst/>
                <a:latin typeface="Times New Roman" panose="02020603050405020304" pitchFamily="18" charset="0"/>
              </a:rPr>
              <a:t>işlemek</a:t>
            </a:r>
            <a:r>
              <a:rPr lang="tr-TR" sz="1800" dirty="0">
                <a:effectLst/>
                <a:latin typeface="Times New Roman" panose="02020603050405020304" pitchFamily="18" charset="0"/>
              </a:rPr>
              <a:t> ve aynı zamanda </a:t>
            </a:r>
            <a:r>
              <a:rPr lang="tr-TR" sz="1800" dirty="0" err="1">
                <a:effectLst/>
                <a:latin typeface="Times New Roman" panose="02020603050405020304" pitchFamily="18" charset="0"/>
              </a:rPr>
              <a:t>işleme</a:t>
            </a:r>
            <a:r>
              <a:rPr lang="tr-TR" sz="1800" dirty="0">
                <a:effectLst/>
                <a:latin typeface="Times New Roman" panose="02020603050405020304" pitchFamily="18" charset="0"/>
              </a:rPr>
              <a:t> sırasındaki adımları kullanıcıya </a:t>
            </a:r>
            <a:r>
              <a:rPr lang="tr-TR" sz="1800" dirty="0" err="1">
                <a:effectLst/>
                <a:latin typeface="Times New Roman" panose="02020603050405020304" pitchFamily="18" charset="0"/>
              </a:rPr>
              <a:t>göstermemek</a:t>
            </a:r>
            <a:r>
              <a:rPr lang="tr-TR" sz="1800" dirty="0">
                <a:effectLst/>
                <a:latin typeface="Times New Roman" panose="02020603050405020304" pitchFamily="18" charset="0"/>
              </a:rPr>
              <a:t> </a:t>
            </a:r>
            <a:r>
              <a:rPr lang="tr-TR" sz="1800" dirty="0" err="1">
                <a:effectLst/>
                <a:latin typeface="Times New Roman" panose="02020603050405020304" pitchFamily="18" charset="0"/>
              </a:rPr>
              <a:t>için</a:t>
            </a:r>
            <a:r>
              <a:rPr lang="tr-TR" sz="1800" dirty="0">
                <a:effectLst/>
                <a:latin typeface="Times New Roman" panose="02020603050405020304" pitchFamily="18" charset="0"/>
              </a:rPr>
              <a:t> farklı </a:t>
            </a:r>
            <a:r>
              <a:rPr lang="tr-TR" sz="1800" dirty="0" err="1">
                <a:effectLst/>
                <a:latin typeface="Times New Roman" panose="02020603050405020304" pitchFamily="18" charset="0"/>
              </a:rPr>
              <a:t>özellikler</a:t>
            </a:r>
            <a:r>
              <a:rPr lang="tr-TR" sz="1800" dirty="0">
                <a:effectLst/>
                <a:latin typeface="Times New Roman" panose="02020603050405020304" pitchFamily="18" charset="0"/>
              </a:rPr>
              <a:t> </a:t>
            </a:r>
            <a:r>
              <a:rPr lang="tr-TR" sz="1800" dirty="0" err="1">
                <a:effectLst/>
                <a:latin typeface="Times New Roman" panose="02020603050405020304" pitchFamily="18" charset="0"/>
              </a:rPr>
              <a:t>taşır</a:t>
            </a:r>
            <a:r>
              <a:rPr lang="tr-TR" sz="1800" dirty="0">
                <a:effectLst/>
                <a:latin typeface="Times New Roman" panose="02020603050405020304" pitchFamily="18" charset="0"/>
              </a:rPr>
              <a:t>. </a:t>
            </a:r>
            <a:r>
              <a:rPr lang="tr-TR" sz="1800" dirty="0" err="1">
                <a:effectLst/>
                <a:latin typeface="Times New Roman" panose="02020603050405020304" pitchFamily="18" charset="0"/>
              </a:rPr>
              <a:t>Çoklu</a:t>
            </a:r>
            <a:r>
              <a:rPr lang="tr-TR" sz="1800" dirty="0">
                <a:effectLst/>
                <a:latin typeface="Times New Roman" panose="02020603050405020304" pitchFamily="18" charset="0"/>
              </a:rPr>
              <a:t> ortam veri tabanlarının desteklemesi gereken </a:t>
            </a:r>
            <a:r>
              <a:rPr lang="tr-TR" sz="1800" dirty="0" err="1">
                <a:effectLst/>
                <a:latin typeface="Times New Roman" panose="02020603050405020304" pitchFamily="18" charset="0"/>
              </a:rPr>
              <a:t>üc</a:t>
            </a:r>
            <a:r>
              <a:rPr lang="tr-TR" sz="1800" dirty="0">
                <a:effectLst/>
                <a:latin typeface="Times New Roman" panose="02020603050405020304" pitchFamily="18" charset="0"/>
              </a:rPr>
              <a:t>̧ temel </a:t>
            </a:r>
            <a:r>
              <a:rPr lang="tr-TR" sz="1800" dirty="0" err="1">
                <a:effectLst/>
                <a:latin typeface="Times New Roman" panose="02020603050405020304" pitchFamily="18" charset="0"/>
              </a:rPr>
              <a:t>özellik</a:t>
            </a:r>
            <a:r>
              <a:rPr lang="tr-TR" sz="1800" dirty="0">
                <a:effectLst/>
                <a:latin typeface="Times New Roman" panose="02020603050405020304" pitchFamily="18" charset="0"/>
              </a:rPr>
              <a:t>; Veri miktarı, </a:t>
            </a:r>
            <a:r>
              <a:rPr lang="tr-TR" sz="1800" dirty="0" err="1">
                <a:effectLst/>
                <a:latin typeface="Times New Roman" panose="02020603050405020304" pitchFamily="18" charset="0"/>
              </a:rPr>
              <a:t>Süreklilik</a:t>
            </a:r>
            <a:r>
              <a:rPr lang="tr-TR" sz="1800" dirty="0">
                <a:effectLst/>
                <a:latin typeface="Times New Roman" panose="02020603050405020304" pitchFamily="18" charset="0"/>
              </a:rPr>
              <a:t> ve Senkronizasyondur. </a:t>
            </a:r>
            <a:r>
              <a:rPr lang="tr-TR" sz="1800" dirty="0" err="1">
                <a:effectLst/>
                <a:latin typeface="Times New Roman" panose="02020603050405020304" pitchFamily="18" charset="0"/>
              </a:rPr>
              <a:t>Çoklu</a:t>
            </a:r>
            <a:r>
              <a:rPr lang="tr-TR" sz="1800" dirty="0">
                <a:effectLst/>
                <a:latin typeface="Times New Roman" panose="02020603050405020304" pitchFamily="18" charset="0"/>
              </a:rPr>
              <a:t> ortam veri tabanı uygulaması, imge </a:t>
            </a:r>
            <a:r>
              <a:rPr lang="tr-TR" sz="1800" dirty="0" err="1">
                <a:effectLst/>
                <a:latin typeface="Times New Roman" panose="02020603050405020304" pitchFamily="18" charset="0"/>
              </a:rPr>
              <a:t>görüntüleme</a:t>
            </a:r>
            <a:r>
              <a:rPr lang="tr-TR" sz="1800" dirty="0">
                <a:effectLst/>
                <a:latin typeface="Times New Roman" panose="02020603050405020304" pitchFamily="18" charset="0"/>
              </a:rPr>
              <a:t>, uzaktan </a:t>
            </a:r>
            <a:r>
              <a:rPr lang="tr-TR" sz="1800" dirty="0" err="1">
                <a:effectLst/>
                <a:latin typeface="Times New Roman" panose="02020603050405020304" pitchFamily="18" charset="0"/>
              </a:rPr>
              <a:t>görüntülu</a:t>
            </a:r>
            <a:r>
              <a:rPr lang="tr-TR" sz="1800" dirty="0">
                <a:effectLst/>
                <a:latin typeface="Times New Roman" panose="02020603050405020304" pitchFamily="18" charset="0"/>
              </a:rPr>
              <a:t>̈ </a:t>
            </a:r>
            <a:r>
              <a:rPr lang="tr-TR" sz="1800" dirty="0" err="1">
                <a:effectLst/>
                <a:latin typeface="Times New Roman" panose="02020603050405020304" pitchFamily="18" charset="0"/>
              </a:rPr>
              <a:t>eğitim</a:t>
            </a:r>
            <a:r>
              <a:rPr lang="tr-TR" sz="1800" dirty="0">
                <a:effectLst/>
                <a:latin typeface="Times New Roman" panose="02020603050405020304" pitchFamily="18" charset="0"/>
              </a:rPr>
              <a:t>, </a:t>
            </a:r>
            <a:r>
              <a:rPr lang="tr-TR" sz="1800" dirty="0" err="1">
                <a:effectLst/>
                <a:latin typeface="Times New Roman" panose="02020603050405020304" pitchFamily="18" charset="0"/>
              </a:rPr>
              <a:t>üc</a:t>
            </a:r>
            <a:r>
              <a:rPr lang="tr-TR" sz="1800" dirty="0">
                <a:effectLst/>
                <a:latin typeface="Times New Roman" panose="02020603050405020304" pitchFamily="18" charset="0"/>
              </a:rPr>
              <a:t>̧ boyutlu tıbbi </a:t>
            </a:r>
            <a:r>
              <a:rPr lang="tr-TR" sz="1800" dirty="0" err="1">
                <a:effectLst/>
                <a:latin typeface="Times New Roman" panose="02020603050405020304" pitchFamily="18" charset="0"/>
              </a:rPr>
              <a:t>görüntu</a:t>
            </a:r>
            <a:r>
              <a:rPr lang="tr-TR" sz="1800" dirty="0">
                <a:effectLst/>
                <a:latin typeface="Times New Roman" panose="02020603050405020304" pitchFamily="18" charset="0"/>
              </a:rPr>
              <a:t>̈ kayıtları depolanması konularında </a:t>
            </a:r>
            <a:r>
              <a:rPr lang="tr-TR" sz="1800" dirty="0" err="1">
                <a:effectLst/>
                <a:latin typeface="Times New Roman" panose="02020603050405020304" pitchFamily="18" charset="0"/>
              </a:rPr>
              <a:t>özellikle</a:t>
            </a:r>
            <a:r>
              <a:rPr lang="tr-TR" sz="1800" dirty="0">
                <a:effectLst/>
                <a:latin typeface="Times New Roman" panose="02020603050405020304" pitchFamily="18" charset="0"/>
              </a:rPr>
              <a:t> tıp bilgi sistemlerinde kullanılmaktadır </a:t>
            </a:r>
            <a:br>
              <a:rPr lang="tr-TR" sz="1800" dirty="0">
                <a:effectLst/>
                <a:latin typeface="Times New Roman" panose="02020603050405020304" pitchFamily="18" charset="0"/>
              </a:rPr>
            </a:br>
            <a:endParaRPr lang="tr-TR" sz="1800" dirty="0">
              <a:effectLst/>
              <a:latin typeface="Times New Roman" panose="02020603050405020304" pitchFamily="18" charset="0"/>
            </a:endParaRPr>
          </a:p>
          <a:p>
            <a:r>
              <a:rPr lang="tr-TR" sz="1800" dirty="0" err="1">
                <a:effectLst/>
                <a:latin typeface="Times New Roman" panose="02020603050405020304" pitchFamily="18" charset="0"/>
              </a:rPr>
              <a:t>Dağıtık</a:t>
            </a:r>
            <a:r>
              <a:rPr lang="tr-TR" sz="1800" dirty="0">
                <a:effectLst/>
                <a:latin typeface="Times New Roman" panose="02020603050405020304" pitchFamily="18" charset="0"/>
              </a:rPr>
              <a:t> Veri Modeli: </a:t>
            </a:r>
            <a:r>
              <a:rPr lang="tr-TR" sz="1800" dirty="0" err="1">
                <a:effectLst/>
                <a:latin typeface="Times New Roman" panose="02020603050405020304" pitchFamily="18" charset="0"/>
              </a:rPr>
              <a:t>Dağıtık</a:t>
            </a:r>
            <a:r>
              <a:rPr lang="tr-TR" sz="1800" dirty="0">
                <a:effectLst/>
                <a:latin typeface="Times New Roman" panose="02020603050405020304" pitchFamily="18" charset="0"/>
              </a:rPr>
              <a:t> veri tabanları, iki ya da daha fazla bilgisayarda depolanan ve bir </a:t>
            </a:r>
            <a:r>
              <a:rPr lang="tr-TR" sz="1800" dirty="0" err="1">
                <a:effectLst/>
                <a:latin typeface="Times New Roman" panose="02020603050405020304" pitchFamily="18" charset="0"/>
              </a:rPr>
              <a:t>ag</a:t>
            </a:r>
            <a:r>
              <a:rPr lang="tr-TR" sz="1800" dirty="0">
                <a:effectLst/>
                <a:latin typeface="Times New Roman" panose="02020603050405020304" pitchFamily="18" charset="0"/>
              </a:rPr>
              <a:t>̆ </a:t>
            </a:r>
            <a:r>
              <a:rPr lang="tr-TR" sz="1800" dirty="0" err="1">
                <a:effectLst/>
                <a:latin typeface="Times New Roman" panose="02020603050405020304" pitchFamily="18" charset="0"/>
              </a:rPr>
              <a:t>üzerinde</a:t>
            </a:r>
            <a:r>
              <a:rPr lang="tr-TR" sz="1800" dirty="0">
                <a:effectLst/>
                <a:latin typeface="Times New Roman" panose="02020603050405020304" pitchFamily="18" charset="0"/>
              </a:rPr>
              <a:t> </a:t>
            </a:r>
            <a:r>
              <a:rPr lang="tr-TR" sz="1800" dirty="0" err="1">
                <a:effectLst/>
                <a:latin typeface="Times New Roman" panose="02020603050405020304" pitchFamily="18" charset="0"/>
              </a:rPr>
              <a:t>dağıtılan</a:t>
            </a:r>
            <a:r>
              <a:rPr lang="tr-TR" sz="1800" dirty="0">
                <a:effectLst/>
                <a:latin typeface="Times New Roman" panose="02020603050405020304" pitchFamily="18" charset="0"/>
              </a:rPr>
              <a:t> bilgiler </a:t>
            </a:r>
            <a:r>
              <a:rPr lang="tr-TR" sz="1800" dirty="0" err="1">
                <a:effectLst/>
                <a:latin typeface="Times New Roman" panose="02020603050405020304" pitchFamily="18" charset="0"/>
              </a:rPr>
              <a:t>için</a:t>
            </a:r>
            <a:r>
              <a:rPr lang="tr-TR" sz="1800" dirty="0">
                <a:effectLst/>
                <a:latin typeface="Times New Roman" panose="02020603050405020304" pitchFamily="18" charset="0"/>
              </a:rPr>
              <a:t> kullanılan veri tabanı grubudur. Veri tabanını </a:t>
            </a:r>
            <a:r>
              <a:rPr lang="tr-TR" sz="1800" dirty="0" err="1">
                <a:effectLst/>
                <a:latin typeface="Times New Roman" panose="02020603050405020304" pitchFamily="18" charset="0"/>
              </a:rPr>
              <a:t>ag</a:t>
            </a:r>
            <a:r>
              <a:rPr lang="tr-TR" sz="1800" dirty="0">
                <a:effectLst/>
                <a:latin typeface="Times New Roman" panose="02020603050405020304" pitchFamily="18" charset="0"/>
              </a:rPr>
              <a:t>̆ </a:t>
            </a:r>
            <a:r>
              <a:rPr lang="tr-TR" sz="1800" dirty="0" err="1">
                <a:effectLst/>
                <a:latin typeface="Times New Roman" panose="02020603050405020304" pitchFamily="18" charset="0"/>
              </a:rPr>
              <a:t>üzerinden</a:t>
            </a:r>
            <a:r>
              <a:rPr lang="tr-TR" sz="1800" dirty="0">
                <a:effectLst/>
                <a:latin typeface="Times New Roman" panose="02020603050405020304" pitchFamily="18" charset="0"/>
              </a:rPr>
              <a:t> paralel kullanmak </a:t>
            </a:r>
            <a:r>
              <a:rPr lang="tr-TR" sz="1800" dirty="0" err="1">
                <a:effectLst/>
                <a:latin typeface="Times New Roman" panose="02020603050405020304" pitchFamily="18" charset="0"/>
              </a:rPr>
              <a:t>için</a:t>
            </a:r>
            <a:r>
              <a:rPr lang="tr-TR" sz="1800" dirty="0">
                <a:effectLst/>
                <a:latin typeface="Times New Roman" panose="02020603050405020304" pitchFamily="18" charset="0"/>
              </a:rPr>
              <a:t> </a:t>
            </a:r>
            <a:r>
              <a:rPr lang="tr-TR" sz="1800" dirty="0" err="1">
                <a:effectLst/>
                <a:latin typeface="Times New Roman" panose="02020603050405020304" pitchFamily="18" charset="0"/>
              </a:rPr>
              <a:t>parçalara</a:t>
            </a:r>
            <a:r>
              <a:rPr lang="tr-TR" sz="1800" dirty="0">
                <a:effectLst/>
                <a:latin typeface="Times New Roman" panose="02020603050405020304" pitchFamily="18" charset="0"/>
              </a:rPr>
              <a:t> ayırmak, sorguların daha hızlı </a:t>
            </a:r>
            <a:r>
              <a:rPr lang="tr-TR" sz="1800" dirty="0" err="1">
                <a:effectLst/>
                <a:latin typeface="Times New Roman" panose="02020603050405020304" pitchFamily="18" charset="0"/>
              </a:rPr>
              <a:t>işlenmesini</a:t>
            </a:r>
            <a:r>
              <a:rPr lang="tr-TR" sz="1800" dirty="0">
                <a:effectLst/>
                <a:latin typeface="Times New Roman" panose="02020603050405020304" pitchFamily="18" charset="0"/>
              </a:rPr>
              <a:t> </a:t>
            </a:r>
            <a:r>
              <a:rPr lang="tr-TR" sz="1800" dirty="0" err="1">
                <a:effectLst/>
                <a:latin typeface="Times New Roman" panose="02020603050405020304" pitchFamily="18" charset="0"/>
              </a:rPr>
              <a:t>sağlar</a:t>
            </a:r>
            <a:r>
              <a:rPr lang="tr-TR" sz="1800" dirty="0">
                <a:effectLst/>
                <a:latin typeface="Times New Roman" panose="02020603050405020304" pitchFamily="18" charset="0"/>
              </a:rPr>
              <a:t>. </a:t>
            </a:r>
            <a:r>
              <a:rPr lang="tr-TR" sz="1800" dirty="0" err="1">
                <a:effectLst/>
                <a:latin typeface="Times New Roman" panose="02020603050405020304" pitchFamily="18" charset="0"/>
              </a:rPr>
              <a:t>Böyle</a:t>
            </a:r>
            <a:r>
              <a:rPr lang="tr-TR" sz="1800" dirty="0">
                <a:effectLst/>
                <a:latin typeface="Times New Roman" panose="02020603050405020304" pitchFamily="18" charset="0"/>
              </a:rPr>
              <a:t> bir sistemde, birden fazla veri tabanına </a:t>
            </a:r>
            <a:r>
              <a:rPr lang="tr-TR" sz="1800" dirty="0" err="1">
                <a:effectLst/>
                <a:latin typeface="Times New Roman" panose="02020603050405020304" pitchFamily="18" charset="0"/>
              </a:rPr>
              <a:t>erişilmesine</a:t>
            </a:r>
            <a:r>
              <a:rPr lang="tr-TR" sz="1800" dirty="0">
                <a:effectLst/>
                <a:latin typeface="Times New Roman" panose="02020603050405020304" pitchFamily="18" charset="0"/>
              </a:rPr>
              <a:t> </a:t>
            </a:r>
            <a:r>
              <a:rPr lang="tr-TR" sz="1800" dirty="0" err="1">
                <a:effectLst/>
                <a:latin typeface="Times New Roman" panose="02020603050405020304" pitchFamily="18" charset="0"/>
              </a:rPr>
              <a:t>rağmen</a:t>
            </a:r>
            <a:r>
              <a:rPr lang="tr-TR" sz="1800" dirty="0">
                <a:effectLst/>
                <a:latin typeface="Times New Roman" panose="02020603050405020304" pitchFamily="18" charset="0"/>
              </a:rPr>
              <a:t>, kullanıcı bir tek veri tabanıyla </a:t>
            </a:r>
            <a:r>
              <a:rPr lang="tr-TR" sz="1800" dirty="0" err="1">
                <a:effectLst/>
                <a:latin typeface="Times New Roman" panose="02020603050405020304" pitchFamily="18" charset="0"/>
              </a:rPr>
              <a:t>çalışıyormus</a:t>
            </a:r>
            <a:r>
              <a:rPr lang="tr-TR" sz="1800" dirty="0">
                <a:effectLst/>
                <a:latin typeface="Times New Roman" panose="02020603050405020304" pitchFamily="18" charset="0"/>
              </a:rPr>
              <a:t>̧ gibi </a:t>
            </a:r>
            <a:r>
              <a:rPr lang="tr-TR" sz="1800" dirty="0" err="1">
                <a:effectLst/>
                <a:latin typeface="Times New Roman" panose="02020603050405020304" pitchFamily="18" charset="0"/>
              </a:rPr>
              <a:t>işlem</a:t>
            </a:r>
            <a:r>
              <a:rPr lang="tr-TR" sz="1800" dirty="0">
                <a:effectLst/>
                <a:latin typeface="Times New Roman" panose="02020603050405020304" pitchFamily="18" charset="0"/>
              </a:rPr>
              <a:t> yapar [6]. </a:t>
            </a:r>
            <a:endParaRPr lang="tr-TR" dirty="0"/>
          </a:p>
          <a:p>
            <a:endParaRPr lang="tr-TR" dirty="0"/>
          </a:p>
        </p:txBody>
      </p:sp>
    </p:spTree>
    <p:extLst>
      <p:ext uri="{BB962C8B-B14F-4D97-AF65-F5344CB8AC3E}">
        <p14:creationId xmlns:p14="http://schemas.microsoft.com/office/powerpoint/2010/main" val="4091511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A136FB-7FD9-85B0-9442-4B58714F806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2F3DA7DD-786B-4997-B531-BB076EB322BB}"/>
              </a:ext>
            </a:extLst>
          </p:cNvPr>
          <p:cNvSpPr>
            <a:spLocks noGrp="1"/>
          </p:cNvSpPr>
          <p:nvPr>
            <p:ph idx="1"/>
          </p:nvPr>
        </p:nvSpPr>
        <p:spPr/>
        <p:txBody>
          <a:bodyPr/>
          <a:lstStyle/>
          <a:p>
            <a:r>
              <a:rPr lang="tr-TR" sz="1800" dirty="0">
                <a:effectLst/>
                <a:latin typeface="Times New Roman" panose="02020603050405020304" pitchFamily="18" charset="0"/>
              </a:rPr>
              <a:t>Nesne </a:t>
            </a:r>
            <a:r>
              <a:rPr lang="tr-TR" sz="1800" dirty="0" err="1">
                <a:effectLst/>
                <a:latin typeface="Times New Roman" panose="02020603050405020304" pitchFamily="18" charset="0"/>
              </a:rPr>
              <a:t>Yönelimli</a:t>
            </a:r>
            <a:r>
              <a:rPr lang="tr-TR" sz="1800" dirty="0">
                <a:effectLst/>
                <a:latin typeface="Times New Roman" panose="02020603050405020304" pitchFamily="18" charset="0"/>
              </a:rPr>
              <a:t> Veri Modeli: Daha sonraları ortaya </a:t>
            </a:r>
            <a:r>
              <a:rPr lang="tr-TR" sz="1800" dirty="0" err="1">
                <a:effectLst/>
                <a:latin typeface="Times New Roman" panose="02020603050405020304" pitchFamily="18" charset="0"/>
              </a:rPr>
              <a:t>çıkmıs</a:t>
            </a:r>
            <a:r>
              <a:rPr lang="tr-TR" sz="1800" dirty="0">
                <a:effectLst/>
                <a:latin typeface="Times New Roman" panose="02020603050405020304" pitchFamily="18" charset="0"/>
              </a:rPr>
              <a:t>̧ ve </a:t>
            </a:r>
            <a:r>
              <a:rPr lang="tr-TR" sz="1800" dirty="0" err="1">
                <a:effectLst/>
                <a:latin typeface="Times New Roman" panose="02020603050405020304" pitchFamily="18" charset="0"/>
              </a:rPr>
              <a:t>başarısını</a:t>
            </a:r>
            <a:r>
              <a:rPr lang="tr-TR" sz="1800" dirty="0">
                <a:effectLst/>
                <a:latin typeface="Times New Roman" panose="02020603050405020304" pitchFamily="18" charset="0"/>
              </a:rPr>
              <a:t> </a:t>
            </a:r>
            <a:r>
              <a:rPr lang="tr-TR" sz="1800" dirty="0" err="1">
                <a:effectLst/>
                <a:latin typeface="Times New Roman" panose="02020603050405020304" pitchFamily="18" charset="0"/>
              </a:rPr>
              <a:t>kanıtlamıştır</a:t>
            </a:r>
            <a:r>
              <a:rPr lang="tr-TR" sz="1800" dirty="0">
                <a:effectLst/>
                <a:latin typeface="Times New Roman" panose="02020603050405020304" pitchFamily="18" charset="0"/>
              </a:rPr>
              <a:t>. Nesne </a:t>
            </a:r>
            <a:r>
              <a:rPr lang="tr-TR" sz="1800" dirty="0" err="1">
                <a:effectLst/>
                <a:latin typeface="Times New Roman" panose="02020603050405020304" pitchFamily="18" charset="0"/>
              </a:rPr>
              <a:t>yönelimli</a:t>
            </a:r>
            <a:r>
              <a:rPr lang="tr-TR" sz="1800" dirty="0">
                <a:effectLst/>
                <a:latin typeface="Times New Roman" panose="02020603050405020304" pitchFamily="18" charset="0"/>
              </a:rPr>
              <a:t> programlamaya dayanan veri modelidir [9]. </a:t>
            </a:r>
            <a:endParaRPr lang="tr-TR" dirty="0">
              <a:effectLst/>
            </a:endParaRPr>
          </a:p>
          <a:p>
            <a:r>
              <a:rPr lang="tr-TR" sz="1800" dirty="0">
                <a:effectLst/>
                <a:latin typeface="Times New Roman" panose="02020603050405020304" pitchFamily="18" charset="0"/>
              </a:rPr>
              <a:t>Nesne </a:t>
            </a:r>
            <a:r>
              <a:rPr lang="tr-TR" sz="1800" dirty="0" err="1">
                <a:effectLst/>
                <a:latin typeface="Times New Roman" panose="02020603050405020304" pitchFamily="18" charset="0"/>
              </a:rPr>
              <a:t>İlişkisel</a:t>
            </a:r>
            <a:r>
              <a:rPr lang="tr-TR" sz="1800" dirty="0">
                <a:effectLst/>
                <a:latin typeface="Times New Roman" panose="02020603050405020304" pitchFamily="18" charset="0"/>
              </a:rPr>
              <a:t> Veri Modeli: Nesne </a:t>
            </a:r>
            <a:r>
              <a:rPr lang="tr-TR" sz="1800" dirty="0" err="1">
                <a:effectLst/>
                <a:latin typeface="Times New Roman" panose="02020603050405020304" pitchFamily="18" charset="0"/>
              </a:rPr>
              <a:t>ilişkisel</a:t>
            </a:r>
            <a:r>
              <a:rPr lang="tr-TR" sz="1800" dirty="0">
                <a:effectLst/>
                <a:latin typeface="Times New Roman" panose="02020603050405020304" pitchFamily="18" charset="0"/>
              </a:rPr>
              <a:t> veri tabanı, </a:t>
            </a:r>
            <a:r>
              <a:rPr lang="tr-TR" sz="1800" dirty="0" err="1">
                <a:effectLst/>
                <a:latin typeface="Times New Roman" panose="02020603050405020304" pitchFamily="18" charset="0"/>
              </a:rPr>
              <a:t>ilişkisel</a:t>
            </a:r>
            <a:r>
              <a:rPr lang="tr-TR" sz="1800" dirty="0">
                <a:effectLst/>
                <a:latin typeface="Times New Roman" panose="02020603050405020304" pitchFamily="18" charset="0"/>
              </a:rPr>
              <a:t> </a:t>
            </a:r>
            <a:r>
              <a:rPr lang="tr-TR" sz="1800" dirty="0" err="1">
                <a:effectLst/>
                <a:latin typeface="Times New Roman" panose="02020603050405020304" pitchFamily="18" charset="0"/>
              </a:rPr>
              <a:t>işlevselliğin</a:t>
            </a:r>
            <a:r>
              <a:rPr lang="tr-TR" sz="1800" dirty="0">
                <a:effectLst/>
                <a:latin typeface="Times New Roman" panose="02020603050405020304" pitchFamily="18" charset="0"/>
              </a:rPr>
              <a:t> </a:t>
            </a:r>
            <a:r>
              <a:rPr lang="tr-TR" sz="1800" dirty="0" err="1">
                <a:effectLst/>
                <a:latin typeface="Times New Roman" panose="02020603050405020304" pitchFamily="18" charset="0"/>
              </a:rPr>
              <a:t>üzerine</a:t>
            </a:r>
            <a:r>
              <a:rPr lang="tr-TR" sz="1800" dirty="0">
                <a:effectLst/>
                <a:latin typeface="Times New Roman" panose="02020603050405020304" pitchFamily="18" charset="0"/>
              </a:rPr>
              <a:t> nesne </a:t>
            </a:r>
            <a:r>
              <a:rPr lang="tr-TR" sz="1800" dirty="0" err="1">
                <a:effectLst/>
                <a:latin typeface="Times New Roman" panose="02020603050405020304" pitchFamily="18" charset="0"/>
              </a:rPr>
              <a:t>yönelimli</a:t>
            </a:r>
            <a:r>
              <a:rPr lang="tr-TR" sz="1800" dirty="0">
                <a:effectLst/>
                <a:latin typeface="Times New Roman" panose="02020603050405020304" pitchFamily="18" charset="0"/>
              </a:rPr>
              <a:t> </a:t>
            </a:r>
            <a:r>
              <a:rPr lang="tr-TR" sz="1800" dirty="0" err="1">
                <a:effectLst/>
                <a:latin typeface="Times New Roman" panose="02020603050405020304" pitchFamily="18" charset="0"/>
              </a:rPr>
              <a:t>özellikler</a:t>
            </a:r>
            <a:r>
              <a:rPr lang="tr-TR" sz="1800" dirty="0">
                <a:effectLst/>
                <a:latin typeface="Times New Roman" panose="02020603050405020304" pitchFamily="18" charset="0"/>
              </a:rPr>
              <a:t> </a:t>
            </a:r>
            <a:r>
              <a:rPr lang="tr-TR" sz="1800" dirty="0" err="1">
                <a:effectLst/>
                <a:latin typeface="Times New Roman" panose="02020603050405020304" pitchFamily="18" charset="0"/>
              </a:rPr>
              <a:t>içerir</a:t>
            </a:r>
            <a:r>
              <a:rPr lang="tr-TR" sz="1800" dirty="0">
                <a:effectLst/>
                <a:latin typeface="Times New Roman" panose="02020603050405020304" pitchFamily="18" charset="0"/>
              </a:rPr>
              <a:t>. </a:t>
            </a:r>
            <a:r>
              <a:rPr lang="tr-TR" sz="1800" dirty="0" err="1">
                <a:effectLst/>
                <a:latin typeface="Times New Roman" panose="02020603050405020304" pitchFamily="18" charset="0"/>
              </a:rPr>
              <a:t>İlişkisel</a:t>
            </a:r>
            <a:r>
              <a:rPr lang="tr-TR" sz="1800" dirty="0">
                <a:effectLst/>
                <a:latin typeface="Times New Roman" panose="02020603050405020304" pitchFamily="18" charset="0"/>
              </a:rPr>
              <a:t> veri tabanları </a:t>
            </a:r>
            <a:r>
              <a:rPr lang="tr-TR" sz="1800" dirty="0" err="1">
                <a:effectLst/>
                <a:latin typeface="Times New Roman" panose="02020603050405020304" pitchFamily="18" charset="0"/>
              </a:rPr>
              <a:t>içinde</a:t>
            </a:r>
            <a:r>
              <a:rPr lang="tr-TR" sz="1800" dirty="0">
                <a:effectLst/>
                <a:latin typeface="Times New Roman" panose="02020603050405020304" pitchFamily="18" charset="0"/>
              </a:rPr>
              <a:t> nesne </a:t>
            </a:r>
            <a:r>
              <a:rPr lang="tr-TR" sz="1800" dirty="0" err="1">
                <a:effectLst/>
                <a:latin typeface="Times New Roman" panose="02020603050405020304" pitchFamily="18" charset="0"/>
              </a:rPr>
              <a:t>yönelimli</a:t>
            </a:r>
            <a:r>
              <a:rPr lang="tr-TR" sz="1800" dirty="0">
                <a:effectLst/>
                <a:latin typeface="Times New Roman" panose="02020603050405020304" pitchFamily="18" charset="0"/>
              </a:rPr>
              <a:t> karakteristikler </a:t>
            </a:r>
            <a:r>
              <a:rPr lang="tr-TR" sz="1800" dirty="0" err="1">
                <a:effectLst/>
                <a:latin typeface="Times New Roman" panose="02020603050405020304" pitchFamily="18" charset="0"/>
              </a:rPr>
              <a:t>içeren</a:t>
            </a:r>
            <a:r>
              <a:rPr lang="tr-TR" sz="1800" dirty="0">
                <a:effectLst/>
                <a:latin typeface="Times New Roman" panose="02020603050405020304" pitchFamily="18" charset="0"/>
              </a:rPr>
              <a:t> ilk veri tabanı 1997 yılında piyasaya sunulan Oracle8’dir. </a:t>
            </a:r>
            <a:endParaRPr lang="tr-TR" dirty="0">
              <a:effectLst/>
            </a:endParaRPr>
          </a:p>
          <a:p>
            <a:endParaRPr lang="tr-TR" dirty="0"/>
          </a:p>
        </p:txBody>
      </p:sp>
    </p:spTree>
    <p:extLst>
      <p:ext uri="{BB962C8B-B14F-4D97-AF65-F5344CB8AC3E}">
        <p14:creationId xmlns:p14="http://schemas.microsoft.com/office/powerpoint/2010/main" val="4100279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658B5D-BC21-25A0-757E-03D07473659B}"/>
              </a:ext>
            </a:extLst>
          </p:cNvPr>
          <p:cNvSpPr>
            <a:spLocks noGrp="1"/>
          </p:cNvSpPr>
          <p:nvPr>
            <p:ph type="title"/>
          </p:nvPr>
        </p:nvSpPr>
        <p:spPr>
          <a:xfrm>
            <a:off x="1154954" y="1183720"/>
            <a:ext cx="8761413" cy="706964"/>
          </a:xfrm>
        </p:spPr>
        <p:txBody>
          <a:bodyPr/>
          <a:lstStyle/>
          <a:p>
            <a:r>
              <a:rPr lang="tr-TR" sz="2400" dirty="0">
                <a:effectLst/>
                <a:latin typeface="Times New Roman,Bold"/>
              </a:rPr>
              <a:t>4. </a:t>
            </a:r>
            <a:r>
              <a:rPr lang="tr-TR" sz="2400" dirty="0" err="1">
                <a:effectLst/>
                <a:latin typeface="Times New Roman,Bold"/>
              </a:rPr>
              <a:t>VERi</a:t>
            </a:r>
            <a:r>
              <a:rPr lang="tr-TR" sz="2400" dirty="0">
                <a:effectLst/>
                <a:latin typeface="Times New Roman,Bold"/>
              </a:rPr>
              <a:t> TABANI TASARIMI (DATABASE DESIGN </a:t>
            </a:r>
            <a:br>
              <a:rPr lang="tr-TR" dirty="0"/>
            </a:br>
            <a:endParaRPr lang="tr-TR" dirty="0"/>
          </a:p>
        </p:txBody>
      </p:sp>
      <p:sp>
        <p:nvSpPr>
          <p:cNvPr id="3" name="İçerik Yer Tutucusu 2">
            <a:extLst>
              <a:ext uri="{FF2B5EF4-FFF2-40B4-BE49-F238E27FC236}">
                <a16:creationId xmlns:a16="http://schemas.microsoft.com/office/drawing/2014/main" id="{1C8C156A-E732-3815-89B8-3000F65AD1CE}"/>
              </a:ext>
            </a:extLst>
          </p:cNvPr>
          <p:cNvSpPr>
            <a:spLocks noGrp="1"/>
          </p:cNvSpPr>
          <p:nvPr>
            <p:ph idx="1"/>
          </p:nvPr>
        </p:nvSpPr>
        <p:spPr/>
        <p:txBody>
          <a:bodyPr>
            <a:normAutofit lnSpcReduction="10000"/>
          </a:bodyPr>
          <a:lstStyle/>
          <a:p>
            <a:r>
              <a:rPr lang="tr-TR" sz="1800" dirty="0">
                <a:effectLst/>
                <a:latin typeface="Times New Roman" panose="02020603050405020304" pitchFamily="18" charset="0"/>
              </a:rPr>
              <a:t>Veri tabanı tasarımında; </a:t>
            </a:r>
            <a:r>
              <a:rPr lang="tr-TR" sz="1800" dirty="0" err="1">
                <a:effectLst/>
                <a:latin typeface="Times New Roman" panose="02020603050405020304" pitchFamily="18" charset="0"/>
              </a:rPr>
              <a:t>gerçeğin</a:t>
            </a:r>
            <a:r>
              <a:rPr lang="tr-TR" sz="1800" dirty="0">
                <a:effectLst/>
                <a:latin typeface="Times New Roman" panose="02020603050405020304" pitchFamily="18" charset="0"/>
              </a:rPr>
              <a:t>, gereksinim ve beklentiler </a:t>
            </a:r>
            <a:r>
              <a:rPr lang="tr-TR" sz="1800" dirty="0" err="1">
                <a:effectLst/>
                <a:latin typeface="Times New Roman" panose="02020603050405020304" pitchFamily="18" charset="0"/>
              </a:rPr>
              <a:t>çerçevesinde</a:t>
            </a:r>
            <a:r>
              <a:rPr lang="tr-TR" sz="1800" dirty="0">
                <a:effectLst/>
                <a:latin typeface="Times New Roman" panose="02020603050405020304" pitchFamily="18" charset="0"/>
              </a:rPr>
              <a:t> modellenerek veri tabanına aktarılması gerekir [10].</a:t>
            </a:r>
            <a:br>
              <a:rPr lang="tr-TR" sz="1800" dirty="0">
                <a:effectLst/>
                <a:latin typeface="Times New Roman" panose="02020603050405020304" pitchFamily="18" charset="0"/>
              </a:rPr>
            </a:br>
            <a:r>
              <a:rPr lang="tr-TR" sz="1800" dirty="0">
                <a:effectLst/>
                <a:latin typeface="Times New Roman" panose="02020603050405020304" pitchFamily="18" charset="0"/>
              </a:rPr>
              <a:t>Veri tabanı tasarımında ilk olarak, olası veri tabanı kullanıcı gereksinimlerinin belirlenmesi gerekir. </a:t>
            </a:r>
            <a:r>
              <a:rPr lang="tr-TR" sz="1800" dirty="0" err="1">
                <a:effectLst/>
                <a:latin typeface="Times New Roman" panose="02020603050405020304" pitchFamily="18" charset="0"/>
              </a:rPr>
              <a:t>Söz</a:t>
            </a:r>
            <a:r>
              <a:rPr lang="tr-TR" sz="1800" dirty="0">
                <a:effectLst/>
                <a:latin typeface="Times New Roman" panose="02020603050405020304" pitchFamily="18" charset="0"/>
              </a:rPr>
              <a:t> konusu gereksinimler, veri tabanında yer alacak veri gruplarını, verilerin tiplerini ve verinin fiziksel olarak depolanması </a:t>
            </a:r>
            <a:r>
              <a:rPr lang="tr-TR" sz="1800" dirty="0" err="1">
                <a:effectLst/>
                <a:latin typeface="Times New Roman" panose="02020603050405020304" pitchFamily="18" charset="0"/>
              </a:rPr>
              <a:t>için</a:t>
            </a:r>
            <a:r>
              <a:rPr lang="tr-TR" sz="1800" dirty="0">
                <a:effectLst/>
                <a:latin typeface="Times New Roman" panose="02020603050405020304" pitchFamily="18" charset="0"/>
              </a:rPr>
              <a:t> kullanılacak olan veri yapılarını belirler. </a:t>
            </a:r>
            <a:r>
              <a:rPr lang="tr-TR" sz="1800" dirty="0" err="1">
                <a:effectLst/>
                <a:latin typeface="Times New Roman" panose="02020603050405020304" pitchFamily="18" charset="0"/>
              </a:rPr>
              <a:t>Gerçeğin</a:t>
            </a:r>
            <a:r>
              <a:rPr lang="tr-TR" sz="1800" dirty="0">
                <a:effectLst/>
                <a:latin typeface="Times New Roman" panose="02020603050405020304" pitchFamily="18" charset="0"/>
              </a:rPr>
              <a:t> veri tabanındaki sayısal temsili, onun belli bir perspektiften bir modeli olup, bir veri tabanı sisteminde gerek kullanıcılar ve gerekse bilgisayar tarafından </a:t>
            </a:r>
            <a:r>
              <a:rPr lang="tr-TR" sz="1800" dirty="0" err="1">
                <a:effectLst/>
                <a:latin typeface="Times New Roman" panose="02020603050405020304" pitchFamily="18" charset="0"/>
              </a:rPr>
              <a:t>anlaşılabilecek</a:t>
            </a:r>
            <a:r>
              <a:rPr lang="tr-TR" sz="1800" dirty="0">
                <a:effectLst/>
                <a:latin typeface="Times New Roman" panose="02020603050405020304" pitchFamily="18" charset="0"/>
              </a:rPr>
              <a:t> bir tarzda tanımlanması gerekir. </a:t>
            </a:r>
            <a:r>
              <a:rPr lang="tr-TR" sz="1800" dirty="0" err="1">
                <a:effectLst/>
                <a:latin typeface="Times New Roman" panose="02020603050405020304" pitchFamily="18" charset="0"/>
              </a:rPr>
              <a:t>Böyle</a:t>
            </a:r>
            <a:r>
              <a:rPr lang="tr-TR" sz="1800" dirty="0">
                <a:effectLst/>
                <a:latin typeface="Times New Roman" panose="02020603050405020304" pitchFamily="18" charset="0"/>
              </a:rPr>
              <a:t> bir tanımlama, veri tabanı </a:t>
            </a:r>
            <a:r>
              <a:rPr lang="tr-TR" sz="1800" dirty="0" err="1">
                <a:effectLst/>
                <a:latin typeface="Times New Roman" panose="02020603050405020304" pitchFamily="18" charset="0"/>
              </a:rPr>
              <a:t>literatüründe</a:t>
            </a:r>
            <a:r>
              <a:rPr lang="tr-TR" sz="1800" dirty="0">
                <a:effectLst/>
                <a:latin typeface="Times New Roman" panose="02020603050405020304" pitchFamily="18" charset="0"/>
              </a:rPr>
              <a:t> “</a:t>
            </a:r>
            <a:r>
              <a:rPr lang="tr-TR" sz="1800" dirty="0" err="1">
                <a:effectLst/>
                <a:latin typeface="Times New Roman" panose="02020603050405020304" pitchFamily="18" charset="0"/>
              </a:rPr>
              <a:t>şema</a:t>
            </a:r>
            <a:r>
              <a:rPr lang="tr-TR" sz="1800" dirty="0">
                <a:effectLst/>
                <a:latin typeface="Times New Roman" panose="02020603050405020304" pitchFamily="18" charset="0"/>
              </a:rPr>
              <a:t>” olarak adlandırılır. Kullanıcı ve bilgisayar </a:t>
            </a:r>
            <a:r>
              <a:rPr lang="tr-TR" sz="1800" dirty="0" err="1">
                <a:effectLst/>
                <a:latin typeface="Times New Roman" panose="02020603050405020304" pitchFamily="18" charset="0"/>
              </a:rPr>
              <a:t>düzeyleri</a:t>
            </a:r>
            <a:r>
              <a:rPr lang="tr-TR" sz="1800" dirty="0">
                <a:effectLst/>
                <a:latin typeface="Times New Roman" panose="02020603050405020304" pitchFamily="18" charset="0"/>
              </a:rPr>
              <a:t> sırasıyla ''kavramsal'' ve ''fiziksel'' </a:t>
            </a:r>
            <a:r>
              <a:rPr lang="tr-TR" sz="1800" dirty="0" err="1">
                <a:effectLst/>
                <a:latin typeface="Times New Roman" panose="02020603050405020304" pitchFamily="18" charset="0"/>
              </a:rPr>
              <a:t>düzeyler</a:t>
            </a:r>
            <a:r>
              <a:rPr lang="tr-TR" sz="1800" dirty="0">
                <a:effectLst/>
                <a:latin typeface="Times New Roman" panose="02020603050405020304" pitchFamily="18" charset="0"/>
              </a:rPr>
              <a:t>, bu </a:t>
            </a:r>
            <a:r>
              <a:rPr lang="tr-TR" sz="1800" dirty="0" err="1">
                <a:effectLst/>
                <a:latin typeface="Times New Roman" panose="02020603050405020304" pitchFamily="18" charset="0"/>
              </a:rPr>
              <a:t>düzeylerdeki</a:t>
            </a:r>
            <a:r>
              <a:rPr lang="tr-TR" sz="1800" dirty="0">
                <a:effectLst/>
                <a:latin typeface="Times New Roman" panose="02020603050405020304" pitchFamily="18" charset="0"/>
              </a:rPr>
              <a:t> </a:t>
            </a:r>
            <a:r>
              <a:rPr lang="tr-TR" sz="1800" dirty="0" err="1">
                <a:effectLst/>
                <a:latin typeface="Times New Roman" panose="02020603050405020304" pitchFamily="18" charset="0"/>
              </a:rPr>
              <a:t>şemalar</a:t>
            </a:r>
            <a:r>
              <a:rPr lang="tr-TR" sz="1800" dirty="0">
                <a:effectLst/>
                <a:latin typeface="Times New Roman" panose="02020603050405020304" pitchFamily="18" charset="0"/>
              </a:rPr>
              <a:t> da “kavramsal </a:t>
            </a:r>
            <a:r>
              <a:rPr lang="tr-TR" sz="1800" dirty="0" err="1">
                <a:effectLst/>
                <a:latin typeface="Times New Roman" panose="02020603050405020304" pitchFamily="18" charset="0"/>
              </a:rPr>
              <a:t>şema</a:t>
            </a:r>
            <a:r>
              <a:rPr lang="tr-TR" sz="1800" dirty="0">
                <a:effectLst/>
                <a:latin typeface="Times New Roman" panose="02020603050405020304" pitchFamily="18" charset="0"/>
              </a:rPr>
              <a:t>” ve “</a:t>
            </a:r>
            <a:r>
              <a:rPr lang="tr-TR" sz="1800" dirty="0" err="1">
                <a:effectLst/>
                <a:latin typeface="Times New Roman" panose="02020603050405020304" pitchFamily="18" charset="0"/>
              </a:rPr>
              <a:t>ic</a:t>
            </a:r>
            <a:r>
              <a:rPr lang="tr-TR" sz="1800" dirty="0">
                <a:effectLst/>
                <a:latin typeface="Times New Roman" panose="02020603050405020304" pitchFamily="18" charset="0"/>
              </a:rPr>
              <a:t>̧ </a:t>
            </a:r>
            <a:r>
              <a:rPr lang="tr-TR" sz="1800" dirty="0" err="1">
                <a:effectLst/>
                <a:latin typeface="Times New Roman" panose="02020603050405020304" pitchFamily="18" charset="0"/>
              </a:rPr>
              <a:t>şema</a:t>
            </a:r>
            <a:r>
              <a:rPr lang="tr-TR" sz="1800" dirty="0">
                <a:effectLst/>
                <a:latin typeface="Times New Roman" panose="02020603050405020304" pitchFamily="18" charset="0"/>
              </a:rPr>
              <a:t>” olarak anılırlar. Kavramsal ve fiziksel </a:t>
            </a:r>
            <a:r>
              <a:rPr lang="tr-TR" sz="1800" dirty="0" err="1">
                <a:effectLst/>
                <a:latin typeface="Times New Roman" panose="02020603050405020304" pitchFamily="18" charset="0"/>
              </a:rPr>
              <a:t>düzeylerdeki</a:t>
            </a:r>
            <a:r>
              <a:rPr lang="tr-TR" sz="1800" dirty="0">
                <a:effectLst/>
                <a:latin typeface="Times New Roman" panose="02020603050405020304" pitchFamily="18" charset="0"/>
              </a:rPr>
              <a:t> </a:t>
            </a:r>
            <a:r>
              <a:rPr lang="tr-TR" sz="1800" dirty="0" err="1">
                <a:effectLst/>
                <a:latin typeface="Times New Roman" panose="02020603050405020304" pitchFamily="18" charset="0"/>
              </a:rPr>
              <a:t>şemalar</a:t>
            </a:r>
            <a:r>
              <a:rPr lang="tr-TR" sz="1800" dirty="0">
                <a:effectLst/>
                <a:latin typeface="Times New Roman" panose="02020603050405020304" pitchFamily="18" charset="0"/>
              </a:rPr>
              <a:t>, farklı </a:t>
            </a:r>
            <a:r>
              <a:rPr lang="tr-TR" sz="1800" dirty="0" err="1">
                <a:effectLst/>
                <a:latin typeface="Times New Roman" panose="02020603050405020304" pitchFamily="18" charset="0"/>
              </a:rPr>
              <a:t>anlayıs</a:t>
            </a:r>
            <a:r>
              <a:rPr lang="tr-TR" sz="1800" dirty="0">
                <a:effectLst/>
                <a:latin typeface="Times New Roman" panose="02020603050405020304" pitchFamily="18" charset="0"/>
              </a:rPr>
              <a:t>̧ mekanizmalarına hitap ettiklerinden, kullanılacak veri modelleri de farklı olacaktır. Her iki </a:t>
            </a:r>
            <a:r>
              <a:rPr lang="tr-TR" sz="1800" dirty="0" err="1">
                <a:effectLst/>
                <a:latin typeface="Times New Roman" panose="02020603050405020304" pitchFamily="18" charset="0"/>
              </a:rPr>
              <a:t>düzeyde</a:t>
            </a:r>
            <a:r>
              <a:rPr lang="tr-TR" sz="1800" dirty="0">
                <a:effectLst/>
                <a:latin typeface="Times New Roman" panose="02020603050405020304" pitchFamily="18" charset="0"/>
              </a:rPr>
              <a:t> kullanılmak </a:t>
            </a:r>
            <a:r>
              <a:rPr lang="tr-TR" sz="1800" dirty="0" err="1">
                <a:effectLst/>
                <a:latin typeface="Times New Roman" panose="02020603050405020304" pitchFamily="18" charset="0"/>
              </a:rPr>
              <a:t>üzere</a:t>
            </a:r>
            <a:r>
              <a:rPr lang="tr-TR" sz="1800" dirty="0">
                <a:effectLst/>
                <a:latin typeface="Times New Roman" panose="02020603050405020304" pitchFamily="18" charset="0"/>
              </a:rPr>
              <a:t>, </a:t>
            </a:r>
            <a:r>
              <a:rPr lang="tr-TR" sz="1800" dirty="0" err="1">
                <a:effectLst/>
                <a:latin typeface="Times New Roman" panose="02020603050405020304" pitchFamily="18" charset="0"/>
              </a:rPr>
              <a:t>çeşitli</a:t>
            </a:r>
            <a:r>
              <a:rPr lang="tr-TR" sz="1800" dirty="0">
                <a:effectLst/>
                <a:latin typeface="Times New Roman" panose="02020603050405020304" pitchFamily="18" charset="0"/>
              </a:rPr>
              <a:t> veri modelleri </a:t>
            </a:r>
            <a:r>
              <a:rPr lang="tr-TR" sz="1800" dirty="0" err="1">
                <a:effectLst/>
                <a:latin typeface="Times New Roman" panose="02020603050405020304" pitchFamily="18" charset="0"/>
              </a:rPr>
              <a:t>geliştirilmiştir</a:t>
            </a:r>
            <a:r>
              <a:rPr lang="tr-TR" sz="1800" dirty="0">
                <a:effectLst/>
                <a:latin typeface="Times New Roman" panose="02020603050405020304" pitchFamily="18" charset="0"/>
              </a:rPr>
              <a:t> [10]. </a:t>
            </a:r>
            <a:endParaRPr lang="tr-TR" dirty="0"/>
          </a:p>
          <a:p>
            <a:endParaRPr lang="tr-TR" dirty="0"/>
          </a:p>
        </p:txBody>
      </p:sp>
    </p:spTree>
    <p:extLst>
      <p:ext uri="{BB962C8B-B14F-4D97-AF65-F5344CB8AC3E}">
        <p14:creationId xmlns:p14="http://schemas.microsoft.com/office/powerpoint/2010/main" val="2087254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4EDEA8-2AEE-5F2E-5E6B-2F1FE8DC2373}"/>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283B80B-8B6E-5078-9BA1-F28CB977F745}"/>
              </a:ext>
            </a:extLst>
          </p:cNvPr>
          <p:cNvSpPr>
            <a:spLocks noGrp="1"/>
          </p:cNvSpPr>
          <p:nvPr>
            <p:ph idx="1"/>
          </p:nvPr>
        </p:nvSpPr>
        <p:spPr/>
        <p:txBody>
          <a:bodyPr/>
          <a:lstStyle/>
          <a:p>
            <a:r>
              <a:rPr lang="tr-TR" sz="1800" dirty="0">
                <a:effectLst/>
                <a:latin typeface="Times New Roman" panose="02020603050405020304" pitchFamily="18" charset="0"/>
              </a:rPr>
              <a:t>Geleneksel veri tabanı tasarımı, kullanıcı </a:t>
            </a:r>
            <a:r>
              <a:rPr lang="tr-TR" sz="1800" dirty="0" err="1">
                <a:effectLst/>
                <a:latin typeface="Times New Roman" panose="02020603050405020304" pitchFamily="18" charset="0"/>
              </a:rPr>
              <a:t>düzeyinden</a:t>
            </a:r>
            <a:r>
              <a:rPr lang="tr-TR" sz="1800" dirty="0">
                <a:effectLst/>
                <a:latin typeface="Times New Roman" panose="02020603050405020304" pitchFamily="18" charset="0"/>
              </a:rPr>
              <a:t> fiziksel </a:t>
            </a:r>
            <a:r>
              <a:rPr lang="tr-TR" sz="1800" dirty="0" err="1">
                <a:effectLst/>
                <a:latin typeface="Times New Roman" panose="02020603050405020304" pitchFamily="18" charset="0"/>
              </a:rPr>
              <a:t>düzeye</a:t>
            </a:r>
            <a:r>
              <a:rPr lang="tr-TR" sz="1800" dirty="0">
                <a:effectLst/>
                <a:latin typeface="Times New Roman" panose="02020603050405020304" pitchFamily="18" charset="0"/>
              </a:rPr>
              <a:t> </a:t>
            </a:r>
            <a:r>
              <a:rPr lang="tr-TR" sz="1800" dirty="0" err="1">
                <a:effectLst/>
                <a:latin typeface="Times New Roman" panose="02020603050405020304" pitchFamily="18" charset="0"/>
              </a:rPr>
              <a:t>doğrudur</a:t>
            </a:r>
            <a:r>
              <a:rPr lang="tr-TR" sz="1800" dirty="0">
                <a:effectLst/>
                <a:latin typeface="Times New Roman" panose="02020603050405020304" pitchFamily="18" charset="0"/>
              </a:rPr>
              <a:t>. Kavramsal tasarımda, gereksinimlere </a:t>
            </a:r>
            <a:r>
              <a:rPr lang="tr-TR" sz="1800" dirty="0" err="1">
                <a:effectLst/>
                <a:latin typeface="Times New Roman" panose="02020603050405020304" pitchFamily="18" charset="0"/>
              </a:rPr>
              <a:t>göre</a:t>
            </a:r>
            <a:r>
              <a:rPr lang="tr-TR" sz="1800" dirty="0">
                <a:effectLst/>
                <a:latin typeface="Times New Roman" panose="02020603050405020304" pitchFamily="18" charset="0"/>
              </a:rPr>
              <a:t> kavramsal </a:t>
            </a:r>
            <a:r>
              <a:rPr lang="tr-TR" sz="1800" dirty="0" err="1">
                <a:effectLst/>
                <a:latin typeface="Times New Roman" panose="02020603050405020304" pitchFamily="18" charset="0"/>
              </a:rPr>
              <a:t>şema</a:t>
            </a:r>
            <a:r>
              <a:rPr lang="tr-TR" sz="1800" dirty="0">
                <a:effectLst/>
                <a:latin typeface="Times New Roman" panose="02020603050405020304" pitchFamily="18" charset="0"/>
              </a:rPr>
              <a:t> belirlenir. Kavramsal </a:t>
            </a:r>
            <a:r>
              <a:rPr lang="tr-TR" sz="1800" dirty="0" err="1">
                <a:effectLst/>
                <a:latin typeface="Times New Roman" panose="02020603050405020304" pitchFamily="18" charset="0"/>
              </a:rPr>
              <a:t>şema</a:t>
            </a:r>
            <a:r>
              <a:rPr lang="tr-TR" sz="1800" dirty="0">
                <a:effectLst/>
                <a:latin typeface="Times New Roman" panose="02020603050405020304" pitchFamily="18" charset="0"/>
              </a:rPr>
              <a:t> tanımlamada, kavramsal ya da mantıksal veri modelleri kullanılabilir. Kavramsal </a:t>
            </a:r>
            <a:r>
              <a:rPr lang="tr-TR" sz="1800" dirty="0" err="1">
                <a:effectLst/>
                <a:latin typeface="Times New Roman" panose="02020603050405020304" pitchFamily="18" charset="0"/>
              </a:rPr>
              <a:t>şema</a:t>
            </a:r>
            <a:r>
              <a:rPr lang="tr-TR" sz="1800" dirty="0">
                <a:effectLst/>
                <a:latin typeface="Times New Roman" panose="02020603050405020304" pitchFamily="18" charset="0"/>
              </a:rPr>
              <a:t>, ortalama veri tabanı kullanıcısı </a:t>
            </a:r>
            <a:r>
              <a:rPr lang="tr-TR" sz="1800" dirty="0" err="1">
                <a:effectLst/>
                <a:latin typeface="Times New Roman" panose="02020603050405020304" pitchFamily="18" charset="0"/>
              </a:rPr>
              <a:t>için</a:t>
            </a:r>
            <a:r>
              <a:rPr lang="tr-TR" sz="1800" dirty="0">
                <a:effectLst/>
                <a:latin typeface="Times New Roman" panose="02020603050405020304" pitchFamily="18" charset="0"/>
              </a:rPr>
              <a:t>, veri tabanının yapısını genel olarak tanımlar. Kullanıcıların veri tabanının yapısını anlamalarına ve </a:t>
            </a:r>
            <a:r>
              <a:rPr lang="tr-TR" sz="1800" dirty="0" err="1">
                <a:effectLst/>
                <a:latin typeface="Times New Roman" panose="02020603050405020304" pitchFamily="18" charset="0"/>
              </a:rPr>
              <a:t>böylece</a:t>
            </a:r>
            <a:r>
              <a:rPr lang="tr-TR" sz="1800" dirty="0">
                <a:effectLst/>
                <a:latin typeface="Times New Roman" panose="02020603050405020304" pitchFamily="18" charset="0"/>
              </a:rPr>
              <a:t> uygulamalarını modellemelerini </a:t>
            </a:r>
            <a:r>
              <a:rPr lang="tr-TR" sz="1800" dirty="0" err="1">
                <a:effectLst/>
                <a:latin typeface="Times New Roman" panose="02020603050405020304" pitchFamily="18" charset="0"/>
              </a:rPr>
              <a:t>sağlar</a:t>
            </a:r>
            <a:r>
              <a:rPr lang="tr-TR" sz="1800" dirty="0">
                <a:effectLst/>
                <a:latin typeface="Times New Roman" panose="02020603050405020304" pitchFamily="18" charset="0"/>
              </a:rPr>
              <a:t>. Kavramsal </a:t>
            </a:r>
            <a:r>
              <a:rPr lang="tr-TR" sz="1800" dirty="0" err="1">
                <a:effectLst/>
                <a:latin typeface="Times New Roman" panose="02020603050405020304" pitchFamily="18" charset="0"/>
              </a:rPr>
              <a:t>şema</a:t>
            </a:r>
            <a:r>
              <a:rPr lang="tr-TR" sz="1800" dirty="0">
                <a:effectLst/>
                <a:latin typeface="Times New Roman" panose="02020603050405020304" pitchFamily="18" charset="0"/>
              </a:rPr>
              <a:t>, fiziksel depolama yapılarının ayrıntılarına girmeden, varlıklar, veri tipleri, varlıklar arasındaki </a:t>
            </a:r>
            <a:r>
              <a:rPr lang="tr-TR" sz="1800" dirty="0" err="1">
                <a:effectLst/>
                <a:latin typeface="Times New Roman" panose="02020603050405020304" pitchFamily="18" charset="0"/>
              </a:rPr>
              <a:t>ilişki</a:t>
            </a:r>
            <a:r>
              <a:rPr lang="tr-TR" sz="1800" dirty="0">
                <a:effectLst/>
                <a:latin typeface="Times New Roman" panose="02020603050405020304" pitchFamily="18" charset="0"/>
              </a:rPr>
              <a:t> tipleri ve kısıtlayıcılar </a:t>
            </a:r>
            <a:r>
              <a:rPr lang="tr-TR" sz="1800" dirty="0" err="1">
                <a:effectLst/>
                <a:latin typeface="Times New Roman" panose="02020603050405020304" pitchFamily="18" charset="0"/>
              </a:rPr>
              <a:t>üzerinde</a:t>
            </a:r>
            <a:r>
              <a:rPr lang="tr-TR" sz="1800" dirty="0">
                <a:effectLst/>
                <a:latin typeface="Times New Roman" panose="02020603050405020304" pitchFamily="18" charset="0"/>
              </a:rPr>
              <a:t> </a:t>
            </a:r>
            <a:r>
              <a:rPr lang="tr-TR" sz="1800" dirty="0" err="1">
                <a:effectLst/>
                <a:latin typeface="Times New Roman" panose="02020603050405020304" pitchFamily="18" charset="0"/>
              </a:rPr>
              <a:t>yoğunlaşır</a:t>
            </a:r>
            <a:r>
              <a:rPr lang="tr-TR" sz="1800" dirty="0">
                <a:effectLst/>
                <a:latin typeface="Times New Roman" panose="02020603050405020304" pitchFamily="18" charset="0"/>
              </a:rPr>
              <a:t>. Bu bakımdan kavramsal </a:t>
            </a:r>
            <a:r>
              <a:rPr lang="tr-TR" sz="1800" dirty="0" err="1">
                <a:effectLst/>
                <a:latin typeface="Times New Roman" panose="02020603050405020304" pitchFamily="18" charset="0"/>
              </a:rPr>
              <a:t>şema</a:t>
            </a:r>
            <a:r>
              <a:rPr lang="tr-TR" sz="1800" dirty="0">
                <a:effectLst/>
                <a:latin typeface="Times New Roman" panose="02020603050405020304" pitchFamily="18" charset="0"/>
              </a:rPr>
              <a:t>, </a:t>
            </a:r>
            <a:r>
              <a:rPr lang="tr-TR" sz="1800" dirty="0" err="1">
                <a:effectLst/>
                <a:latin typeface="Times New Roman" panose="02020603050405020304" pitchFamily="18" charset="0"/>
              </a:rPr>
              <a:t>yüksek</a:t>
            </a:r>
            <a:r>
              <a:rPr lang="tr-TR" sz="1800" dirty="0">
                <a:effectLst/>
                <a:latin typeface="Times New Roman" panose="02020603050405020304" pitchFamily="18" charset="0"/>
              </a:rPr>
              <a:t> </a:t>
            </a:r>
            <a:r>
              <a:rPr lang="tr-TR" sz="1800" dirty="0" err="1">
                <a:effectLst/>
                <a:latin typeface="Times New Roman" panose="02020603050405020304" pitchFamily="18" charset="0"/>
              </a:rPr>
              <a:t>düzeyli</a:t>
            </a:r>
            <a:r>
              <a:rPr lang="tr-TR" sz="1800" dirty="0">
                <a:effectLst/>
                <a:latin typeface="Times New Roman" panose="02020603050405020304" pitchFamily="18" charset="0"/>
              </a:rPr>
              <a:t> bir tanımlamadır. </a:t>
            </a:r>
            <a:r>
              <a:rPr lang="tr-TR" sz="1800" dirty="0" err="1">
                <a:effectLst/>
                <a:latin typeface="Times New Roman" panose="02020603050405020304" pitchFamily="18" charset="0"/>
              </a:rPr>
              <a:t>Diğer</a:t>
            </a:r>
            <a:r>
              <a:rPr lang="tr-TR" sz="1800" dirty="0">
                <a:effectLst/>
                <a:latin typeface="Times New Roman" panose="02020603050405020304" pitchFamily="18" charset="0"/>
              </a:rPr>
              <a:t> bir ifadeyle, kavramsal </a:t>
            </a:r>
            <a:r>
              <a:rPr lang="tr-TR" sz="1800" dirty="0" err="1">
                <a:effectLst/>
                <a:latin typeface="Times New Roman" panose="02020603050405020304" pitchFamily="18" charset="0"/>
              </a:rPr>
              <a:t>şema</a:t>
            </a:r>
            <a:r>
              <a:rPr lang="tr-TR" sz="1800" dirty="0">
                <a:effectLst/>
                <a:latin typeface="Times New Roman" panose="02020603050405020304" pitchFamily="18" charset="0"/>
              </a:rPr>
              <a:t>, yazılım ve donanımdan </a:t>
            </a:r>
            <a:r>
              <a:rPr lang="tr-TR" sz="1800" dirty="0" err="1">
                <a:effectLst/>
                <a:latin typeface="Times New Roman" panose="02020603050405020304" pitchFamily="18" charset="0"/>
              </a:rPr>
              <a:t>bağımsızdır</a:t>
            </a:r>
            <a:r>
              <a:rPr lang="tr-TR" sz="1800" dirty="0">
                <a:effectLst/>
                <a:latin typeface="Times New Roman" panose="02020603050405020304" pitchFamily="18" charset="0"/>
              </a:rPr>
              <a:t> ve son kullanıcı tarafından </a:t>
            </a:r>
            <a:r>
              <a:rPr lang="tr-TR" sz="1800" dirty="0" err="1">
                <a:effectLst/>
                <a:latin typeface="Times New Roman" panose="02020603050405020304" pitchFamily="18" charset="0"/>
              </a:rPr>
              <a:t>anlaşılması</a:t>
            </a:r>
            <a:r>
              <a:rPr lang="tr-TR" sz="1800" dirty="0">
                <a:effectLst/>
                <a:latin typeface="Times New Roman" panose="02020603050405020304" pitchFamily="18" charset="0"/>
              </a:rPr>
              <a:t> da daha kolaydır [10]. </a:t>
            </a:r>
            <a:endParaRPr lang="tr-TR" dirty="0"/>
          </a:p>
          <a:p>
            <a:endParaRPr lang="tr-TR" dirty="0"/>
          </a:p>
        </p:txBody>
      </p:sp>
    </p:spTree>
    <p:extLst>
      <p:ext uri="{BB962C8B-B14F-4D97-AF65-F5344CB8AC3E}">
        <p14:creationId xmlns:p14="http://schemas.microsoft.com/office/powerpoint/2010/main" val="2279782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93553E-D805-3587-0784-E552A0FB0441}"/>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E891455D-7715-ACD9-88F4-1C6D8140BA7C}"/>
              </a:ext>
            </a:extLst>
          </p:cNvPr>
          <p:cNvSpPr>
            <a:spLocks noGrp="1"/>
          </p:cNvSpPr>
          <p:nvPr>
            <p:ph idx="1"/>
          </p:nvPr>
        </p:nvSpPr>
        <p:spPr/>
        <p:txBody>
          <a:bodyPr>
            <a:normAutofit fontScale="85000" lnSpcReduction="10000"/>
          </a:bodyPr>
          <a:lstStyle/>
          <a:p>
            <a:r>
              <a:rPr lang="tr-TR" sz="1800" dirty="0">
                <a:effectLst/>
                <a:latin typeface="Times New Roman" panose="02020603050405020304" pitchFamily="18" charset="0"/>
              </a:rPr>
              <a:t>Kavramsal veri modelleri </a:t>
            </a:r>
            <a:r>
              <a:rPr lang="tr-TR" sz="1800" dirty="0" err="1">
                <a:effectLst/>
                <a:latin typeface="Times New Roman" panose="02020603050405020304" pitchFamily="18" charset="0"/>
              </a:rPr>
              <a:t>oldukça</a:t>
            </a:r>
            <a:r>
              <a:rPr lang="tr-TR" sz="1800" dirty="0">
                <a:effectLst/>
                <a:latin typeface="Times New Roman" panose="02020603050405020304" pitchFamily="18" charset="0"/>
              </a:rPr>
              <a:t> </a:t>
            </a:r>
            <a:r>
              <a:rPr lang="tr-TR" sz="1800" dirty="0" err="1">
                <a:effectLst/>
                <a:latin typeface="Times New Roman" panose="02020603050405020304" pitchFamily="18" charset="0"/>
              </a:rPr>
              <a:t>yüksek</a:t>
            </a:r>
            <a:r>
              <a:rPr lang="tr-TR" sz="1800" dirty="0">
                <a:effectLst/>
                <a:latin typeface="Times New Roman" panose="02020603050405020304" pitchFamily="18" charset="0"/>
              </a:rPr>
              <a:t> </a:t>
            </a:r>
            <a:r>
              <a:rPr lang="tr-TR" sz="1800" dirty="0" err="1">
                <a:effectLst/>
                <a:latin typeface="Times New Roman" panose="02020603050405020304" pitchFamily="18" charset="0"/>
              </a:rPr>
              <a:t>düzeyli</a:t>
            </a:r>
            <a:r>
              <a:rPr lang="tr-TR" sz="1800" dirty="0">
                <a:effectLst/>
                <a:latin typeface="Times New Roman" panose="02020603050405020304" pitchFamily="18" charset="0"/>
              </a:rPr>
              <a:t> olduklarından, kavramsal bir veri modelinde tanımlı bir </a:t>
            </a:r>
            <a:r>
              <a:rPr lang="tr-TR" sz="1800" dirty="0" err="1">
                <a:effectLst/>
                <a:latin typeface="Times New Roman" panose="02020603050405020304" pitchFamily="18" charset="0"/>
              </a:rPr>
              <a:t>şema</a:t>
            </a:r>
            <a:r>
              <a:rPr lang="tr-TR" sz="1800" dirty="0">
                <a:effectLst/>
                <a:latin typeface="Times New Roman" panose="02020603050405020304" pitchFamily="18" charset="0"/>
              </a:rPr>
              <a:t> genellikle </a:t>
            </a:r>
            <a:r>
              <a:rPr lang="tr-TR" sz="1800" dirty="0" err="1">
                <a:effectLst/>
                <a:latin typeface="Times New Roman" panose="02020603050405020304" pitchFamily="18" charset="0"/>
              </a:rPr>
              <a:t>doğrudan</a:t>
            </a:r>
            <a:r>
              <a:rPr lang="tr-TR" sz="1800" dirty="0">
                <a:effectLst/>
                <a:latin typeface="Times New Roman" panose="02020603050405020304" pitchFamily="18" charset="0"/>
              </a:rPr>
              <a:t> </a:t>
            </a:r>
            <a:r>
              <a:rPr lang="tr-TR" sz="1800" dirty="0" err="1">
                <a:effectLst/>
                <a:latin typeface="Times New Roman" panose="02020603050405020304" pitchFamily="18" charset="0"/>
              </a:rPr>
              <a:t>gerçekleştirilemez</a:t>
            </a:r>
            <a:r>
              <a:rPr lang="tr-TR" sz="1800" dirty="0">
                <a:effectLst/>
                <a:latin typeface="Times New Roman" panose="02020603050405020304" pitchFamily="18" charset="0"/>
              </a:rPr>
              <a:t>. Bu nedenle, geleneksel veri tabanı tasarımında, kavramsal tasarımdan sonraki adım, </a:t>
            </a:r>
            <a:r>
              <a:rPr lang="tr-TR" sz="1800" dirty="0" err="1">
                <a:effectLst/>
                <a:latin typeface="Times New Roman" panose="02020603050405020304" pitchFamily="18" charset="0"/>
              </a:rPr>
              <a:t>çoğunlukla</a:t>
            </a:r>
            <a:r>
              <a:rPr lang="tr-TR" sz="1800" dirty="0">
                <a:effectLst/>
                <a:latin typeface="Times New Roman" panose="02020603050405020304" pitchFamily="18" charset="0"/>
              </a:rPr>
              <a:t>, </a:t>
            </a:r>
            <a:r>
              <a:rPr lang="tr-TR" sz="1800" dirty="0" err="1">
                <a:effectLst/>
                <a:latin typeface="Times New Roman" panose="02020603050405020304" pitchFamily="18" charset="0"/>
              </a:rPr>
              <a:t>gerçekleştirim</a:t>
            </a:r>
            <a:r>
              <a:rPr lang="tr-TR" sz="1800" dirty="0">
                <a:effectLst/>
                <a:latin typeface="Times New Roman" panose="02020603050405020304" pitchFamily="18" charset="0"/>
              </a:rPr>
              <a:t> </a:t>
            </a:r>
            <a:r>
              <a:rPr lang="tr-TR" sz="1800" dirty="0" err="1">
                <a:effectLst/>
                <a:latin typeface="Times New Roman" panose="02020603050405020304" pitchFamily="18" charset="0"/>
              </a:rPr>
              <a:t>için</a:t>
            </a:r>
            <a:r>
              <a:rPr lang="tr-TR" sz="1800" dirty="0">
                <a:effectLst/>
                <a:latin typeface="Times New Roman" panose="02020603050405020304" pitchFamily="18" charset="0"/>
              </a:rPr>
              <a:t> kullanılacak bir veri tabanı </a:t>
            </a:r>
            <a:r>
              <a:rPr lang="tr-TR" sz="1800" dirty="0" err="1">
                <a:effectLst/>
                <a:latin typeface="Times New Roman" panose="02020603050405020304" pitchFamily="18" charset="0"/>
              </a:rPr>
              <a:t>yönetim</a:t>
            </a:r>
            <a:r>
              <a:rPr lang="tr-TR" sz="1800" dirty="0">
                <a:effectLst/>
                <a:latin typeface="Times New Roman" panose="02020603050405020304" pitchFamily="18" charset="0"/>
              </a:rPr>
              <a:t> sisteminin </a:t>
            </a:r>
            <a:r>
              <a:rPr lang="tr-TR" sz="1800" dirty="0" err="1">
                <a:effectLst/>
                <a:latin typeface="Times New Roman" panose="02020603050405020304" pitchFamily="18" charset="0"/>
              </a:rPr>
              <a:t>seçimidir</a:t>
            </a:r>
            <a:r>
              <a:rPr lang="tr-TR" sz="1800" dirty="0">
                <a:effectLst/>
                <a:latin typeface="Times New Roman" panose="02020603050405020304" pitchFamily="18" charset="0"/>
              </a:rPr>
              <a:t>. </a:t>
            </a:r>
            <a:r>
              <a:rPr lang="tr-TR" sz="1800" dirty="0" err="1">
                <a:effectLst/>
                <a:latin typeface="Times New Roman" panose="02020603050405020304" pitchFamily="18" charset="0"/>
              </a:rPr>
              <a:t>Öte</a:t>
            </a:r>
            <a:r>
              <a:rPr lang="tr-TR" sz="1800" dirty="0">
                <a:effectLst/>
                <a:latin typeface="Times New Roman" panose="02020603050405020304" pitchFamily="18" charset="0"/>
              </a:rPr>
              <a:t> yandan, </a:t>
            </a:r>
            <a:r>
              <a:rPr lang="tr-TR" sz="1800" dirty="0" err="1">
                <a:effectLst/>
                <a:latin typeface="Times New Roman" panose="02020603050405020304" pitchFamily="18" charset="0"/>
              </a:rPr>
              <a:t>bugün</a:t>
            </a:r>
            <a:r>
              <a:rPr lang="tr-TR" sz="1800" dirty="0">
                <a:effectLst/>
                <a:latin typeface="Times New Roman" panose="02020603050405020304" pitchFamily="18" charset="0"/>
              </a:rPr>
              <a:t> piyasadaki veri tabanı </a:t>
            </a:r>
            <a:r>
              <a:rPr lang="tr-TR" sz="1800" dirty="0" err="1">
                <a:effectLst/>
                <a:latin typeface="Times New Roman" panose="02020603050405020304" pitchFamily="18" charset="0"/>
              </a:rPr>
              <a:t>yönetim</a:t>
            </a:r>
            <a:r>
              <a:rPr lang="tr-TR" sz="1800" dirty="0">
                <a:effectLst/>
                <a:latin typeface="Times New Roman" panose="02020603050405020304" pitchFamily="18" charset="0"/>
              </a:rPr>
              <a:t> sistemlerinin </a:t>
            </a:r>
            <a:r>
              <a:rPr lang="tr-TR" sz="1800" dirty="0" err="1">
                <a:effectLst/>
                <a:latin typeface="Times New Roman" panose="02020603050405020304" pitchFamily="18" charset="0"/>
              </a:rPr>
              <a:t>çoğu</a:t>
            </a:r>
            <a:r>
              <a:rPr lang="tr-TR" sz="1800" dirty="0">
                <a:effectLst/>
                <a:latin typeface="Times New Roman" panose="02020603050405020304" pitchFamily="18" charset="0"/>
              </a:rPr>
              <a:t> mantıksal bir veri modeli kullanmaktadırlar. O nedenle mantıksal veri modelleri, </a:t>
            </a:r>
            <a:r>
              <a:rPr lang="tr-TR" sz="1800" dirty="0" err="1">
                <a:effectLst/>
                <a:latin typeface="Times New Roman" panose="02020603050405020304" pitchFamily="18" charset="0"/>
              </a:rPr>
              <a:t>gerçekleştirim</a:t>
            </a:r>
            <a:r>
              <a:rPr lang="tr-TR" sz="1800" dirty="0">
                <a:effectLst/>
                <a:latin typeface="Times New Roman" panose="02020603050405020304" pitchFamily="18" charset="0"/>
              </a:rPr>
              <a:t> veri modelleri olarak da bilinirler. O halde, kavramsal veri modelindeki kavramsal </a:t>
            </a:r>
            <a:r>
              <a:rPr lang="tr-TR" sz="1800" dirty="0" err="1">
                <a:effectLst/>
                <a:latin typeface="Times New Roman" panose="02020603050405020304" pitchFamily="18" charset="0"/>
              </a:rPr>
              <a:t>şema</a:t>
            </a:r>
            <a:r>
              <a:rPr lang="tr-TR" sz="1800" dirty="0">
                <a:effectLst/>
                <a:latin typeface="Times New Roman" panose="02020603050405020304" pitchFamily="18" charset="0"/>
              </a:rPr>
              <a:t>, veri tabanı </a:t>
            </a:r>
            <a:r>
              <a:rPr lang="tr-TR" sz="1800" dirty="0" err="1">
                <a:effectLst/>
                <a:latin typeface="Times New Roman" panose="02020603050405020304" pitchFamily="18" charset="0"/>
              </a:rPr>
              <a:t>yönetim</a:t>
            </a:r>
            <a:r>
              <a:rPr lang="tr-TR" sz="1800" dirty="0">
                <a:effectLst/>
                <a:latin typeface="Times New Roman" panose="02020603050405020304" pitchFamily="18" charset="0"/>
              </a:rPr>
              <a:t> sisteminin veri modelinde yeniden tanımlanmalıdır. Buradaki </a:t>
            </a:r>
            <a:r>
              <a:rPr lang="tr-TR" sz="1800" dirty="0" err="1">
                <a:effectLst/>
                <a:latin typeface="Times New Roman" panose="02020603050405020304" pitchFamily="18" charset="0"/>
              </a:rPr>
              <a:t>işlem</a:t>
            </a:r>
            <a:r>
              <a:rPr lang="tr-TR" sz="1800" dirty="0">
                <a:effectLst/>
                <a:latin typeface="Times New Roman" panose="02020603050405020304" pitchFamily="18" charset="0"/>
              </a:rPr>
              <a:t>, iki veri modeli arasında bir </a:t>
            </a:r>
            <a:r>
              <a:rPr lang="tr-TR" sz="1800" dirty="0" err="1">
                <a:effectLst/>
                <a:latin typeface="Times New Roman" panose="02020603050405020304" pitchFamily="18" charset="0"/>
              </a:rPr>
              <a:t>dönüşüm</a:t>
            </a:r>
            <a:r>
              <a:rPr lang="tr-TR" sz="1800" dirty="0">
                <a:effectLst/>
                <a:latin typeface="Times New Roman" panose="02020603050405020304" pitchFamily="18" charset="0"/>
              </a:rPr>
              <a:t> olup, bazen “mantıksal veri tabanı tasarımı” olarak anılır [10]. </a:t>
            </a:r>
            <a:endParaRPr lang="tr-TR" dirty="0"/>
          </a:p>
          <a:p>
            <a:r>
              <a:rPr lang="tr-TR" sz="1800" dirty="0">
                <a:effectLst/>
                <a:latin typeface="Times New Roman" panose="02020603050405020304" pitchFamily="18" charset="0"/>
              </a:rPr>
              <a:t>Fiziksel tasarım </a:t>
            </a:r>
            <a:r>
              <a:rPr lang="tr-TR" sz="1800" dirty="0" err="1">
                <a:effectLst/>
                <a:latin typeface="Times New Roman" panose="02020603050405020304" pitchFamily="18" charset="0"/>
              </a:rPr>
              <a:t>aşamasında</a:t>
            </a:r>
            <a:r>
              <a:rPr lang="tr-TR" sz="1800" dirty="0">
                <a:effectLst/>
                <a:latin typeface="Times New Roman" panose="02020603050405020304" pitchFamily="18" charset="0"/>
              </a:rPr>
              <a:t>, verinin en </a:t>
            </a:r>
            <a:r>
              <a:rPr lang="tr-TR" sz="1800" dirty="0" err="1">
                <a:effectLst/>
                <a:latin typeface="Times New Roman" panose="02020603050405020304" pitchFamily="18" charset="0"/>
              </a:rPr>
              <a:t>yüksek</a:t>
            </a:r>
            <a:r>
              <a:rPr lang="tr-TR" sz="1800" dirty="0">
                <a:effectLst/>
                <a:latin typeface="Times New Roman" panose="02020603050405020304" pitchFamily="18" charset="0"/>
              </a:rPr>
              <a:t> verim </a:t>
            </a:r>
            <a:r>
              <a:rPr lang="tr-TR" sz="1800" dirty="0" err="1">
                <a:effectLst/>
                <a:latin typeface="Times New Roman" panose="02020603050405020304" pitchFamily="18" charset="0"/>
              </a:rPr>
              <a:t>için</a:t>
            </a:r>
            <a:r>
              <a:rPr lang="tr-TR" sz="1800" dirty="0">
                <a:effectLst/>
                <a:latin typeface="Times New Roman" panose="02020603050405020304" pitchFamily="18" charset="0"/>
              </a:rPr>
              <a:t>, veri tabanında fiziksel olarak nasıl organize edilmesi </a:t>
            </a:r>
            <a:r>
              <a:rPr lang="tr-TR" sz="1800" dirty="0" err="1">
                <a:effectLst/>
                <a:latin typeface="Times New Roman" panose="02020603050405020304" pitchFamily="18" charset="0"/>
              </a:rPr>
              <a:t>gerektiği</a:t>
            </a:r>
            <a:r>
              <a:rPr lang="tr-TR" sz="1800" dirty="0">
                <a:effectLst/>
                <a:latin typeface="Times New Roman" panose="02020603050405020304" pitchFamily="18" charset="0"/>
              </a:rPr>
              <a:t> belirlenir. </a:t>
            </a:r>
            <a:r>
              <a:rPr lang="tr-TR" sz="1800" dirty="0" err="1">
                <a:effectLst/>
                <a:latin typeface="Times New Roman" panose="02020603050405020304" pitchFamily="18" charset="0"/>
              </a:rPr>
              <a:t>Sonuc</a:t>
            </a:r>
            <a:r>
              <a:rPr lang="tr-TR" sz="1800" dirty="0">
                <a:effectLst/>
                <a:latin typeface="Times New Roman" panose="02020603050405020304" pitchFamily="18" charset="0"/>
              </a:rPr>
              <a:t>̧, </a:t>
            </a:r>
            <a:r>
              <a:rPr lang="tr-TR" sz="1800" dirty="0" err="1">
                <a:effectLst/>
                <a:latin typeface="Times New Roman" panose="02020603050405020304" pitchFamily="18" charset="0"/>
              </a:rPr>
              <a:t>ic</a:t>
            </a:r>
            <a:r>
              <a:rPr lang="tr-TR" sz="1800" dirty="0">
                <a:effectLst/>
                <a:latin typeface="Times New Roman" panose="02020603050405020304" pitchFamily="18" charset="0"/>
              </a:rPr>
              <a:t>̧ </a:t>
            </a:r>
            <a:r>
              <a:rPr lang="tr-TR" sz="1800" dirty="0" err="1">
                <a:effectLst/>
                <a:latin typeface="Times New Roman" panose="02020603050405020304" pitchFamily="18" charset="0"/>
              </a:rPr>
              <a:t>şemadır</a:t>
            </a:r>
            <a:r>
              <a:rPr lang="tr-TR" sz="1800" dirty="0">
                <a:effectLst/>
                <a:latin typeface="Times New Roman" panose="02020603050405020304" pitchFamily="18" charset="0"/>
              </a:rPr>
              <a:t> [10]. </a:t>
            </a:r>
            <a:endParaRPr lang="tr-TR" dirty="0"/>
          </a:p>
          <a:p>
            <a:r>
              <a:rPr lang="tr-TR" sz="1800" dirty="0" err="1">
                <a:effectLst/>
                <a:latin typeface="Times New Roman" panose="02020603050405020304" pitchFamily="18" charset="0"/>
              </a:rPr>
              <a:t>İc</a:t>
            </a:r>
            <a:r>
              <a:rPr lang="tr-TR" sz="1800" dirty="0">
                <a:effectLst/>
                <a:latin typeface="Times New Roman" panose="02020603050405020304" pitchFamily="18" charset="0"/>
              </a:rPr>
              <a:t>̧ </a:t>
            </a:r>
            <a:r>
              <a:rPr lang="tr-TR" sz="1800" dirty="0" err="1">
                <a:effectLst/>
                <a:latin typeface="Times New Roman" panose="02020603050405020304" pitchFamily="18" charset="0"/>
              </a:rPr>
              <a:t>şema</a:t>
            </a:r>
            <a:r>
              <a:rPr lang="tr-TR" sz="1800" dirty="0">
                <a:effectLst/>
                <a:latin typeface="Times New Roman" panose="02020603050405020304" pitchFamily="18" charset="0"/>
              </a:rPr>
              <a:t> depolama yapılarını, kayıt formatlarını, kayıt alanlarını, veri tabanına </a:t>
            </a:r>
            <a:r>
              <a:rPr lang="tr-TR" sz="1800" dirty="0" err="1">
                <a:effectLst/>
                <a:latin typeface="Times New Roman" panose="02020603050405020304" pitchFamily="18" charset="0"/>
              </a:rPr>
              <a:t>giris</a:t>
            </a:r>
            <a:r>
              <a:rPr lang="tr-TR" sz="1800" dirty="0">
                <a:effectLst/>
                <a:latin typeface="Times New Roman" panose="02020603050405020304" pitchFamily="18" charset="0"/>
              </a:rPr>
              <a:t>̧ yol ve </a:t>
            </a:r>
            <a:r>
              <a:rPr lang="tr-TR" sz="1800" dirty="0" err="1">
                <a:effectLst/>
                <a:latin typeface="Times New Roman" panose="02020603050405020304" pitchFamily="18" charset="0"/>
              </a:rPr>
              <a:t>yöntemleri</a:t>
            </a:r>
            <a:r>
              <a:rPr lang="tr-TR" sz="1800" dirty="0">
                <a:effectLst/>
                <a:latin typeface="Times New Roman" panose="02020603050405020304" pitchFamily="18" charset="0"/>
              </a:rPr>
              <a:t> ile veri tabanının fiziksel </a:t>
            </a:r>
            <a:r>
              <a:rPr lang="tr-TR" sz="1800" dirty="0" err="1">
                <a:effectLst/>
                <a:latin typeface="Times New Roman" panose="02020603050405020304" pitchFamily="18" charset="0"/>
              </a:rPr>
              <a:t>gerçekleştirimini</a:t>
            </a:r>
            <a:r>
              <a:rPr lang="tr-TR" sz="1800" dirty="0">
                <a:effectLst/>
                <a:latin typeface="Times New Roman" panose="02020603050405020304" pitchFamily="18" charset="0"/>
              </a:rPr>
              <a:t> ilgilendiren </a:t>
            </a:r>
            <a:r>
              <a:rPr lang="tr-TR" sz="1800" dirty="0" err="1">
                <a:effectLst/>
                <a:latin typeface="Times New Roman" panose="02020603050405020304" pitchFamily="18" charset="0"/>
              </a:rPr>
              <a:t>diğer</a:t>
            </a:r>
            <a:r>
              <a:rPr lang="tr-TR" sz="1800" dirty="0">
                <a:effectLst/>
                <a:latin typeface="Times New Roman" panose="02020603050405020304" pitchFamily="18" charset="0"/>
              </a:rPr>
              <a:t> </a:t>
            </a:r>
            <a:r>
              <a:rPr lang="tr-TR" sz="1800" dirty="0" err="1">
                <a:effectLst/>
                <a:latin typeface="Times New Roman" panose="02020603050405020304" pitchFamily="18" charset="0"/>
              </a:rPr>
              <a:t>bütün</a:t>
            </a:r>
            <a:r>
              <a:rPr lang="tr-TR" sz="1800" dirty="0">
                <a:effectLst/>
                <a:latin typeface="Times New Roman" panose="02020603050405020304" pitchFamily="18" charset="0"/>
              </a:rPr>
              <a:t> detayları tanımlar. </a:t>
            </a:r>
            <a:r>
              <a:rPr lang="tr-TR" sz="1800" dirty="0" err="1">
                <a:effectLst/>
                <a:latin typeface="Times New Roman" panose="02020603050405020304" pitchFamily="18" charset="0"/>
              </a:rPr>
              <a:t>İc</a:t>
            </a:r>
            <a:r>
              <a:rPr lang="tr-TR" sz="1800" dirty="0">
                <a:effectLst/>
                <a:latin typeface="Times New Roman" panose="02020603050405020304" pitchFamily="18" charset="0"/>
              </a:rPr>
              <a:t>̧ </a:t>
            </a:r>
            <a:r>
              <a:rPr lang="tr-TR" sz="1800" dirty="0" err="1">
                <a:effectLst/>
                <a:latin typeface="Times New Roman" panose="02020603050405020304" pitchFamily="18" charset="0"/>
              </a:rPr>
              <a:t>şema</a:t>
            </a:r>
            <a:r>
              <a:rPr lang="tr-TR" sz="1800" dirty="0">
                <a:effectLst/>
                <a:latin typeface="Times New Roman" panose="02020603050405020304" pitchFamily="18" charset="0"/>
              </a:rPr>
              <a:t> tanımlamada, genellikle veri yapıları olarak bilinen, fiziksel veri modelleri kullanılır. </a:t>
            </a:r>
            <a:r>
              <a:rPr lang="tr-TR" sz="1800" dirty="0" err="1">
                <a:effectLst/>
                <a:latin typeface="Times New Roman" panose="02020603050405020304" pitchFamily="18" charset="0"/>
              </a:rPr>
              <a:t>İc</a:t>
            </a:r>
            <a:r>
              <a:rPr lang="tr-TR" sz="1800" dirty="0">
                <a:effectLst/>
                <a:latin typeface="Times New Roman" panose="02020603050405020304" pitchFamily="18" charset="0"/>
              </a:rPr>
              <a:t>̧ </a:t>
            </a:r>
            <a:r>
              <a:rPr lang="tr-TR" sz="1800" dirty="0" err="1">
                <a:effectLst/>
                <a:latin typeface="Times New Roman" panose="02020603050405020304" pitchFamily="18" charset="0"/>
              </a:rPr>
              <a:t>şema</a:t>
            </a:r>
            <a:r>
              <a:rPr lang="tr-TR" sz="1800" dirty="0">
                <a:effectLst/>
                <a:latin typeface="Times New Roman" panose="02020603050405020304" pitchFamily="18" charset="0"/>
              </a:rPr>
              <a:t>, yazılım ve donanıma </a:t>
            </a:r>
            <a:r>
              <a:rPr lang="tr-TR" sz="1800" dirty="0" err="1">
                <a:effectLst/>
                <a:latin typeface="Times New Roman" panose="02020603050405020304" pitchFamily="18" charset="0"/>
              </a:rPr>
              <a:t>bağımlıdır</a:t>
            </a:r>
            <a:r>
              <a:rPr lang="tr-TR" sz="1800" dirty="0">
                <a:effectLst/>
                <a:latin typeface="Times New Roman" panose="02020603050405020304" pitchFamily="18" charset="0"/>
              </a:rPr>
              <a:t> [10]. </a:t>
            </a:r>
            <a:endParaRPr lang="tr-TR" dirty="0"/>
          </a:p>
          <a:p>
            <a:endParaRPr lang="tr-TR" dirty="0"/>
          </a:p>
        </p:txBody>
      </p:sp>
    </p:spTree>
    <p:extLst>
      <p:ext uri="{BB962C8B-B14F-4D97-AF65-F5344CB8AC3E}">
        <p14:creationId xmlns:p14="http://schemas.microsoft.com/office/powerpoint/2010/main" val="492545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C2FD37-305A-B530-7DBB-DE02ED6D8D68}"/>
              </a:ext>
            </a:extLst>
          </p:cNvPr>
          <p:cNvSpPr>
            <a:spLocks noGrp="1"/>
          </p:cNvSpPr>
          <p:nvPr>
            <p:ph type="title"/>
          </p:nvPr>
        </p:nvSpPr>
        <p:spPr/>
        <p:txBody>
          <a:bodyPr/>
          <a:lstStyle/>
          <a:p>
            <a:r>
              <a:rPr lang="tr-TR" sz="2000" dirty="0">
                <a:effectLst/>
                <a:latin typeface="Times New Roman,Bold"/>
              </a:rPr>
              <a:t>5. İLİŞKİSEL VE </a:t>
            </a:r>
            <a:r>
              <a:rPr lang="tr-TR" sz="2000" dirty="0">
                <a:latin typeface="Times New Roman,Bold"/>
              </a:rPr>
              <a:t>İ</a:t>
            </a:r>
            <a:r>
              <a:rPr lang="tr-TR" sz="2000" dirty="0">
                <a:effectLst/>
                <a:latin typeface="Times New Roman,Bold"/>
              </a:rPr>
              <a:t>LİŞKİSEL OLMAYAN (</a:t>
            </a:r>
            <a:r>
              <a:rPr lang="tr-TR" sz="2000" dirty="0" err="1">
                <a:effectLst/>
                <a:latin typeface="Times New Roman,Bold"/>
              </a:rPr>
              <a:t>NoSQL</a:t>
            </a:r>
            <a:r>
              <a:rPr lang="tr-TR" sz="2000" dirty="0">
                <a:effectLst/>
                <a:latin typeface="Times New Roman,Bold"/>
              </a:rPr>
              <a:t>) VERGİ TABANI SİSTEMLERG</a:t>
            </a:r>
            <a:r>
              <a:rPr lang="tr-TR" sz="2000" dirty="0">
                <a:latin typeface="Times New Roman,Bold"/>
              </a:rPr>
              <a:t>İ</a:t>
            </a:r>
            <a:r>
              <a:rPr lang="tr-TR" sz="2000" dirty="0">
                <a:effectLst/>
                <a:latin typeface="Times New Roman,Bold"/>
              </a:rPr>
              <a:t> (RELATIONAL AND NON- RELATIONAL DATABASE (</a:t>
            </a:r>
            <a:r>
              <a:rPr lang="tr-TR" sz="2000" dirty="0" err="1">
                <a:effectLst/>
                <a:latin typeface="Times New Roman,Bold"/>
              </a:rPr>
              <a:t>NoSQL</a:t>
            </a:r>
            <a:r>
              <a:rPr lang="tr-TR" sz="2000" dirty="0">
                <a:effectLst/>
                <a:latin typeface="Times New Roman,Bold"/>
              </a:rPr>
              <a:t>) SYSTEMS) </a:t>
            </a:r>
            <a:br>
              <a:rPr lang="tr-TR" dirty="0"/>
            </a:br>
            <a:endParaRPr lang="tr-TR" dirty="0"/>
          </a:p>
        </p:txBody>
      </p:sp>
      <p:sp>
        <p:nvSpPr>
          <p:cNvPr id="3" name="İçerik Yer Tutucusu 2">
            <a:extLst>
              <a:ext uri="{FF2B5EF4-FFF2-40B4-BE49-F238E27FC236}">
                <a16:creationId xmlns:a16="http://schemas.microsoft.com/office/drawing/2014/main" id="{B2D6571A-509E-0588-5E8D-8305E9545242}"/>
              </a:ext>
            </a:extLst>
          </p:cNvPr>
          <p:cNvSpPr>
            <a:spLocks noGrp="1"/>
          </p:cNvSpPr>
          <p:nvPr>
            <p:ph idx="1"/>
          </p:nvPr>
        </p:nvSpPr>
        <p:spPr/>
        <p:txBody>
          <a:bodyPr>
            <a:normAutofit fontScale="85000" lnSpcReduction="20000"/>
          </a:bodyPr>
          <a:lstStyle/>
          <a:p>
            <a:pPr marL="0" indent="0">
              <a:buNone/>
            </a:pPr>
            <a:r>
              <a:rPr lang="tr-TR" sz="1800" dirty="0">
                <a:effectLst/>
                <a:latin typeface="Times New Roman,Italic"/>
              </a:rPr>
              <a:t>5.1 </a:t>
            </a:r>
            <a:r>
              <a:rPr lang="tr-TR" sz="1800" dirty="0" err="1">
                <a:effectLst/>
                <a:latin typeface="Times New Roman,Italic"/>
              </a:rPr>
              <a:t>İlişkisel</a:t>
            </a:r>
            <a:r>
              <a:rPr lang="tr-TR" sz="1800" dirty="0">
                <a:effectLst/>
                <a:latin typeface="Times New Roman,Italic"/>
              </a:rPr>
              <a:t> Veri Tabanı (</a:t>
            </a:r>
            <a:r>
              <a:rPr lang="tr-TR" sz="1800" dirty="0" err="1">
                <a:effectLst/>
                <a:latin typeface="Times New Roman,Italic"/>
              </a:rPr>
              <a:t>Relational</a:t>
            </a:r>
            <a:r>
              <a:rPr lang="tr-TR" sz="1800" dirty="0">
                <a:effectLst/>
                <a:latin typeface="Times New Roman,Italic"/>
              </a:rPr>
              <a:t> Database </a:t>
            </a:r>
            <a:r>
              <a:rPr lang="tr-TR" sz="1800" dirty="0" err="1">
                <a:effectLst/>
                <a:latin typeface="Times New Roman,Italic"/>
              </a:rPr>
              <a:t>System</a:t>
            </a:r>
            <a:r>
              <a:rPr lang="tr-TR" sz="1800" dirty="0">
                <a:effectLst/>
                <a:latin typeface="Times New Roman,Italic"/>
              </a:rPr>
              <a:t>) </a:t>
            </a:r>
            <a:endParaRPr lang="tr-TR" sz="1800" dirty="0">
              <a:effectLst/>
              <a:latin typeface="Times New Roman" panose="02020603050405020304" pitchFamily="18" charset="0"/>
            </a:endParaRPr>
          </a:p>
          <a:p>
            <a:r>
              <a:rPr lang="tr-TR" sz="1800" dirty="0" err="1">
                <a:effectLst/>
                <a:latin typeface="Times New Roman" panose="02020603050405020304" pitchFamily="18" charset="0"/>
              </a:rPr>
              <a:t>Günümüzde</a:t>
            </a:r>
            <a:r>
              <a:rPr lang="tr-TR" sz="1800" dirty="0">
                <a:effectLst/>
                <a:latin typeface="Times New Roman" panose="02020603050405020304" pitchFamily="18" charset="0"/>
              </a:rPr>
              <a:t> en yaygın kullanılan veri tabanı sistemlerinden biridir. Satır ve </a:t>
            </a:r>
            <a:r>
              <a:rPr lang="tr-TR" sz="1800" dirty="0" err="1">
                <a:effectLst/>
                <a:latin typeface="Times New Roman" panose="02020603050405020304" pitchFamily="18" charset="0"/>
              </a:rPr>
              <a:t>sütunların</a:t>
            </a:r>
            <a:r>
              <a:rPr lang="tr-TR" sz="1800" dirty="0">
                <a:effectLst/>
                <a:latin typeface="Times New Roman" panose="02020603050405020304" pitchFamily="18" charset="0"/>
              </a:rPr>
              <a:t> meydana </a:t>
            </a:r>
            <a:r>
              <a:rPr lang="tr-TR" sz="1800" dirty="0" err="1">
                <a:effectLst/>
                <a:latin typeface="Times New Roman" panose="02020603050405020304" pitchFamily="18" charset="0"/>
              </a:rPr>
              <a:t>getirdiği</a:t>
            </a:r>
            <a:r>
              <a:rPr lang="tr-TR" sz="1800" dirty="0">
                <a:effectLst/>
                <a:latin typeface="Times New Roman" panose="02020603050405020304" pitchFamily="18" charset="0"/>
              </a:rPr>
              <a:t> tablolardan </a:t>
            </a:r>
            <a:r>
              <a:rPr lang="tr-TR" sz="1800" dirty="0" err="1">
                <a:effectLst/>
                <a:latin typeface="Times New Roman" panose="02020603050405020304" pitchFamily="18" charset="0"/>
              </a:rPr>
              <a:t>oluşur</a:t>
            </a:r>
            <a:r>
              <a:rPr lang="tr-TR" sz="1800" dirty="0">
                <a:effectLst/>
                <a:latin typeface="Times New Roman" panose="02020603050405020304" pitchFamily="18" charset="0"/>
              </a:rPr>
              <a:t>. Bu tablolar birbiri ile </a:t>
            </a:r>
            <a:r>
              <a:rPr lang="tr-TR" sz="1800" dirty="0" err="1">
                <a:effectLst/>
                <a:latin typeface="Times New Roman" panose="02020603050405020304" pitchFamily="18" charset="0"/>
              </a:rPr>
              <a:t>ilişkileri</a:t>
            </a:r>
            <a:r>
              <a:rPr lang="tr-TR" sz="1800" dirty="0">
                <a:effectLst/>
                <a:latin typeface="Times New Roman" panose="02020603050405020304" pitchFamily="18" charset="0"/>
              </a:rPr>
              <a:t> olan tablolardır. Dolayısıyla bir veri tabanında </a:t>
            </a:r>
            <a:r>
              <a:rPr lang="tr-TR" sz="1800" dirty="0" err="1">
                <a:effectLst/>
                <a:latin typeface="Times New Roman" panose="02020603050405020304" pitchFamily="18" charset="0"/>
              </a:rPr>
              <a:t>ilişkiden</a:t>
            </a:r>
            <a:r>
              <a:rPr lang="tr-TR" sz="1800" dirty="0">
                <a:effectLst/>
                <a:latin typeface="Times New Roman" panose="02020603050405020304" pitchFamily="18" charset="0"/>
              </a:rPr>
              <a:t> </a:t>
            </a:r>
            <a:r>
              <a:rPr lang="tr-TR" sz="1800" dirty="0" err="1">
                <a:effectLst/>
                <a:latin typeface="Times New Roman" panose="02020603050405020304" pitchFamily="18" charset="0"/>
              </a:rPr>
              <a:t>söz</a:t>
            </a:r>
            <a:r>
              <a:rPr lang="tr-TR" sz="1800" dirty="0">
                <a:effectLst/>
                <a:latin typeface="Times New Roman" panose="02020603050405020304" pitchFamily="18" charset="0"/>
              </a:rPr>
              <a:t> edebilmek </a:t>
            </a:r>
            <a:r>
              <a:rPr lang="tr-TR" sz="1800" dirty="0" err="1">
                <a:effectLst/>
                <a:latin typeface="Times New Roman" panose="02020603050405020304" pitchFamily="18" charset="0"/>
              </a:rPr>
              <a:t>için</a:t>
            </a:r>
            <a:r>
              <a:rPr lang="tr-TR" sz="1800" dirty="0">
                <a:effectLst/>
                <a:latin typeface="Times New Roman" panose="02020603050405020304" pitchFamily="18" charset="0"/>
              </a:rPr>
              <a:t> en az iki tablonun yer alması ve bu iki tablodaki verilerin birbiri ili bir </a:t>
            </a:r>
            <a:r>
              <a:rPr lang="tr-TR" sz="1800" dirty="0" err="1">
                <a:effectLst/>
                <a:latin typeface="Times New Roman" panose="02020603050405020304" pitchFamily="18" charset="0"/>
              </a:rPr>
              <a:t>şekilde</a:t>
            </a:r>
            <a:r>
              <a:rPr lang="tr-TR" sz="1800" dirty="0">
                <a:effectLst/>
                <a:latin typeface="Times New Roman" panose="02020603050405020304" pitchFamily="18" charset="0"/>
              </a:rPr>
              <a:t> </a:t>
            </a:r>
            <a:r>
              <a:rPr lang="tr-TR" sz="1800" dirty="0" err="1">
                <a:effectLst/>
                <a:latin typeface="Times New Roman" panose="02020603050405020304" pitchFamily="18" charset="0"/>
              </a:rPr>
              <a:t>ilişkilendiriliyor</a:t>
            </a:r>
            <a:r>
              <a:rPr lang="tr-TR" sz="1800" dirty="0">
                <a:effectLst/>
                <a:latin typeface="Times New Roman" panose="02020603050405020304" pitchFamily="18" charset="0"/>
              </a:rPr>
              <a:t> olması gerekir. Bu </a:t>
            </a:r>
            <a:r>
              <a:rPr lang="tr-TR" sz="1800" dirty="0" err="1">
                <a:effectLst/>
                <a:latin typeface="Times New Roman" panose="02020603050405020304" pitchFamily="18" charset="0"/>
              </a:rPr>
              <a:t>şekilde</a:t>
            </a:r>
            <a:r>
              <a:rPr lang="tr-TR" sz="1800" dirty="0">
                <a:effectLst/>
                <a:latin typeface="Times New Roman" panose="02020603050405020304" pitchFamily="18" charset="0"/>
              </a:rPr>
              <a:t> </a:t>
            </a:r>
            <a:r>
              <a:rPr lang="tr-TR" sz="1800" dirty="0" err="1">
                <a:effectLst/>
                <a:latin typeface="Times New Roman" panose="02020603050405020304" pitchFamily="18" charset="0"/>
              </a:rPr>
              <a:t>ilişkisel</a:t>
            </a:r>
            <a:r>
              <a:rPr lang="tr-TR" sz="1800" dirty="0">
                <a:effectLst/>
                <a:latin typeface="Times New Roman" panose="02020603050405020304" pitchFamily="18" charset="0"/>
              </a:rPr>
              <a:t> veri tabanları, veri </a:t>
            </a:r>
            <a:endParaRPr lang="tr-TR" dirty="0"/>
          </a:p>
          <a:p>
            <a:r>
              <a:rPr lang="tr-TR" sz="1800" dirty="0">
                <a:effectLst/>
                <a:latin typeface="Times New Roman" panose="02020603050405020304" pitchFamily="18" charset="0"/>
              </a:rPr>
              <a:t>tabanı denilen </a:t>
            </a:r>
            <a:r>
              <a:rPr lang="tr-TR" sz="1800" dirty="0" err="1">
                <a:effectLst/>
                <a:latin typeface="Times New Roman" panose="02020603050405020304" pitchFamily="18" charset="0"/>
              </a:rPr>
              <a:t>büyük</a:t>
            </a:r>
            <a:r>
              <a:rPr lang="tr-TR" sz="1800" dirty="0">
                <a:effectLst/>
                <a:latin typeface="Times New Roman" panose="02020603050405020304" pitchFamily="18" charset="0"/>
              </a:rPr>
              <a:t> dosyalardan </a:t>
            </a:r>
            <a:r>
              <a:rPr lang="tr-TR" sz="1800" dirty="0" err="1">
                <a:effectLst/>
                <a:latin typeface="Times New Roman" panose="02020603050405020304" pitchFamily="18" charset="0"/>
              </a:rPr>
              <a:t>oluşur</a:t>
            </a:r>
            <a:r>
              <a:rPr lang="tr-TR" sz="1800" dirty="0">
                <a:effectLst/>
                <a:latin typeface="Times New Roman" panose="02020603050405020304" pitchFamily="18" charset="0"/>
              </a:rPr>
              <a:t>. Her bir tablo, </a:t>
            </a:r>
            <a:r>
              <a:rPr lang="tr-TR" sz="1800" dirty="0">
                <a:effectLst/>
                <a:latin typeface="Symbol" pitchFamily="2" charset="2"/>
              </a:rPr>
              <a:t> </a:t>
            </a:r>
            <a:r>
              <a:rPr lang="tr-TR" sz="1800" dirty="0">
                <a:effectLst/>
                <a:latin typeface="Times New Roman" panose="02020603050405020304" pitchFamily="18" charset="0"/>
              </a:rPr>
              <a:t>belli yapıya uygun verileri saklamak </a:t>
            </a:r>
            <a:r>
              <a:rPr lang="tr-TR" sz="1800" dirty="0" err="1">
                <a:effectLst/>
                <a:latin typeface="Times New Roman" panose="02020603050405020304" pitchFamily="18" charset="0"/>
              </a:rPr>
              <a:t>üzere</a:t>
            </a:r>
            <a:r>
              <a:rPr lang="tr-TR" sz="1800" dirty="0">
                <a:effectLst/>
                <a:latin typeface="Times New Roman" panose="02020603050405020304" pitchFamily="18" charset="0"/>
              </a:rPr>
              <a:t> tasarlanır [12]. </a:t>
            </a:r>
            <a:endParaRPr lang="tr-TR" dirty="0"/>
          </a:p>
          <a:p>
            <a:r>
              <a:rPr lang="tr-TR" sz="1800" dirty="0">
                <a:effectLst/>
                <a:latin typeface="Times New Roman" panose="02020603050405020304" pitchFamily="18" charset="0"/>
              </a:rPr>
              <a:t>ACID; klasik </a:t>
            </a:r>
            <a:r>
              <a:rPr lang="tr-TR" sz="1800" dirty="0" err="1">
                <a:effectLst/>
                <a:latin typeface="Times New Roman" panose="02020603050405020304" pitchFamily="18" charset="0"/>
              </a:rPr>
              <a:t>ilişkisel</a:t>
            </a:r>
            <a:r>
              <a:rPr lang="tr-TR" sz="1800" dirty="0">
                <a:effectLst/>
                <a:latin typeface="Times New Roman" panose="02020603050405020304" pitchFamily="18" charset="0"/>
              </a:rPr>
              <a:t> veri tabanı sistemlerinde </a:t>
            </a:r>
            <a:r>
              <a:rPr lang="tr-TR" sz="1800" dirty="0" err="1">
                <a:effectLst/>
                <a:latin typeface="Times New Roman" panose="02020603050405020304" pitchFamily="18" charset="0"/>
              </a:rPr>
              <a:t>sağlanan</a:t>
            </a:r>
            <a:r>
              <a:rPr lang="tr-TR" sz="1800" dirty="0">
                <a:effectLst/>
                <a:latin typeface="Times New Roman" panose="02020603050405020304" pitchFamily="18" charset="0"/>
              </a:rPr>
              <a:t> temel </a:t>
            </a:r>
            <a:r>
              <a:rPr lang="tr-TR" sz="1800" dirty="0" err="1">
                <a:effectLst/>
                <a:latin typeface="Times New Roman" panose="02020603050405020304" pitchFamily="18" charset="0"/>
              </a:rPr>
              <a:t>özellikler</a:t>
            </a:r>
            <a:r>
              <a:rPr lang="tr-TR" sz="1800" dirty="0">
                <a:effectLst/>
                <a:latin typeface="Times New Roman" panose="02020603050405020304" pitchFamily="18" charset="0"/>
              </a:rPr>
              <a:t> </a:t>
            </a:r>
            <a:r>
              <a:rPr lang="tr-TR" sz="1800" dirty="0" err="1">
                <a:effectLst/>
                <a:latin typeface="Times New Roman" panose="02020603050405020304" pitchFamily="18" charset="0"/>
              </a:rPr>
              <a:t>aşağıda</a:t>
            </a:r>
            <a:r>
              <a:rPr lang="tr-TR" sz="1800" dirty="0">
                <a:effectLst/>
                <a:latin typeface="Times New Roman" panose="02020603050405020304" pitchFamily="18" charset="0"/>
              </a:rPr>
              <a:t> </a:t>
            </a:r>
            <a:r>
              <a:rPr lang="tr-TR" sz="1800" dirty="0" err="1">
                <a:effectLst/>
                <a:latin typeface="Times New Roman" panose="02020603050405020304" pitchFamily="18" charset="0"/>
              </a:rPr>
              <a:t>sunulmuştur</a:t>
            </a:r>
            <a:r>
              <a:rPr lang="tr-TR" sz="1800" dirty="0">
                <a:effectLst/>
                <a:latin typeface="Times New Roman" panose="02020603050405020304" pitchFamily="18" charset="0"/>
              </a:rPr>
              <a:t> [13]: </a:t>
            </a:r>
            <a:r>
              <a:rPr lang="tr-TR" sz="1800" dirty="0">
                <a:effectLst/>
                <a:latin typeface="Symbol" pitchFamily="2" charset="2"/>
              </a:rPr>
              <a:t> </a:t>
            </a:r>
            <a:endParaRPr lang="tr-TR" dirty="0"/>
          </a:p>
          <a:p>
            <a:pPr>
              <a:buFont typeface="Arial" panose="020B0604020202020204" pitchFamily="34" charset="0"/>
              <a:buChar char="•"/>
            </a:pPr>
            <a:r>
              <a:rPr lang="tr-TR" sz="1800" dirty="0">
                <a:effectLst/>
                <a:latin typeface="Symbol" pitchFamily="2" charset="2"/>
              </a:rPr>
              <a:t>  </a:t>
            </a:r>
            <a:r>
              <a:rPr lang="tr-TR" sz="1800" dirty="0" err="1">
                <a:effectLst/>
                <a:latin typeface="Times New Roman" panose="02020603050405020304" pitchFamily="18" charset="0"/>
              </a:rPr>
              <a:t>Bölünmezlik</a:t>
            </a:r>
            <a:r>
              <a:rPr lang="tr-TR" sz="1800" dirty="0">
                <a:effectLst/>
                <a:latin typeface="Times New Roman" panose="02020603050405020304" pitchFamily="18" charset="0"/>
              </a:rPr>
              <a:t> (</a:t>
            </a:r>
            <a:r>
              <a:rPr lang="tr-TR" sz="1800" dirty="0" err="1">
                <a:effectLst/>
                <a:latin typeface="Times New Roman" panose="02020603050405020304" pitchFamily="18" charset="0"/>
              </a:rPr>
              <a:t>Atomicity</a:t>
            </a:r>
            <a:r>
              <a:rPr lang="tr-TR" sz="1800" dirty="0">
                <a:effectLst/>
                <a:latin typeface="Times New Roman" panose="02020603050405020304" pitchFamily="18" charset="0"/>
              </a:rPr>
              <a:t>) </a:t>
            </a:r>
            <a:endParaRPr lang="tr-TR" dirty="0">
              <a:effectLst/>
            </a:endParaRPr>
          </a:p>
          <a:p>
            <a:pPr>
              <a:buFont typeface="Arial" panose="020B0604020202020204" pitchFamily="34" charset="0"/>
              <a:buChar char="•"/>
            </a:pPr>
            <a:r>
              <a:rPr lang="tr-TR" sz="1800" dirty="0">
                <a:effectLst/>
                <a:latin typeface="Symbol" pitchFamily="2" charset="2"/>
              </a:rPr>
              <a:t>  </a:t>
            </a:r>
            <a:r>
              <a:rPr lang="tr-TR" sz="1800" dirty="0">
                <a:effectLst/>
                <a:latin typeface="Times New Roman" panose="02020603050405020304" pitchFamily="18" charset="0"/>
              </a:rPr>
              <a:t>Tutarlılık (</a:t>
            </a:r>
            <a:r>
              <a:rPr lang="tr-TR" sz="1800" dirty="0" err="1">
                <a:effectLst/>
                <a:latin typeface="Times New Roman" panose="02020603050405020304" pitchFamily="18" charset="0"/>
              </a:rPr>
              <a:t>Consistency</a:t>
            </a:r>
            <a:r>
              <a:rPr lang="tr-TR" sz="1800" dirty="0">
                <a:effectLst/>
                <a:latin typeface="Times New Roman" panose="02020603050405020304" pitchFamily="18" charset="0"/>
              </a:rPr>
              <a:t>) </a:t>
            </a:r>
            <a:endParaRPr lang="tr-TR" dirty="0">
              <a:effectLst/>
            </a:endParaRPr>
          </a:p>
          <a:p>
            <a:pPr>
              <a:buFont typeface="Arial" panose="020B0604020202020204" pitchFamily="34" charset="0"/>
              <a:buChar char="•"/>
            </a:pPr>
            <a:r>
              <a:rPr lang="tr-TR" sz="1800" dirty="0">
                <a:effectLst/>
                <a:latin typeface="Symbol" pitchFamily="2" charset="2"/>
              </a:rPr>
              <a:t>  </a:t>
            </a:r>
            <a:r>
              <a:rPr lang="tr-TR" sz="1800" dirty="0" err="1">
                <a:effectLst/>
                <a:latin typeface="Times New Roman" panose="02020603050405020304" pitchFamily="18" charset="0"/>
              </a:rPr>
              <a:t>İzolasyon</a:t>
            </a:r>
            <a:r>
              <a:rPr lang="tr-TR" sz="1800" dirty="0">
                <a:effectLst/>
                <a:latin typeface="Times New Roman" panose="02020603050405020304" pitchFamily="18" charset="0"/>
              </a:rPr>
              <a:t> (</a:t>
            </a:r>
            <a:r>
              <a:rPr lang="tr-TR" sz="1800" dirty="0" err="1">
                <a:effectLst/>
                <a:latin typeface="Times New Roman" panose="02020603050405020304" pitchFamily="18" charset="0"/>
              </a:rPr>
              <a:t>Isolation</a:t>
            </a:r>
            <a:r>
              <a:rPr lang="tr-TR" sz="1800" dirty="0">
                <a:effectLst/>
                <a:latin typeface="Times New Roman" panose="02020603050405020304" pitchFamily="18" charset="0"/>
              </a:rPr>
              <a:t>) </a:t>
            </a:r>
            <a:endParaRPr lang="tr-TR" dirty="0">
              <a:effectLst/>
            </a:endParaRPr>
          </a:p>
          <a:p>
            <a:pPr>
              <a:buFont typeface="Arial" panose="020B0604020202020204" pitchFamily="34" charset="0"/>
              <a:buChar char="•"/>
            </a:pPr>
            <a:r>
              <a:rPr lang="tr-TR" sz="1800" dirty="0">
                <a:effectLst/>
                <a:latin typeface="Symbol" pitchFamily="2" charset="2"/>
              </a:rPr>
              <a:t>  </a:t>
            </a:r>
            <a:r>
              <a:rPr lang="tr-TR" sz="1800" dirty="0">
                <a:effectLst/>
                <a:latin typeface="Times New Roman" panose="02020603050405020304" pitchFamily="18" charset="0"/>
              </a:rPr>
              <a:t>Dayanıklılık (</a:t>
            </a:r>
            <a:r>
              <a:rPr lang="tr-TR" sz="1800" dirty="0" err="1">
                <a:effectLst/>
                <a:latin typeface="Times New Roman" panose="02020603050405020304" pitchFamily="18" charset="0"/>
              </a:rPr>
              <a:t>Durability</a:t>
            </a:r>
            <a:r>
              <a:rPr lang="tr-TR" sz="1800" dirty="0">
                <a:effectLst/>
                <a:latin typeface="Times New Roman" panose="02020603050405020304" pitchFamily="18" charset="0"/>
              </a:rPr>
              <a:t>) </a:t>
            </a:r>
            <a:endParaRPr lang="tr-TR" dirty="0">
              <a:effectLst/>
            </a:endParaRPr>
          </a:p>
          <a:p>
            <a:endParaRPr lang="tr-TR" dirty="0"/>
          </a:p>
        </p:txBody>
      </p:sp>
    </p:spTree>
    <p:extLst>
      <p:ext uri="{BB962C8B-B14F-4D97-AF65-F5344CB8AC3E}">
        <p14:creationId xmlns:p14="http://schemas.microsoft.com/office/powerpoint/2010/main" val="3433906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0D146D-827A-8ED6-7357-65803B061AA9}"/>
              </a:ext>
            </a:extLst>
          </p:cNvPr>
          <p:cNvSpPr>
            <a:spLocks noGrp="1"/>
          </p:cNvSpPr>
          <p:nvPr>
            <p:ph type="title"/>
          </p:nvPr>
        </p:nvSpPr>
        <p:spPr>
          <a:xfrm>
            <a:off x="1154954" y="973668"/>
            <a:ext cx="8761413" cy="706964"/>
          </a:xfrm>
        </p:spPr>
        <p:txBody>
          <a:bodyPr>
            <a:normAutofit/>
          </a:bodyPr>
          <a:lstStyle/>
          <a:p>
            <a:endParaRPr lang="tr-TR">
              <a:solidFill>
                <a:srgbClr val="EBEBEB"/>
              </a:solidFill>
            </a:endParaRPr>
          </a:p>
        </p:txBody>
      </p:sp>
      <p:sp>
        <p:nvSpPr>
          <p:cNvPr id="3" name="İçerik Yer Tutucusu 2">
            <a:extLst>
              <a:ext uri="{FF2B5EF4-FFF2-40B4-BE49-F238E27FC236}">
                <a16:creationId xmlns:a16="http://schemas.microsoft.com/office/drawing/2014/main" id="{873E653B-1518-4E72-3BAC-D6F24047DCA9}"/>
              </a:ext>
            </a:extLst>
          </p:cNvPr>
          <p:cNvSpPr>
            <a:spLocks noGrp="1"/>
          </p:cNvSpPr>
          <p:nvPr>
            <p:ph idx="1"/>
          </p:nvPr>
        </p:nvSpPr>
        <p:spPr>
          <a:xfrm>
            <a:off x="1154954" y="2603500"/>
            <a:ext cx="6397313" cy="3416300"/>
          </a:xfrm>
        </p:spPr>
        <p:txBody>
          <a:bodyPr anchor="ctr">
            <a:normAutofit/>
          </a:bodyPr>
          <a:lstStyle/>
          <a:p>
            <a:pPr marL="0" indent="0">
              <a:lnSpc>
                <a:spcPct val="90000"/>
              </a:lnSpc>
              <a:buNone/>
            </a:pPr>
            <a:r>
              <a:rPr lang="tr-TR" sz="1500" i="1">
                <a:latin typeface="Times New Roman"/>
                <a:cs typeface="Times New Roman"/>
              </a:rPr>
              <a:t>5.2</a:t>
            </a:r>
            <a:r>
              <a:rPr lang="tr-TR" sz="1500" i="1" spc="130">
                <a:latin typeface="Times New Roman"/>
                <a:cs typeface="Times New Roman"/>
              </a:rPr>
              <a:t> </a:t>
            </a:r>
            <a:r>
              <a:rPr lang="tr-TR" sz="1500" i="1">
                <a:latin typeface="Times New Roman"/>
                <a:cs typeface="Times New Roman"/>
              </a:rPr>
              <a:t>İlişkisel</a:t>
            </a:r>
            <a:r>
              <a:rPr lang="tr-TR" sz="1500" i="1" spc="130">
                <a:latin typeface="Times New Roman"/>
                <a:cs typeface="Times New Roman"/>
              </a:rPr>
              <a:t> </a:t>
            </a:r>
            <a:r>
              <a:rPr lang="tr-TR" sz="1500" i="1">
                <a:latin typeface="Times New Roman"/>
                <a:cs typeface="Times New Roman"/>
              </a:rPr>
              <a:t>Olmayan</a:t>
            </a:r>
            <a:r>
              <a:rPr lang="tr-TR" sz="1500" i="1" spc="130">
                <a:latin typeface="Times New Roman"/>
                <a:cs typeface="Times New Roman"/>
              </a:rPr>
              <a:t> </a:t>
            </a:r>
            <a:r>
              <a:rPr lang="tr-TR" sz="1500" i="1">
                <a:latin typeface="Times New Roman"/>
                <a:cs typeface="Times New Roman"/>
              </a:rPr>
              <a:t>(</a:t>
            </a:r>
            <a:r>
              <a:rPr lang="tr-TR" sz="1500" i="1" err="1">
                <a:latin typeface="Times New Roman"/>
                <a:cs typeface="Times New Roman"/>
              </a:rPr>
              <a:t>NoSQL</a:t>
            </a:r>
            <a:r>
              <a:rPr lang="tr-TR" sz="1500" i="1">
                <a:latin typeface="Times New Roman"/>
                <a:cs typeface="Times New Roman"/>
              </a:rPr>
              <a:t>)</a:t>
            </a:r>
            <a:r>
              <a:rPr lang="tr-TR" sz="1500" i="1" spc="125">
                <a:latin typeface="Times New Roman"/>
                <a:cs typeface="Times New Roman"/>
              </a:rPr>
              <a:t> </a:t>
            </a:r>
            <a:r>
              <a:rPr lang="tr-TR" sz="1500" i="1">
                <a:latin typeface="Times New Roman"/>
                <a:cs typeface="Times New Roman"/>
              </a:rPr>
              <a:t>Veri</a:t>
            </a:r>
            <a:r>
              <a:rPr lang="tr-TR" sz="1500" i="1" spc="125">
                <a:latin typeface="Times New Roman"/>
                <a:cs typeface="Times New Roman"/>
              </a:rPr>
              <a:t> </a:t>
            </a:r>
            <a:r>
              <a:rPr lang="tr-TR" sz="1500" i="1">
                <a:latin typeface="Times New Roman"/>
                <a:cs typeface="Times New Roman"/>
              </a:rPr>
              <a:t>tabanı</a:t>
            </a:r>
            <a:r>
              <a:rPr lang="tr-TR" sz="1500" i="1" spc="140">
                <a:latin typeface="Times New Roman"/>
                <a:cs typeface="Times New Roman"/>
              </a:rPr>
              <a:t> </a:t>
            </a:r>
            <a:r>
              <a:rPr lang="tr-TR" sz="1500" i="1" spc="-10">
                <a:latin typeface="Times New Roman"/>
                <a:cs typeface="Times New Roman"/>
              </a:rPr>
              <a:t>(</a:t>
            </a:r>
            <a:r>
              <a:rPr lang="tr-TR" sz="1500" i="1" spc="-10" err="1">
                <a:latin typeface="Times New Roman"/>
                <a:cs typeface="Times New Roman"/>
              </a:rPr>
              <a:t>Non-Relational</a:t>
            </a:r>
            <a:r>
              <a:rPr lang="tr-TR" sz="1500" i="1" spc="500">
                <a:latin typeface="Times New Roman"/>
                <a:cs typeface="Times New Roman"/>
              </a:rPr>
              <a:t> </a:t>
            </a:r>
            <a:r>
              <a:rPr lang="tr-TR" sz="1500" i="1">
                <a:latin typeface="Times New Roman"/>
                <a:cs typeface="Times New Roman"/>
              </a:rPr>
              <a:t>Database</a:t>
            </a:r>
            <a:r>
              <a:rPr lang="tr-TR" sz="1500" i="1" spc="-35">
                <a:latin typeface="Times New Roman"/>
                <a:cs typeface="Times New Roman"/>
              </a:rPr>
              <a:t> </a:t>
            </a:r>
            <a:r>
              <a:rPr lang="tr-TR" sz="1500" i="1" spc="-10" err="1">
                <a:latin typeface="Times New Roman"/>
                <a:cs typeface="Times New Roman"/>
              </a:rPr>
              <a:t>System</a:t>
            </a:r>
            <a:r>
              <a:rPr lang="tr-TR" sz="1500" i="1" spc="-10">
                <a:latin typeface="Times New Roman"/>
                <a:cs typeface="Times New Roman"/>
              </a:rPr>
              <a:t>)</a:t>
            </a:r>
          </a:p>
          <a:p>
            <a:pPr marL="12700" marR="5715" indent="1270">
              <a:lnSpc>
                <a:spcPct val="90000"/>
              </a:lnSpc>
              <a:spcBef>
                <a:spcPts val="70"/>
              </a:spcBef>
            </a:pPr>
            <a:r>
              <a:rPr lang="tr-TR" sz="1500">
                <a:latin typeface="Times New Roman"/>
                <a:cs typeface="Times New Roman"/>
              </a:rPr>
              <a:t>İlişkisel</a:t>
            </a:r>
            <a:r>
              <a:rPr lang="tr-TR" sz="1500" spc="145">
                <a:latin typeface="Times New Roman"/>
                <a:cs typeface="Times New Roman"/>
              </a:rPr>
              <a:t> </a:t>
            </a:r>
            <a:r>
              <a:rPr lang="tr-TR" sz="1500">
                <a:latin typeface="Times New Roman"/>
                <a:cs typeface="Times New Roman"/>
              </a:rPr>
              <a:t>olmayan</a:t>
            </a:r>
            <a:r>
              <a:rPr lang="tr-TR" sz="1500" spc="145">
                <a:latin typeface="Times New Roman"/>
                <a:cs typeface="Times New Roman"/>
              </a:rPr>
              <a:t> </a:t>
            </a:r>
            <a:r>
              <a:rPr lang="tr-TR" sz="1500">
                <a:latin typeface="Times New Roman"/>
                <a:cs typeface="Times New Roman"/>
              </a:rPr>
              <a:t>(</a:t>
            </a:r>
            <a:r>
              <a:rPr lang="tr-TR" sz="1500" err="1">
                <a:latin typeface="Times New Roman"/>
                <a:cs typeface="Times New Roman"/>
              </a:rPr>
              <a:t>NoSQL</a:t>
            </a:r>
            <a:r>
              <a:rPr lang="tr-TR" sz="1500">
                <a:latin typeface="Times New Roman"/>
                <a:cs typeface="Times New Roman"/>
              </a:rPr>
              <a:t>)</a:t>
            </a:r>
            <a:r>
              <a:rPr lang="tr-TR" sz="1500" spc="150">
                <a:latin typeface="Times New Roman"/>
                <a:cs typeface="Times New Roman"/>
              </a:rPr>
              <a:t> </a:t>
            </a:r>
            <a:r>
              <a:rPr lang="tr-TR" sz="1500">
                <a:latin typeface="Times New Roman"/>
                <a:cs typeface="Times New Roman"/>
              </a:rPr>
              <a:t>veri</a:t>
            </a:r>
            <a:r>
              <a:rPr lang="tr-TR" sz="1500" spc="150">
                <a:latin typeface="Times New Roman"/>
                <a:cs typeface="Times New Roman"/>
              </a:rPr>
              <a:t> </a:t>
            </a:r>
            <a:r>
              <a:rPr lang="tr-TR" sz="1500">
                <a:latin typeface="Times New Roman"/>
                <a:cs typeface="Times New Roman"/>
              </a:rPr>
              <a:t>tabanı;</a:t>
            </a:r>
            <a:r>
              <a:rPr lang="tr-TR" sz="1500" spc="155">
                <a:latin typeface="Times New Roman"/>
                <a:cs typeface="Times New Roman"/>
              </a:rPr>
              <a:t> </a:t>
            </a:r>
            <a:r>
              <a:rPr lang="tr-TR" sz="1500">
                <a:latin typeface="Times New Roman"/>
                <a:cs typeface="Times New Roman"/>
              </a:rPr>
              <a:t>1998</a:t>
            </a:r>
            <a:r>
              <a:rPr lang="tr-TR" sz="1500" spc="145">
                <a:latin typeface="Times New Roman"/>
                <a:cs typeface="Times New Roman"/>
              </a:rPr>
              <a:t> </a:t>
            </a:r>
            <a:r>
              <a:rPr lang="tr-TR" sz="1500">
                <a:latin typeface="Times New Roman"/>
                <a:cs typeface="Times New Roman"/>
              </a:rPr>
              <a:t>yılında</a:t>
            </a:r>
            <a:r>
              <a:rPr lang="tr-TR" sz="1500" spc="150">
                <a:latin typeface="Times New Roman"/>
                <a:cs typeface="Times New Roman"/>
              </a:rPr>
              <a:t> </a:t>
            </a:r>
            <a:r>
              <a:rPr lang="tr-TR" sz="1500" spc="-25">
                <a:latin typeface="Times New Roman"/>
                <a:cs typeface="Times New Roman"/>
              </a:rPr>
              <a:t>ilk </a:t>
            </a:r>
            <a:r>
              <a:rPr lang="tr-TR" sz="1500">
                <a:latin typeface="Times New Roman"/>
                <a:cs typeface="Times New Roman"/>
              </a:rPr>
              <a:t>olarak Carlo</a:t>
            </a:r>
            <a:r>
              <a:rPr lang="tr-TR" sz="1500" spc="10">
                <a:latin typeface="Times New Roman"/>
                <a:cs typeface="Times New Roman"/>
              </a:rPr>
              <a:t> </a:t>
            </a:r>
            <a:r>
              <a:rPr lang="tr-TR" sz="1500" err="1">
                <a:latin typeface="Times New Roman"/>
                <a:cs typeface="Times New Roman"/>
              </a:rPr>
              <a:t>Strozzi</a:t>
            </a:r>
            <a:r>
              <a:rPr lang="tr-TR" sz="1500" spc="5">
                <a:latin typeface="Times New Roman"/>
                <a:cs typeface="Times New Roman"/>
              </a:rPr>
              <a:t> </a:t>
            </a:r>
            <a:r>
              <a:rPr lang="tr-TR" sz="1500">
                <a:latin typeface="Times New Roman"/>
                <a:cs typeface="Times New Roman"/>
              </a:rPr>
              <a:t>tarafından öne</a:t>
            </a:r>
            <a:r>
              <a:rPr lang="tr-TR" sz="1500" spc="15">
                <a:latin typeface="Times New Roman"/>
                <a:cs typeface="Times New Roman"/>
              </a:rPr>
              <a:t> </a:t>
            </a:r>
            <a:r>
              <a:rPr lang="tr-TR" sz="1500">
                <a:latin typeface="Times New Roman"/>
                <a:cs typeface="Times New Roman"/>
              </a:rPr>
              <a:t>sürülen bir</a:t>
            </a:r>
            <a:r>
              <a:rPr lang="tr-TR" sz="1500" spc="20">
                <a:latin typeface="Times New Roman"/>
                <a:cs typeface="Times New Roman"/>
              </a:rPr>
              <a:t> </a:t>
            </a:r>
            <a:r>
              <a:rPr lang="tr-TR" sz="1500" spc="-10">
                <a:latin typeface="Times New Roman"/>
                <a:cs typeface="Times New Roman"/>
              </a:rPr>
              <a:t>kavramdır. </a:t>
            </a:r>
            <a:r>
              <a:rPr lang="tr-TR" sz="1500" err="1">
                <a:latin typeface="Times New Roman"/>
                <a:cs typeface="Times New Roman"/>
              </a:rPr>
              <a:t>NoSQL</a:t>
            </a:r>
            <a:r>
              <a:rPr lang="tr-TR" sz="1500">
                <a:latin typeface="Times New Roman"/>
                <a:cs typeface="Times New Roman"/>
              </a:rPr>
              <a:t>,</a:t>
            </a:r>
            <a:r>
              <a:rPr lang="tr-TR" sz="1500" spc="295">
                <a:latin typeface="Times New Roman"/>
                <a:cs typeface="Times New Roman"/>
              </a:rPr>
              <a:t> </a:t>
            </a:r>
            <a:r>
              <a:rPr lang="tr-TR" sz="1500">
                <a:latin typeface="Times New Roman"/>
                <a:cs typeface="Times New Roman"/>
              </a:rPr>
              <a:t>ilişkisel</a:t>
            </a:r>
            <a:r>
              <a:rPr lang="tr-TR" sz="1500" spc="295">
                <a:latin typeface="Times New Roman"/>
                <a:cs typeface="Times New Roman"/>
              </a:rPr>
              <a:t> </a:t>
            </a:r>
            <a:r>
              <a:rPr lang="tr-TR" sz="1500">
                <a:latin typeface="Times New Roman"/>
                <a:cs typeface="Times New Roman"/>
              </a:rPr>
              <a:t>veri</a:t>
            </a:r>
            <a:r>
              <a:rPr lang="tr-TR" sz="1500" spc="295">
                <a:latin typeface="Times New Roman"/>
                <a:cs typeface="Times New Roman"/>
              </a:rPr>
              <a:t> </a:t>
            </a:r>
            <a:r>
              <a:rPr lang="tr-TR" sz="1500">
                <a:latin typeface="Times New Roman"/>
                <a:cs typeface="Times New Roman"/>
              </a:rPr>
              <a:t>tabanı</a:t>
            </a:r>
            <a:r>
              <a:rPr lang="tr-TR" sz="1500" spc="305">
                <a:latin typeface="Times New Roman"/>
                <a:cs typeface="Times New Roman"/>
              </a:rPr>
              <a:t> </a:t>
            </a:r>
            <a:r>
              <a:rPr lang="tr-TR" sz="1500">
                <a:latin typeface="Times New Roman"/>
                <a:cs typeface="Times New Roman"/>
              </a:rPr>
              <a:t>sistemlerine</a:t>
            </a:r>
            <a:r>
              <a:rPr lang="tr-TR" sz="1500" spc="295">
                <a:latin typeface="Times New Roman"/>
                <a:cs typeface="Times New Roman"/>
              </a:rPr>
              <a:t> </a:t>
            </a:r>
            <a:r>
              <a:rPr lang="tr-TR" sz="1500">
                <a:latin typeface="Times New Roman"/>
                <a:cs typeface="Times New Roman"/>
              </a:rPr>
              <a:t>alternatif</a:t>
            </a:r>
            <a:r>
              <a:rPr lang="tr-TR" sz="1500" spc="285">
                <a:latin typeface="Times New Roman"/>
                <a:cs typeface="Times New Roman"/>
              </a:rPr>
              <a:t> </a:t>
            </a:r>
            <a:r>
              <a:rPr lang="tr-TR" sz="1500" spc="-25">
                <a:latin typeface="Times New Roman"/>
                <a:cs typeface="Times New Roman"/>
              </a:rPr>
              <a:t>bir </a:t>
            </a:r>
            <a:r>
              <a:rPr lang="tr-TR" sz="1500">
                <a:latin typeface="Times New Roman"/>
                <a:cs typeface="Times New Roman"/>
              </a:rPr>
              <a:t>çözüm</a:t>
            </a:r>
            <a:r>
              <a:rPr lang="tr-TR" sz="1500" spc="265">
                <a:latin typeface="Times New Roman"/>
                <a:cs typeface="Times New Roman"/>
              </a:rPr>
              <a:t> </a:t>
            </a:r>
            <a:r>
              <a:rPr lang="tr-TR" sz="1500">
                <a:latin typeface="Times New Roman"/>
                <a:cs typeface="Times New Roman"/>
              </a:rPr>
              <a:t>olarak</a:t>
            </a:r>
            <a:r>
              <a:rPr lang="tr-TR" sz="1500" spc="280">
                <a:latin typeface="Times New Roman"/>
                <a:cs typeface="Times New Roman"/>
              </a:rPr>
              <a:t> </a:t>
            </a:r>
            <a:r>
              <a:rPr lang="tr-TR" sz="1500">
                <a:latin typeface="Times New Roman"/>
                <a:cs typeface="Times New Roman"/>
              </a:rPr>
              <a:t>ortaya</a:t>
            </a:r>
            <a:r>
              <a:rPr lang="tr-TR" sz="1500" spc="285">
                <a:latin typeface="Times New Roman"/>
                <a:cs typeface="Times New Roman"/>
              </a:rPr>
              <a:t> </a:t>
            </a:r>
            <a:r>
              <a:rPr lang="tr-TR" sz="1500">
                <a:latin typeface="Times New Roman"/>
                <a:cs typeface="Times New Roman"/>
              </a:rPr>
              <a:t>çıkmıştır.</a:t>
            </a:r>
            <a:r>
              <a:rPr lang="tr-TR" sz="1500" spc="310">
                <a:latin typeface="Times New Roman"/>
                <a:cs typeface="Times New Roman"/>
              </a:rPr>
              <a:t> </a:t>
            </a:r>
            <a:r>
              <a:rPr lang="tr-TR" sz="1500">
                <a:latin typeface="Times New Roman"/>
                <a:cs typeface="Times New Roman"/>
              </a:rPr>
              <a:t>İlişkisel</a:t>
            </a:r>
            <a:r>
              <a:rPr lang="tr-TR" sz="1500" spc="285">
                <a:latin typeface="Times New Roman"/>
                <a:cs typeface="Times New Roman"/>
              </a:rPr>
              <a:t> </a:t>
            </a:r>
            <a:r>
              <a:rPr lang="tr-TR" sz="1500">
                <a:latin typeface="Times New Roman"/>
                <a:cs typeface="Times New Roman"/>
              </a:rPr>
              <a:t>olamayan</a:t>
            </a:r>
            <a:r>
              <a:rPr lang="tr-TR" sz="1500" spc="275">
                <a:latin typeface="Times New Roman"/>
                <a:cs typeface="Times New Roman"/>
              </a:rPr>
              <a:t> </a:t>
            </a:r>
            <a:r>
              <a:rPr lang="tr-TR" sz="1500" spc="-20">
                <a:latin typeface="Times New Roman"/>
                <a:cs typeface="Times New Roman"/>
              </a:rPr>
              <a:t>veri </a:t>
            </a:r>
            <a:r>
              <a:rPr lang="tr-TR" sz="1500">
                <a:latin typeface="Times New Roman"/>
                <a:cs typeface="Times New Roman"/>
              </a:rPr>
              <a:t>tabanları</a:t>
            </a:r>
            <a:r>
              <a:rPr lang="tr-TR" sz="1500" spc="175">
                <a:latin typeface="Times New Roman"/>
                <a:cs typeface="Times New Roman"/>
              </a:rPr>
              <a:t> </a:t>
            </a:r>
            <a:r>
              <a:rPr lang="tr-TR" sz="1500">
                <a:latin typeface="Times New Roman"/>
                <a:cs typeface="Times New Roman"/>
              </a:rPr>
              <a:t>yatay</a:t>
            </a:r>
            <a:r>
              <a:rPr lang="tr-TR" sz="1500" spc="180">
                <a:latin typeface="Times New Roman"/>
                <a:cs typeface="Times New Roman"/>
              </a:rPr>
              <a:t> </a:t>
            </a:r>
            <a:r>
              <a:rPr lang="tr-TR" sz="1500">
                <a:latin typeface="Times New Roman"/>
                <a:cs typeface="Times New Roman"/>
              </a:rPr>
              <a:t>olarak</a:t>
            </a:r>
            <a:r>
              <a:rPr lang="tr-TR" sz="1500" spc="175">
                <a:latin typeface="Times New Roman"/>
                <a:cs typeface="Times New Roman"/>
              </a:rPr>
              <a:t> </a:t>
            </a:r>
            <a:r>
              <a:rPr lang="tr-TR" sz="1500">
                <a:latin typeface="Times New Roman"/>
                <a:cs typeface="Times New Roman"/>
              </a:rPr>
              <a:t>ölçeklendirilen</a:t>
            </a:r>
            <a:r>
              <a:rPr lang="tr-TR" sz="1500" spc="175">
                <a:latin typeface="Times New Roman"/>
                <a:cs typeface="Times New Roman"/>
              </a:rPr>
              <a:t> </a:t>
            </a:r>
            <a:r>
              <a:rPr lang="tr-TR" sz="1500">
                <a:latin typeface="Times New Roman"/>
                <a:cs typeface="Times New Roman"/>
              </a:rPr>
              <a:t>bir</a:t>
            </a:r>
            <a:r>
              <a:rPr lang="tr-TR" sz="1500" spc="180">
                <a:latin typeface="Times New Roman"/>
                <a:cs typeface="Times New Roman"/>
              </a:rPr>
              <a:t> </a:t>
            </a:r>
            <a:r>
              <a:rPr lang="tr-TR" sz="1500">
                <a:latin typeface="Times New Roman"/>
                <a:cs typeface="Times New Roman"/>
              </a:rPr>
              <a:t>veri</a:t>
            </a:r>
            <a:r>
              <a:rPr lang="tr-TR" sz="1500" spc="180">
                <a:latin typeface="Times New Roman"/>
                <a:cs typeface="Times New Roman"/>
              </a:rPr>
              <a:t> </a:t>
            </a:r>
            <a:r>
              <a:rPr lang="tr-TR" sz="1500" spc="-10">
                <a:latin typeface="Times New Roman"/>
                <a:cs typeface="Times New Roman"/>
              </a:rPr>
              <a:t>depolama </a:t>
            </a:r>
            <a:r>
              <a:rPr lang="tr-TR" sz="1500">
                <a:latin typeface="Times New Roman"/>
                <a:cs typeface="Times New Roman"/>
              </a:rPr>
              <a:t>sistemidir</a:t>
            </a:r>
            <a:r>
              <a:rPr lang="tr-TR" sz="1500" spc="-35">
                <a:latin typeface="Times New Roman"/>
                <a:cs typeface="Times New Roman"/>
              </a:rPr>
              <a:t> </a:t>
            </a:r>
            <a:r>
              <a:rPr lang="tr-TR" sz="1500" spc="-10">
                <a:latin typeface="Times New Roman"/>
                <a:cs typeface="Times New Roman"/>
              </a:rPr>
              <a:t>[14].</a:t>
            </a:r>
            <a:endParaRPr lang="tr-TR" sz="1500">
              <a:latin typeface="Times New Roman"/>
              <a:cs typeface="Times New Roman"/>
            </a:endParaRPr>
          </a:p>
          <a:p>
            <a:pPr marL="12700" marR="5080">
              <a:lnSpc>
                <a:spcPct val="90000"/>
              </a:lnSpc>
              <a:spcBef>
                <a:spcPts val="20"/>
              </a:spcBef>
            </a:pPr>
            <a:r>
              <a:rPr lang="tr-TR" sz="1500">
                <a:latin typeface="Times New Roman"/>
                <a:cs typeface="Times New Roman"/>
              </a:rPr>
              <a:t>Dünya'da</a:t>
            </a:r>
            <a:r>
              <a:rPr lang="tr-TR" sz="1500" spc="455">
                <a:latin typeface="Times New Roman"/>
                <a:cs typeface="Times New Roman"/>
              </a:rPr>
              <a:t> </a:t>
            </a:r>
            <a:r>
              <a:rPr lang="tr-TR" sz="1500" err="1">
                <a:latin typeface="Times New Roman"/>
                <a:cs typeface="Times New Roman"/>
              </a:rPr>
              <a:t>NoSQL</a:t>
            </a:r>
            <a:r>
              <a:rPr lang="tr-TR" sz="1500" spc="455">
                <a:latin typeface="Times New Roman"/>
                <a:cs typeface="Times New Roman"/>
              </a:rPr>
              <a:t> </a:t>
            </a:r>
            <a:r>
              <a:rPr lang="tr-TR" sz="1500">
                <a:latin typeface="Times New Roman"/>
                <a:cs typeface="Times New Roman"/>
              </a:rPr>
              <a:t>örneklerini</a:t>
            </a:r>
            <a:r>
              <a:rPr lang="tr-TR" sz="1500" spc="459">
                <a:latin typeface="Times New Roman"/>
                <a:cs typeface="Times New Roman"/>
              </a:rPr>
              <a:t> </a:t>
            </a:r>
            <a:r>
              <a:rPr lang="tr-TR" sz="1500">
                <a:latin typeface="Times New Roman"/>
                <a:cs typeface="Times New Roman"/>
              </a:rPr>
              <a:t>incelediğimizde;</a:t>
            </a:r>
            <a:r>
              <a:rPr lang="tr-TR" sz="1500" spc="455">
                <a:latin typeface="Times New Roman"/>
                <a:cs typeface="Times New Roman"/>
              </a:rPr>
              <a:t> </a:t>
            </a:r>
            <a:r>
              <a:rPr lang="tr-TR" sz="1500" spc="-10">
                <a:latin typeface="Times New Roman"/>
                <a:cs typeface="Times New Roman"/>
              </a:rPr>
              <a:t>sosyal </a:t>
            </a:r>
            <a:r>
              <a:rPr lang="tr-TR" sz="1500">
                <a:latin typeface="Times New Roman"/>
                <a:cs typeface="Times New Roman"/>
              </a:rPr>
              <a:t>ağlarda</a:t>
            </a:r>
            <a:r>
              <a:rPr lang="tr-TR" sz="1500" spc="375">
                <a:latin typeface="Times New Roman"/>
                <a:cs typeface="Times New Roman"/>
              </a:rPr>
              <a:t> </a:t>
            </a:r>
            <a:r>
              <a:rPr lang="tr-TR" sz="1500" err="1">
                <a:latin typeface="Times New Roman"/>
                <a:cs typeface="Times New Roman"/>
              </a:rPr>
              <a:t>Digg'in</a:t>
            </a:r>
            <a:r>
              <a:rPr lang="tr-TR" sz="1500" spc="370">
                <a:latin typeface="Times New Roman"/>
                <a:cs typeface="Times New Roman"/>
              </a:rPr>
              <a:t> </a:t>
            </a:r>
            <a:r>
              <a:rPr lang="tr-TR" sz="1500">
                <a:latin typeface="Times New Roman"/>
                <a:cs typeface="Times New Roman"/>
              </a:rPr>
              <a:t>3</a:t>
            </a:r>
            <a:r>
              <a:rPr lang="tr-TR" sz="1500" spc="380">
                <a:latin typeface="Times New Roman"/>
                <a:cs typeface="Times New Roman"/>
              </a:rPr>
              <a:t> </a:t>
            </a:r>
            <a:r>
              <a:rPr lang="tr-TR" sz="1500">
                <a:latin typeface="Times New Roman"/>
                <a:cs typeface="Times New Roman"/>
              </a:rPr>
              <a:t>TB'lık</a:t>
            </a:r>
            <a:r>
              <a:rPr lang="tr-TR" sz="1500" spc="370">
                <a:latin typeface="Times New Roman"/>
                <a:cs typeface="Times New Roman"/>
              </a:rPr>
              <a:t> </a:t>
            </a:r>
            <a:r>
              <a:rPr lang="tr-TR" sz="1500">
                <a:latin typeface="Times New Roman"/>
                <a:cs typeface="Times New Roman"/>
              </a:rPr>
              <a:t>çözümü,</a:t>
            </a:r>
            <a:r>
              <a:rPr lang="tr-TR" sz="1500" spc="375">
                <a:latin typeface="Times New Roman"/>
                <a:cs typeface="Times New Roman"/>
              </a:rPr>
              <a:t> </a:t>
            </a:r>
            <a:r>
              <a:rPr lang="tr-TR" sz="1500">
                <a:latin typeface="Times New Roman"/>
                <a:cs typeface="Times New Roman"/>
              </a:rPr>
              <a:t>Facebook'un</a:t>
            </a:r>
            <a:r>
              <a:rPr lang="tr-TR" sz="1500" spc="370">
                <a:latin typeface="Times New Roman"/>
                <a:cs typeface="Times New Roman"/>
              </a:rPr>
              <a:t> </a:t>
            </a:r>
            <a:r>
              <a:rPr lang="tr-TR" sz="1500" spc="-20">
                <a:latin typeface="Times New Roman"/>
                <a:cs typeface="Times New Roman"/>
              </a:rPr>
              <a:t>gelen </a:t>
            </a:r>
            <a:r>
              <a:rPr lang="tr-TR" sz="1500">
                <a:latin typeface="Times New Roman"/>
                <a:cs typeface="Times New Roman"/>
              </a:rPr>
              <a:t>postaları arama</a:t>
            </a:r>
            <a:r>
              <a:rPr lang="tr-TR" sz="1500" spc="5">
                <a:latin typeface="Times New Roman"/>
                <a:cs typeface="Times New Roman"/>
              </a:rPr>
              <a:t> </a:t>
            </a:r>
            <a:r>
              <a:rPr lang="tr-TR" sz="1500">
                <a:latin typeface="Times New Roman"/>
                <a:cs typeface="Times New Roman"/>
              </a:rPr>
              <a:t>için 50 TB</a:t>
            </a:r>
            <a:r>
              <a:rPr lang="tr-TR" sz="1500" spc="10">
                <a:latin typeface="Times New Roman"/>
                <a:cs typeface="Times New Roman"/>
              </a:rPr>
              <a:t> </a:t>
            </a:r>
            <a:r>
              <a:rPr lang="tr-TR" sz="1500">
                <a:latin typeface="Times New Roman"/>
                <a:cs typeface="Times New Roman"/>
              </a:rPr>
              <a:t>ve </a:t>
            </a:r>
            <a:r>
              <a:rPr lang="tr-TR" sz="1500" err="1">
                <a:latin typeface="Times New Roman"/>
                <a:cs typeface="Times New Roman"/>
              </a:rPr>
              <a:t>eBay'ın</a:t>
            </a:r>
            <a:r>
              <a:rPr lang="tr-TR" sz="1500" spc="-5">
                <a:latin typeface="Times New Roman"/>
                <a:cs typeface="Times New Roman"/>
              </a:rPr>
              <a:t> </a:t>
            </a:r>
            <a:r>
              <a:rPr lang="tr-TR" sz="1500">
                <a:latin typeface="Times New Roman"/>
                <a:cs typeface="Times New Roman"/>
              </a:rPr>
              <a:t>bütün verileri için </a:t>
            </a:r>
            <a:r>
              <a:rPr lang="tr-TR" sz="1500" spc="-50">
                <a:latin typeface="Times New Roman"/>
                <a:cs typeface="Times New Roman"/>
              </a:rPr>
              <a:t>2</a:t>
            </a:r>
            <a:r>
              <a:rPr lang="tr-TR" sz="1500">
                <a:latin typeface="Times New Roman"/>
                <a:cs typeface="Times New Roman"/>
              </a:rPr>
              <a:t> </a:t>
            </a:r>
            <a:r>
              <a:rPr lang="tr-TR" sz="1500" err="1">
                <a:latin typeface="Times New Roman"/>
                <a:cs typeface="Times New Roman"/>
              </a:rPr>
              <a:t>PB’lık</a:t>
            </a:r>
            <a:r>
              <a:rPr lang="tr-TR" sz="1500" spc="275">
                <a:latin typeface="Times New Roman"/>
                <a:cs typeface="Times New Roman"/>
              </a:rPr>
              <a:t>  </a:t>
            </a:r>
            <a:r>
              <a:rPr lang="tr-TR" sz="1500">
                <a:latin typeface="Times New Roman"/>
                <a:cs typeface="Times New Roman"/>
              </a:rPr>
              <a:t>çözümleri</a:t>
            </a:r>
            <a:r>
              <a:rPr lang="tr-TR" sz="1500" spc="285">
                <a:latin typeface="Times New Roman"/>
                <a:cs typeface="Times New Roman"/>
              </a:rPr>
              <a:t>  </a:t>
            </a:r>
            <a:r>
              <a:rPr lang="tr-TR" sz="1500">
                <a:latin typeface="Times New Roman"/>
                <a:cs typeface="Times New Roman"/>
              </a:rPr>
              <a:t>vardır.</a:t>
            </a:r>
            <a:r>
              <a:rPr lang="tr-TR" sz="1500" spc="280">
                <a:latin typeface="Times New Roman"/>
                <a:cs typeface="Times New Roman"/>
              </a:rPr>
              <a:t>  </a:t>
            </a:r>
            <a:r>
              <a:rPr lang="tr-TR" sz="1500">
                <a:latin typeface="Times New Roman"/>
                <a:cs typeface="Times New Roman"/>
              </a:rPr>
              <a:t>Veri</a:t>
            </a:r>
            <a:r>
              <a:rPr lang="tr-TR" sz="1500" spc="275">
                <a:latin typeface="Times New Roman"/>
                <a:cs typeface="Times New Roman"/>
              </a:rPr>
              <a:t>  </a:t>
            </a:r>
            <a:r>
              <a:rPr lang="tr-TR" sz="1500">
                <a:latin typeface="Times New Roman"/>
                <a:cs typeface="Times New Roman"/>
              </a:rPr>
              <a:t>tabanlarına</a:t>
            </a:r>
            <a:r>
              <a:rPr lang="tr-TR" sz="1500" spc="280">
                <a:latin typeface="Times New Roman"/>
                <a:cs typeface="Times New Roman"/>
              </a:rPr>
              <a:t>  </a:t>
            </a:r>
            <a:r>
              <a:rPr lang="tr-TR" sz="1500" spc="-10">
                <a:latin typeface="Times New Roman"/>
                <a:cs typeface="Times New Roman"/>
              </a:rPr>
              <a:t>ilişkin </a:t>
            </a:r>
            <a:r>
              <a:rPr lang="tr-TR" sz="1500">
                <a:latin typeface="Times New Roman"/>
                <a:cs typeface="Times New Roman"/>
              </a:rPr>
              <a:t>problemlerden</a:t>
            </a:r>
            <a:r>
              <a:rPr lang="tr-TR" sz="1500" spc="25">
                <a:latin typeface="Times New Roman"/>
                <a:cs typeface="Times New Roman"/>
              </a:rPr>
              <a:t> </a:t>
            </a:r>
            <a:r>
              <a:rPr lang="tr-TR" sz="1500">
                <a:latin typeface="Times New Roman"/>
                <a:cs typeface="Times New Roman"/>
              </a:rPr>
              <a:t>biri</a:t>
            </a:r>
            <a:r>
              <a:rPr lang="tr-TR" sz="1500" spc="35">
                <a:latin typeface="Times New Roman"/>
                <a:cs typeface="Times New Roman"/>
              </a:rPr>
              <a:t> </a:t>
            </a:r>
            <a:r>
              <a:rPr lang="tr-TR" sz="1500">
                <a:latin typeface="Times New Roman"/>
                <a:cs typeface="Times New Roman"/>
              </a:rPr>
              <a:t>olan</a:t>
            </a:r>
            <a:r>
              <a:rPr lang="tr-TR" sz="1500" spc="30">
                <a:latin typeface="Times New Roman"/>
                <a:cs typeface="Times New Roman"/>
              </a:rPr>
              <a:t> </a:t>
            </a:r>
            <a:r>
              <a:rPr lang="tr-TR" sz="1500">
                <a:latin typeface="Times New Roman"/>
                <a:cs typeface="Times New Roman"/>
              </a:rPr>
              <a:t>ölçek</a:t>
            </a:r>
            <a:r>
              <a:rPr lang="tr-TR" sz="1500" spc="40">
                <a:latin typeface="Times New Roman"/>
                <a:cs typeface="Times New Roman"/>
              </a:rPr>
              <a:t> </a:t>
            </a:r>
            <a:r>
              <a:rPr lang="tr-TR" sz="1500">
                <a:latin typeface="Times New Roman"/>
                <a:cs typeface="Times New Roman"/>
              </a:rPr>
              <a:t>sorununa,</a:t>
            </a:r>
            <a:r>
              <a:rPr lang="tr-TR" sz="1500" spc="40">
                <a:latin typeface="Times New Roman"/>
                <a:cs typeface="Times New Roman"/>
              </a:rPr>
              <a:t> </a:t>
            </a:r>
            <a:r>
              <a:rPr lang="tr-TR" sz="1500">
                <a:latin typeface="Times New Roman"/>
                <a:cs typeface="Times New Roman"/>
              </a:rPr>
              <a:t>diğer</a:t>
            </a:r>
            <a:r>
              <a:rPr lang="tr-TR" sz="1500" spc="35">
                <a:latin typeface="Times New Roman"/>
                <a:cs typeface="Times New Roman"/>
              </a:rPr>
              <a:t> </a:t>
            </a:r>
            <a:r>
              <a:rPr lang="tr-TR" sz="1500" spc="-10">
                <a:latin typeface="Times New Roman"/>
                <a:cs typeface="Times New Roman"/>
              </a:rPr>
              <a:t>çözümlerin </a:t>
            </a:r>
            <a:r>
              <a:rPr lang="tr-TR" sz="1500">
                <a:latin typeface="Times New Roman"/>
                <a:cs typeface="Times New Roman"/>
              </a:rPr>
              <a:t>içinde</a:t>
            </a:r>
            <a:r>
              <a:rPr lang="tr-TR" sz="1500" spc="254">
                <a:latin typeface="Times New Roman"/>
                <a:cs typeface="Times New Roman"/>
              </a:rPr>
              <a:t> </a:t>
            </a:r>
            <a:r>
              <a:rPr lang="tr-TR" sz="1500">
                <a:latin typeface="Times New Roman"/>
                <a:cs typeface="Times New Roman"/>
              </a:rPr>
              <a:t>en</a:t>
            </a:r>
            <a:r>
              <a:rPr lang="tr-TR" sz="1500" spc="250">
                <a:latin typeface="Times New Roman"/>
                <a:cs typeface="Times New Roman"/>
              </a:rPr>
              <a:t> </a:t>
            </a:r>
            <a:r>
              <a:rPr lang="tr-TR" sz="1500">
                <a:latin typeface="Times New Roman"/>
                <a:cs typeface="Times New Roman"/>
              </a:rPr>
              <a:t>iyi</a:t>
            </a:r>
            <a:r>
              <a:rPr lang="tr-TR" sz="1500" spc="254">
                <a:latin typeface="Times New Roman"/>
                <a:cs typeface="Times New Roman"/>
              </a:rPr>
              <a:t> </a:t>
            </a:r>
            <a:r>
              <a:rPr lang="tr-TR" sz="1500">
                <a:latin typeface="Times New Roman"/>
                <a:cs typeface="Times New Roman"/>
              </a:rPr>
              <a:t>cevap</a:t>
            </a:r>
            <a:r>
              <a:rPr lang="tr-TR" sz="1500" spc="265">
                <a:latin typeface="Times New Roman"/>
                <a:cs typeface="Times New Roman"/>
              </a:rPr>
              <a:t> </a:t>
            </a:r>
            <a:r>
              <a:rPr lang="tr-TR" sz="1500">
                <a:latin typeface="Times New Roman"/>
                <a:cs typeface="Times New Roman"/>
              </a:rPr>
              <a:t>vereni</a:t>
            </a:r>
            <a:r>
              <a:rPr lang="tr-TR" sz="1500" spc="270">
                <a:latin typeface="Times New Roman"/>
                <a:cs typeface="Times New Roman"/>
              </a:rPr>
              <a:t> </a:t>
            </a:r>
            <a:r>
              <a:rPr lang="tr-TR" sz="1500" err="1">
                <a:latin typeface="Times New Roman"/>
                <a:cs typeface="Times New Roman"/>
              </a:rPr>
              <a:t>NoSQL’dir</a:t>
            </a:r>
            <a:r>
              <a:rPr lang="tr-TR" sz="1500" spc="254">
                <a:latin typeface="Times New Roman"/>
                <a:cs typeface="Times New Roman"/>
              </a:rPr>
              <a:t> </a:t>
            </a:r>
            <a:r>
              <a:rPr lang="tr-TR" sz="1500">
                <a:latin typeface="Times New Roman"/>
                <a:cs typeface="Times New Roman"/>
              </a:rPr>
              <a:t>[15].</a:t>
            </a:r>
            <a:r>
              <a:rPr lang="tr-TR" sz="1500" spc="245">
                <a:latin typeface="Times New Roman"/>
                <a:cs typeface="Times New Roman"/>
              </a:rPr>
              <a:t> </a:t>
            </a:r>
            <a:r>
              <a:rPr lang="tr-TR" sz="1500">
                <a:latin typeface="Times New Roman"/>
                <a:cs typeface="Times New Roman"/>
              </a:rPr>
              <a:t>Günlük</a:t>
            </a:r>
            <a:r>
              <a:rPr lang="tr-TR" sz="1500" spc="250">
                <a:latin typeface="Times New Roman"/>
                <a:cs typeface="Times New Roman"/>
              </a:rPr>
              <a:t> </a:t>
            </a:r>
            <a:r>
              <a:rPr lang="tr-TR" sz="1500" spc="-50">
                <a:latin typeface="Times New Roman"/>
                <a:cs typeface="Times New Roman"/>
              </a:rPr>
              <a:t>7</a:t>
            </a:r>
            <a:r>
              <a:rPr lang="tr-TR" sz="1500">
                <a:latin typeface="Times New Roman"/>
                <a:cs typeface="Times New Roman"/>
              </a:rPr>
              <a:t> TB’lık</a:t>
            </a:r>
            <a:r>
              <a:rPr lang="tr-TR" sz="1500" spc="225">
                <a:latin typeface="Times New Roman"/>
                <a:cs typeface="Times New Roman"/>
              </a:rPr>
              <a:t> </a:t>
            </a:r>
            <a:r>
              <a:rPr lang="tr-TR" sz="1500">
                <a:latin typeface="Times New Roman"/>
                <a:cs typeface="Times New Roman"/>
              </a:rPr>
              <a:t>işlem</a:t>
            </a:r>
            <a:r>
              <a:rPr lang="tr-TR" sz="1500" spc="220">
                <a:latin typeface="Times New Roman"/>
                <a:cs typeface="Times New Roman"/>
              </a:rPr>
              <a:t> </a:t>
            </a:r>
            <a:r>
              <a:rPr lang="tr-TR" sz="1500">
                <a:latin typeface="Times New Roman"/>
                <a:cs typeface="Times New Roman"/>
              </a:rPr>
              <a:t>hacmine</a:t>
            </a:r>
            <a:r>
              <a:rPr lang="tr-TR" sz="1500" spc="229">
                <a:latin typeface="Times New Roman"/>
                <a:cs typeface="Times New Roman"/>
              </a:rPr>
              <a:t> </a:t>
            </a:r>
            <a:r>
              <a:rPr lang="tr-TR" sz="1500">
                <a:latin typeface="Times New Roman"/>
                <a:cs typeface="Times New Roman"/>
              </a:rPr>
              <a:t>sahip</a:t>
            </a:r>
            <a:r>
              <a:rPr lang="tr-TR" sz="1500" spc="235">
                <a:latin typeface="Times New Roman"/>
                <a:cs typeface="Times New Roman"/>
              </a:rPr>
              <a:t> </a:t>
            </a:r>
            <a:r>
              <a:rPr lang="tr-TR" sz="1500" err="1">
                <a:latin typeface="Times New Roman"/>
                <a:cs typeface="Times New Roman"/>
              </a:rPr>
              <a:t>Twitter</a:t>
            </a:r>
            <a:r>
              <a:rPr lang="tr-TR" sz="1500" spc="215">
                <a:latin typeface="Times New Roman"/>
                <a:cs typeface="Times New Roman"/>
              </a:rPr>
              <a:t> </a:t>
            </a:r>
            <a:r>
              <a:rPr lang="tr-TR" sz="1500">
                <a:latin typeface="Times New Roman"/>
                <a:cs typeface="Times New Roman"/>
              </a:rPr>
              <a:t>[16]</a:t>
            </a:r>
            <a:r>
              <a:rPr lang="tr-TR" sz="1500" spc="215">
                <a:latin typeface="Times New Roman"/>
                <a:cs typeface="Times New Roman"/>
              </a:rPr>
              <a:t> </a:t>
            </a:r>
            <a:r>
              <a:rPr lang="tr-TR" sz="1500">
                <a:latin typeface="Times New Roman"/>
                <a:cs typeface="Times New Roman"/>
              </a:rPr>
              <a:t>ve</a:t>
            </a:r>
            <a:r>
              <a:rPr lang="tr-TR" sz="1500" spc="220">
                <a:latin typeface="Times New Roman"/>
                <a:cs typeface="Times New Roman"/>
              </a:rPr>
              <a:t> </a:t>
            </a:r>
            <a:r>
              <a:rPr lang="tr-TR" sz="1500">
                <a:latin typeface="Times New Roman"/>
                <a:cs typeface="Times New Roman"/>
              </a:rPr>
              <a:t>10</a:t>
            </a:r>
            <a:r>
              <a:rPr lang="tr-TR" sz="1500" spc="220">
                <a:latin typeface="Times New Roman"/>
                <a:cs typeface="Times New Roman"/>
              </a:rPr>
              <a:t> </a:t>
            </a:r>
            <a:r>
              <a:rPr lang="tr-TR" sz="1500" spc="-10">
                <a:latin typeface="Times New Roman"/>
                <a:cs typeface="Times New Roman"/>
              </a:rPr>
              <a:t>TB’lık </a:t>
            </a:r>
            <a:r>
              <a:rPr lang="tr-TR" sz="1500">
                <a:latin typeface="Times New Roman"/>
                <a:cs typeface="Times New Roman"/>
              </a:rPr>
              <a:t>Facebook</a:t>
            </a:r>
            <a:r>
              <a:rPr lang="tr-TR" sz="1500" spc="295">
                <a:latin typeface="Times New Roman"/>
                <a:cs typeface="Times New Roman"/>
              </a:rPr>
              <a:t>  </a:t>
            </a:r>
            <a:r>
              <a:rPr lang="tr-TR" sz="1500">
                <a:latin typeface="Times New Roman"/>
                <a:cs typeface="Times New Roman"/>
              </a:rPr>
              <a:t>örneğindeki</a:t>
            </a:r>
            <a:r>
              <a:rPr lang="tr-TR" sz="1500" spc="310">
                <a:latin typeface="Times New Roman"/>
                <a:cs typeface="Times New Roman"/>
              </a:rPr>
              <a:t>  </a:t>
            </a:r>
            <a:r>
              <a:rPr lang="tr-TR" sz="1500">
                <a:latin typeface="Times New Roman"/>
                <a:cs typeface="Times New Roman"/>
              </a:rPr>
              <a:t>gibi,</a:t>
            </a:r>
            <a:r>
              <a:rPr lang="tr-TR" sz="1500" spc="305">
                <a:latin typeface="Times New Roman"/>
                <a:cs typeface="Times New Roman"/>
              </a:rPr>
              <a:t>  </a:t>
            </a:r>
            <a:r>
              <a:rPr lang="tr-TR" sz="1500">
                <a:latin typeface="Times New Roman"/>
                <a:cs typeface="Times New Roman"/>
              </a:rPr>
              <a:t>çok</a:t>
            </a:r>
            <a:r>
              <a:rPr lang="tr-TR" sz="1500" spc="295">
                <a:latin typeface="Times New Roman"/>
                <a:cs typeface="Times New Roman"/>
              </a:rPr>
              <a:t>  </a:t>
            </a:r>
            <a:r>
              <a:rPr lang="tr-TR" sz="1500">
                <a:latin typeface="Times New Roman"/>
                <a:cs typeface="Times New Roman"/>
              </a:rPr>
              <a:t>büyük</a:t>
            </a:r>
            <a:r>
              <a:rPr lang="tr-TR" sz="1500" spc="310">
                <a:latin typeface="Times New Roman"/>
                <a:cs typeface="Times New Roman"/>
              </a:rPr>
              <a:t>  </a:t>
            </a:r>
            <a:r>
              <a:rPr lang="tr-TR" sz="1500" spc="-10">
                <a:latin typeface="Times New Roman"/>
                <a:cs typeface="Times New Roman"/>
              </a:rPr>
              <a:t>verilerin </a:t>
            </a:r>
            <a:r>
              <a:rPr lang="tr-TR" sz="1500">
                <a:latin typeface="Times New Roman"/>
                <a:cs typeface="Times New Roman"/>
              </a:rPr>
              <a:t>depolanması</a:t>
            </a:r>
            <a:r>
              <a:rPr lang="tr-TR" sz="1500" spc="265">
                <a:latin typeface="Times New Roman"/>
                <a:cs typeface="Times New Roman"/>
              </a:rPr>
              <a:t> </a:t>
            </a:r>
            <a:r>
              <a:rPr lang="tr-TR" sz="1500">
                <a:latin typeface="Times New Roman"/>
                <a:cs typeface="Times New Roman"/>
              </a:rPr>
              <a:t>ve</a:t>
            </a:r>
            <a:r>
              <a:rPr lang="tr-TR" sz="1500" spc="285">
                <a:latin typeface="Times New Roman"/>
                <a:cs typeface="Times New Roman"/>
              </a:rPr>
              <a:t> </a:t>
            </a:r>
            <a:r>
              <a:rPr lang="tr-TR" sz="1500">
                <a:latin typeface="Times New Roman"/>
                <a:cs typeface="Times New Roman"/>
              </a:rPr>
              <a:t>yazılmasında</a:t>
            </a:r>
            <a:r>
              <a:rPr lang="tr-TR" sz="1500" spc="270">
                <a:latin typeface="Times New Roman"/>
                <a:cs typeface="Times New Roman"/>
              </a:rPr>
              <a:t> </a:t>
            </a:r>
            <a:r>
              <a:rPr lang="tr-TR" sz="1500">
                <a:latin typeface="Times New Roman"/>
                <a:cs typeface="Times New Roman"/>
              </a:rPr>
              <a:t>ilişkisel</a:t>
            </a:r>
            <a:r>
              <a:rPr lang="tr-TR" sz="1500" spc="270">
                <a:latin typeface="Times New Roman"/>
                <a:cs typeface="Times New Roman"/>
              </a:rPr>
              <a:t> </a:t>
            </a:r>
            <a:r>
              <a:rPr lang="tr-TR" sz="1500">
                <a:latin typeface="Times New Roman"/>
                <a:cs typeface="Times New Roman"/>
              </a:rPr>
              <a:t>veri</a:t>
            </a:r>
            <a:r>
              <a:rPr lang="tr-TR" sz="1500" spc="270">
                <a:latin typeface="Times New Roman"/>
                <a:cs typeface="Times New Roman"/>
              </a:rPr>
              <a:t> </a:t>
            </a:r>
            <a:r>
              <a:rPr lang="tr-TR" sz="1500" spc="-10">
                <a:latin typeface="Times New Roman"/>
                <a:cs typeface="Times New Roman"/>
              </a:rPr>
              <a:t>tabanlarının </a:t>
            </a:r>
            <a:r>
              <a:rPr lang="tr-TR" sz="1500">
                <a:latin typeface="Times New Roman"/>
                <a:cs typeface="Times New Roman"/>
              </a:rPr>
              <a:t>eksik</a:t>
            </a:r>
            <a:r>
              <a:rPr lang="tr-TR" sz="1500" spc="145">
                <a:latin typeface="Times New Roman"/>
                <a:cs typeface="Times New Roman"/>
              </a:rPr>
              <a:t> </a:t>
            </a:r>
            <a:r>
              <a:rPr lang="tr-TR" sz="1500">
                <a:latin typeface="Times New Roman"/>
                <a:cs typeface="Times New Roman"/>
              </a:rPr>
              <a:t>kaldığı</a:t>
            </a:r>
            <a:r>
              <a:rPr lang="tr-TR" sz="1500" spc="160">
                <a:latin typeface="Times New Roman"/>
                <a:cs typeface="Times New Roman"/>
              </a:rPr>
              <a:t> </a:t>
            </a:r>
            <a:r>
              <a:rPr lang="tr-TR" sz="1500">
                <a:latin typeface="Times New Roman"/>
                <a:cs typeface="Times New Roman"/>
              </a:rPr>
              <a:t>hususlarda,</a:t>
            </a:r>
            <a:r>
              <a:rPr lang="tr-TR" sz="1500" spc="170">
                <a:latin typeface="Times New Roman"/>
                <a:cs typeface="Times New Roman"/>
              </a:rPr>
              <a:t> </a:t>
            </a:r>
            <a:r>
              <a:rPr lang="tr-TR" sz="1500">
                <a:latin typeface="Times New Roman"/>
                <a:cs typeface="Times New Roman"/>
              </a:rPr>
              <a:t>yatay</a:t>
            </a:r>
            <a:r>
              <a:rPr lang="tr-TR" sz="1500" spc="135">
                <a:latin typeface="Times New Roman"/>
                <a:cs typeface="Times New Roman"/>
              </a:rPr>
              <a:t> </a:t>
            </a:r>
            <a:r>
              <a:rPr lang="tr-TR" sz="1500">
                <a:latin typeface="Times New Roman"/>
                <a:cs typeface="Times New Roman"/>
              </a:rPr>
              <a:t>ölçekleme</a:t>
            </a:r>
            <a:r>
              <a:rPr lang="tr-TR" sz="1500" spc="170">
                <a:latin typeface="Times New Roman"/>
                <a:cs typeface="Times New Roman"/>
              </a:rPr>
              <a:t> </a:t>
            </a:r>
            <a:r>
              <a:rPr lang="tr-TR" sz="1500">
                <a:latin typeface="Times New Roman"/>
                <a:cs typeface="Times New Roman"/>
              </a:rPr>
              <a:t>yapan</a:t>
            </a:r>
            <a:r>
              <a:rPr lang="tr-TR" sz="1500" spc="145">
                <a:latin typeface="Times New Roman"/>
                <a:cs typeface="Times New Roman"/>
              </a:rPr>
              <a:t> </a:t>
            </a:r>
            <a:r>
              <a:rPr lang="tr-TR" sz="1500" spc="-10">
                <a:latin typeface="Times New Roman"/>
                <a:cs typeface="Times New Roman"/>
              </a:rPr>
              <a:t>dağıtık </a:t>
            </a:r>
            <a:r>
              <a:rPr lang="tr-TR" sz="1500" err="1">
                <a:latin typeface="Times New Roman"/>
                <a:cs typeface="Times New Roman"/>
              </a:rPr>
              <a:t>NoSQL</a:t>
            </a:r>
            <a:r>
              <a:rPr lang="tr-TR" sz="1500" spc="-55">
                <a:latin typeface="Times New Roman"/>
                <a:cs typeface="Times New Roman"/>
              </a:rPr>
              <a:t> </a:t>
            </a:r>
            <a:r>
              <a:rPr lang="tr-TR" sz="1500">
                <a:latin typeface="Times New Roman"/>
                <a:cs typeface="Times New Roman"/>
              </a:rPr>
              <a:t>çözümleri</a:t>
            </a:r>
            <a:r>
              <a:rPr lang="tr-TR" sz="1500" spc="-40">
                <a:latin typeface="Times New Roman"/>
                <a:cs typeface="Times New Roman"/>
              </a:rPr>
              <a:t> </a:t>
            </a:r>
            <a:r>
              <a:rPr lang="tr-TR" sz="1500" spc="-10">
                <a:latin typeface="Times New Roman"/>
                <a:cs typeface="Times New Roman"/>
              </a:rPr>
              <a:t>geliştirilmiştir.</a:t>
            </a:r>
            <a:endParaRPr lang="tr-TR" sz="1500">
              <a:latin typeface="Times New Roman"/>
              <a:cs typeface="Times New Roman"/>
            </a:endParaRPr>
          </a:p>
          <a:p>
            <a:pPr marL="12700" marR="5715">
              <a:lnSpc>
                <a:spcPct val="90000"/>
              </a:lnSpc>
              <a:spcBef>
                <a:spcPts val="35"/>
              </a:spcBef>
            </a:pPr>
            <a:r>
              <a:rPr lang="tr-TR" sz="1500">
                <a:latin typeface="Times New Roman"/>
                <a:cs typeface="Times New Roman"/>
              </a:rPr>
              <a:t>İlişkisel</a:t>
            </a:r>
            <a:r>
              <a:rPr lang="tr-TR" sz="1500" spc="385">
                <a:latin typeface="Times New Roman"/>
                <a:cs typeface="Times New Roman"/>
              </a:rPr>
              <a:t>  </a:t>
            </a:r>
            <a:r>
              <a:rPr lang="tr-TR" sz="1500">
                <a:latin typeface="Times New Roman"/>
                <a:cs typeface="Times New Roman"/>
              </a:rPr>
              <a:t>veri</a:t>
            </a:r>
            <a:r>
              <a:rPr lang="tr-TR" sz="1500" spc="385">
                <a:latin typeface="Times New Roman"/>
                <a:cs typeface="Times New Roman"/>
              </a:rPr>
              <a:t>  </a:t>
            </a:r>
            <a:r>
              <a:rPr lang="tr-TR" sz="1500">
                <a:latin typeface="Times New Roman"/>
                <a:cs typeface="Times New Roman"/>
              </a:rPr>
              <a:t>tabanı</a:t>
            </a:r>
            <a:r>
              <a:rPr lang="tr-TR" sz="1500" spc="385">
                <a:latin typeface="Times New Roman"/>
                <a:cs typeface="Times New Roman"/>
              </a:rPr>
              <a:t>  </a:t>
            </a:r>
            <a:r>
              <a:rPr lang="tr-TR" sz="1500">
                <a:latin typeface="Times New Roman"/>
                <a:cs typeface="Times New Roman"/>
              </a:rPr>
              <a:t>kullanıcılarının,</a:t>
            </a:r>
            <a:r>
              <a:rPr lang="tr-TR" sz="1500" spc="385">
                <a:latin typeface="Times New Roman"/>
                <a:cs typeface="Times New Roman"/>
              </a:rPr>
              <a:t>  </a:t>
            </a:r>
            <a:r>
              <a:rPr lang="tr-TR" sz="1500" spc="-10">
                <a:latin typeface="Times New Roman"/>
                <a:cs typeface="Times New Roman"/>
              </a:rPr>
              <a:t>araştırmalar </a:t>
            </a:r>
            <a:r>
              <a:rPr lang="tr-TR" sz="1500">
                <a:latin typeface="Times New Roman"/>
                <a:cs typeface="Times New Roman"/>
              </a:rPr>
              <a:t>neticesinde</a:t>
            </a:r>
            <a:r>
              <a:rPr lang="tr-TR" sz="1500" spc="225">
                <a:latin typeface="Times New Roman"/>
                <a:cs typeface="Times New Roman"/>
              </a:rPr>
              <a:t> </a:t>
            </a:r>
            <a:r>
              <a:rPr lang="tr-TR" sz="1500" err="1">
                <a:latin typeface="Times New Roman"/>
                <a:cs typeface="Times New Roman"/>
              </a:rPr>
              <a:t>NoSQL</a:t>
            </a:r>
            <a:r>
              <a:rPr lang="tr-TR" sz="1500" spc="220">
                <a:latin typeface="Times New Roman"/>
                <a:cs typeface="Times New Roman"/>
              </a:rPr>
              <a:t> </a:t>
            </a:r>
            <a:r>
              <a:rPr lang="tr-TR" sz="1500">
                <a:latin typeface="Times New Roman"/>
                <a:cs typeface="Times New Roman"/>
              </a:rPr>
              <a:t>veri</a:t>
            </a:r>
            <a:r>
              <a:rPr lang="tr-TR" sz="1500" spc="229">
                <a:latin typeface="Times New Roman"/>
                <a:cs typeface="Times New Roman"/>
              </a:rPr>
              <a:t> </a:t>
            </a:r>
            <a:r>
              <a:rPr lang="tr-TR" sz="1500">
                <a:latin typeface="Times New Roman"/>
                <a:cs typeface="Times New Roman"/>
              </a:rPr>
              <a:t>tabanına</a:t>
            </a:r>
            <a:r>
              <a:rPr lang="tr-TR" sz="1500" spc="245">
                <a:latin typeface="Times New Roman"/>
                <a:cs typeface="Times New Roman"/>
              </a:rPr>
              <a:t> </a:t>
            </a:r>
            <a:r>
              <a:rPr lang="tr-TR" sz="1500">
                <a:latin typeface="Times New Roman"/>
                <a:cs typeface="Times New Roman"/>
              </a:rPr>
              <a:t>geçmek</a:t>
            </a:r>
            <a:r>
              <a:rPr lang="tr-TR" sz="1500" spc="225">
                <a:latin typeface="Times New Roman"/>
                <a:cs typeface="Times New Roman"/>
              </a:rPr>
              <a:t> </a:t>
            </a:r>
            <a:r>
              <a:rPr lang="tr-TR" sz="1500" spc="-10">
                <a:latin typeface="Times New Roman"/>
                <a:cs typeface="Times New Roman"/>
              </a:rPr>
              <a:t>istemelerinin nedenleri</a:t>
            </a:r>
            <a:r>
              <a:rPr lang="tr-TR" sz="1500" spc="-25">
                <a:latin typeface="Times New Roman"/>
                <a:cs typeface="Times New Roman"/>
              </a:rPr>
              <a:t> </a:t>
            </a:r>
            <a:r>
              <a:rPr lang="tr-TR" sz="1500">
                <a:latin typeface="Times New Roman"/>
                <a:cs typeface="Times New Roman"/>
              </a:rPr>
              <a:t>şekil</a:t>
            </a:r>
            <a:r>
              <a:rPr lang="tr-TR" sz="1500" spc="-25">
                <a:latin typeface="Times New Roman"/>
                <a:cs typeface="Times New Roman"/>
              </a:rPr>
              <a:t> </a:t>
            </a:r>
            <a:r>
              <a:rPr lang="tr-TR" sz="1500">
                <a:latin typeface="Times New Roman"/>
                <a:cs typeface="Times New Roman"/>
              </a:rPr>
              <a:t>5.1’de</a:t>
            </a:r>
            <a:r>
              <a:rPr lang="tr-TR" sz="1500" spc="-15">
                <a:latin typeface="Times New Roman"/>
                <a:cs typeface="Times New Roman"/>
              </a:rPr>
              <a:t> </a:t>
            </a:r>
            <a:r>
              <a:rPr lang="tr-TR" sz="1500">
                <a:latin typeface="Times New Roman"/>
                <a:cs typeface="Times New Roman"/>
              </a:rPr>
              <a:t>yüzde</a:t>
            </a:r>
            <a:r>
              <a:rPr lang="tr-TR" sz="1500" spc="-25">
                <a:latin typeface="Times New Roman"/>
                <a:cs typeface="Times New Roman"/>
              </a:rPr>
              <a:t> </a:t>
            </a:r>
            <a:r>
              <a:rPr lang="tr-TR" sz="1500">
                <a:latin typeface="Times New Roman"/>
                <a:cs typeface="Times New Roman"/>
              </a:rPr>
              <a:t>olarak</a:t>
            </a:r>
            <a:r>
              <a:rPr lang="tr-TR" sz="1500" spc="-25">
                <a:latin typeface="Times New Roman"/>
                <a:cs typeface="Times New Roman"/>
              </a:rPr>
              <a:t> </a:t>
            </a:r>
            <a:r>
              <a:rPr lang="tr-TR" sz="1500" spc="-10">
                <a:latin typeface="Times New Roman"/>
                <a:cs typeface="Times New Roman"/>
              </a:rPr>
              <a:t>gösterilmiştir.</a:t>
            </a:r>
            <a:endParaRPr lang="tr-TR" sz="1500">
              <a:latin typeface="Times New Roman"/>
              <a:cs typeface="Times New Roman"/>
            </a:endParaRPr>
          </a:p>
          <a:p>
            <a:pPr marL="0" indent="0">
              <a:lnSpc>
                <a:spcPct val="90000"/>
              </a:lnSpc>
              <a:buNone/>
            </a:pPr>
            <a:endParaRPr lang="tr-TR" sz="1500">
              <a:latin typeface="Times New Roman"/>
              <a:cs typeface="Times New Roman"/>
            </a:endParaRPr>
          </a:p>
        </p:txBody>
      </p:sp>
      <p:pic>
        <p:nvPicPr>
          <p:cNvPr id="4" name="object 18">
            <a:extLst>
              <a:ext uri="{FF2B5EF4-FFF2-40B4-BE49-F238E27FC236}">
                <a16:creationId xmlns:a16="http://schemas.microsoft.com/office/drawing/2014/main" id="{3B0BB05A-22C7-D841-1D13-7963A34F3E8C}"/>
              </a:ext>
            </a:extLst>
          </p:cNvPr>
          <p:cNvPicPr/>
          <p:nvPr/>
        </p:nvPicPr>
        <p:blipFill>
          <a:blip r:embed="rId2" cstate="print"/>
          <a:stretch>
            <a:fillRect/>
          </a:stretch>
        </p:blipFill>
        <p:spPr>
          <a:xfrm>
            <a:off x="8020571" y="2603500"/>
            <a:ext cx="3509442" cy="328083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182620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3070AD-99F3-6127-64A2-0B420FC6C882}"/>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2FD61BB6-16F1-149C-C054-C4808673C8AE}"/>
              </a:ext>
            </a:extLst>
          </p:cNvPr>
          <p:cNvSpPr>
            <a:spLocks noGrp="1"/>
          </p:cNvSpPr>
          <p:nvPr>
            <p:ph idx="1"/>
          </p:nvPr>
        </p:nvSpPr>
        <p:spPr/>
        <p:txBody>
          <a:bodyPr>
            <a:normAutofit fontScale="92500" lnSpcReduction="20000"/>
          </a:bodyPr>
          <a:lstStyle/>
          <a:p>
            <a:pPr marL="12700" marR="5080" indent="1270" algn="just">
              <a:lnSpc>
                <a:spcPct val="102299"/>
              </a:lnSpc>
            </a:pPr>
            <a:r>
              <a:rPr lang="tr-TR" sz="1900" dirty="0">
                <a:latin typeface="Times New Roman"/>
                <a:cs typeface="Times New Roman"/>
              </a:rPr>
              <a:t>Amazon</a:t>
            </a:r>
            <a:r>
              <a:rPr lang="tr-TR" sz="1900" spc="125" dirty="0">
                <a:latin typeface="Times New Roman"/>
                <a:cs typeface="Times New Roman"/>
              </a:rPr>
              <a:t> </a:t>
            </a:r>
            <a:r>
              <a:rPr lang="tr-TR" sz="1900" dirty="0">
                <a:latin typeface="Times New Roman"/>
                <a:cs typeface="Times New Roman"/>
              </a:rPr>
              <a:t>bu</a:t>
            </a:r>
            <a:r>
              <a:rPr lang="tr-TR" sz="1900" spc="125" dirty="0">
                <a:latin typeface="Times New Roman"/>
                <a:cs typeface="Times New Roman"/>
              </a:rPr>
              <a:t> </a:t>
            </a:r>
            <a:r>
              <a:rPr lang="tr-TR" sz="1900" dirty="0">
                <a:latin typeface="Times New Roman"/>
                <a:cs typeface="Times New Roman"/>
              </a:rPr>
              <a:t>gereksinimi</a:t>
            </a:r>
            <a:r>
              <a:rPr lang="tr-TR" sz="1900" spc="135" dirty="0">
                <a:latin typeface="Times New Roman"/>
                <a:cs typeface="Times New Roman"/>
              </a:rPr>
              <a:t> </a:t>
            </a:r>
            <a:r>
              <a:rPr lang="tr-TR" sz="1900" dirty="0">
                <a:latin typeface="Times New Roman"/>
                <a:cs typeface="Times New Roman"/>
              </a:rPr>
              <a:t>“</a:t>
            </a:r>
            <a:r>
              <a:rPr lang="tr-TR" sz="1900" dirty="0" err="1">
                <a:latin typeface="Times New Roman"/>
                <a:cs typeface="Times New Roman"/>
              </a:rPr>
              <a:t>DynamoDB</a:t>
            </a:r>
            <a:r>
              <a:rPr lang="tr-TR" sz="1900" dirty="0">
                <a:latin typeface="Times New Roman"/>
                <a:cs typeface="Times New Roman"/>
              </a:rPr>
              <a:t>”,</a:t>
            </a:r>
            <a:r>
              <a:rPr lang="tr-TR" sz="1900" spc="130" dirty="0">
                <a:latin typeface="Times New Roman"/>
                <a:cs typeface="Times New Roman"/>
              </a:rPr>
              <a:t> </a:t>
            </a:r>
            <a:r>
              <a:rPr lang="tr-TR" sz="1900" dirty="0">
                <a:latin typeface="Times New Roman"/>
                <a:cs typeface="Times New Roman"/>
              </a:rPr>
              <a:t>Google</a:t>
            </a:r>
            <a:r>
              <a:rPr lang="tr-TR" sz="1900" spc="135" dirty="0">
                <a:latin typeface="Times New Roman"/>
                <a:cs typeface="Times New Roman"/>
              </a:rPr>
              <a:t> </a:t>
            </a:r>
            <a:r>
              <a:rPr lang="tr-TR" sz="1900" dirty="0">
                <a:latin typeface="Times New Roman"/>
                <a:cs typeface="Times New Roman"/>
              </a:rPr>
              <a:t>ise</a:t>
            </a:r>
            <a:r>
              <a:rPr lang="tr-TR" sz="1900" spc="130" dirty="0">
                <a:latin typeface="Times New Roman"/>
                <a:cs typeface="Times New Roman"/>
              </a:rPr>
              <a:t> </a:t>
            </a:r>
            <a:r>
              <a:rPr lang="tr-TR" sz="1900" spc="-20" dirty="0">
                <a:latin typeface="Times New Roman"/>
                <a:cs typeface="Times New Roman"/>
              </a:rPr>
              <a:t>“</a:t>
            </a:r>
            <a:r>
              <a:rPr lang="tr-TR" sz="1900" spc="-20" dirty="0" err="1">
                <a:latin typeface="Times New Roman"/>
                <a:cs typeface="Times New Roman"/>
              </a:rPr>
              <a:t>Big</a:t>
            </a:r>
            <a:r>
              <a:rPr lang="tr-TR" sz="1900" spc="-20" dirty="0">
                <a:latin typeface="Times New Roman"/>
                <a:cs typeface="Times New Roman"/>
              </a:rPr>
              <a:t> </a:t>
            </a:r>
            <a:r>
              <a:rPr lang="tr-TR" sz="1900" dirty="0" err="1">
                <a:latin typeface="Times New Roman"/>
                <a:cs typeface="Times New Roman"/>
              </a:rPr>
              <a:t>Table</a:t>
            </a:r>
            <a:r>
              <a:rPr lang="tr-TR" sz="1900" dirty="0">
                <a:latin typeface="Times New Roman"/>
                <a:cs typeface="Times New Roman"/>
              </a:rPr>
              <a:t>”</a:t>
            </a:r>
            <a:r>
              <a:rPr lang="tr-TR" sz="1900" spc="355" dirty="0">
                <a:latin typeface="Times New Roman"/>
                <a:cs typeface="Times New Roman"/>
              </a:rPr>
              <a:t> </a:t>
            </a:r>
            <a:r>
              <a:rPr lang="tr-TR" sz="1900" dirty="0">
                <a:latin typeface="Times New Roman"/>
                <a:cs typeface="Times New Roman"/>
              </a:rPr>
              <a:t>ismini</a:t>
            </a:r>
            <a:r>
              <a:rPr lang="tr-TR" sz="1900" spc="370" dirty="0">
                <a:latin typeface="Times New Roman"/>
                <a:cs typeface="Times New Roman"/>
              </a:rPr>
              <a:t> </a:t>
            </a:r>
            <a:r>
              <a:rPr lang="tr-TR" sz="1900" dirty="0">
                <a:latin typeface="Times New Roman"/>
                <a:cs typeface="Times New Roman"/>
              </a:rPr>
              <a:t>verdiği</a:t>
            </a:r>
            <a:r>
              <a:rPr lang="tr-TR" sz="1900" spc="365" dirty="0">
                <a:latin typeface="Times New Roman"/>
                <a:cs typeface="Times New Roman"/>
              </a:rPr>
              <a:t> </a:t>
            </a:r>
            <a:r>
              <a:rPr lang="tr-TR" sz="1900" dirty="0" err="1">
                <a:latin typeface="Times New Roman"/>
                <a:cs typeface="Times New Roman"/>
              </a:rPr>
              <a:t>NoSQL</a:t>
            </a:r>
            <a:r>
              <a:rPr lang="tr-TR" sz="1900" spc="360" dirty="0">
                <a:latin typeface="Times New Roman"/>
                <a:cs typeface="Times New Roman"/>
              </a:rPr>
              <a:t> </a:t>
            </a:r>
            <a:r>
              <a:rPr lang="tr-TR" sz="1900" dirty="0">
                <a:latin typeface="Times New Roman"/>
                <a:cs typeface="Times New Roman"/>
              </a:rPr>
              <a:t>veri</a:t>
            </a:r>
            <a:r>
              <a:rPr lang="tr-TR" sz="1900" spc="365" dirty="0">
                <a:latin typeface="Times New Roman"/>
                <a:cs typeface="Times New Roman"/>
              </a:rPr>
              <a:t> </a:t>
            </a:r>
            <a:r>
              <a:rPr lang="tr-TR" sz="1900" dirty="0">
                <a:latin typeface="Times New Roman"/>
                <a:cs typeface="Times New Roman"/>
              </a:rPr>
              <a:t>tabanı</a:t>
            </a:r>
            <a:r>
              <a:rPr lang="tr-TR" sz="1900" spc="370" dirty="0">
                <a:latin typeface="Times New Roman"/>
                <a:cs typeface="Times New Roman"/>
              </a:rPr>
              <a:t> </a:t>
            </a:r>
            <a:r>
              <a:rPr lang="tr-TR" sz="1900" dirty="0">
                <a:latin typeface="Times New Roman"/>
                <a:cs typeface="Times New Roman"/>
              </a:rPr>
              <a:t>sistemi</a:t>
            </a:r>
            <a:r>
              <a:rPr lang="tr-TR" sz="1900" spc="380" dirty="0">
                <a:latin typeface="Times New Roman"/>
                <a:cs typeface="Times New Roman"/>
              </a:rPr>
              <a:t> </a:t>
            </a:r>
            <a:r>
              <a:rPr lang="tr-TR" sz="1900" spc="-25" dirty="0">
                <a:latin typeface="Times New Roman"/>
                <a:cs typeface="Times New Roman"/>
              </a:rPr>
              <a:t>ile </a:t>
            </a:r>
            <a:r>
              <a:rPr lang="tr-TR" sz="1900" dirty="0">
                <a:latin typeface="Times New Roman"/>
                <a:cs typeface="Times New Roman"/>
              </a:rPr>
              <a:t>çözmektedir.</a:t>
            </a:r>
            <a:r>
              <a:rPr lang="tr-TR" sz="1900" spc="245" dirty="0">
                <a:latin typeface="Times New Roman"/>
                <a:cs typeface="Times New Roman"/>
              </a:rPr>
              <a:t> </a:t>
            </a:r>
            <a:r>
              <a:rPr lang="tr-TR" sz="1900" dirty="0">
                <a:latin typeface="Times New Roman"/>
                <a:cs typeface="Times New Roman"/>
              </a:rPr>
              <a:t>İlişkisel</a:t>
            </a:r>
            <a:r>
              <a:rPr lang="tr-TR" sz="1900" spc="245" dirty="0">
                <a:latin typeface="Times New Roman"/>
                <a:cs typeface="Times New Roman"/>
              </a:rPr>
              <a:t> </a:t>
            </a:r>
            <a:r>
              <a:rPr lang="tr-TR" sz="1900" dirty="0">
                <a:latin typeface="Times New Roman"/>
                <a:cs typeface="Times New Roman"/>
              </a:rPr>
              <a:t>veri</a:t>
            </a:r>
            <a:r>
              <a:rPr lang="tr-TR" sz="1900" spc="240" dirty="0">
                <a:latin typeface="Times New Roman"/>
                <a:cs typeface="Times New Roman"/>
              </a:rPr>
              <a:t> </a:t>
            </a:r>
            <a:r>
              <a:rPr lang="tr-TR" sz="1900" dirty="0">
                <a:latin typeface="Times New Roman"/>
                <a:cs typeface="Times New Roman"/>
              </a:rPr>
              <a:t>tabanını</a:t>
            </a:r>
            <a:r>
              <a:rPr lang="tr-TR" sz="1900" spc="254" dirty="0">
                <a:latin typeface="Times New Roman"/>
                <a:cs typeface="Times New Roman"/>
              </a:rPr>
              <a:t> </a:t>
            </a:r>
            <a:r>
              <a:rPr lang="tr-TR" sz="1900" dirty="0">
                <a:latin typeface="Times New Roman"/>
                <a:cs typeface="Times New Roman"/>
              </a:rPr>
              <a:t>yerine</a:t>
            </a:r>
            <a:r>
              <a:rPr lang="tr-TR" sz="1900" spc="245" dirty="0">
                <a:latin typeface="Times New Roman"/>
                <a:cs typeface="Times New Roman"/>
              </a:rPr>
              <a:t> </a:t>
            </a:r>
            <a:r>
              <a:rPr lang="tr-TR" sz="1900" dirty="0" err="1">
                <a:latin typeface="Times New Roman"/>
                <a:cs typeface="Times New Roman"/>
              </a:rPr>
              <a:t>NoSQL</a:t>
            </a:r>
            <a:r>
              <a:rPr lang="tr-TR" sz="1900" spc="240" dirty="0">
                <a:latin typeface="Times New Roman"/>
                <a:cs typeface="Times New Roman"/>
              </a:rPr>
              <a:t> </a:t>
            </a:r>
            <a:r>
              <a:rPr lang="tr-TR" sz="1900" spc="-20" dirty="0">
                <a:latin typeface="Times New Roman"/>
                <a:cs typeface="Times New Roman"/>
              </a:rPr>
              <a:t>veri </a:t>
            </a:r>
            <a:r>
              <a:rPr lang="tr-TR" sz="1900" dirty="0">
                <a:latin typeface="Times New Roman"/>
                <a:cs typeface="Times New Roman"/>
              </a:rPr>
              <a:t>tabanını</a:t>
            </a:r>
            <a:r>
              <a:rPr lang="tr-TR" sz="1900" spc="-10" dirty="0">
                <a:latin typeface="Times New Roman"/>
                <a:cs typeface="Times New Roman"/>
              </a:rPr>
              <a:t> </a:t>
            </a:r>
            <a:r>
              <a:rPr lang="tr-TR" sz="1900" dirty="0">
                <a:latin typeface="Times New Roman"/>
                <a:cs typeface="Times New Roman"/>
              </a:rPr>
              <a:t>tercihi,</a:t>
            </a:r>
            <a:r>
              <a:rPr lang="tr-TR" sz="1900" spc="-5" dirty="0">
                <a:latin typeface="Times New Roman"/>
                <a:cs typeface="Times New Roman"/>
              </a:rPr>
              <a:t> </a:t>
            </a:r>
            <a:r>
              <a:rPr lang="tr-TR" sz="1900" dirty="0">
                <a:latin typeface="Times New Roman"/>
                <a:cs typeface="Times New Roman"/>
              </a:rPr>
              <a:t>özellikle hız</a:t>
            </a:r>
            <a:r>
              <a:rPr lang="tr-TR" sz="1900" spc="-5" dirty="0">
                <a:latin typeface="Times New Roman"/>
                <a:cs typeface="Times New Roman"/>
              </a:rPr>
              <a:t> </a:t>
            </a:r>
            <a:r>
              <a:rPr lang="tr-TR" sz="1900" dirty="0">
                <a:latin typeface="Times New Roman"/>
                <a:cs typeface="Times New Roman"/>
              </a:rPr>
              <a:t>ve</a:t>
            </a:r>
            <a:r>
              <a:rPr lang="tr-TR" sz="1900" spc="-5" dirty="0">
                <a:latin typeface="Times New Roman"/>
                <a:cs typeface="Times New Roman"/>
              </a:rPr>
              <a:t> </a:t>
            </a:r>
            <a:r>
              <a:rPr lang="tr-TR" sz="1900" dirty="0">
                <a:latin typeface="Times New Roman"/>
                <a:cs typeface="Times New Roman"/>
              </a:rPr>
              <a:t>yatay</a:t>
            </a:r>
            <a:r>
              <a:rPr lang="tr-TR" sz="1900" spc="-15" dirty="0">
                <a:latin typeface="Times New Roman"/>
                <a:cs typeface="Times New Roman"/>
              </a:rPr>
              <a:t> </a:t>
            </a:r>
            <a:r>
              <a:rPr lang="tr-TR" sz="1900" dirty="0">
                <a:latin typeface="Times New Roman"/>
                <a:cs typeface="Times New Roman"/>
              </a:rPr>
              <a:t>büyüme</a:t>
            </a:r>
            <a:r>
              <a:rPr lang="tr-TR" sz="1900" spc="-5" dirty="0">
                <a:latin typeface="Times New Roman"/>
                <a:cs typeface="Times New Roman"/>
              </a:rPr>
              <a:t> </a:t>
            </a:r>
            <a:r>
              <a:rPr lang="tr-TR" sz="1900" dirty="0">
                <a:latin typeface="Times New Roman"/>
                <a:cs typeface="Times New Roman"/>
              </a:rPr>
              <a:t>ile</a:t>
            </a:r>
            <a:r>
              <a:rPr lang="tr-TR" sz="1900" spc="-5" dirty="0">
                <a:latin typeface="Times New Roman"/>
                <a:cs typeface="Times New Roman"/>
              </a:rPr>
              <a:t> </a:t>
            </a:r>
            <a:r>
              <a:rPr lang="tr-TR" sz="1900" spc="-10" dirty="0">
                <a:latin typeface="Times New Roman"/>
                <a:cs typeface="Times New Roman"/>
              </a:rPr>
              <a:t>gereksiz </a:t>
            </a:r>
            <a:r>
              <a:rPr lang="tr-TR" sz="1900" dirty="0">
                <a:latin typeface="Times New Roman"/>
                <a:cs typeface="Times New Roman"/>
              </a:rPr>
              <a:t>ek</a:t>
            </a:r>
            <a:r>
              <a:rPr lang="tr-TR" sz="1900" spc="-40" dirty="0">
                <a:latin typeface="Times New Roman"/>
                <a:cs typeface="Times New Roman"/>
              </a:rPr>
              <a:t> </a:t>
            </a:r>
            <a:r>
              <a:rPr lang="tr-TR" sz="1900" dirty="0">
                <a:latin typeface="Times New Roman"/>
                <a:cs typeface="Times New Roman"/>
              </a:rPr>
              <a:t>maliyetten</a:t>
            </a:r>
            <a:r>
              <a:rPr lang="tr-TR" sz="1900" spc="-40" dirty="0">
                <a:latin typeface="Times New Roman"/>
                <a:cs typeface="Times New Roman"/>
              </a:rPr>
              <a:t> </a:t>
            </a:r>
            <a:r>
              <a:rPr lang="tr-TR" sz="1900" dirty="0">
                <a:latin typeface="Times New Roman"/>
                <a:cs typeface="Times New Roman"/>
              </a:rPr>
              <a:t>kurtulmaya</a:t>
            </a:r>
            <a:r>
              <a:rPr lang="tr-TR" sz="1900" spc="-45" dirty="0">
                <a:latin typeface="Times New Roman"/>
                <a:cs typeface="Times New Roman"/>
              </a:rPr>
              <a:t> </a:t>
            </a:r>
            <a:r>
              <a:rPr lang="tr-TR" sz="1900" spc="-10" dirty="0">
                <a:latin typeface="Times New Roman"/>
                <a:cs typeface="Times New Roman"/>
              </a:rPr>
              <a:t>dayanmaktadır.</a:t>
            </a:r>
            <a:endParaRPr lang="tr-TR" sz="1900" dirty="0">
              <a:latin typeface="Times New Roman"/>
              <a:cs typeface="Times New Roman"/>
            </a:endParaRPr>
          </a:p>
          <a:p>
            <a:pPr marL="12700" marR="5080" indent="1270" algn="just">
              <a:lnSpc>
                <a:spcPct val="102000"/>
              </a:lnSpc>
              <a:spcBef>
                <a:spcPts val="35"/>
              </a:spcBef>
            </a:pPr>
            <a:r>
              <a:rPr lang="tr-TR" sz="1900" dirty="0">
                <a:latin typeface="Times New Roman"/>
                <a:cs typeface="Times New Roman"/>
              </a:rPr>
              <a:t>İlişkisel</a:t>
            </a:r>
            <a:r>
              <a:rPr lang="tr-TR" sz="1900" spc="100" dirty="0">
                <a:latin typeface="Times New Roman"/>
                <a:cs typeface="Times New Roman"/>
              </a:rPr>
              <a:t> </a:t>
            </a:r>
            <a:r>
              <a:rPr lang="tr-TR" sz="1900" dirty="0">
                <a:latin typeface="Times New Roman"/>
                <a:cs typeface="Times New Roman"/>
              </a:rPr>
              <a:t>veri</a:t>
            </a:r>
            <a:r>
              <a:rPr lang="tr-TR" sz="1900" spc="95" dirty="0">
                <a:latin typeface="Times New Roman"/>
                <a:cs typeface="Times New Roman"/>
              </a:rPr>
              <a:t> </a:t>
            </a:r>
            <a:r>
              <a:rPr lang="tr-TR" sz="1900" dirty="0">
                <a:latin typeface="Times New Roman"/>
                <a:cs typeface="Times New Roman"/>
              </a:rPr>
              <a:t>tabanlarının</a:t>
            </a:r>
            <a:r>
              <a:rPr lang="tr-TR" sz="1900" spc="95" dirty="0">
                <a:latin typeface="Times New Roman"/>
                <a:cs typeface="Times New Roman"/>
              </a:rPr>
              <a:t> </a:t>
            </a:r>
            <a:r>
              <a:rPr lang="tr-TR" sz="1900" dirty="0">
                <a:latin typeface="Times New Roman"/>
                <a:cs typeface="Times New Roman"/>
              </a:rPr>
              <a:t>kullandığı</a:t>
            </a:r>
            <a:r>
              <a:rPr lang="tr-TR" sz="1900" spc="110" dirty="0">
                <a:latin typeface="Times New Roman"/>
                <a:cs typeface="Times New Roman"/>
              </a:rPr>
              <a:t> </a:t>
            </a:r>
            <a:r>
              <a:rPr lang="tr-TR" sz="1900" dirty="0">
                <a:latin typeface="Times New Roman"/>
                <a:cs typeface="Times New Roman"/>
              </a:rPr>
              <a:t>ACID</a:t>
            </a:r>
            <a:r>
              <a:rPr lang="tr-TR" sz="1900" spc="95" dirty="0">
                <a:latin typeface="Times New Roman"/>
                <a:cs typeface="Times New Roman"/>
              </a:rPr>
              <a:t> </a:t>
            </a:r>
            <a:r>
              <a:rPr lang="tr-TR" sz="1900" spc="-10" dirty="0" err="1">
                <a:latin typeface="Times New Roman"/>
                <a:cs typeface="Times New Roman"/>
              </a:rPr>
              <a:t>işlemselliğine</a:t>
            </a:r>
            <a:r>
              <a:rPr lang="tr-TR" sz="1900" spc="-10" dirty="0">
                <a:latin typeface="Times New Roman"/>
                <a:cs typeface="Times New Roman"/>
              </a:rPr>
              <a:t> </a:t>
            </a:r>
            <a:r>
              <a:rPr lang="tr-TR" sz="1900" dirty="0">
                <a:latin typeface="Times New Roman"/>
                <a:cs typeface="Times New Roman"/>
              </a:rPr>
              <a:t>karşın</a:t>
            </a:r>
            <a:r>
              <a:rPr lang="tr-TR" sz="1900" spc="105" dirty="0">
                <a:latin typeface="Times New Roman"/>
                <a:cs typeface="Times New Roman"/>
              </a:rPr>
              <a:t> </a:t>
            </a:r>
            <a:r>
              <a:rPr lang="tr-TR" sz="1900" dirty="0" err="1">
                <a:latin typeface="Times New Roman"/>
                <a:cs typeface="Times New Roman"/>
              </a:rPr>
              <a:t>NoSQL</a:t>
            </a:r>
            <a:r>
              <a:rPr lang="tr-TR" sz="1900" spc="135" dirty="0">
                <a:latin typeface="Times New Roman"/>
                <a:cs typeface="Times New Roman"/>
              </a:rPr>
              <a:t> </a:t>
            </a:r>
            <a:r>
              <a:rPr lang="tr-TR" sz="1900" dirty="0">
                <a:latin typeface="Times New Roman"/>
                <a:cs typeface="Times New Roman"/>
              </a:rPr>
              <a:t>“BASE”</a:t>
            </a:r>
            <a:r>
              <a:rPr lang="tr-TR" sz="1900" spc="114" dirty="0">
                <a:latin typeface="Times New Roman"/>
                <a:cs typeface="Times New Roman"/>
              </a:rPr>
              <a:t> </a:t>
            </a:r>
            <a:r>
              <a:rPr lang="tr-TR" sz="1900" dirty="0">
                <a:latin typeface="Times New Roman"/>
                <a:cs typeface="Times New Roman"/>
              </a:rPr>
              <a:t>(</a:t>
            </a:r>
            <a:r>
              <a:rPr lang="tr-TR" sz="1900" dirty="0" err="1">
                <a:latin typeface="Times New Roman"/>
                <a:cs typeface="Times New Roman"/>
              </a:rPr>
              <a:t>Basically</a:t>
            </a:r>
            <a:r>
              <a:rPr lang="tr-TR" sz="1900" spc="114" dirty="0">
                <a:latin typeface="Times New Roman"/>
                <a:cs typeface="Times New Roman"/>
              </a:rPr>
              <a:t> </a:t>
            </a:r>
            <a:r>
              <a:rPr lang="tr-TR" sz="1900" dirty="0" err="1">
                <a:latin typeface="Times New Roman"/>
                <a:cs typeface="Times New Roman"/>
              </a:rPr>
              <a:t>Available</a:t>
            </a:r>
            <a:r>
              <a:rPr lang="tr-TR" sz="1900" dirty="0">
                <a:latin typeface="Times New Roman"/>
                <a:cs typeface="Times New Roman"/>
              </a:rPr>
              <a:t>-</a:t>
            </a:r>
            <a:r>
              <a:rPr lang="tr-TR" sz="1900" spc="120" dirty="0">
                <a:latin typeface="Times New Roman"/>
                <a:cs typeface="Times New Roman"/>
              </a:rPr>
              <a:t> </a:t>
            </a:r>
            <a:r>
              <a:rPr lang="tr-TR" sz="1900" dirty="0" err="1">
                <a:latin typeface="Times New Roman"/>
                <a:cs typeface="Times New Roman"/>
              </a:rPr>
              <a:t>Soft</a:t>
            </a:r>
            <a:r>
              <a:rPr lang="tr-TR" sz="1900" spc="125" dirty="0">
                <a:latin typeface="Times New Roman"/>
                <a:cs typeface="Times New Roman"/>
              </a:rPr>
              <a:t> </a:t>
            </a:r>
            <a:r>
              <a:rPr lang="tr-TR" sz="1900" spc="-10" dirty="0" err="1">
                <a:latin typeface="Times New Roman"/>
                <a:cs typeface="Times New Roman"/>
              </a:rPr>
              <a:t>state</a:t>
            </a:r>
            <a:r>
              <a:rPr lang="tr-TR" sz="1900" spc="-10" dirty="0">
                <a:latin typeface="Times New Roman"/>
                <a:cs typeface="Times New Roman"/>
              </a:rPr>
              <a:t>- </a:t>
            </a:r>
            <a:r>
              <a:rPr lang="tr-TR" sz="1900" dirty="0" err="1">
                <a:latin typeface="Times New Roman"/>
                <a:cs typeface="Times New Roman"/>
              </a:rPr>
              <a:t>Eventually</a:t>
            </a:r>
            <a:r>
              <a:rPr lang="tr-TR" sz="1900" spc="-40" dirty="0">
                <a:latin typeface="Times New Roman"/>
                <a:cs typeface="Times New Roman"/>
              </a:rPr>
              <a:t> </a:t>
            </a:r>
            <a:r>
              <a:rPr lang="tr-TR" sz="1900" dirty="0" err="1">
                <a:latin typeface="Times New Roman"/>
                <a:cs typeface="Times New Roman"/>
              </a:rPr>
              <a:t>consistent</a:t>
            </a:r>
            <a:r>
              <a:rPr lang="tr-TR" sz="1900" dirty="0">
                <a:latin typeface="Times New Roman"/>
                <a:cs typeface="Times New Roman"/>
              </a:rPr>
              <a:t>)</a:t>
            </a:r>
            <a:r>
              <a:rPr lang="tr-TR" sz="1900" spc="-25" dirty="0">
                <a:latin typeface="Times New Roman"/>
                <a:cs typeface="Times New Roman"/>
              </a:rPr>
              <a:t> </a:t>
            </a:r>
            <a:r>
              <a:rPr lang="tr-TR" sz="1900" dirty="0">
                <a:latin typeface="Times New Roman"/>
                <a:cs typeface="Times New Roman"/>
              </a:rPr>
              <a:t>kısaltması</a:t>
            </a:r>
            <a:r>
              <a:rPr lang="tr-TR" sz="1900" spc="-40" dirty="0">
                <a:latin typeface="Times New Roman"/>
                <a:cs typeface="Times New Roman"/>
              </a:rPr>
              <a:t> </a:t>
            </a:r>
            <a:r>
              <a:rPr lang="tr-TR" sz="1900" dirty="0">
                <a:latin typeface="Times New Roman"/>
                <a:cs typeface="Times New Roman"/>
              </a:rPr>
              <a:t>ile</a:t>
            </a:r>
            <a:r>
              <a:rPr lang="tr-TR" sz="1900" spc="-35" dirty="0">
                <a:latin typeface="Times New Roman"/>
                <a:cs typeface="Times New Roman"/>
              </a:rPr>
              <a:t> </a:t>
            </a:r>
            <a:r>
              <a:rPr lang="tr-TR" sz="1900" dirty="0">
                <a:latin typeface="Times New Roman"/>
                <a:cs typeface="Times New Roman"/>
              </a:rPr>
              <a:t>ifade</a:t>
            </a:r>
            <a:r>
              <a:rPr lang="tr-TR" sz="1900" spc="-35" dirty="0">
                <a:latin typeface="Times New Roman"/>
                <a:cs typeface="Times New Roman"/>
              </a:rPr>
              <a:t> </a:t>
            </a:r>
            <a:r>
              <a:rPr lang="tr-TR" sz="1900" spc="-10" dirty="0">
                <a:latin typeface="Times New Roman"/>
                <a:cs typeface="Times New Roman"/>
              </a:rPr>
              <a:t>edilir.</a:t>
            </a:r>
            <a:endParaRPr lang="tr-TR" sz="1900" dirty="0">
              <a:latin typeface="Times New Roman"/>
              <a:cs typeface="Times New Roman"/>
            </a:endParaRPr>
          </a:p>
          <a:p>
            <a:pPr marL="241300" marR="6985" indent="-228600" algn="just">
              <a:lnSpc>
                <a:spcPct val="102400"/>
              </a:lnSpc>
              <a:spcBef>
                <a:spcPts val="65"/>
              </a:spcBef>
              <a:buFont typeface="Symbol"/>
              <a:buChar char=""/>
              <a:tabLst>
                <a:tab pos="241300" algn="l"/>
              </a:tabLst>
            </a:pPr>
            <a:r>
              <a:rPr lang="tr-TR" sz="1900" dirty="0">
                <a:latin typeface="Times New Roman"/>
                <a:cs typeface="Times New Roman"/>
              </a:rPr>
              <a:t>Kolay</a:t>
            </a:r>
            <a:r>
              <a:rPr lang="tr-TR" sz="1900" spc="145" dirty="0">
                <a:latin typeface="Times New Roman"/>
                <a:cs typeface="Times New Roman"/>
              </a:rPr>
              <a:t>  </a:t>
            </a:r>
            <a:r>
              <a:rPr lang="tr-TR" sz="1900" dirty="0">
                <a:latin typeface="Times New Roman"/>
                <a:cs typeface="Times New Roman"/>
              </a:rPr>
              <a:t>Ulaşılabilirlik</a:t>
            </a:r>
            <a:r>
              <a:rPr lang="tr-TR" sz="1900" spc="155" dirty="0">
                <a:latin typeface="Times New Roman"/>
                <a:cs typeface="Times New Roman"/>
              </a:rPr>
              <a:t>  </a:t>
            </a:r>
            <a:r>
              <a:rPr lang="tr-TR" sz="1900" dirty="0">
                <a:latin typeface="Times New Roman"/>
                <a:cs typeface="Times New Roman"/>
              </a:rPr>
              <a:t>(</a:t>
            </a:r>
            <a:r>
              <a:rPr lang="tr-TR" sz="1900" dirty="0" err="1">
                <a:latin typeface="Times New Roman"/>
                <a:cs typeface="Times New Roman"/>
              </a:rPr>
              <a:t>Basically</a:t>
            </a:r>
            <a:r>
              <a:rPr lang="tr-TR" sz="1900" spc="155" dirty="0">
                <a:latin typeface="Times New Roman"/>
                <a:cs typeface="Times New Roman"/>
              </a:rPr>
              <a:t>  </a:t>
            </a:r>
            <a:r>
              <a:rPr lang="tr-TR" sz="1900" dirty="0" err="1">
                <a:latin typeface="Times New Roman"/>
                <a:cs typeface="Times New Roman"/>
              </a:rPr>
              <a:t>Available</a:t>
            </a:r>
            <a:r>
              <a:rPr lang="tr-TR" sz="1900" dirty="0">
                <a:latin typeface="Times New Roman"/>
                <a:cs typeface="Times New Roman"/>
              </a:rPr>
              <a:t>):</a:t>
            </a:r>
            <a:r>
              <a:rPr lang="tr-TR" sz="1900" spc="155" dirty="0">
                <a:latin typeface="Times New Roman"/>
                <a:cs typeface="Times New Roman"/>
              </a:rPr>
              <a:t>  </a:t>
            </a:r>
            <a:r>
              <a:rPr lang="tr-TR" sz="1900" spc="-20" dirty="0">
                <a:latin typeface="Times New Roman"/>
                <a:cs typeface="Times New Roman"/>
              </a:rPr>
              <a:t>Veri </a:t>
            </a:r>
            <a:r>
              <a:rPr lang="tr-TR" sz="1900" dirty="0">
                <a:latin typeface="Times New Roman"/>
                <a:cs typeface="Times New Roman"/>
              </a:rPr>
              <a:t>erişim</a:t>
            </a:r>
            <a:r>
              <a:rPr lang="tr-TR" sz="1900" spc="210" dirty="0">
                <a:latin typeface="Times New Roman"/>
                <a:cs typeface="Times New Roman"/>
              </a:rPr>
              <a:t> </a:t>
            </a:r>
            <a:r>
              <a:rPr lang="tr-TR" sz="1900" dirty="0">
                <a:latin typeface="Times New Roman"/>
                <a:cs typeface="Times New Roman"/>
              </a:rPr>
              <a:t>sorunlarını</a:t>
            </a:r>
            <a:r>
              <a:rPr lang="tr-TR" sz="1900" spc="215" dirty="0">
                <a:latin typeface="Times New Roman"/>
                <a:cs typeface="Times New Roman"/>
              </a:rPr>
              <a:t> </a:t>
            </a:r>
            <a:r>
              <a:rPr lang="tr-TR" sz="1900" dirty="0">
                <a:latin typeface="Times New Roman"/>
                <a:cs typeface="Times New Roman"/>
              </a:rPr>
              <a:t>ortadan</a:t>
            </a:r>
            <a:r>
              <a:rPr lang="tr-TR" sz="1900" spc="225" dirty="0">
                <a:latin typeface="Times New Roman"/>
                <a:cs typeface="Times New Roman"/>
              </a:rPr>
              <a:t> </a:t>
            </a:r>
            <a:r>
              <a:rPr lang="tr-TR" sz="1900" dirty="0">
                <a:latin typeface="Times New Roman"/>
                <a:cs typeface="Times New Roman"/>
              </a:rPr>
              <a:t>kaldırmak</a:t>
            </a:r>
            <a:r>
              <a:rPr lang="tr-TR" sz="1900" spc="225" dirty="0">
                <a:latin typeface="Times New Roman"/>
                <a:cs typeface="Times New Roman"/>
              </a:rPr>
              <a:t> </a:t>
            </a:r>
            <a:r>
              <a:rPr lang="tr-TR" sz="1900" dirty="0">
                <a:latin typeface="Times New Roman"/>
                <a:cs typeface="Times New Roman"/>
              </a:rPr>
              <a:t>için</a:t>
            </a:r>
            <a:r>
              <a:rPr lang="tr-TR" sz="1900" spc="220" dirty="0">
                <a:latin typeface="Times New Roman"/>
                <a:cs typeface="Times New Roman"/>
              </a:rPr>
              <a:t> </a:t>
            </a:r>
            <a:r>
              <a:rPr lang="tr-TR" sz="1900" spc="-10" dirty="0">
                <a:latin typeface="Times New Roman"/>
                <a:cs typeface="Times New Roman"/>
              </a:rPr>
              <a:t>kopyaları </a:t>
            </a:r>
            <a:r>
              <a:rPr lang="tr-TR" sz="1900" dirty="0">
                <a:latin typeface="Times New Roman"/>
                <a:cs typeface="Times New Roman"/>
              </a:rPr>
              <a:t>kullanır</a:t>
            </a:r>
            <a:r>
              <a:rPr lang="tr-TR" sz="1900" spc="325" dirty="0">
                <a:latin typeface="Times New Roman"/>
                <a:cs typeface="Times New Roman"/>
              </a:rPr>
              <a:t> </a:t>
            </a:r>
            <a:r>
              <a:rPr lang="tr-TR" sz="1900" dirty="0">
                <a:latin typeface="Times New Roman"/>
                <a:cs typeface="Times New Roman"/>
              </a:rPr>
              <a:t>ve</a:t>
            </a:r>
            <a:r>
              <a:rPr lang="tr-TR" sz="1900" spc="330" dirty="0">
                <a:latin typeface="Times New Roman"/>
                <a:cs typeface="Times New Roman"/>
              </a:rPr>
              <a:t> </a:t>
            </a:r>
            <a:r>
              <a:rPr lang="tr-TR" sz="1900" dirty="0">
                <a:latin typeface="Times New Roman"/>
                <a:cs typeface="Times New Roman"/>
              </a:rPr>
              <a:t>paylaşılmış</a:t>
            </a:r>
            <a:r>
              <a:rPr lang="tr-TR" sz="1900" spc="335" dirty="0">
                <a:latin typeface="Times New Roman"/>
                <a:cs typeface="Times New Roman"/>
              </a:rPr>
              <a:t> </a:t>
            </a:r>
            <a:r>
              <a:rPr lang="tr-TR" sz="1900" dirty="0">
                <a:latin typeface="Times New Roman"/>
                <a:cs typeface="Times New Roman"/>
              </a:rPr>
              <a:t>ya</a:t>
            </a:r>
            <a:r>
              <a:rPr lang="tr-TR" sz="1900" spc="335" dirty="0">
                <a:latin typeface="Times New Roman"/>
                <a:cs typeface="Times New Roman"/>
              </a:rPr>
              <a:t> </a:t>
            </a:r>
            <a:r>
              <a:rPr lang="tr-TR" sz="1900" dirty="0">
                <a:latin typeface="Times New Roman"/>
                <a:cs typeface="Times New Roman"/>
              </a:rPr>
              <a:t>da</a:t>
            </a:r>
            <a:r>
              <a:rPr lang="tr-TR" sz="1900" spc="325" dirty="0">
                <a:latin typeface="Times New Roman"/>
                <a:cs typeface="Times New Roman"/>
              </a:rPr>
              <a:t> </a:t>
            </a:r>
            <a:r>
              <a:rPr lang="tr-TR" sz="1900" dirty="0">
                <a:latin typeface="Times New Roman"/>
                <a:cs typeface="Times New Roman"/>
              </a:rPr>
              <a:t>bölümlenmiş</a:t>
            </a:r>
            <a:r>
              <a:rPr lang="tr-TR" sz="1900" spc="330" dirty="0">
                <a:latin typeface="Times New Roman"/>
                <a:cs typeface="Times New Roman"/>
              </a:rPr>
              <a:t> </a:t>
            </a:r>
            <a:r>
              <a:rPr lang="tr-TR" sz="1900" spc="-10" dirty="0">
                <a:latin typeface="Times New Roman"/>
                <a:cs typeface="Times New Roman"/>
              </a:rPr>
              <a:t>veriyi </a:t>
            </a:r>
            <a:r>
              <a:rPr lang="tr-TR" sz="1900" dirty="0">
                <a:latin typeface="Times New Roman"/>
                <a:cs typeface="Times New Roman"/>
              </a:rPr>
              <a:t>birçok</a:t>
            </a:r>
            <a:r>
              <a:rPr lang="tr-TR" sz="1900" spc="-10" dirty="0">
                <a:latin typeface="Times New Roman"/>
                <a:cs typeface="Times New Roman"/>
              </a:rPr>
              <a:t> sunucudan</a:t>
            </a:r>
            <a:r>
              <a:rPr lang="tr-TR" sz="1900" spc="-5" dirty="0">
                <a:latin typeface="Times New Roman"/>
                <a:cs typeface="Times New Roman"/>
              </a:rPr>
              <a:t> </a:t>
            </a:r>
            <a:r>
              <a:rPr lang="tr-TR" sz="1900" spc="-20" dirty="0">
                <a:latin typeface="Times New Roman"/>
                <a:cs typeface="Times New Roman"/>
              </a:rPr>
              <a:t>alır.</a:t>
            </a:r>
            <a:endParaRPr lang="tr-TR" sz="1900" dirty="0">
              <a:latin typeface="Times New Roman"/>
              <a:cs typeface="Times New Roman"/>
            </a:endParaRPr>
          </a:p>
          <a:p>
            <a:pPr marL="241300" marR="6985" indent="-228600" algn="just">
              <a:lnSpc>
                <a:spcPct val="102000"/>
              </a:lnSpc>
              <a:spcBef>
                <a:spcPts val="75"/>
              </a:spcBef>
              <a:buFont typeface="Symbol"/>
              <a:buChar char=""/>
              <a:tabLst>
                <a:tab pos="241300" algn="l"/>
              </a:tabLst>
            </a:pPr>
            <a:r>
              <a:rPr lang="tr-TR" sz="1900" dirty="0">
                <a:latin typeface="Times New Roman"/>
                <a:cs typeface="Times New Roman"/>
              </a:rPr>
              <a:t>Esnek</a:t>
            </a:r>
            <a:r>
              <a:rPr lang="tr-TR" sz="1900" spc="280" dirty="0">
                <a:latin typeface="Times New Roman"/>
                <a:cs typeface="Times New Roman"/>
              </a:rPr>
              <a:t> </a:t>
            </a:r>
            <a:r>
              <a:rPr lang="tr-TR" sz="1900" dirty="0">
                <a:latin typeface="Times New Roman"/>
                <a:cs typeface="Times New Roman"/>
              </a:rPr>
              <a:t>Durum</a:t>
            </a:r>
            <a:r>
              <a:rPr lang="tr-TR" sz="1900" spc="295" dirty="0">
                <a:latin typeface="Times New Roman"/>
                <a:cs typeface="Times New Roman"/>
              </a:rPr>
              <a:t> </a:t>
            </a:r>
            <a:r>
              <a:rPr lang="tr-TR" sz="1900" dirty="0">
                <a:latin typeface="Times New Roman"/>
                <a:cs typeface="Times New Roman"/>
              </a:rPr>
              <a:t>(</a:t>
            </a:r>
            <a:r>
              <a:rPr lang="tr-TR" sz="1900" dirty="0" err="1">
                <a:latin typeface="Times New Roman"/>
                <a:cs typeface="Times New Roman"/>
              </a:rPr>
              <a:t>Soft</a:t>
            </a:r>
            <a:r>
              <a:rPr lang="tr-TR" sz="1900" spc="300" dirty="0">
                <a:latin typeface="Times New Roman"/>
                <a:cs typeface="Times New Roman"/>
              </a:rPr>
              <a:t> </a:t>
            </a:r>
            <a:r>
              <a:rPr lang="tr-TR" sz="1900" dirty="0" err="1">
                <a:latin typeface="Times New Roman"/>
                <a:cs typeface="Times New Roman"/>
              </a:rPr>
              <a:t>state</a:t>
            </a:r>
            <a:r>
              <a:rPr lang="tr-TR" sz="1900" dirty="0">
                <a:latin typeface="Times New Roman"/>
                <a:cs typeface="Times New Roman"/>
              </a:rPr>
              <a:t>):</a:t>
            </a:r>
            <a:r>
              <a:rPr lang="tr-TR" sz="1900" spc="300" dirty="0">
                <a:latin typeface="Times New Roman"/>
                <a:cs typeface="Times New Roman"/>
              </a:rPr>
              <a:t> </a:t>
            </a:r>
            <a:r>
              <a:rPr lang="tr-TR" sz="1900" dirty="0">
                <a:latin typeface="Times New Roman"/>
                <a:cs typeface="Times New Roman"/>
              </a:rPr>
              <a:t>ACID</a:t>
            </a:r>
            <a:r>
              <a:rPr lang="tr-TR" sz="1900" spc="305" dirty="0">
                <a:latin typeface="Times New Roman"/>
                <a:cs typeface="Times New Roman"/>
              </a:rPr>
              <a:t> </a:t>
            </a:r>
            <a:r>
              <a:rPr lang="tr-TR" sz="1900" dirty="0">
                <a:latin typeface="Times New Roman"/>
                <a:cs typeface="Times New Roman"/>
              </a:rPr>
              <a:t>mantığında</a:t>
            </a:r>
            <a:r>
              <a:rPr lang="tr-TR" sz="1900" spc="300" dirty="0">
                <a:latin typeface="Times New Roman"/>
                <a:cs typeface="Times New Roman"/>
              </a:rPr>
              <a:t> </a:t>
            </a:r>
            <a:r>
              <a:rPr lang="tr-TR" sz="1900" spc="-20" dirty="0">
                <a:latin typeface="Times New Roman"/>
                <a:cs typeface="Times New Roman"/>
              </a:rPr>
              <a:t>veri </a:t>
            </a:r>
            <a:r>
              <a:rPr lang="tr-TR" sz="1900" dirty="0">
                <a:latin typeface="Times New Roman"/>
                <a:cs typeface="Times New Roman"/>
              </a:rPr>
              <a:t>tutarlılığının</a:t>
            </a:r>
            <a:r>
              <a:rPr lang="tr-TR" sz="1900" spc="355" dirty="0">
                <a:latin typeface="Times New Roman"/>
                <a:cs typeface="Times New Roman"/>
              </a:rPr>
              <a:t> </a:t>
            </a:r>
            <a:r>
              <a:rPr lang="tr-TR" sz="1900" dirty="0">
                <a:latin typeface="Times New Roman"/>
                <a:cs typeface="Times New Roman"/>
              </a:rPr>
              <a:t>olmazsa</a:t>
            </a:r>
            <a:r>
              <a:rPr lang="tr-TR" sz="1900" spc="360" dirty="0">
                <a:latin typeface="Times New Roman"/>
                <a:cs typeface="Times New Roman"/>
              </a:rPr>
              <a:t> </a:t>
            </a:r>
            <a:r>
              <a:rPr lang="tr-TR" sz="1900" dirty="0">
                <a:latin typeface="Times New Roman"/>
                <a:cs typeface="Times New Roman"/>
              </a:rPr>
              <a:t>olmaz</a:t>
            </a:r>
            <a:r>
              <a:rPr lang="tr-TR" sz="1900" spc="380" dirty="0">
                <a:latin typeface="Times New Roman"/>
                <a:cs typeface="Times New Roman"/>
              </a:rPr>
              <a:t> </a:t>
            </a:r>
            <a:r>
              <a:rPr lang="tr-TR" sz="1900" dirty="0">
                <a:latin typeface="Times New Roman"/>
                <a:cs typeface="Times New Roman"/>
              </a:rPr>
              <a:t>bir</a:t>
            </a:r>
            <a:r>
              <a:rPr lang="tr-TR" sz="1900" spc="360" dirty="0">
                <a:latin typeface="Times New Roman"/>
                <a:cs typeface="Times New Roman"/>
              </a:rPr>
              <a:t> </a:t>
            </a:r>
            <a:r>
              <a:rPr lang="tr-TR" sz="1900" dirty="0">
                <a:latin typeface="Times New Roman"/>
                <a:cs typeface="Times New Roman"/>
              </a:rPr>
              <a:t>gereklilik</a:t>
            </a:r>
            <a:r>
              <a:rPr lang="tr-TR" sz="1900" spc="365" dirty="0">
                <a:latin typeface="Times New Roman"/>
                <a:cs typeface="Times New Roman"/>
              </a:rPr>
              <a:t> </a:t>
            </a:r>
            <a:r>
              <a:rPr lang="tr-TR" sz="1900" spc="-10" dirty="0">
                <a:latin typeface="Times New Roman"/>
                <a:cs typeface="Times New Roman"/>
              </a:rPr>
              <a:t>olduğu </a:t>
            </a:r>
            <a:r>
              <a:rPr lang="tr-TR" sz="1900" dirty="0">
                <a:latin typeface="Times New Roman"/>
                <a:cs typeface="Times New Roman"/>
              </a:rPr>
              <a:t>savunulurdu</a:t>
            </a:r>
            <a:r>
              <a:rPr lang="tr-TR" sz="1900" spc="140" dirty="0">
                <a:latin typeface="Times New Roman"/>
                <a:cs typeface="Times New Roman"/>
              </a:rPr>
              <a:t>  </a:t>
            </a:r>
            <a:r>
              <a:rPr lang="tr-TR" sz="1900" dirty="0">
                <a:latin typeface="Times New Roman"/>
                <a:cs typeface="Times New Roman"/>
              </a:rPr>
              <a:t>fakat</a:t>
            </a:r>
            <a:r>
              <a:rPr lang="tr-TR" sz="1900" spc="140" dirty="0">
                <a:latin typeface="Times New Roman"/>
                <a:cs typeface="Times New Roman"/>
              </a:rPr>
              <a:t>  </a:t>
            </a:r>
            <a:r>
              <a:rPr lang="tr-TR" sz="1900" dirty="0" err="1">
                <a:latin typeface="Times New Roman"/>
                <a:cs typeface="Times New Roman"/>
              </a:rPr>
              <a:t>NoSQL</a:t>
            </a:r>
            <a:r>
              <a:rPr lang="tr-TR" sz="1900" spc="140" dirty="0">
                <a:latin typeface="Times New Roman"/>
                <a:cs typeface="Times New Roman"/>
              </a:rPr>
              <a:t>  </a:t>
            </a:r>
            <a:r>
              <a:rPr lang="tr-TR" sz="1900" dirty="0">
                <a:latin typeface="Times New Roman"/>
                <a:cs typeface="Times New Roman"/>
              </a:rPr>
              <a:t>sistemler</a:t>
            </a:r>
            <a:r>
              <a:rPr lang="tr-TR" sz="1900" spc="145" dirty="0">
                <a:latin typeface="Times New Roman"/>
                <a:cs typeface="Times New Roman"/>
              </a:rPr>
              <a:t>  </a:t>
            </a:r>
            <a:r>
              <a:rPr lang="tr-TR" sz="1900" dirty="0">
                <a:latin typeface="Times New Roman"/>
                <a:cs typeface="Times New Roman"/>
              </a:rPr>
              <a:t>tutarsız</a:t>
            </a:r>
            <a:r>
              <a:rPr lang="tr-TR" sz="1900" spc="145" dirty="0">
                <a:latin typeface="Times New Roman"/>
                <a:cs typeface="Times New Roman"/>
              </a:rPr>
              <a:t>  </a:t>
            </a:r>
            <a:r>
              <a:rPr lang="tr-TR" sz="1900" spc="-25" dirty="0">
                <a:latin typeface="Times New Roman"/>
                <a:cs typeface="Times New Roman"/>
              </a:rPr>
              <a:t>ve </a:t>
            </a:r>
            <a:r>
              <a:rPr lang="tr-TR" sz="1900" dirty="0">
                <a:latin typeface="Times New Roman"/>
                <a:cs typeface="Times New Roman"/>
              </a:rPr>
              <a:t>süreksiz</a:t>
            </a:r>
            <a:r>
              <a:rPr lang="tr-TR" sz="1900" spc="-30" dirty="0">
                <a:latin typeface="Times New Roman"/>
                <a:cs typeface="Times New Roman"/>
              </a:rPr>
              <a:t> </a:t>
            </a:r>
            <a:r>
              <a:rPr lang="tr-TR" sz="1900" dirty="0">
                <a:latin typeface="Times New Roman"/>
                <a:cs typeface="Times New Roman"/>
              </a:rPr>
              <a:t>verilerin</a:t>
            </a:r>
            <a:r>
              <a:rPr lang="tr-TR" sz="1900" spc="-50" dirty="0">
                <a:latin typeface="Times New Roman"/>
                <a:cs typeface="Times New Roman"/>
              </a:rPr>
              <a:t> </a:t>
            </a:r>
            <a:r>
              <a:rPr lang="tr-TR" sz="1900" dirty="0">
                <a:latin typeface="Times New Roman"/>
                <a:cs typeface="Times New Roman"/>
              </a:rPr>
              <a:t>barınmasına</a:t>
            </a:r>
            <a:r>
              <a:rPr lang="tr-TR" sz="1900" spc="-30" dirty="0">
                <a:latin typeface="Times New Roman"/>
                <a:cs typeface="Times New Roman"/>
              </a:rPr>
              <a:t> </a:t>
            </a:r>
            <a:r>
              <a:rPr lang="tr-TR" sz="1900" dirty="0">
                <a:latin typeface="Times New Roman"/>
                <a:cs typeface="Times New Roman"/>
              </a:rPr>
              <a:t>da</a:t>
            </a:r>
            <a:r>
              <a:rPr lang="tr-TR" sz="1900" spc="-35" dirty="0">
                <a:latin typeface="Times New Roman"/>
                <a:cs typeface="Times New Roman"/>
              </a:rPr>
              <a:t> </a:t>
            </a:r>
            <a:r>
              <a:rPr lang="tr-TR" sz="1900" dirty="0">
                <a:latin typeface="Times New Roman"/>
                <a:cs typeface="Times New Roman"/>
              </a:rPr>
              <a:t>izin</a:t>
            </a:r>
            <a:r>
              <a:rPr lang="tr-TR" sz="1900" spc="-45" dirty="0">
                <a:latin typeface="Times New Roman"/>
                <a:cs typeface="Times New Roman"/>
              </a:rPr>
              <a:t> </a:t>
            </a:r>
            <a:r>
              <a:rPr lang="tr-TR" sz="1900" spc="-10" dirty="0">
                <a:latin typeface="Times New Roman"/>
                <a:cs typeface="Times New Roman"/>
              </a:rPr>
              <a:t>verir.</a:t>
            </a:r>
            <a:endParaRPr lang="tr-TR" sz="1900" dirty="0">
              <a:latin typeface="Times New Roman"/>
              <a:cs typeface="Times New Roman"/>
            </a:endParaRPr>
          </a:p>
          <a:p>
            <a:pPr marL="241300" marR="5080" indent="-228600" algn="just">
              <a:lnSpc>
                <a:spcPct val="102200"/>
              </a:lnSpc>
              <a:spcBef>
                <a:spcPts val="80"/>
              </a:spcBef>
              <a:buFont typeface="Symbol"/>
              <a:buChar char=""/>
              <a:tabLst>
                <a:tab pos="241300" algn="l"/>
              </a:tabLst>
            </a:pPr>
            <a:r>
              <a:rPr lang="tr-TR" sz="1900" dirty="0">
                <a:latin typeface="Times New Roman"/>
                <a:cs typeface="Times New Roman"/>
              </a:rPr>
              <a:t>Eninde</a:t>
            </a:r>
            <a:r>
              <a:rPr lang="tr-TR" sz="1900" spc="170" dirty="0">
                <a:latin typeface="Times New Roman"/>
                <a:cs typeface="Times New Roman"/>
              </a:rPr>
              <a:t>  </a:t>
            </a:r>
            <a:r>
              <a:rPr lang="tr-TR" sz="1900" dirty="0">
                <a:latin typeface="Times New Roman"/>
                <a:cs typeface="Times New Roman"/>
              </a:rPr>
              <a:t>sonunda</a:t>
            </a:r>
            <a:r>
              <a:rPr lang="tr-TR" sz="1900" spc="170" dirty="0">
                <a:latin typeface="Times New Roman"/>
                <a:cs typeface="Times New Roman"/>
              </a:rPr>
              <a:t>  </a:t>
            </a:r>
            <a:r>
              <a:rPr lang="tr-TR" sz="1900" dirty="0">
                <a:latin typeface="Times New Roman"/>
                <a:cs typeface="Times New Roman"/>
              </a:rPr>
              <a:t>Tutarlı</a:t>
            </a:r>
            <a:r>
              <a:rPr lang="tr-TR" sz="1900" spc="170" dirty="0">
                <a:latin typeface="Times New Roman"/>
                <a:cs typeface="Times New Roman"/>
              </a:rPr>
              <a:t>  </a:t>
            </a:r>
            <a:r>
              <a:rPr lang="tr-TR" sz="1900" dirty="0">
                <a:latin typeface="Times New Roman"/>
                <a:cs typeface="Times New Roman"/>
              </a:rPr>
              <a:t>(</a:t>
            </a:r>
            <a:r>
              <a:rPr lang="tr-TR" sz="1900" dirty="0" err="1">
                <a:latin typeface="Times New Roman"/>
                <a:cs typeface="Times New Roman"/>
              </a:rPr>
              <a:t>Eventually</a:t>
            </a:r>
            <a:r>
              <a:rPr lang="tr-TR" sz="1900" spc="165" dirty="0">
                <a:latin typeface="Times New Roman"/>
                <a:cs typeface="Times New Roman"/>
              </a:rPr>
              <a:t>  </a:t>
            </a:r>
            <a:r>
              <a:rPr lang="tr-TR" sz="1900" spc="-10" dirty="0" err="1">
                <a:latin typeface="Times New Roman"/>
                <a:cs typeface="Times New Roman"/>
              </a:rPr>
              <a:t>consistent</a:t>
            </a:r>
            <a:r>
              <a:rPr lang="tr-TR" sz="1900" spc="-10" dirty="0">
                <a:latin typeface="Times New Roman"/>
                <a:cs typeface="Times New Roman"/>
              </a:rPr>
              <a:t>): </a:t>
            </a:r>
            <a:r>
              <a:rPr lang="tr-TR" sz="1900" dirty="0">
                <a:latin typeface="Times New Roman"/>
                <a:cs typeface="Times New Roman"/>
              </a:rPr>
              <a:t>Uygulamalar</a:t>
            </a:r>
            <a:r>
              <a:rPr lang="tr-TR" sz="1900" spc="20" dirty="0">
                <a:latin typeface="Times New Roman"/>
                <a:cs typeface="Times New Roman"/>
              </a:rPr>
              <a:t> </a:t>
            </a:r>
            <a:r>
              <a:rPr lang="tr-TR" sz="1900" dirty="0">
                <a:latin typeface="Times New Roman"/>
                <a:cs typeface="Times New Roman"/>
              </a:rPr>
              <a:t>anlık</a:t>
            </a:r>
            <a:r>
              <a:rPr lang="tr-TR" sz="1900" spc="10" dirty="0">
                <a:latin typeface="Times New Roman"/>
                <a:cs typeface="Times New Roman"/>
              </a:rPr>
              <a:t> </a:t>
            </a:r>
            <a:r>
              <a:rPr lang="tr-TR" sz="1900" dirty="0">
                <a:latin typeface="Times New Roman"/>
                <a:cs typeface="Times New Roman"/>
              </a:rPr>
              <a:t>tutarlılıkla</a:t>
            </a:r>
            <a:r>
              <a:rPr lang="tr-TR" sz="1900" spc="30" dirty="0">
                <a:latin typeface="Times New Roman"/>
                <a:cs typeface="Times New Roman"/>
              </a:rPr>
              <a:t> </a:t>
            </a:r>
            <a:r>
              <a:rPr lang="tr-TR" sz="1900" dirty="0">
                <a:latin typeface="Times New Roman"/>
                <a:cs typeface="Times New Roman"/>
              </a:rPr>
              <a:t>ilgili</a:t>
            </a:r>
            <a:r>
              <a:rPr lang="tr-TR" sz="1900" spc="25" dirty="0">
                <a:latin typeface="Times New Roman"/>
                <a:cs typeface="Times New Roman"/>
              </a:rPr>
              <a:t> </a:t>
            </a:r>
            <a:r>
              <a:rPr lang="tr-TR" sz="1900" dirty="0">
                <a:latin typeface="Times New Roman"/>
                <a:cs typeface="Times New Roman"/>
              </a:rPr>
              <a:t>olmasına</a:t>
            </a:r>
            <a:r>
              <a:rPr lang="tr-TR" sz="1900" spc="20" dirty="0">
                <a:latin typeface="Times New Roman"/>
                <a:cs typeface="Times New Roman"/>
              </a:rPr>
              <a:t> </a:t>
            </a:r>
            <a:r>
              <a:rPr lang="tr-TR" sz="1900" spc="-10" dirty="0">
                <a:latin typeface="Times New Roman"/>
                <a:cs typeface="Times New Roman"/>
              </a:rPr>
              <a:t>rağmen, </a:t>
            </a:r>
            <a:r>
              <a:rPr lang="tr-TR" sz="1900" dirty="0" err="1">
                <a:latin typeface="Times New Roman"/>
                <a:cs typeface="Times New Roman"/>
              </a:rPr>
              <a:t>NoSQL</a:t>
            </a:r>
            <a:r>
              <a:rPr lang="tr-TR" sz="1900" spc="375" dirty="0">
                <a:latin typeface="Times New Roman"/>
                <a:cs typeface="Times New Roman"/>
              </a:rPr>
              <a:t> </a:t>
            </a:r>
            <a:r>
              <a:rPr lang="tr-TR" sz="1900" dirty="0">
                <a:latin typeface="Times New Roman"/>
                <a:cs typeface="Times New Roman"/>
              </a:rPr>
              <a:t>sistemlerin</a:t>
            </a:r>
            <a:r>
              <a:rPr lang="tr-TR" sz="1900" spc="385" dirty="0">
                <a:latin typeface="Times New Roman"/>
                <a:cs typeface="Times New Roman"/>
              </a:rPr>
              <a:t> </a:t>
            </a:r>
            <a:r>
              <a:rPr lang="tr-TR" sz="1900" dirty="0">
                <a:latin typeface="Times New Roman"/>
                <a:cs typeface="Times New Roman"/>
              </a:rPr>
              <a:t>gelecekte</a:t>
            </a:r>
            <a:r>
              <a:rPr lang="tr-TR" sz="1900" spc="380" dirty="0">
                <a:latin typeface="Times New Roman"/>
                <a:cs typeface="Times New Roman"/>
              </a:rPr>
              <a:t> </a:t>
            </a:r>
            <a:r>
              <a:rPr lang="tr-TR" sz="1900" dirty="0">
                <a:latin typeface="Times New Roman"/>
                <a:cs typeface="Times New Roman"/>
              </a:rPr>
              <a:t>bir</a:t>
            </a:r>
            <a:r>
              <a:rPr lang="tr-TR" sz="1900" spc="380" dirty="0">
                <a:latin typeface="Times New Roman"/>
                <a:cs typeface="Times New Roman"/>
              </a:rPr>
              <a:t> </a:t>
            </a:r>
            <a:r>
              <a:rPr lang="tr-TR" sz="1900" dirty="0">
                <a:latin typeface="Times New Roman"/>
                <a:cs typeface="Times New Roman"/>
              </a:rPr>
              <a:t>zamanda</a:t>
            </a:r>
            <a:r>
              <a:rPr lang="tr-TR" sz="1900" spc="375" dirty="0">
                <a:latin typeface="Times New Roman"/>
                <a:cs typeface="Times New Roman"/>
              </a:rPr>
              <a:t> </a:t>
            </a:r>
            <a:r>
              <a:rPr lang="tr-TR" sz="1900" spc="-10" dirty="0">
                <a:latin typeface="Times New Roman"/>
                <a:cs typeface="Times New Roman"/>
              </a:rPr>
              <a:t>tutarlı </a:t>
            </a:r>
            <a:r>
              <a:rPr lang="tr-TR" sz="1900" dirty="0">
                <a:latin typeface="Times New Roman"/>
                <a:cs typeface="Times New Roman"/>
              </a:rPr>
              <a:t>olacağı</a:t>
            </a:r>
            <a:r>
              <a:rPr lang="tr-TR" sz="1900" spc="-30" dirty="0">
                <a:latin typeface="Times New Roman"/>
                <a:cs typeface="Times New Roman"/>
              </a:rPr>
              <a:t> </a:t>
            </a:r>
            <a:r>
              <a:rPr lang="tr-TR" sz="1900" dirty="0">
                <a:latin typeface="Times New Roman"/>
                <a:cs typeface="Times New Roman"/>
              </a:rPr>
              <a:t>farz</a:t>
            </a:r>
            <a:r>
              <a:rPr lang="tr-TR" sz="1900" spc="-20" dirty="0">
                <a:latin typeface="Times New Roman"/>
                <a:cs typeface="Times New Roman"/>
              </a:rPr>
              <a:t> </a:t>
            </a:r>
            <a:r>
              <a:rPr lang="tr-TR" sz="1900" dirty="0">
                <a:latin typeface="Times New Roman"/>
                <a:cs typeface="Times New Roman"/>
              </a:rPr>
              <a:t>edilir.</a:t>
            </a:r>
            <a:r>
              <a:rPr lang="tr-TR" sz="1900" spc="-20" dirty="0">
                <a:latin typeface="Times New Roman"/>
                <a:cs typeface="Times New Roman"/>
              </a:rPr>
              <a:t> </a:t>
            </a:r>
            <a:r>
              <a:rPr lang="tr-TR" sz="1900" dirty="0" err="1">
                <a:latin typeface="Times New Roman"/>
                <a:cs typeface="Times New Roman"/>
              </a:rPr>
              <a:t>ACID’in</a:t>
            </a:r>
            <a:r>
              <a:rPr lang="tr-TR" sz="1900" spc="-30" dirty="0">
                <a:latin typeface="Times New Roman"/>
                <a:cs typeface="Times New Roman"/>
              </a:rPr>
              <a:t> </a:t>
            </a:r>
            <a:r>
              <a:rPr lang="tr-TR" sz="1900" dirty="0">
                <a:latin typeface="Times New Roman"/>
                <a:cs typeface="Times New Roman"/>
              </a:rPr>
              <a:t>zorunlu</a:t>
            </a:r>
            <a:r>
              <a:rPr lang="tr-TR" sz="1900" spc="-30" dirty="0">
                <a:latin typeface="Times New Roman"/>
                <a:cs typeface="Times New Roman"/>
              </a:rPr>
              <a:t> </a:t>
            </a:r>
            <a:r>
              <a:rPr lang="tr-TR" sz="1900" dirty="0">
                <a:latin typeface="Times New Roman"/>
                <a:cs typeface="Times New Roman"/>
              </a:rPr>
              <a:t>tuttuğu</a:t>
            </a:r>
            <a:r>
              <a:rPr lang="tr-TR" sz="1900" spc="-30" dirty="0">
                <a:latin typeface="Times New Roman"/>
                <a:cs typeface="Times New Roman"/>
              </a:rPr>
              <a:t> </a:t>
            </a:r>
            <a:r>
              <a:rPr lang="tr-TR" sz="1900" spc="-10" dirty="0">
                <a:latin typeface="Times New Roman"/>
                <a:cs typeface="Times New Roman"/>
              </a:rPr>
              <a:t>tutarlılığa </a:t>
            </a:r>
            <a:r>
              <a:rPr lang="tr-TR" sz="1900" dirty="0">
                <a:latin typeface="Times New Roman"/>
                <a:cs typeface="Times New Roman"/>
              </a:rPr>
              <a:t>karşın</a:t>
            </a:r>
            <a:r>
              <a:rPr lang="tr-TR" sz="1900" spc="229" dirty="0">
                <a:latin typeface="Times New Roman"/>
                <a:cs typeface="Times New Roman"/>
              </a:rPr>
              <a:t>  </a:t>
            </a:r>
            <a:r>
              <a:rPr lang="tr-TR" sz="1900" dirty="0" err="1">
                <a:latin typeface="Times New Roman"/>
                <a:cs typeface="Times New Roman"/>
              </a:rPr>
              <a:t>NoSQL’de</a:t>
            </a:r>
            <a:r>
              <a:rPr lang="tr-TR" sz="1900" spc="235" dirty="0">
                <a:latin typeface="Times New Roman"/>
                <a:cs typeface="Times New Roman"/>
              </a:rPr>
              <a:t>  </a:t>
            </a:r>
            <a:r>
              <a:rPr lang="tr-TR" sz="1900" dirty="0">
                <a:latin typeface="Times New Roman"/>
                <a:cs typeface="Times New Roman"/>
              </a:rPr>
              <a:t>tanımlanmayan</a:t>
            </a:r>
            <a:r>
              <a:rPr lang="tr-TR" sz="1900" spc="229" dirty="0">
                <a:latin typeface="Times New Roman"/>
                <a:cs typeface="Times New Roman"/>
              </a:rPr>
              <a:t>  </a:t>
            </a:r>
            <a:r>
              <a:rPr lang="tr-TR" sz="1900" dirty="0">
                <a:latin typeface="Times New Roman"/>
                <a:cs typeface="Times New Roman"/>
              </a:rPr>
              <a:t>bir</a:t>
            </a:r>
            <a:r>
              <a:rPr lang="tr-TR" sz="1900" spc="235" dirty="0">
                <a:latin typeface="Times New Roman"/>
                <a:cs typeface="Times New Roman"/>
              </a:rPr>
              <a:t>  </a:t>
            </a:r>
            <a:r>
              <a:rPr lang="tr-TR" sz="1900" spc="-10" dirty="0">
                <a:latin typeface="Times New Roman"/>
                <a:cs typeface="Times New Roman"/>
              </a:rPr>
              <a:t>zamanda </a:t>
            </a:r>
            <a:r>
              <a:rPr lang="tr-TR" sz="1900" dirty="0">
                <a:latin typeface="Times New Roman"/>
                <a:cs typeface="Times New Roman"/>
              </a:rPr>
              <a:t>tutarlılığın</a:t>
            </a:r>
            <a:r>
              <a:rPr lang="tr-TR" sz="1900" spc="-45" dirty="0">
                <a:latin typeface="Times New Roman"/>
                <a:cs typeface="Times New Roman"/>
              </a:rPr>
              <a:t> </a:t>
            </a:r>
            <a:r>
              <a:rPr lang="tr-TR" sz="1900" dirty="0">
                <a:latin typeface="Times New Roman"/>
                <a:cs typeface="Times New Roman"/>
              </a:rPr>
              <a:t>oluşacağı</a:t>
            </a:r>
            <a:r>
              <a:rPr lang="tr-TR" sz="1900" spc="-30" dirty="0">
                <a:latin typeface="Times New Roman"/>
                <a:cs typeface="Times New Roman"/>
              </a:rPr>
              <a:t> </a:t>
            </a:r>
            <a:r>
              <a:rPr lang="tr-TR" sz="1900" dirty="0">
                <a:latin typeface="Times New Roman"/>
                <a:cs typeface="Times New Roman"/>
              </a:rPr>
              <a:t>garanti</a:t>
            </a:r>
            <a:r>
              <a:rPr lang="tr-TR" sz="1900" spc="-45" dirty="0">
                <a:latin typeface="Times New Roman"/>
                <a:cs typeface="Times New Roman"/>
              </a:rPr>
              <a:t> </a:t>
            </a:r>
            <a:r>
              <a:rPr lang="tr-TR" sz="1900" dirty="0">
                <a:latin typeface="Times New Roman"/>
                <a:cs typeface="Times New Roman"/>
              </a:rPr>
              <a:t>edilir</a:t>
            </a:r>
            <a:r>
              <a:rPr lang="tr-TR" sz="1900" spc="-20" dirty="0">
                <a:latin typeface="Times New Roman"/>
                <a:cs typeface="Times New Roman"/>
              </a:rPr>
              <a:t> [17].</a:t>
            </a:r>
            <a:endParaRPr lang="tr-TR" sz="1900" dirty="0">
              <a:latin typeface="Times New Roman"/>
              <a:cs typeface="Times New Roman"/>
            </a:endParaRPr>
          </a:p>
          <a:p>
            <a:pPr marL="0" indent="0">
              <a:buNone/>
            </a:pPr>
            <a:endParaRPr lang="tr-TR" dirty="0"/>
          </a:p>
        </p:txBody>
      </p:sp>
    </p:spTree>
    <p:extLst>
      <p:ext uri="{BB962C8B-B14F-4D97-AF65-F5344CB8AC3E}">
        <p14:creationId xmlns:p14="http://schemas.microsoft.com/office/powerpoint/2010/main" val="96769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6E3B04-F73B-1B3A-6ED5-49D0F8162C64}"/>
              </a:ext>
            </a:extLst>
          </p:cNvPr>
          <p:cNvSpPr>
            <a:spLocks noGrp="1"/>
          </p:cNvSpPr>
          <p:nvPr>
            <p:ph type="title"/>
          </p:nvPr>
        </p:nvSpPr>
        <p:spPr/>
        <p:txBody>
          <a:bodyPr/>
          <a:lstStyle/>
          <a:p>
            <a:r>
              <a:rPr lang="tr-TR" sz="2000" b="1" dirty="0">
                <a:latin typeface="Times New Roman"/>
                <a:cs typeface="Times New Roman"/>
              </a:rPr>
              <a:t>6.</a:t>
            </a:r>
            <a:r>
              <a:rPr lang="tr-TR" sz="2000" b="1" spc="30" dirty="0">
                <a:latin typeface="Times New Roman"/>
                <a:cs typeface="Times New Roman"/>
              </a:rPr>
              <a:t> </a:t>
            </a:r>
            <a:r>
              <a:rPr lang="tr-TR" sz="2000" b="1" dirty="0">
                <a:latin typeface="Times New Roman"/>
                <a:cs typeface="Times New Roman"/>
              </a:rPr>
              <a:t>VERİTABANI</a:t>
            </a:r>
            <a:r>
              <a:rPr lang="tr-TR" sz="2000" b="1" spc="30" dirty="0">
                <a:latin typeface="Times New Roman"/>
                <a:cs typeface="Times New Roman"/>
              </a:rPr>
              <a:t> </a:t>
            </a:r>
            <a:r>
              <a:rPr lang="tr-TR" sz="2000" b="1" dirty="0">
                <a:latin typeface="Times New Roman"/>
                <a:cs typeface="Times New Roman"/>
              </a:rPr>
              <a:t>MİMARİLERİNİN</a:t>
            </a:r>
            <a:r>
              <a:rPr lang="tr-TR" sz="2000" b="1" spc="30" dirty="0">
                <a:latin typeface="Times New Roman"/>
                <a:cs typeface="Times New Roman"/>
              </a:rPr>
              <a:t> </a:t>
            </a:r>
            <a:r>
              <a:rPr lang="tr-TR" sz="2000" b="1" spc="-10" dirty="0">
                <a:latin typeface="Times New Roman"/>
                <a:cs typeface="Times New Roman"/>
              </a:rPr>
              <a:t>PERFORMANS </a:t>
            </a:r>
            <a:r>
              <a:rPr lang="tr-TR" sz="2000" b="1" dirty="0">
                <a:latin typeface="Times New Roman"/>
                <a:cs typeface="Times New Roman"/>
              </a:rPr>
              <a:t>KARŞILAŞTIRMASI (PERFORMANCE</a:t>
            </a:r>
            <a:r>
              <a:rPr lang="tr-TR" sz="2000" b="1" spc="-5" dirty="0">
                <a:latin typeface="Times New Roman"/>
                <a:cs typeface="Times New Roman"/>
              </a:rPr>
              <a:t> </a:t>
            </a:r>
            <a:r>
              <a:rPr lang="tr-TR" sz="2000" b="1" dirty="0">
                <a:latin typeface="Times New Roman"/>
                <a:cs typeface="Times New Roman"/>
              </a:rPr>
              <a:t>COMPARISON</a:t>
            </a:r>
            <a:r>
              <a:rPr lang="tr-TR" sz="2000" b="1" spc="-20" dirty="0">
                <a:latin typeface="Times New Roman"/>
                <a:cs typeface="Times New Roman"/>
              </a:rPr>
              <a:t> </a:t>
            </a:r>
            <a:r>
              <a:rPr lang="tr-TR" sz="2000" b="1" spc="-25" dirty="0">
                <a:latin typeface="Times New Roman"/>
                <a:cs typeface="Times New Roman"/>
              </a:rPr>
              <a:t>OF</a:t>
            </a:r>
            <a:r>
              <a:rPr lang="tr-TR" sz="2000" b="1" spc="500" dirty="0">
                <a:latin typeface="Times New Roman"/>
                <a:cs typeface="Times New Roman"/>
              </a:rPr>
              <a:t> </a:t>
            </a:r>
            <a:r>
              <a:rPr lang="tr-TR" sz="2000" b="1" dirty="0">
                <a:latin typeface="Times New Roman"/>
                <a:cs typeface="Times New Roman"/>
              </a:rPr>
              <a:t>DATABASE</a:t>
            </a:r>
            <a:r>
              <a:rPr lang="tr-TR" sz="2000" b="1" spc="-45" dirty="0">
                <a:latin typeface="Times New Roman"/>
                <a:cs typeface="Times New Roman"/>
              </a:rPr>
              <a:t> </a:t>
            </a:r>
            <a:r>
              <a:rPr lang="tr-TR" sz="2000" b="1" spc="-10" dirty="0">
                <a:latin typeface="Times New Roman"/>
                <a:cs typeface="Times New Roman"/>
              </a:rPr>
              <a:t>ARCHITECTURE)</a:t>
            </a:r>
            <a:br>
              <a:rPr lang="tr-TR" sz="3600" dirty="0">
                <a:latin typeface="Times New Roman"/>
                <a:cs typeface="Times New Roman"/>
              </a:rPr>
            </a:br>
            <a:endParaRPr lang="tr-TR" dirty="0"/>
          </a:p>
        </p:txBody>
      </p:sp>
      <p:sp>
        <p:nvSpPr>
          <p:cNvPr id="3" name="İçerik Yer Tutucusu 2">
            <a:extLst>
              <a:ext uri="{FF2B5EF4-FFF2-40B4-BE49-F238E27FC236}">
                <a16:creationId xmlns:a16="http://schemas.microsoft.com/office/drawing/2014/main" id="{89CA3DD8-D4F4-A7D8-9869-97A8F228A81F}"/>
              </a:ext>
            </a:extLst>
          </p:cNvPr>
          <p:cNvSpPr>
            <a:spLocks noGrp="1"/>
          </p:cNvSpPr>
          <p:nvPr>
            <p:ph idx="1"/>
          </p:nvPr>
        </p:nvSpPr>
        <p:spPr/>
        <p:txBody>
          <a:bodyPr>
            <a:normAutofit fontScale="47500" lnSpcReduction="20000"/>
          </a:bodyPr>
          <a:lstStyle/>
          <a:p>
            <a:pPr marL="12700" marR="5080" indent="1270" algn="just">
              <a:lnSpc>
                <a:spcPct val="102299"/>
              </a:lnSpc>
              <a:spcBef>
                <a:spcPts val="65"/>
              </a:spcBef>
            </a:pPr>
            <a:r>
              <a:rPr lang="tr-TR" sz="3600" dirty="0">
                <a:latin typeface="Times New Roman"/>
                <a:cs typeface="Times New Roman"/>
              </a:rPr>
              <a:t>Veri</a:t>
            </a:r>
            <a:r>
              <a:rPr lang="tr-TR" sz="3600" spc="5" dirty="0">
                <a:latin typeface="Times New Roman"/>
                <a:cs typeface="Times New Roman"/>
              </a:rPr>
              <a:t> </a:t>
            </a:r>
            <a:r>
              <a:rPr lang="tr-TR" sz="3600" dirty="0">
                <a:latin typeface="Times New Roman"/>
                <a:cs typeface="Times New Roman"/>
              </a:rPr>
              <a:t>tabanı</a:t>
            </a:r>
            <a:r>
              <a:rPr lang="tr-TR" sz="3600" spc="15" dirty="0">
                <a:latin typeface="Times New Roman"/>
                <a:cs typeface="Times New Roman"/>
              </a:rPr>
              <a:t> </a:t>
            </a:r>
            <a:r>
              <a:rPr lang="tr-TR" sz="3600" dirty="0">
                <a:latin typeface="Times New Roman"/>
                <a:cs typeface="Times New Roman"/>
              </a:rPr>
              <a:t>mimarilerinde</a:t>
            </a:r>
            <a:r>
              <a:rPr lang="tr-TR" sz="3600" spc="10" dirty="0">
                <a:latin typeface="Times New Roman"/>
                <a:cs typeface="Times New Roman"/>
              </a:rPr>
              <a:t> </a:t>
            </a:r>
            <a:r>
              <a:rPr lang="tr-TR" sz="3600" dirty="0">
                <a:latin typeface="Times New Roman"/>
                <a:cs typeface="Times New Roman"/>
              </a:rPr>
              <a:t>oldukça</a:t>
            </a:r>
            <a:r>
              <a:rPr lang="tr-TR" sz="3600" spc="10" dirty="0">
                <a:latin typeface="Times New Roman"/>
                <a:cs typeface="Times New Roman"/>
              </a:rPr>
              <a:t> </a:t>
            </a:r>
            <a:r>
              <a:rPr lang="tr-TR" sz="3600" dirty="0">
                <a:latin typeface="Times New Roman"/>
                <a:cs typeface="Times New Roman"/>
              </a:rPr>
              <a:t>bol</a:t>
            </a:r>
            <a:r>
              <a:rPr lang="tr-TR" sz="3600" spc="5" dirty="0">
                <a:latin typeface="Times New Roman"/>
                <a:cs typeface="Times New Roman"/>
              </a:rPr>
              <a:t> </a:t>
            </a:r>
            <a:r>
              <a:rPr lang="tr-TR" sz="3600" dirty="0">
                <a:latin typeface="Times New Roman"/>
                <a:cs typeface="Times New Roman"/>
              </a:rPr>
              <a:t>çeşit</a:t>
            </a:r>
            <a:r>
              <a:rPr lang="tr-TR" sz="3600" spc="10" dirty="0">
                <a:latin typeface="Times New Roman"/>
                <a:cs typeface="Times New Roman"/>
              </a:rPr>
              <a:t> </a:t>
            </a:r>
            <a:r>
              <a:rPr lang="tr-TR" sz="3600" dirty="0">
                <a:latin typeface="Times New Roman"/>
                <a:cs typeface="Times New Roman"/>
              </a:rPr>
              <a:t>ve</a:t>
            </a:r>
            <a:r>
              <a:rPr lang="tr-TR" sz="3600" spc="5" dirty="0">
                <a:latin typeface="Times New Roman"/>
                <a:cs typeface="Times New Roman"/>
              </a:rPr>
              <a:t> </a:t>
            </a:r>
            <a:r>
              <a:rPr lang="tr-TR" sz="3600" dirty="0">
                <a:latin typeface="Times New Roman"/>
                <a:cs typeface="Times New Roman"/>
              </a:rPr>
              <a:t>bir</a:t>
            </a:r>
            <a:r>
              <a:rPr lang="tr-TR" sz="3600" spc="5" dirty="0">
                <a:latin typeface="Times New Roman"/>
                <a:cs typeface="Times New Roman"/>
              </a:rPr>
              <a:t> </a:t>
            </a:r>
            <a:r>
              <a:rPr lang="tr-TR" sz="3600" dirty="0">
                <a:latin typeface="Times New Roman"/>
                <a:cs typeface="Times New Roman"/>
              </a:rPr>
              <a:t>o</a:t>
            </a:r>
            <a:r>
              <a:rPr lang="tr-TR" sz="3600" spc="15" dirty="0">
                <a:latin typeface="Times New Roman"/>
                <a:cs typeface="Times New Roman"/>
              </a:rPr>
              <a:t> </a:t>
            </a:r>
            <a:r>
              <a:rPr lang="tr-TR" sz="3600" spc="-20" dirty="0">
                <a:latin typeface="Times New Roman"/>
                <a:cs typeface="Times New Roman"/>
              </a:rPr>
              <a:t>kadar </a:t>
            </a:r>
            <a:r>
              <a:rPr lang="tr-TR" sz="3600" dirty="0">
                <a:latin typeface="Times New Roman"/>
                <a:cs typeface="Times New Roman"/>
              </a:rPr>
              <a:t>da</a:t>
            </a:r>
            <a:r>
              <a:rPr lang="tr-TR" sz="3600" spc="355" dirty="0">
                <a:latin typeface="Times New Roman"/>
                <a:cs typeface="Times New Roman"/>
              </a:rPr>
              <a:t> </a:t>
            </a:r>
            <a:r>
              <a:rPr lang="tr-TR" sz="3600" dirty="0">
                <a:latin typeface="Times New Roman"/>
                <a:cs typeface="Times New Roman"/>
              </a:rPr>
              <a:t>seçenek</a:t>
            </a:r>
            <a:r>
              <a:rPr lang="tr-TR" sz="3600" spc="355" dirty="0">
                <a:latin typeface="Times New Roman"/>
                <a:cs typeface="Times New Roman"/>
              </a:rPr>
              <a:t> </a:t>
            </a:r>
            <a:r>
              <a:rPr lang="tr-TR" sz="3600" dirty="0">
                <a:latin typeface="Times New Roman"/>
                <a:cs typeface="Times New Roman"/>
              </a:rPr>
              <a:t>vardır.</a:t>
            </a:r>
            <a:r>
              <a:rPr lang="tr-TR" sz="3600" spc="360" dirty="0">
                <a:latin typeface="Times New Roman"/>
                <a:cs typeface="Times New Roman"/>
              </a:rPr>
              <a:t> </a:t>
            </a:r>
            <a:r>
              <a:rPr lang="tr-TR" sz="3600" dirty="0">
                <a:latin typeface="Times New Roman"/>
                <a:cs typeface="Times New Roman"/>
              </a:rPr>
              <a:t>Bu</a:t>
            </a:r>
            <a:r>
              <a:rPr lang="tr-TR" sz="3600" spc="355" dirty="0">
                <a:latin typeface="Times New Roman"/>
                <a:cs typeface="Times New Roman"/>
              </a:rPr>
              <a:t> </a:t>
            </a:r>
            <a:r>
              <a:rPr lang="tr-TR" sz="3600" dirty="0">
                <a:latin typeface="Times New Roman"/>
                <a:cs typeface="Times New Roman"/>
              </a:rPr>
              <a:t>çalışmada</a:t>
            </a:r>
            <a:r>
              <a:rPr lang="tr-TR" sz="3600" spc="360" dirty="0">
                <a:latin typeface="Times New Roman"/>
                <a:cs typeface="Times New Roman"/>
              </a:rPr>
              <a:t> </a:t>
            </a:r>
            <a:r>
              <a:rPr lang="tr-TR" sz="3600" dirty="0">
                <a:latin typeface="Times New Roman"/>
                <a:cs typeface="Times New Roman"/>
              </a:rPr>
              <a:t>ilişkisel</a:t>
            </a:r>
            <a:r>
              <a:rPr lang="tr-TR" sz="3600" spc="375" dirty="0">
                <a:latin typeface="Times New Roman"/>
                <a:cs typeface="Times New Roman"/>
              </a:rPr>
              <a:t> </a:t>
            </a:r>
            <a:r>
              <a:rPr lang="tr-TR" sz="3600" dirty="0">
                <a:latin typeface="Times New Roman"/>
                <a:cs typeface="Times New Roman"/>
              </a:rPr>
              <a:t>veri</a:t>
            </a:r>
            <a:r>
              <a:rPr lang="tr-TR" sz="3600" spc="360" dirty="0">
                <a:latin typeface="Times New Roman"/>
                <a:cs typeface="Times New Roman"/>
              </a:rPr>
              <a:t> </a:t>
            </a:r>
            <a:r>
              <a:rPr lang="tr-TR" sz="3600" spc="-10" dirty="0">
                <a:latin typeface="Times New Roman"/>
                <a:cs typeface="Times New Roman"/>
              </a:rPr>
              <a:t>tabanı </a:t>
            </a:r>
            <a:r>
              <a:rPr lang="tr-TR" sz="3600" dirty="0">
                <a:latin typeface="Times New Roman"/>
                <a:cs typeface="Times New Roman"/>
              </a:rPr>
              <a:t>olarak</a:t>
            </a:r>
            <a:r>
              <a:rPr lang="tr-TR" sz="3600" spc="484" dirty="0">
                <a:latin typeface="Times New Roman"/>
                <a:cs typeface="Times New Roman"/>
              </a:rPr>
              <a:t> </a:t>
            </a:r>
            <a:r>
              <a:rPr lang="tr-TR" sz="3600" dirty="0">
                <a:latin typeface="Times New Roman"/>
                <a:cs typeface="Times New Roman"/>
              </a:rPr>
              <a:t>günümüzde</a:t>
            </a:r>
            <a:r>
              <a:rPr lang="tr-TR" sz="3600" spc="125" dirty="0">
                <a:latin typeface="Times New Roman"/>
                <a:cs typeface="Times New Roman"/>
              </a:rPr>
              <a:t>  </a:t>
            </a:r>
            <a:r>
              <a:rPr lang="tr-TR" sz="3600" dirty="0">
                <a:latin typeface="Times New Roman"/>
                <a:cs typeface="Times New Roman"/>
              </a:rPr>
              <a:t>en</a:t>
            </a:r>
            <a:r>
              <a:rPr lang="tr-TR" sz="3600" spc="125" dirty="0">
                <a:latin typeface="Times New Roman"/>
                <a:cs typeface="Times New Roman"/>
              </a:rPr>
              <a:t>  </a:t>
            </a:r>
            <a:r>
              <a:rPr lang="tr-TR" sz="3600" dirty="0">
                <a:latin typeface="Times New Roman"/>
                <a:cs typeface="Times New Roman"/>
              </a:rPr>
              <a:t>yaygın</a:t>
            </a:r>
            <a:r>
              <a:rPr lang="tr-TR" sz="3600" spc="495" dirty="0">
                <a:latin typeface="Times New Roman"/>
                <a:cs typeface="Times New Roman"/>
              </a:rPr>
              <a:t> </a:t>
            </a:r>
            <a:r>
              <a:rPr lang="tr-TR" sz="3600" dirty="0">
                <a:latin typeface="Times New Roman"/>
                <a:cs typeface="Times New Roman"/>
              </a:rPr>
              <a:t>kullanılan</a:t>
            </a:r>
            <a:r>
              <a:rPr lang="tr-TR" sz="3600" spc="484" dirty="0">
                <a:latin typeface="Times New Roman"/>
                <a:cs typeface="Times New Roman"/>
              </a:rPr>
              <a:t> </a:t>
            </a:r>
            <a:r>
              <a:rPr lang="tr-TR" sz="3600" dirty="0">
                <a:latin typeface="Times New Roman"/>
                <a:cs typeface="Times New Roman"/>
              </a:rPr>
              <a:t>veri</a:t>
            </a:r>
            <a:r>
              <a:rPr lang="tr-TR" sz="3600" spc="490" dirty="0">
                <a:latin typeface="Times New Roman"/>
                <a:cs typeface="Times New Roman"/>
              </a:rPr>
              <a:t> </a:t>
            </a:r>
            <a:r>
              <a:rPr lang="tr-TR" sz="3600" spc="-10" dirty="0">
                <a:latin typeface="Times New Roman"/>
                <a:cs typeface="Times New Roman"/>
              </a:rPr>
              <a:t>tabanı </a:t>
            </a:r>
            <a:r>
              <a:rPr lang="tr-TR" sz="3600" dirty="0">
                <a:latin typeface="Times New Roman"/>
                <a:cs typeface="Times New Roman"/>
              </a:rPr>
              <a:t>sistemlerinden</a:t>
            </a:r>
            <a:r>
              <a:rPr lang="tr-TR" sz="3600" spc="345" dirty="0">
                <a:latin typeface="Times New Roman"/>
                <a:cs typeface="Times New Roman"/>
              </a:rPr>
              <a:t> </a:t>
            </a:r>
            <a:r>
              <a:rPr lang="tr-TR" sz="3600" dirty="0">
                <a:latin typeface="Times New Roman"/>
                <a:cs typeface="Times New Roman"/>
              </a:rPr>
              <a:t>biri</a:t>
            </a:r>
            <a:r>
              <a:rPr lang="tr-TR" sz="3600" spc="350" dirty="0">
                <a:latin typeface="Times New Roman"/>
                <a:cs typeface="Times New Roman"/>
              </a:rPr>
              <a:t> </a:t>
            </a:r>
            <a:r>
              <a:rPr lang="tr-TR" sz="3600" dirty="0">
                <a:latin typeface="Times New Roman"/>
                <a:cs typeface="Times New Roman"/>
              </a:rPr>
              <a:t>olan</a:t>
            </a:r>
            <a:r>
              <a:rPr lang="tr-TR" sz="3600" spc="350" dirty="0">
                <a:latin typeface="Times New Roman"/>
                <a:cs typeface="Times New Roman"/>
              </a:rPr>
              <a:t> </a:t>
            </a:r>
            <a:r>
              <a:rPr lang="tr-TR" sz="3600" dirty="0" err="1">
                <a:latin typeface="Times New Roman"/>
                <a:cs typeface="Times New Roman"/>
              </a:rPr>
              <a:t>MySQL</a:t>
            </a:r>
            <a:r>
              <a:rPr lang="tr-TR" sz="3600" spc="370" dirty="0">
                <a:latin typeface="Times New Roman"/>
                <a:cs typeface="Times New Roman"/>
              </a:rPr>
              <a:t> </a:t>
            </a:r>
            <a:r>
              <a:rPr lang="tr-TR" sz="3600" dirty="0">
                <a:latin typeface="Times New Roman"/>
                <a:cs typeface="Times New Roman"/>
              </a:rPr>
              <a:t>ve</a:t>
            </a:r>
            <a:r>
              <a:rPr lang="tr-TR" sz="3600" spc="355" dirty="0">
                <a:latin typeface="Times New Roman"/>
                <a:cs typeface="Times New Roman"/>
              </a:rPr>
              <a:t> </a:t>
            </a:r>
            <a:r>
              <a:rPr lang="tr-TR" sz="3600" dirty="0">
                <a:latin typeface="Times New Roman"/>
                <a:cs typeface="Times New Roman"/>
              </a:rPr>
              <a:t>ilişkisel</a:t>
            </a:r>
            <a:r>
              <a:rPr lang="tr-TR" sz="3600" spc="350" dirty="0">
                <a:latin typeface="Times New Roman"/>
                <a:cs typeface="Times New Roman"/>
              </a:rPr>
              <a:t> </a:t>
            </a:r>
            <a:r>
              <a:rPr lang="tr-TR" sz="3600" spc="-10" dirty="0">
                <a:latin typeface="Times New Roman"/>
                <a:cs typeface="Times New Roman"/>
              </a:rPr>
              <a:t>olmayan </a:t>
            </a:r>
            <a:r>
              <a:rPr lang="tr-TR" sz="3600" dirty="0">
                <a:latin typeface="Times New Roman"/>
                <a:cs typeface="Times New Roman"/>
              </a:rPr>
              <a:t>(</a:t>
            </a:r>
            <a:r>
              <a:rPr lang="tr-TR" sz="3600" dirty="0" err="1">
                <a:latin typeface="Times New Roman"/>
                <a:cs typeface="Times New Roman"/>
              </a:rPr>
              <a:t>NoSQL</a:t>
            </a:r>
            <a:r>
              <a:rPr lang="tr-TR" sz="3600" dirty="0">
                <a:latin typeface="Times New Roman"/>
                <a:cs typeface="Times New Roman"/>
              </a:rPr>
              <a:t>)</a:t>
            </a:r>
            <a:r>
              <a:rPr lang="tr-TR" sz="3600" spc="250" dirty="0">
                <a:latin typeface="Times New Roman"/>
                <a:cs typeface="Times New Roman"/>
              </a:rPr>
              <a:t>  </a:t>
            </a:r>
            <a:r>
              <a:rPr lang="tr-TR" sz="3600" dirty="0">
                <a:latin typeface="Times New Roman"/>
                <a:cs typeface="Times New Roman"/>
              </a:rPr>
              <a:t>veri</a:t>
            </a:r>
            <a:r>
              <a:rPr lang="tr-TR" sz="3600" spc="240" dirty="0">
                <a:latin typeface="Times New Roman"/>
                <a:cs typeface="Times New Roman"/>
              </a:rPr>
              <a:t>  </a:t>
            </a:r>
            <a:r>
              <a:rPr lang="tr-TR" sz="3600" dirty="0">
                <a:latin typeface="Times New Roman"/>
                <a:cs typeface="Times New Roman"/>
              </a:rPr>
              <a:t>tabanı</a:t>
            </a:r>
            <a:r>
              <a:rPr lang="tr-TR" sz="3600" spc="245" dirty="0">
                <a:latin typeface="Times New Roman"/>
                <a:cs typeface="Times New Roman"/>
              </a:rPr>
              <a:t>  </a:t>
            </a:r>
            <a:r>
              <a:rPr lang="tr-TR" sz="3600" dirty="0">
                <a:latin typeface="Times New Roman"/>
                <a:cs typeface="Times New Roman"/>
              </a:rPr>
              <a:t>olarak</a:t>
            </a:r>
            <a:r>
              <a:rPr lang="tr-TR" sz="3600" spc="240" dirty="0">
                <a:latin typeface="Times New Roman"/>
                <a:cs typeface="Times New Roman"/>
              </a:rPr>
              <a:t>  </a:t>
            </a:r>
            <a:r>
              <a:rPr lang="tr-TR" sz="3600" dirty="0">
                <a:latin typeface="Times New Roman"/>
                <a:cs typeface="Times New Roman"/>
              </a:rPr>
              <a:t>ilişkisel</a:t>
            </a:r>
            <a:r>
              <a:rPr lang="tr-TR" sz="3600" spc="245" dirty="0">
                <a:latin typeface="Times New Roman"/>
                <a:cs typeface="Times New Roman"/>
              </a:rPr>
              <a:t>  </a:t>
            </a:r>
            <a:r>
              <a:rPr lang="tr-TR" sz="3600" dirty="0">
                <a:latin typeface="Times New Roman"/>
                <a:cs typeface="Times New Roman"/>
              </a:rPr>
              <a:t>veri</a:t>
            </a:r>
            <a:r>
              <a:rPr lang="tr-TR" sz="3600" spc="250" dirty="0">
                <a:latin typeface="Times New Roman"/>
                <a:cs typeface="Times New Roman"/>
              </a:rPr>
              <a:t>  </a:t>
            </a:r>
            <a:r>
              <a:rPr lang="tr-TR" sz="3600" spc="-10" dirty="0">
                <a:latin typeface="Times New Roman"/>
                <a:cs typeface="Times New Roman"/>
              </a:rPr>
              <a:t>tabanı </a:t>
            </a:r>
            <a:r>
              <a:rPr lang="tr-TR" sz="3600" dirty="0">
                <a:latin typeface="Times New Roman"/>
                <a:cs typeface="Times New Roman"/>
              </a:rPr>
              <a:t>sistemlerine</a:t>
            </a:r>
            <a:r>
              <a:rPr lang="tr-TR" sz="3600" spc="355" dirty="0">
                <a:latin typeface="Times New Roman"/>
                <a:cs typeface="Times New Roman"/>
              </a:rPr>
              <a:t> </a:t>
            </a:r>
            <a:r>
              <a:rPr lang="tr-TR" sz="3600" dirty="0">
                <a:latin typeface="Times New Roman"/>
                <a:cs typeface="Times New Roman"/>
              </a:rPr>
              <a:t>alternatif</a:t>
            </a:r>
            <a:r>
              <a:rPr lang="tr-TR" sz="3600" spc="350" dirty="0">
                <a:latin typeface="Times New Roman"/>
                <a:cs typeface="Times New Roman"/>
              </a:rPr>
              <a:t> </a:t>
            </a:r>
            <a:r>
              <a:rPr lang="tr-TR" sz="3600" dirty="0">
                <a:latin typeface="Times New Roman"/>
                <a:cs typeface="Times New Roman"/>
              </a:rPr>
              <a:t>bir</a:t>
            </a:r>
            <a:r>
              <a:rPr lang="tr-TR" sz="3600" spc="355" dirty="0">
                <a:latin typeface="Times New Roman"/>
                <a:cs typeface="Times New Roman"/>
              </a:rPr>
              <a:t> </a:t>
            </a:r>
            <a:r>
              <a:rPr lang="tr-TR" sz="3600" dirty="0">
                <a:latin typeface="Times New Roman"/>
                <a:cs typeface="Times New Roman"/>
              </a:rPr>
              <a:t>çözüm</a:t>
            </a:r>
            <a:r>
              <a:rPr lang="tr-TR" sz="3600" spc="340" dirty="0">
                <a:latin typeface="Times New Roman"/>
                <a:cs typeface="Times New Roman"/>
              </a:rPr>
              <a:t> </a:t>
            </a:r>
            <a:r>
              <a:rPr lang="tr-TR" sz="3600" dirty="0">
                <a:latin typeface="Times New Roman"/>
                <a:cs typeface="Times New Roman"/>
              </a:rPr>
              <a:t>olarak</a:t>
            </a:r>
            <a:r>
              <a:rPr lang="tr-TR" sz="3600" spc="355" dirty="0">
                <a:latin typeface="Times New Roman"/>
                <a:cs typeface="Times New Roman"/>
              </a:rPr>
              <a:t> </a:t>
            </a:r>
            <a:r>
              <a:rPr lang="tr-TR" sz="3600" dirty="0">
                <a:latin typeface="Times New Roman"/>
                <a:cs typeface="Times New Roman"/>
              </a:rPr>
              <a:t>ortaya</a:t>
            </a:r>
            <a:r>
              <a:rPr lang="tr-TR" sz="3600" spc="360" dirty="0">
                <a:latin typeface="Times New Roman"/>
                <a:cs typeface="Times New Roman"/>
              </a:rPr>
              <a:t> </a:t>
            </a:r>
            <a:r>
              <a:rPr lang="tr-TR" sz="3600" spc="-10" dirty="0">
                <a:latin typeface="Times New Roman"/>
                <a:cs typeface="Times New Roman"/>
              </a:rPr>
              <a:t>çıkan, </a:t>
            </a:r>
            <a:r>
              <a:rPr lang="tr-TR" sz="3600" dirty="0">
                <a:latin typeface="Times New Roman"/>
                <a:cs typeface="Times New Roman"/>
              </a:rPr>
              <a:t>yatay</a:t>
            </a:r>
            <a:r>
              <a:rPr lang="tr-TR" sz="3600" spc="270" dirty="0">
                <a:latin typeface="Times New Roman"/>
                <a:cs typeface="Times New Roman"/>
              </a:rPr>
              <a:t> </a:t>
            </a:r>
            <a:r>
              <a:rPr lang="tr-TR" sz="3600" dirty="0">
                <a:latin typeface="Times New Roman"/>
                <a:cs typeface="Times New Roman"/>
              </a:rPr>
              <a:t>olarak</a:t>
            </a:r>
            <a:r>
              <a:rPr lang="tr-TR" sz="3600" spc="285" dirty="0">
                <a:latin typeface="Times New Roman"/>
                <a:cs typeface="Times New Roman"/>
              </a:rPr>
              <a:t> </a:t>
            </a:r>
            <a:r>
              <a:rPr lang="tr-TR" sz="3600" dirty="0">
                <a:latin typeface="Times New Roman"/>
                <a:cs typeface="Times New Roman"/>
              </a:rPr>
              <a:t>ölçeklendirilen</a:t>
            </a:r>
            <a:r>
              <a:rPr lang="tr-TR" sz="3600" spc="290" dirty="0">
                <a:latin typeface="Times New Roman"/>
                <a:cs typeface="Times New Roman"/>
              </a:rPr>
              <a:t> </a:t>
            </a:r>
            <a:r>
              <a:rPr lang="tr-TR" sz="3600" dirty="0">
                <a:latin typeface="Times New Roman"/>
                <a:cs typeface="Times New Roman"/>
              </a:rPr>
              <a:t>bir</a:t>
            </a:r>
            <a:r>
              <a:rPr lang="tr-TR" sz="3600" spc="295" dirty="0">
                <a:latin typeface="Times New Roman"/>
                <a:cs typeface="Times New Roman"/>
              </a:rPr>
              <a:t> </a:t>
            </a:r>
            <a:r>
              <a:rPr lang="tr-TR" sz="3600" dirty="0">
                <a:latin typeface="Times New Roman"/>
                <a:cs typeface="Times New Roman"/>
              </a:rPr>
              <a:t>veri</a:t>
            </a:r>
            <a:r>
              <a:rPr lang="tr-TR" sz="3600" spc="285" dirty="0">
                <a:latin typeface="Times New Roman"/>
                <a:cs typeface="Times New Roman"/>
              </a:rPr>
              <a:t> </a:t>
            </a:r>
            <a:r>
              <a:rPr lang="tr-TR" sz="3600" dirty="0">
                <a:latin typeface="Times New Roman"/>
                <a:cs typeface="Times New Roman"/>
              </a:rPr>
              <a:t>depolama</a:t>
            </a:r>
            <a:r>
              <a:rPr lang="tr-TR" sz="3600" spc="305" dirty="0">
                <a:latin typeface="Times New Roman"/>
                <a:cs typeface="Times New Roman"/>
              </a:rPr>
              <a:t> </a:t>
            </a:r>
            <a:r>
              <a:rPr lang="tr-TR" sz="3600" spc="-10" dirty="0">
                <a:latin typeface="Times New Roman"/>
                <a:cs typeface="Times New Roman"/>
              </a:rPr>
              <a:t>sistemi </a:t>
            </a:r>
            <a:r>
              <a:rPr lang="tr-TR" sz="3600" dirty="0">
                <a:latin typeface="Times New Roman"/>
                <a:cs typeface="Times New Roman"/>
              </a:rPr>
              <a:t>olan</a:t>
            </a:r>
            <a:r>
              <a:rPr lang="tr-TR" sz="3600" spc="-30" dirty="0">
                <a:latin typeface="Times New Roman"/>
                <a:cs typeface="Times New Roman"/>
              </a:rPr>
              <a:t> </a:t>
            </a:r>
            <a:r>
              <a:rPr lang="tr-TR" sz="3600" dirty="0" err="1">
                <a:latin typeface="Times New Roman"/>
                <a:cs typeface="Times New Roman"/>
              </a:rPr>
              <a:t>MongoDB</a:t>
            </a:r>
            <a:r>
              <a:rPr lang="tr-TR" sz="3600" spc="-15" dirty="0">
                <a:latin typeface="Times New Roman"/>
                <a:cs typeface="Times New Roman"/>
              </a:rPr>
              <a:t> </a:t>
            </a:r>
            <a:r>
              <a:rPr lang="tr-TR" sz="3600" dirty="0">
                <a:latin typeface="Times New Roman"/>
                <a:cs typeface="Times New Roman"/>
              </a:rPr>
              <a:t>veri</a:t>
            </a:r>
            <a:r>
              <a:rPr lang="tr-TR" sz="3600" spc="-30" dirty="0">
                <a:latin typeface="Times New Roman"/>
                <a:cs typeface="Times New Roman"/>
              </a:rPr>
              <a:t> </a:t>
            </a:r>
            <a:r>
              <a:rPr lang="tr-TR" sz="3600" dirty="0">
                <a:latin typeface="Times New Roman"/>
                <a:cs typeface="Times New Roman"/>
              </a:rPr>
              <a:t>tabanı</a:t>
            </a:r>
            <a:r>
              <a:rPr lang="tr-TR" sz="3600" spc="-25" dirty="0">
                <a:latin typeface="Times New Roman"/>
                <a:cs typeface="Times New Roman"/>
              </a:rPr>
              <a:t> </a:t>
            </a:r>
            <a:r>
              <a:rPr lang="tr-TR" sz="3600" dirty="0">
                <a:latin typeface="Times New Roman"/>
                <a:cs typeface="Times New Roman"/>
              </a:rPr>
              <a:t>sistemi</a:t>
            </a:r>
            <a:r>
              <a:rPr lang="tr-TR" sz="3600" spc="-15" dirty="0">
                <a:latin typeface="Times New Roman"/>
                <a:cs typeface="Times New Roman"/>
              </a:rPr>
              <a:t> </a:t>
            </a:r>
            <a:r>
              <a:rPr lang="tr-TR" sz="3600" spc="-10" dirty="0">
                <a:latin typeface="Times New Roman"/>
                <a:cs typeface="Times New Roman"/>
              </a:rPr>
              <a:t>kullanılmıştır.</a:t>
            </a:r>
            <a:endParaRPr lang="tr-TR" sz="3600" dirty="0">
              <a:latin typeface="Times New Roman"/>
              <a:cs typeface="Times New Roman"/>
            </a:endParaRPr>
          </a:p>
          <a:p>
            <a:pPr marL="12700" marR="6350" algn="just">
              <a:lnSpc>
                <a:spcPct val="102299"/>
              </a:lnSpc>
              <a:spcBef>
                <a:spcPts val="20"/>
              </a:spcBef>
            </a:pPr>
            <a:r>
              <a:rPr lang="tr-TR" sz="3600" dirty="0">
                <a:latin typeface="Times New Roman"/>
                <a:cs typeface="Times New Roman"/>
              </a:rPr>
              <a:t>Yapılan</a:t>
            </a:r>
            <a:r>
              <a:rPr lang="tr-TR" sz="3600" spc="300" dirty="0">
                <a:latin typeface="Times New Roman"/>
                <a:cs typeface="Times New Roman"/>
              </a:rPr>
              <a:t> </a:t>
            </a:r>
            <a:r>
              <a:rPr lang="tr-TR" sz="3600" dirty="0">
                <a:latin typeface="Times New Roman"/>
                <a:cs typeface="Times New Roman"/>
              </a:rPr>
              <a:t>çalışmada;</a:t>
            </a:r>
            <a:r>
              <a:rPr lang="tr-TR" sz="3600" spc="320" dirty="0">
                <a:latin typeface="Times New Roman"/>
                <a:cs typeface="Times New Roman"/>
              </a:rPr>
              <a:t> </a:t>
            </a:r>
            <a:r>
              <a:rPr lang="tr-TR" sz="3600" dirty="0" err="1">
                <a:latin typeface="Times New Roman"/>
                <a:cs typeface="Times New Roman"/>
              </a:rPr>
              <a:t>MySQL</a:t>
            </a:r>
            <a:r>
              <a:rPr lang="tr-TR" sz="3600" spc="310" dirty="0">
                <a:latin typeface="Times New Roman"/>
                <a:cs typeface="Times New Roman"/>
              </a:rPr>
              <a:t> </a:t>
            </a:r>
            <a:r>
              <a:rPr lang="tr-TR" sz="3600" dirty="0">
                <a:latin typeface="Times New Roman"/>
                <a:cs typeface="Times New Roman"/>
              </a:rPr>
              <a:t>ve</a:t>
            </a:r>
            <a:r>
              <a:rPr lang="tr-TR" sz="3600" spc="315" dirty="0">
                <a:latin typeface="Times New Roman"/>
                <a:cs typeface="Times New Roman"/>
              </a:rPr>
              <a:t> </a:t>
            </a:r>
            <a:r>
              <a:rPr lang="tr-TR" sz="3600" dirty="0" err="1">
                <a:latin typeface="Times New Roman"/>
                <a:cs typeface="Times New Roman"/>
              </a:rPr>
              <a:t>MongoDB</a:t>
            </a:r>
            <a:r>
              <a:rPr lang="tr-TR" sz="3600" spc="315" dirty="0">
                <a:latin typeface="Times New Roman"/>
                <a:cs typeface="Times New Roman"/>
              </a:rPr>
              <a:t> </a:t>
            </a:r>
            <a:r>
              <a:rPr lang="tr-TR" sz="3600" dirty="0">
                <a:latin typeface="Times New Roman"/>
                <a:cs typeface="Times New Roman"/>
              </a:rPr>
              <a:t>veri</a:t>
            </a:r>
            <a:r>
              <a:rPr lang="tr-TR" sz="3600" spc="310" dirty="0">
                <a:latin typeface="Times New Roman"/>
                <a:cs typeface="Times New Roman"/>
              </a:rPr>
              <a:t> </a:t>
            </a:r>
            <a:r>
              <a:rPr lang="tr-TR" sz="3600" spc="-10" dirty="0">
                <a:latin typeface="Times New Roman"/>
                <a:cs typeface="Times New Roman"/>
              </a:rPr>
              <a:t>tabanı </a:t>
            </a:r>
            <a:r>
              <a:rPr lang="tr-TR" sz="3600" dirty="0">
                <a:latin typeface="Times New Roman"/>
                <a:cs typeface="Times New Roman"/>
              </a:rPr>
              <a:t>sistemlerinin</a:t>
            </a:r>
            <a:r>
              <a:rPr lang="tr-TR" sz="3600" spc="235" dirty="0">
                <a:latin typeface="Times New Roman"/>
                <a:cs typeface="Times New Roman"/>
              </a:rPr>
              <a:t>  </a:t>
            </a:r>
            <a:r>
              <a:rPr lang="tr-TR" sz="3600" dirty="0">
                <a:latin typeface="Times New Roman"/>
                <a:cs typeface="Times New Roman"/>
              </a:rPr>
              <a:t>performans</a:t>
            </a:r>
            <a:r>
              <a:rPr lang="tr-TR" sz="3600" spc="245" dirty="0">
                <a:latin typeface="Times New Roman"/>
                <a:cs typeface="Times New Roman"/>
              </a:rPr>
              <a:t>  </a:t>
            </a:r>
            <a:r>
              <a:rPr lang="tr-TR" sz="3600" dirty="0">
                <a:latin typeface="Times New Roman"/>
                <a:cs typeface="Times New Roman"/>
              </a:rPr>
              <a:t>ve</a:t>
            </a:r>
            <a:r>
              <a:rPr lang="tr-TR" sz="3600" spc="250" dirty="0">
                <a:latin typeface="Times New Roman"/>
                <a:cs typeface="Times New Roman"/>
              </a:rPr>
              <a:t>  </a:t>
            </a:r>
            <a:r>
              <a:rPr lang="tr-TR" sz="3600" dirty="0">
                <a:latin typeface="Times New Roman"/>
                <a:cs typeface="Times New Roman"/>
              </a:rPr>
              <a:t>yatay</a:t>
            </a:r>
            <a:r>
              <a:rPr lang="tr-TR" sz="3600" spc="235" dirty="0">
                <a:latin typeface="Times New Roman"/>
                <a:cs typeface="Times New Roman"/>
              </a:rPr>
              <a:t>  </a:t>
            </a:r>
            <a:r>
              <a:rPr lang="tr-TR" sz="3600" spc="-10" dirty="0">
                <a:latin typeface="Times New Roman"/>
                <a:cs typeface="Times New Roman"/>
              </a:rPr>
              <a:t>ölçeklenebilirlik </a:t>
            </a:r>
            <a:r>
              <a:rPr lang="tr-TR" sz="3600" dirty="0">
                <a:latin typeface="Times New Roman"/>
                <a:cs typeface="Times New Roman"/>
              </a:rPr>
              <a:t>incelemesi</a:t>
            </a:r>
            <a:r>
              <a:rPr lang="tr-TR" sz="3600" spc="484" dirty="0">
                <a:latin typeface="Times New Roman"/>
                <a:cs typeface="Times New Roman"/>
              </a:rPr>
              <a:t> </a:t>
            </a:r>
            <a:r>
              <a:rPr lang="tr-TR" sz="3600" dirty="0">
                <a:latin typeface="Times New Roman"/>
                <a:cs typeface="Times New Roman"/>
              </a:rPr>
              <a:t>için</a:t>
            </a:r>
            <a:r>
              <a:rPr lang="tr-TR" sz="3600" spc="480" dirty="0">
                <a:latin typeface="Times New Roman"/>
                <a:cs typeface="Times New Roman"/>
              </a:rPr>
              <a:t> </a:t>
            </a:r>
            <a:r>
              <a:rPr lang="tr-TR" sz="3600" dirty="0">
                <a:latin typeface="Times New Roman"/>
                <a:cs typeface="Times New Roman"/>
              </a:rPr>
              <a:t>aşağıdaki</a:t>
            </a:r>
            <a:r>
              <a:rPr lang="tr-TR" sz="3600" spc="480" dirty="0">
                <a:latin typeface="Times New Roman"/>
                <a:cs typeface="Times New Roman"/>
              </a:rPr>
              <a:t> </a:t>
            </a:r>
            <a:r>
              <a:rPr lang="tr-TR" sz="3600" dirty="0">
                <a:latin typeface="Times New Roman"/>
                <a:cs typeface="Times New Roman"/>
              </a:rPr>
              <a:t>işlemlerin</a:t>
            </a:r>
            <a:r>
              <a:rPr lang="tr-TR" sz="3600" spc="484" dirty="0">
                <a:latin typeface="Times New Roman"/>
                <a:cs typeface="Times New Roman"/>
              </a:rPr>
              <a:t> </a:t>
            </a:r>
            <a:r>
              <a:rPr lang="tr-TR" sz="3600" dirty="0">
                <a:latin typeface="Times New Roman"/>
                <a:cs typeface="Times New Roman"/>
              </a:rPr>
              <a:t>uygulanması</a:t>
            </a:r>
            <a:r>
              <a:rPr lang="tr-TR" sz="3600" spc="495" dirty="0">
                <a:latin typeface="Times New Roman"/>
                <a:cs typeface="Times New Roman"/>
              </a:rPr>
              <a:t> </a:t>
            </a:r>
            <a:r>
              <a:rPr lang="tr-TR" sz="3600" spc="-25" dirty="0">
                <a:latin typeface="Times New Roman"/>
                <a:cs typeface="Times New Roman"/>
              </a:rPr>
              <a:t>ve </a:t>
            </a:r>
            <a:r>
              <a:rPr lang="tr-TR" sz="3600" spc="-10" dirty="0">
                <a:latin typeface="Times New Roman"/>
                <a:cs typeface="Times New Roman"/>
              </a:rPr>
              <a:t>sonuçlarının</a:t>
            </a:r>
            <a:r>
              <a:rPr lang="tr-TR" sz="3600" spc="-15" dirty="0">
                <a:latin typeface="Times New Roman"/>
                <a:cs typeface="Times New Roman"/>
              </a:rPr>
              <a:t> </a:t>
            </a:r>
            <a:r>
              <a:rPr lang="tr-TR" sz="3600" dirty="0">
                <a:latin typeface="Times New Roman"/>
                <a:cs typeface="Times New Roman"/>
              </a:rPr>
              <a:t>ortaya</a:t>
            </a:r>
            <a:r>
              <a:rPr lang="tr-TR" sz="3600" spc="-10" dirty="0">
                <a:latin typeface="Times New Roman"/>
                <a:cs typeface="Times New Roman"/>
              </a:rPr>
              <a:t> </a:t>
            </a:r>
            <a:r>
              <a:rPr lang="tr-TR" sz="3600" dirty="0">
                <a:latin typeface="Times New Roman"/>
                <a:cs typeface="Times New Roman"/>
              </a:rPr>
              <a:t>çıkarılması</a:t>
            </a:r>
            <a:r>
              <a:rPr lang="tr-TR" sz="3600" spc="5" dirty="0">
                <a:latin typeface="Times New Roman"/>
                <a:cs typeface="Times New Roman"/>
              </a:rPr>
              <a:t> </a:t>
            </a:r>
            <a:r>
              <a:rPr lang="tr-TR" sz="3600" spc="-10" dirty="0">
                <a:latin typeface="Times New Roman"/>
                <a:cs typeface="Times New Roman"/>
              </a:rPr>
              <a:t>hedeflenmiştir.</a:t>
            </a:r>
            <a:endParaRPr lang="tr-TR" sz="3600" dirty="0">
              <a:latin typeface="Times New Roman"/>
              <a:cs typeface="Times New Roman"/>
            </a:endParaRPr>
          </a:p>
          <a:p>
            <a:pPr marL="12700">
              <a:lnSpc>
                <a:spcPct val="100000"/>
              </a:lnSpc>
              <a:spcBef>
                <a:spcPts val="50"/>
              </a:spcBef>
            </a:pPr>
            <a:r>
              <a:rPr lang="tr-TR" sz="3600" spc="-10" dirty="0">
                <a:latin typeface="Times New Roman"/>
                <a:cs typeface="Times New Roman"/>
              </a:rPr>
              <a:t>Bunlar;</a:t>
            </a:r>
          </a:p>
          <a:p>
            <a:pPr marL="241300" indent="-228600">
              <a:lnSpc>
                <a:spcPct val="100000"/>
              </a:lnSpc>
              <a:spcBef>
                <a:spcPts val="195"/>
              </a:spcBef>
              <a:buFont typeface="Symbol"/>
              <a:buChar char=""/>
              <a:tabLst>
                <a:tab pos="241300" algn="l"/>
              </a:tabLst>
            </a:pPr>
            <a:r>
              <a:rPr lang="tr-TR" sz="3600" dirty="0">
                <a:latin typeface="Times New Roman"/>
                <a:cs typeface="Times New Roman"/>
              </a:rPr>
              <a:t>Veri</a:t>
            </a:r>
            <a:r>
              <a:rPr lang="tr-TR" sz="3600" spc="-45" dirty="0">
                <a:latin typeface="Times New Roman"/>
                <a:cs typeface="Times New Roman"/>
              </a:rPr>
              <a:t> </a:t>
            </a:r>
            <a:r>
              <a:rPr lang="tr-TR" sz="3600" dirty="0">
                <a:latin typeface="Times New Roman"/>
                <a:cs typeface="Times New Roman"/>
              </a:rPr>
              <a:t>tabanı</a:t>
            </a:r>
            <a:r>
              <a:rPr lang="tr-TR" sz="3600" spc="-40" dirty="0">
                <a:latin typeface="Times New Roman"/>
                <a:cs typeface="Times New Roman"/>
              </a:rPr>
              <a:t> </a:t>
            </a:r>
            <a:r>
              <a:rPr lang="tr-TR" sz="3600" dirty="0">
                <a:latin typeface="Times New Roman"/>
                <a:cs typeface="Times New Roman"/>
              </a:rPr>
              <a:t>sunucu</a:t>
            </a:r>
            <a:r>
              <a:rPr lang="tr-TR" sz="3600" spc="-35" dirty="0">
                <a:latin typeface="Times New Roman"/>
                <a:cs typeface="Times New Roman"/>
              </a:rPr>
              <a:t> </a:t>
            </a:r>
            <a:r>
              <a:rPr lang="tr-TR" sz="3600" dirty="0">
                <a:latin typeface="Times New Roman"/>
                <a:cs typeface="Times New Roman"/>
              </a:rPr>
              <a:t>sistemleri</a:t>
            </a:r>
            <a:r>
              <a:rPr lang="tr-TR" sz="3600" spc="-30" dirty="0">
                <a:latin typeface="Times New Roman"/>
                <a:cs typeface="Times New Roman"/>
              </a:rPr>
              <a:t> </a:t>
            </a:r>
            <a:r>
              <a:rPr lang="tr-TR" sz="3600" dirty="0">
                <a:latin typeface="Times New Roman"/>
                <a:cs typeface="Times New Roman"/>
              </a:rPr>
              <a:t>özellikleri</a:t>
            </a:r>
            <a:r>
              <a:rPr lang="tr-TR" sz="3600" spc="-40" dirty="0">
                <a:latin typeface="Times New Roman"/>
                <a:cs typeface="Times New Roman"/>
              </a:rPr>
              <a:t> </a:t>
            </a:r>
            <a:r>
              <a:rPr lang="tr-TR" sz="3600" spc="-10" dirty="0">
                <a:latin typeface="Times New Roman"/>
                <a:cs typeface="Times New Roman"/>
              </a:rPr>
              <a:t>belirlenmesi,</a:t>
            </a:r>
            <a:endParaRPr lang="tr-TR" sz="3600" dirty="0">
              <a:latin typeface="Times New Roman"/>
              <a:cs typeface="Times New Roman"/>
            </a:endParaRPr>
          </a:p>
          <a:p>
            <a:pPr marL="241300" indent="-228600">
              <a:lnSpc>
                <a:spcPct val="100000"/>
              </a:lnSpc>
              <a:spcBef>
                <a:spcPts val="95"/>
              </a:spcBef>
              <a:buFont typeface="Symbol"/>
              <a:buChar char=""/>
              <a:tabLst>
                <a:tab pos="241300" algn="l"/>
              </a:tabLst>
            </a:pPr>
            <a:r>
              <a:rPr lang="tr-TR" sz="3600" dirty="0">
                <a:latin typeface="Times New Roman"/>
                <a:cs typeface="Times New Roman"/>
              </a:rPr>
              <a:t>Veri</a:t>
            </a:r>
            <a:r>
              <a:rPr lang="tr-TR" sz="3600" spc="-40" dirty="0">
                <a:latin typeface="Times New Roman"/>
                <a:cs typeface="Times New Roman"/>
              </a:rPr>
              <a:t> </a:t>
            </a:r>
            <a:r>
              <a:rPr lang="tr-TR" sz="3600" dirty="0">
                <a:latin typeface="Times New Roman"/>
                <a:cs typeface="Times New Roman"/>
              </a:rPr>
              <a:t>tabanı</a:t>
            </a:r>
            <a:r>
              <a:rPr lang="tr-TR" sz="3600" spc="-40" dirty="0">
                <a:latin typeface="Times New Roman"/>
                <a:cs typeface="Times New Roman"/>
              </a:rPr>
              <a:t> </a:t>
            </a:r>
            <a:r>
              <a:rPr lang="tr-TR" sz="3600" dirty="0">
                <a:latin typeface="Times New Roman"/>
                <a:cs typeface="Times New Roman"/>
              </a:rPr>
              <a:t>şemaları</a:t>
            </a:r>
            <a:r>
              <a:rPr lang="tr-TR" sz="3600" spc="-35" dirty="0">
                <a:latin typeface="Times New Roman"/>
                <a:cs typeface="Times New Roman"/>
              </a:rPr>
              <a:t> </a:t>
            </a:r>
            <a:r>
              <a:rPr lang="tr-TR" sz="3600" spc="-10" dirty="0">
                <a:latin typeface="Times New Roman"/>
                <a:cs typeface="Times New Roman"/>
              </a:rPr>
              <a:t>oluşturulması,</a:t>
            </a:r>
            <a:endParaRPr lang="tr-TR" sz="3600" dirty="0">
              <a:latin typeface="Times New Roman"/>
              <a:cs typeface="Times New Roman"/>
            </a:endParaRPr>
          </a:p>
          <a:p>
            <a:pPr marL="241300" indent="-228600">
              <a:lnSpc>
                <a:spcPct val="100000"/>
              </a:lnSpc>
              <a:spcBef>
                <a:spcPts val="95"/>
              </a:spcBef>
              <a:buFont typeface="Symbol"/>
              <a:buChar char=""/>
              <a:tabLst>
                <a:tab pos="241300" algn="l"/>
              </a:tabLst>
            </a:pPr>
            <a:r>
              <a:rPr lang="tr-TR" sz="3600" dirty="0">
                <a:latin typeface="Times New Roman"/>
                <a:cs typeface="Times New Roman"/>
              </a:rPr>
              <a:t>Sorguların</a:t>
            </a:r>
            <a:r>
              <a:rPr lang="tr-TR" sz="3600" spc="-60" dirty="0">
                <a:latin typeface="Times New Roman"/>
                <a:cs typeface="Times New Roman"/>
              </a:rPr>
              <a:t> </a:t>
            </a:r>
            <a:r>
              <a:rPr lang="tr-TR" sz="3600" spc="-10" dirty="0">
                <a:latin typeface="Times New Roman"/>
                <a:cs typeface="Times New Roman"/>
              </a:rPr>
              <a:t>belirlenmesi,</a:t>
            </a:r>
            <a:endParaRPr lang="tr-TR" sz="3600" dirty="0">
              <a:latin typeface="Times New Roman"/>
              <a:cs typeface="Times New Roman"/>
            </a:endParaRPr>
          </a:p>
          <a:p>
            <a:pPr marL="241300" indent="-228600">
              <a:lnSpc>
                <a:spcPct val="100000"/>
              </a:lnSpc>
              <a:spcBef>
                <a:spcPts val="110"/>
              </a:spcBef>
              <a:buFont typeface="Symbol"/>
              <a:buChar char=""/>
              <a:tabLst>
                <a:tab pos="241300" algn="l"/>
              </a:tabLst>
            </a:pPr>
            <a:r>
              <a:rPr lang="tr-TR" sz="3600" dirty="0">
                <a:latin typeface="Times New Roman"/>
                <a:cs typeface="Times New Roman"/>
              </a:rPr>
              <a:t>Veri</a:t>
            </a:r>
            <a:r>
              <a:rPr lang="tr-TR" sz="3600" spc="-45" dirty="0">
                <a:latin typeface="Times New Roman"/>
                <a:cs typeface="Times New Roman"/>
              </a:rPr>
              <a:t> </a:t>
            </a:r>
            <a:r>
              <a:rPr lang="tr-TR" sz="3600" dirty="0">
                <a:latin typeface="Times New Roman"/>
                <a:cs typeface="Times New Roman"/>
              </a:rPr>
              <a:t>tabanı</a:t>
            </a:r>
            <a:r>
              <a:rPr lang="tr-TR" sz="3600" spc="-45" dirty="0">
                <a:latin typeface="Times New Roman"/>
                <a:cs typeface="Times New Roman"/>
              </a:rPr>
              <a:t> </a:t>
            </a:r>
            <a:r>
              <a:rPr lang="tr-TR" sz="3600" dirty="0">
                <a:latin typeface="Times New Roman"/>
                <a:cs typeface="Times New Roman"/>
              </a:rPr>
              <a:t>ayarlarının</a:t>
            </a:r>
            <a:r>
              <a:rPr lang="tr-TR" sz="3600" spc="-40" dirty="0">
                <a:latin typeface="Times New Roman"/>
                <a:cs typeface="Times New Roman"/>
              </a:rPr>
              <a:t> </a:t>
            </a:r>
            <a:r>
              <a:rPr lang="tr-TR" sz="3600" spc="-10" dirty="0">
                <a:latin typeface="Times New Roman"/>
                <a:cs typeface="Times New Roman"/>
              </a:rPr>
              <a:t>yapılması,</a:t>
            </a:r>
            <a:endParaRPr lang="tr-TR" sz="3600" dirty="0">
              <a:latin typeface="Times New Roman"/>
              <a:cs typeface="Times New Roman"/>
            </a:endParaRPr>
          </a:p>
          <a:p>
            <a:pPr marL="241300" indent="-228600">
              <a:lnSpc>
                <a:spcPct val="100000"/>
              </a:lnSpc>
              <a:spcBef>
                <a:spcPts val="95"/>
              </a:spcBef>
              <a:buFont typeface="Symbol"/>
              <a:buChar char=""/>
              <a:tabLst>
                <a:tab pos="241300" algn="l"/>
              </a:tabLst>
            </a:pPr>
            <a:r>
              <a:rPr lang="tr-TR" sz="3600" dirty="0">
                <a:latin typeface="Times New Roman"/>
                <a:cs typeface="Times New Roman"/>
              </a:rPr>
              <a:t>Ölçümler</a:t>
            </a:r>
            <a:r>
              <a:rPr lang="tr-TR" sz="3600" spc="-35" dirty="0">
                <a:latin typeface="Times New Roman"/>
                <a:cs typeface="Times New Roman"/>
              </a:rPr>
              <a:t> </a:t>
            </a:r>
            <a:r>
              <a:rPr lang="tr-TR" sz="3600" dirty="0">
                <a:latin typeface="Times New Roman"/>
                <a:cs typeface="Times New Roman"/>
              </a:rPr>
              <a:t>ve</a:t>
            </a:r>
            <a:r>
              <a:rPr lang="tr-TR" sz="3600" spc="-35" dirty="0">
                <a:latin typeface="Times New Roman"/>
                <a:cs typeface="Times New Roman"/>
              </a:rPr>
              <a:t> </a:t>
            </a:r>
            <a:r>
              <a:rPr lang="tr-TR" sz="3600" dirty="0">
                <a:latin typeface="Times New Roman"/>
                <a:cs typeface="Times New Roman"/>
              </a:rPr>
              <a:t>ölçüm</a:t>
            </a:r>
            <a:r>
              <a:rPr lang="tr-TR" sz="3600" spc="-45" dirty="0">
                <a:latin typeface="Times New Roman"/>
                <a:cs typeface="Times New Roman"/>
              </a:rPr>
              <a:t> </a:t>
            </a:r>
            <a:r>
              <a:rPr lang="tr-TR" sz="3600" dirty="0">
                <a:latin typeface="Times New Roman"/>
                <a:cs typeface="Times New Roman"/>
              </a:rPr>
              <a:t>metrikleri</a:t>
            </a:r>
            <a:r>
              <a:rPr lang="tr-TR" sz="3600" spc="-30" dirty="0">
                <a:latin typeface="Times New Roman"/>
                <a:cs typeface="Times New Roman"/>
              </a:rPr>
              <a:t> </a:t>
            </a:r>
            <a:r>
              <a:rPr lang="tr-TR" sz="3600" spc="-10" dirty="0">
                <a:latin typeface="Times New Roman"/>
                <a:cs typeface="Times New Roman"/>
              </a:rPr>
              <a:t>bilgileri,</a:t>
            </a:r>
            <a:endParaRPr lang="tr-TR" sz="3600" dirty="0">
              <a:latin typeface="Times New Roman"/>
              <a:cs typeface="Times New Roman"/>
            </a:endParaRPr>
          </a:p>
          <a:p>
            <a:pPr marL="241300" indent="-228600">
              <a:lnSpc>
                <a:spcPct val="100000"/>
              </a:lnSpc>
              <a:spcBef>
                <a:spcPts val="95"/>
              </a:spcBef>
              <a:buFont typeface="Symbol"/>
              <a:buChar char=""/>
              <a:tabLst>
                <a:tab pos="241300" algn="l"/>
              </a:tabLst>
            </a:pPr>
            <a:r>
              <a:rPr lang="tr-TR" sz="3600" spc="-10" dirty="0">
                <a:latin typeface="Times New Roman"/>
                <a:cs typeface="Times New Roman"/>
              </a:rPr>
              <a:t>Performans</a:t>
            </a:r>
            <a:r>
              <a:rPr lang="tr-TR" sz="3600" spc="-15" dirty="0">
                <a:latin typeface="Times New Roman"/>
                <a:cs typeface="Times New Roman"/>
              </a:rPr>
              <a:t> </a:t>
            </a:r>
            <a:r>
              <a:rPr lang="tr-TR" sz="3600" dirty="0">
                <a:latin typeface="Times New Roman"/>
                <a:cs typeface="Times New Roman"/>
              </a:rPr>
              <a:t>analizi ve</a:t>
            </a:r>
            <a:r>
              <a:rPr lang="tr-TR" sz="3600" spc="-10" dirty="0">
                <a:latin typeface="Times New Roman"/>
                <a:cs typeface="Times New Roman"/>
              </a:rPr>
              <a:t> sonuçlarıdır</a:t>
            </a:r>
            <a:endParaRPr lang="tr-TR" sz="3600" dirty="0">
              <a:latin typeface="Times New Roman"/>
              <a:cs typeface="Times New Roman"/>
            </a:endParaRPr>
          </a:p>
          <a:p>
            <a:pPr marL="0" indent="0">
              <a:buNone/>
            </a:pPr>
            <a:endParaRPr lang="tr-TR" dirty="0"/>
          </a:p>
        </p:txBody>
      </p:sp>
    </p:spTree>
    <p:extLst>
      <p:ext uri="{BB962C8B-B14F-4D97-AF65-F5344CB8AC3E}">
        <p14:creationId xmlns:p14="http://schemas.microsoft.com/office/powerpoint/2010/main" val="535237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2888D4-E913-0173-E4E8-DAB9FAA4A58C}"/>
              </a:ext>
            </a:extLst>
          </p:cNvPr>
          <p:cNvSpPr>
            <a:spLocks noGrp="1"/>
          </p:cNvSpPr>
          <p:nvPr>
            <p:ph type="title"/>
          </p:nvPr>
        </p:nvSpPr>
        <p:spPr/>
        <p:txBody>
          <a:bodyPr/>
          <a:lstStyle/>
          <a:p>
            <a:r>
              <a:rPr lang="tr-TR" sz="3600" b="1" i="1" dirty="0">
                <a:latin typeface="Times New Roman"/>
                <a:cs typeface="Times New Roman"/>
              </a:rPr>
              <a:t>Özet</a:t>
            </a:r>
            <a:endParaRPr lang="tr-TR" dirty="0"/>
          </a:p>
        </p:txBody>
      </p:sp>
      <p:sp>
        <p:nvSpPr>
          <p:cNvPr id="3" name="İçerik Yer Tutucusu 2">
            <a:extLst>
              <a:ext uri="{FF2B5EF4-FFF2-40B4-BE49-F238E27FC236}">
                <a16:creationId xmlns:a16="http://schemas.microsoft.com/office/drawing/2014/main" id="{93858F02-E700-516C-7293-80CA27226DF0}"/>
              </a:ext>
            </a:extLst>
          </p:cNvPr>
          <p:cNvSpPr>
            <a:spLocks noGrp="1"/>
          </p:cNvSpPr>
          <p:nvPr>
            <p:ph idx="1"/>
          </p:nvPr>
        </p:nvSpPr>
        <p:spPr/>
        <p:txBody>
          <a:bodyPr/>
          <a:lstStyle/>
          <a:p>
            <a:r>
              <a:rPr lang="tr-TR" sz="1800" dirty="0">
                <a:latin typeface="Times New Roman"/>
                <a:cs typeface="Times New Roman"/>
              </a:rPr>
              <a:t>Veri</a:t>
            </a:r>
            <a:r>
              <a:rPr lang="tr-TR" sz="1800" spc="105" dirty="0">
                <a:latin typeface="Times New Roman"/>
                <a:cs typeface="Times New Roman"/>
              </a:rPr>
              <a:t> </a:t>
            </a:r>
            <a:r>
              <a:rPr lang="tr-TR" sz="1800" dirty="0">
                <a:latin typeface="Times New Roman"/>
                <a:cs typeface="Times New Roman"/>
              </a:rPr>
              <a:t>tabanları,</a:t>
            </a:r>
            <a:r>
              <a:rPr lang="tr-TR" sz="1800" spc="110" dirty="0">
                <a:latin typeface="Times New Roman"/>
                <a:cs typeface="Times New Roman"/>
              </a:rPr>
              <a:t> </a:t>
            </a:r>
            <a:r>
              <a:rPr lang="tr-TR" sz="1800" dirty="0">
                <a:latin typeface="Times New Roman"/>
                <a:cs typeface="Times New Roman"/>
              </a:rPr>
              <a:t>veri</a:t>
            </a:r>
            <a:r>
              <a:rPr lang="tr-TR" sz="1800" spc="120" dirty="0">
                <a:latin typeface="Times New Roman"/>
                <a:cs typeface="Times New Roman"/>
              </a:rPr>
              <a:t> </a:t>
            </a:r>
            <a:r>
              <a:rPr lang="tr-TR" sz="1800" dirty="0">
                <a:latin typeface="Times New Roman"/>
                <a:cs typeface="Times New Roman"/>
              </a:rPr>
              <a:t>fazlalığını</a:t>
            </a:r>
            <a:r>
              <a:rPr lang="tr-TR" sz="1800" spc="105" dirty="0">
                <a:latin typeface="Times New Roman"/>
                <a:cs typeface="Times New Roman"/>
              </a:rPr>
              <a:t> </a:t>
            </a:r>
            <a:r>
              <a:rPr lang="tr-TR" sz="1800" dirty="0">
                <a:latin typeface="Times New Roman"/>
                <a:cs typeface="Times New Roman"/>
              </a:rPr>
              <a:t>kontrol</a:t>
            </a:r>
            <a:r>
              <a:rPr lang="tr-TR" sz="1800" spc="110" dirty="0">
                <a:latin typeface="Times New Roman"/>
                <a:cs typeface="Times New Roman"/>
              </a:rPr>
              <a:t> </a:t>
            </a:r>
            <a:r>
              <a:rPr lang="tr-TR" sz="1800" dirty="0">
                <a:latin typeface="Times New Roman"/>
                <a:cs typeface="Times New Roman"/>
              </a:rPr>
              <a:t>eden</a:t>
            </a:r>
            <a:r>
              <a:rPr lang="tr-TR" sz="1800" spc="105" dirty="0">
                <a:latin typeface="Times New Roman"/>
                <a:cs typeface="Times New Roman"/>
              </a:rPr>
              <a:t> </a:t>
            </a:r>
            <a:r>
              <a:rPr lang="tr-TR" sz="1800" dirty="0">
                <a:latin typeface="Times New Roman"/>
                <a:cs typeface="Times New Roman"/>
              </a:rPr>
              <a:t>ve</a:t>
            </a:r>
            <a:r>
              <a:rPr lang="tr-TR" sz="1800" spc="110" dirty="0">
                <a:latin typeface="Times New Roman"/>
                <a:cs typeface="Times New Roman"/>
              </a:rPr>
              <a:t> </a:t>
            </a:r>
            <a:r>
              <a:rPr lang="tr-TR" sz="1800" dirty="0">
                <a:latin typeface="Times New Roman"/>
                <a:cs typeface="Times New Roman"/>
              </a:rPr>
              <a:t>veri</a:t>
            </a:r>
            <a:r>
              <a:rPr lang="tr-TR" sz="1800" spc="120" dirty="0">
                <a:latin typeface="Times New Roman"/>
                <a:cs typeface="Times New Roman"/>
              </a:rPr>
              <a:t> </a:t>
            </a:r>
            <a:r>
              <a:rPr lang="tr-TR" sz="1800" dirty="0">
                <a:latin typeface="Times New Roman"/>
                <a:cs typeface="Times New Roman"/>
              </a:rPr>
              <a:t>tutarlılığını</a:t>
            </a:r>
            <a:r>
              <a:rPr lang="tr-TR" sz="1800" spc="110" dirty="0">
                <a:latin typeface="Times New Roman"/>
                <a:cs typeface="Times New Roman"/>
              </a:rPr>
              <a:t> </a:t>
            </a:r>
            <a:r>
              <a:rPr lang="tr-TR" sz="1800" dirty="0">
                <a:latin typeface="Times New Roman"/>
                <a:cs typeface="Times New Roman"/>
              </a:rPr>
              <a:t>koruyan</a:t>
            </a:r>
            <a:r>
              <a:rPr lang="tr-TR" sz="1800" spc="105" dirty="0">
                <a:latin typeface="Times New Roman"/>
                <a:cs typeface="Times New Roman"/>
              </a:rPr>
              <a:t> </a:t>
            </a:r>
            <a:r>
              <a:rPr lang="tr-TR" sz="1800" dirty="0">
                <a:latin typeface="Times New Roman"/>
                <a:cs typeface="Times New Roman"/>
              </a:rPr>
              <a:t>en</a:t>
            </a:r>
            <a:r>
              <a:rPr lang="tr-TR" sz="1800" spc="100" dirty="0">
                <a:latin typeface="Times New Roman"/>
                <a:cs typeface="Times New Roman"/>
              </a:rPr>
              <a:t> </a:t>
            </a:r>
            <a:r>
              <a:rPr lang="tr-TR" sz="1800" dirty="0">
                <a:latin typeface="Times New Roman"/>
                <a:cs typeface="Times New Roman"/>
              </a:rPr>
              <a:t>önemli</a:t>
            </a:r>
            <a:r>
              <a:rPr lang="tr-TR" sz="1800" spc="110" dirty="0">
                <a:latin typeface="Times New Roman"/>
                <a:cs typeface="Times New Roman"/>
              </a:rPr>
              <a:t> </a:t>
            </a:r>
            <a:r>
              <a:rPr lang="tr-TR" sz="1800" dirty="0">
                <a:latin typeface="Times New Roman"/>
                <a:cs typeface="Times New Roman"/>
              </a:rPr>
              <a:t>sistemlerden</a:t>
            </a:r>
            <a:r>
              <a:rPr lang="tr-TR" sz="1800" spc="105" dirty="0">
                <a:latin typeface="Times New Roman"/>
                <a:cs typeface="Times New Roman"/>
              </a:rPr>
              <a:t> </a:t>
            </a:r>
            <a:r>
              <a:rPr lang="tr-TR" sz="1800" dirty="0">
                <a:latin typeface="Times New Roman"/>
                <a:cs typeface="Times New Roman"/>
              </a:rPr>
              <a:t>biridir.</a:t>
            </a:r>
            <a:r>
              <a:rPr lang="tr-TR" sz="1800" spc="160" dirty="0">
                <a:latin typeface="Times New Roman"/>
                <a:cs typeface="Times New Roman"/>
              </a:rPr>
              <a:t> </a:t>
            </a:r>
            <a:r>
              <a:rPr lang="tr-TR" sz="1800" spc="-20" dirty="0">
                <a:latin typeface="Times New Roman"/>
                <a:cs typeface="Times New Roman"/>
              </a:rPr>
              <a:t>Veri </a:t>
            </a:r>
            <a:r>
              <a:rPr lang="tr-TR" sz="1800" dirty="0">
                <a:latin typeface="Times New Roman"/>
                <a:cs typeface="Times New Roman"/>
              </a:rPr>
              <a:t>entegrasyonu</a:t>
            </a:r>
            <a:r>
              <a:rPr lang="tr-TR" sz="1800" spc="140" dirty="0">
                <a:latin typeface="Times New Roman"/>
                <a:cs typeface="Times New Roman"/>
              </a:rPr>
              <a:t> </a:t>
            </a:r>
            <a:r>
              <a:rPr lang="tr-TR" sz="1800" dirty="0">
                <a:latin typeface="Times New Roman"/>
                <a:cs typeface="Times New Roman"/>
              </a:rPr>
              <a:t>ile</a:t>
            </a:r>
            <a:r>
              <a:rPr lang="tr-TR" sz="1800" spc="150" dirty="0">
                <a:latin typeface="Times New Roman"/>
                <a:cs typeface="Times New Roman"/>
              </a:rPr>
              <a:t> </a:t>
            </a:r>
            <a:r>
              <a:rPr lang="tr-TR" sz="1800" dirty="0">
                <a:latin typeface="Times New Roman"/>
                <a:cs typeface="Times New Roman"/>
              </a:rPr>
              <a:t>verilere</a:t>
            </a:r>
            <a:r>
              <a:rPr lang="tr-TR" sz="1800" spc="140" dirty="0">
                <a:latin typeface="Times New Roman"/>
                <a:cs typeface="Times New Roman"/>
              </a:rPr>
              <a:t> </a:t>
            </a:r>
            <a:r>
              <a:rPr lang="tr-TR" sz="1800" dirty="0">
                <a:latin typeface="Times New Roman"/>
                <a:cs typeface="Times New Roman"/>
              </a:rPr>
              <a:t>basit</a:t>
            </a:r>
            <a:r>
              <a:rPr lang="tr-TR" sz="1800" spc="135" dirty="0">
                <a:latin typeface="Times New Roman"/>
                <a:cs typeface="Times New Roman"/>
              </a:rPr>
              <a:t> </a:t>
            </a:r>
            <a:r>
              <a:rPr lang="tr-TR" sz="1800" dirty="0">
                <a:latin typeface="Times New Roman"/>
                <a:cs typeface="Times New Roman"/>
              </a:rPr>
              <a:t>şekilde</a:t>
            </a:r>
            <a:r>
              <a:rPr lang="tr-TR" sz="1800" spc="150" dirty="0">
                <a:latin typeface="Times New Roman"/>
                <a:cs typeface="Times New Roman"/>
              </a:rPr>
              <a:t> </a:t>
            </a:r>
            <a:r>
              <a:rPr lang="tr-TR" sz="1800" dirty="0">
                <a:latin typeface="Times New Roman"/>
                <a:cs typeface="Times New Roman"/>
              </a:rPr>
              <a:t>ulaşılması,</a:t>
            </a:r>
            <a:r>
              <a:rPr lang="tr-TR" sz="1800" spc="140" dirty="0">
                <a:latin typeface="Times New Roman"/>
                <a:cs typeface="Times New Roman"/>
              </a:rPr>
              <a:t> </a:t>
            </a:r>
            <a:r>
              <a:rPr lang="tr-TR" sz="1800" dirty="0">
                <a:latin typeface="Times New Roman"/>
                <a:cs typeface="Times New Roman"/>
              </a:rPr>
              <a:t>düzenlenmesi</a:t>
            </a:r>
            <a:r>
              <a:rPr lang="tr-TR" sz="1800" spc="150" dirty="0">
                <a:latin typeface="Times New Roman"/>
                <a:cs typeface="Times New Roman"/>
              </a:rPr>
              <a:t> </a:t>
            </a:r>
            <a:r>
              <a:rPr lang="tr-TR" sz="1800" dirty="0">
                <a:latin typeface="Times New Roman"/>
                <a:cs typeface="Times New Roman"/>
              </a:rPr>
              <a:t>ve</a:t>
            </a:r>
            <a:r>
              <a:rPr lang="tr-TR" sz="1800" spc="140" dirty="0">
                <a:latin typeface="Times New Roman"/>
                <a:cs typeface="Times New Roman"/>
              </a:rPr>
              <a:t> </a:t>
            </a:r>
            <a:r>
              <a:rPr lang="tr-TR" sz="1800" dirty="0">
                <a:latin typeface="Times New Roman"/>
                <a:cs typeface="Times New Roman"/>
              </a:rPr>
              <a:t>paylaşılması</a:t>
            </a:r>
            <a:r>
              <a:rPr lang="tr-TR" sz="1800" spc="145" dirty="0">
                <a:latin typeface="Times New Roman"/>
                <a:cs typeface="Times New Roman"/>
              </a:rPr>
              <a:t> </a:t>
            </a:r>
            <a:r>
              <a:rPr lang="tr-TR" sz="1800" dirty="0">
                <a:latin typeface="Times New Roman"/>
                <a:cs typeface="Times New Roman"/>
              </a:rPr>
              <a:t>gibi</a:t>
            </a:r>
            <a:r>
              <a:rPr lang="tr-TR" sz="1800" spc="140" dirty="0">
                <a:latin typeface="Times New Roman"/>
                <a:cs typeface="Times New Roman"/>
              </a:rPr>
              <a:t> </a:t>
            </a:r>
            <a:r>
              <a:rPr lang="tr-TR" sz="1800" dirty="0">
                <a:latin typeface="Times New Roman"/>
                <a:cs typeface="Times New Roman"/>
              </a:rPr>
              <a:t>avantajlar</a:t>
            </a:r>
            <a:r>
              <a:rPr lang="tr-TR" sz="1800" spc="145" dirty="0">
                <a:latin typeface="Times New Roman"/>
                <a:cs typeface="Times New Roman"/>
              </a:rPr>
              <a:t> </a:t>
            </a:r>
            <a:r>
              <a:rPr lang="tr-TR" sz="1800" dirty="0">
                <a:latin typeface="Times New Roman"/>
                <a:cs typeface="Times New Roman"/>
              </a:rPr>
              <a:t>sağlamaktadır.</a:t>
            </a:r>
            <a:r>
              <a:rPr lang="tr-TR" sz="1800" spc="140" dirty="0">
                <a:latin typeface="Times New Roman"/>
                <a:cs typeface="Times New Roman"/>
              </a:rPr>
              <a:t> </a:t>
            </a:r>
            <a:r>
              <a:rPr lang="tr-TR" sz="1800" spc="-20" dirty="0">
                <a:latin typeface="Times New Roman"/>
                <a:cs typeface="Times New Roman"/>
              </a:rPr>
              <a:t>Veri </a:t>
            </a:r>
            <a:r>
              <a:rPr lang="tr-TR" sz="1800" dirty="0">
                <a:latin typeface="Times New Roman"/>
                <a:cs typeface="Times New Roman"/>
              </a:rPr>
              <a:t>depoları</a:t>
            </a:r>
            <a:r>
              <a:rPr lang="tr-TR" sz="1800" spc="114" dirty="0">
                <a:latin typeface="Times New Roman"/>
                <a:cs typeface="Times New Roman"/>
              </a:rPr>
              <a:t> </a:t>
            </a:r>
            <a:r>
              <a:rPr lang="tr-TR" sz="1800" dirty="0">
                <a:latin typeface="Times New Roman"/>
                <a:cs typeface="Times New Roman"/>
              </a:rPr>
              <a:t>oluşturulması</a:t>
            </a:r>
            <a:r>
              <a:rPr lang="tr-TR" sz="1800" spc="114" dirty="0">
                <a:latin typeface="Times New Roman"/>
                <a:cs typeface="Times New Roman"/>
              </a:rPr>
              <a:t> </a:t>
            </a:r>
            <a:r>
              <a:rPr lang="tr-TR" sz="1800" dirty="0">
                <a:latin typeface="Times New Roman"/>
                <a:cs typeface="Times New Roman"/>
              </a:rPr>
              <a:t>sırasında</a:t>
            </a:r>
            <a:r>
              <a:rPr lang="tr-TR" sz="1800" spc="120" dirty="0">
                <a:latin typeface="Times New Roman"/>
                <a:cs typeface="Times New Roman"/>
              </a:rPr>
              <a:t> </a:t>
            </a:r>
            <a:r>
              <a:rPr lang="tr-TR" sz="1800" dirty="0">
                <a:latin typeface="Times New Roman"/>
                <a:cs typeface="Times New Roman"/>
              </a:rPr>
              <a:t>yaygın</a:t>
            </a:r>
            <a:r>
              <a:rPr lang="tr-TR" sz="1800" spc="110" dirty="0">
                <a:latin typeface="Times New Roman"/>
                <a:cs typeface="Times New Roman"/>
              </a:rPr>
              <a:t> </a:t>
            </a:r>
            <a:r>
              <a:rPr lang="tr-TR" sz="1800" dirty="0">
                <a:latin typeface="Times New Roman"/>
                <a:cs typeface="Times New Roman"/>
              </a:rPr>
              <a:t>olan</a:t>
            </a:r>
            <a:r>
              <a:rPr lang="tr-TR" sz="1800" spc="125" dirty="0">
                <a:latin typeface="Times New Roman"/>
                <a:cs typeface="Times New Roman"/>
              </a:rPr>
              <a:t> </a:t>
            </a:r>
            <a:r>
              <a:rPr lang="tr-TR" sz="1800" dirty="0">
                <a:latin typeface="Times New Roman"/>
                <a:cs typeface="Times New Roman"/>
              </a:rPr>
              <a:t>yaklaşım,</a:t>
            </a:r>
            <a:r>
              <a:rPr lang="tr-TR" sz="1800" spc="130" dirty="0">
                <a:latin typeface="Times New Roman"/>
                <a:cs typeface="Times New Roman"/>
              </a:rPr>
              <a:t> </a:t>
            </a:r>
            <a:r>
              <a:rPr lang="tr-TR" sz="1800" dirty="0">
                <a:latin typeface="Times New Roman"/>
                <a:cs typeface="Times New Roman"/>
              </a:rPr>
              <a:t>verilerin</a:t>
            </a:r>
            <a:r>
              <a:rPr lang="tr-TR" sz="1800" spc="120" dirty="0">
                <a:latin typeface="Times New Roman"/>
                <a:cs typeface="Times New Roman"/>
              </a:rPr>
              <a:t> </a:t>
            </a:r>
            <a:r>
              <a:rPr lang="tr-TR" sz="1800" dirty="0">
                <a:latin typeface="Times New Roman"/>
                <a:cs typeface="Times New Roman"/>
              </a:rPr>
              <a:t>uygulama</a:t>
            </a:r>
            <a:r>
              <a:rPr lang="tr-TR" sz="1800" spc="135" dirty="0">
                <a:latin typeface="Times New Roman"/>
                <a:cs typeface="Times New Roman"/>
              </a:rPr>
              <a:t> </a:t>
            </a:r>
            <a:r>
              <a:rPr lang="tr-TR" sz="1800" dirty="0">
                <a:latin typeface="Times New Roman"/>
                <a:cs typeface="Times New Roman"/>
              </a:rPr>
              <a:t>modeline</a:t>
            </a:r>
            <a:r>
              <a:rPr lang="tr-TR" sz="1800" spc="130" dirty="0">
                <a:latin typeface="Times New Roman"/>
                <a:cs typeface="Times New Roman"/>
              </a:rPr>
              <a:t> </a:t>
            </a:r>
            <a:r>
              <a:rPr lang="tr-TR" sz="1800" dirty="0">
                <a:latin typeface="Times New Roman"/>
                <a:cs typeface="Times New Roman"/>
              </a:rPr>
              <a:t>yakın</a:t>
            </a:r>
            <a:r>
              <a:rPr lang="tr-TR" sz="1800" spc="120" dirty="0">
                <a:latin typeface="Times New Roman"/>
                <a:cs typeface="Times New Roman"/>
              </a:rPr>
              <a:t> </a:t>
            </a:r>
            <a:r>
              <a:rPr lang="tr-TR" sz="1800" dirty="0">
                <a:latin typeface="Times New Roman"/>
                <a:cs typeface="Times New Roman"/>
              </a:rPr>
              <a:t>bir</a:t>
            </a:r>
            <a:r>
              <a:rPr lang="tr-TR" sz="1800" spc="130" dirty="0">
                <a:latin typeface="Times New Roman"/>
                <a:cs typeface="Times New Roman"/>
              </a:rPr>
              <a:t> </a:t>
            </a:r>
            <a:r>
              <a:rPr lang="tr-TR" sz="1800" dirty="0">
                <a:latin typeface="Times New Roman"/>
                <a:cs typeface="Times New Roman"/>
              </a:rPr>
              <a:t>model</a:t>
            </a:r>
            <a:r>
              <a:rPr lang="tr-TR" sz="1800" spc="120" dirty="0">
                <a:latin typeface="Times New Roman"/>
                <a:cs typeface="Times New Roman"/>
              </a:rPr>
              <a:t> </a:t>
            </a:r>
            <a:r>
              <a:rPr lang="tr-TR" sz="1800" dirty="0">
                <a:latin typeface="Times New Roman"/>
                <a:cs typeface="Times New Roman"/>
              </a:rPr>
              <a:t>ile</a:t>
            </a:r>
            <a:r>
              <a:rPr lang="tr-TR" sz="1800" spc="114" dirty="0">
                <a:latin typeface="Times New Roman"/>
                <a:cs typeface="Times New Roman"/>
              </a:rPr>
              <a:t> </a:t>
            </a:r>
            <a:r>
              <a:rPr lang="tr-TR" sz="1800" spc="-10" dirty="0">
                <a:latin typeface="Times New Roman"/>
                <a:cs typeface="Times New Roman"/>
              </a:rPr>
              <a:t>saklanması </a:t>
            </a:r>
            <a:r>
              <a:rPr lang="tr-TR" sz="1800" dirty="0">
                <a:latin typeface="Times New Roman"/>
                <a:cs typeface="Times New Roman"/>
              </a:rPr>
              <a:t>üzerine</a:t>
            </a:r>
            <a:r>
              <a:rPr lang="tr-TR" sz="1800" spc="220" dirty="0">
                <a:latin typeface="Times New Roman"/>
                <a:cs typeface="Times New Roman"/>
              </a:rPr>
              <a:t> </a:t>
            </a:r>
            <a:r>
              <a:rPr lang="tr-TR" sz="1800" dirty="0">
                <a:latin typeface="Times New Roman"/>
                <a:cs typeface="Times New Roman"/>
              </a:rPr>
              <a:t>kurgulanmaktadır.</a:t>
            </a:r>
            <a:r>
              <a:rPr lang="tr-TR" sz="1800" spc="220" dirty="0">
                <a:latin typeface="Times New Roman"/>
                <a:cs typeface="Times New Roman"/>
              </a:rPr>
              <a:t> </a:t>
            </a:r>
            <a:r>
              <a:rPr lang="tr-TR" sz="1800" dirty="0">
                <a:latin typeface="Times New Roman"/>
                <a:cs typeface="Times New Roman"/>
              </a:rPr>
              <a:t>Bu</a:t>
            </a:r>
            <a:r>
              <a:rPr lang="tr-TR" sz="1800" spc="204" dirty="0">
                <a:latin typeface="Times New Roman"/>
                <a:cs typeface="Times New Roman"/>
              </a:rPr>
              <a:t> </a:t>
            </a:r>
            <a:r>
              <a:rPr lang="tr-TR" sz="1800" dirty="0">
                <a:latin typeface="Times New Roman"/>
                <a:cs typeface="Times New Roman"/>
              </a:rPr>
              <a:t>çalışmada</a:t>
            </a:r>
            <a:r>
              <a:rPr lang="tr-TR" sz="1800" spc="215" dirty="0">
                <a:latin typeface="Times New Roman"/>
                <a:cs typeface="Times New Roman"/>
              </a:rPr>
              <a:t> </a:t>
            </a:r>
            <a:r>
              <a:rPr lang="tr-TR" sz="1800" dirty="0">
                <a:latin typeface="Times New Roman"/>
                <a:cs typeface="Times New Roman"/>
              </a:rPr>
              <a:t>öncelikle</a:t>
            </a:r>
            <a:r>
              <a:rPr lang="tr-TR" sz="1800" spc="210" dirty="0">
                <a:latin typeface="Times New Roman"/>
                <a:cs typeface="Times New Roman"/>
              </a:rPr>
              <a:t> </a:t>
            </a:r>
            <a:r>
              <a:rPr lang="tr-TR" sz="1800" dirty="0">
                <a:latin typeface="Times New Roman"/>
                <a:cs typeface="Times New Roman"/>
              </a:rPr>
              <a:t>ilişkisel</a:t>
            </a:r>
            <a:r>
              <a:rPr lang="tr-TR" sz="1800" spc="210" dirty="0">
                <a:latin typeface="Times New Roman"/>
                <a:cs typeface="Times New Roman"/>
              </a:rPr>
              <a:t> </a:t>
            </a:r>
            <a:r>
              <a:rPr lang="tr-TR" sz="1800" dirty="0">
                <a:latin typeface="Times New Roman"/>
                <a:cs typeface="Times New Roman"/>
              </a:rPr>
              <a:t>ve</a:t>
            </a:r>
            <a:r>
              <a:rPr lang="tr-TR" sz="1800" spc="240" dirty="0">
                <a:latin typeface="Times New Roman"/>
                <a:cs typeface="Times New Roman"/>
              </a:rPr>
              <a:t> </a:t>
            </a:r>
            <a:r>
              <a:rPr lang="tr-TR" sz="1800" dirty="0">
                <a:latin typeface="Times New Roman"/>
                <a:cs typeface="Times New Roman"/>
              </a:rPr>
              <a:t>ilişkisel</a:t>
            </a:r>
            <a:r>
              <a:rPr lang="tr-TR" sz="1800" spc="210" dirty="0">
                <a:latin typeface="Times New Roman"/>
                <a:cs typeface="Times New Roman"/>
              </a:rPr>
              <a:t> </a:t>
            </a:r>
            <a:r>
              <a:rPr lang="tr-TR" sz="1800" dirty="0">
                <a:latin typeface="Times New Roman"/>
                <a:cs typeface="Times New Roman"/>
              </a:rPr>
              <a:t>olmayan</a:t>
            </a:r>
            <a:r>
              <a:rPr lang="tr-TR" sz="1800" spc="225" dirty="0">
                <a:latin typeface="Times New Roman"/>
                <a:cs typeface="Times New Roman"/>
              </a:rPr>
              <a:t> </a:t>
            </a:r>
            <a:r>
              <a:rPr lang="tr-TR" sz="1800" dirty="0">
                <a:latin typeface="Times New Roman"/>
                <a:cs typeface="Times New Roman"/>
              </a:rPr>
              <a:t>veri</a:t>
            </a:r>
            <a:r>
              <a:rPr lang="tr-TR" sz="1800" spc="220" dirty="0">
                <a:latin typeface="Times New Roman"/>
                <a:cs typeface="Times New Roman"/>
              </a:rPr>
              <a:t> </a:t>
            </a:r>
            <a:r>
              <a:rPr lang="tr-TR" sz="1800" dirty="0">
                <a:latin typeface="Times New Roman"/>
                <a:cs typeface="Times New Roman"/>
              </a:rPr>
              <a:t>tabanlarının</a:t>
            </a:r>
            <a:r>
              <a:rPr lang="tr-TR" sz="1800" spc="225" dirty="0">
                <a:latin typeface="Times New Roman"/>
                <a:cs typeface="Times New Roman"/>
              </a:rPr>
              <a:t> </a:t>
            </a:r>
            <a:r>
              <a:rPr lang="tr-TR" sz="1800" dirty="0">
                <a:latin typeface="Times New Roman"/>
                <a:cs typeface="Times New Roman"/>
              </a:rPr>
              <a:t>yönetim</a:t>
            </a:r>
            <a:r>
              <a:rPr lang="tr-TR" sz="1800" spc="204" dirty="0">
                <a:latin typeface="Times New Roman"/>
                <a:cs typeface="Times New Roman"/>
              </a:rPr>
              <a:t> </a:t>
            </a:r>
            <a:r>
              <a:rPr lang="tr-TR" sz="1800" spc="-10" dirty="0">
                <a:latin typeface="Times New Roman"/>
                <a:cs typeface="Times New Roman"/>
              </a:rPr>
              <a:t>bilişim </a:t>
            </a:r>
            <a:r>
              <a:rPr lang="tr-TR" sz="1800" dirty="0">
                <a:latin typeface="Times New Roman"/>
                <a:cs typeface="Times New Roman"/>
              </a:rPr>
              <a:t>sistemleri</a:t>
            </a:r>
            <a:r>
              <a:rPr lang="tr-TR" sz="1800" spc="80" dirty="0">
                <a:latin typeface="Times New Roman"/>
                <a:cs typeface="Times New Roman"/>
              </a:rPr>
              <a:t> </a:t>
            </a:r>
            <a:r>
              <a:rPr lang="tr-TR" sz="1800" dirty="0">
                <a:latin typeface="Times New Roman"/>
                <a:cs typeface="Times New Roman"/>
              </a:rPr>
              <a:t>kapsamında</a:t>
            </a:r>
            <a:r>
              <a:rPr lang="tr-TR" sz="1800" spc="70" dirty="0">
                <a:latin typeface="Times New Roman"/>
                <a:cs typeface="Times New Roman"/>
              </a:rPr>
              <a:t> </a:t>
            </a:r>
            <a:r>
              <a:rPr lang="tr-TR" sz="1800" dirty="0">
                <a:latin typeface="Times New Roman"/>
                <a:cs typeface="Times New Roman"/>
              </a:rPr>
              <a:t>öğrenilmesi</a:t>
            </a:r>
            <a:r>
              <a:rPr lang="tr-TR" sz="1800" spc="80" dirty="0">
                <a:latin typeface="Times New Roman"/>
                <a:cs typeface="Times New Roman"/>
              </a:rPr>
              <a:t> </a:t>
            </a:r>
            <a:r>
              <a:rPr lang="tr-TR" sz="1800" dirty="0">
                <a:latin typeface="Times New Roman"/>
                <a:cs typeface="Times New Roman"/>
              </a:rPr>
              <a:t>ve</a:t>
            </a:r>
            <a:r>
              <a:rPr lang="tr-TR" sz="1800" spc="80" dirty="0">
                <a:latin typeface="Times New Roman"/>
                <a:cs typeface="Times New Roman"/>
              </a:rPr>
              <a:t> </a:t>
            </a:r>
            <a:r>
              <a:rPr lang="tr-TR" sz="1800" dirty="0">
                <a:latin typeface="Times New Roman"/>
                <a:cs typeface="Times New Roman"/>
              </a:rPr>
              <a:t>niteliklerinin</a:t>
            </a:r>
            <a:r>
              <a:rPr lang="tr-TR" sz="1800" spc="65" dirty="0">
                <a:latin typeface="Times New Roman"/>
                <a:cs typeface="Times New Roman"/>
              </a:rPr>
              <a:t> </a:t>
            </a:r>
            <a:r>
              <a:rPr lang="tr-TR" sz="1800" dirty="0">
                <a:latin typeface="Times New Roman"/>
                <a:cs typeface="Times New Roman"/>
              </a:rPr>
              <a:t>belirlenmesi</a:t>
            </a:r>
            <a:r>
              <a:rPr lang="tr-TR" sz="1800" spc="75" dirty="0">
                <a:latin typeface="Times New Roman"/>
                <a:cs typeface="Times New Roman"/>
              </a:rPr>
              <a:t> </a:t>
            </a:r>
            <a:r>
              <a:rPr lang="tr-TR" sz="1800" dirty="0">
                <a:latin typeface="Times New Roman"/>
                <a:cs typeface="Times New Roman"/>
              </a:rPr>
              <a:t>ile</a:t>
            </a:r>
            <a:r>
              <a:rPr lang="tr-TR" sz="1800" spc="70" dirty="0">
                <a:latin typeface="Times New Roman"/>
                <a:cs typeface="Times New Roman"/>
              </a:rPr>
              <a:t> </a:t>
            </a:r>
            <a:r>
              <a:rPr lang="tr-TR" sz="1800" dirty="0">
                <a:latin typeface="Times New Roman"/>
                <a:cs typeface="Times New Roman"/>
              </a:rPr>
              <a:t>ilgili</a:t>
            </a:r>
            <a:r>
              <a:rPr lang="tr-TR" sz="1800" spc="70" dirty="0">
                <a:latin typeface="Times New Roman"/>
                <a:cs typeface="Times New Roman"/>
              </a:rPr>
              <a:t> </a:t>
            </a:r>
            <a:r>
              <a:rPr lang="tr-TR" sz="1800" dirty="0">
                <a:latin typeface="Times New Roman"/>
                <a:cs typeface="Times New Roman"/>
              </a:rPr>
              <a:t>bilgiler</a:t>
            </a:r>
            <a:r>
              <a:rPr lang="tr-TR" sz="1800" spc="70" dirty="0">
                <a:latin typeface="Times New Roman"/>
                <a:cs typeface="Times New Roman"/>
              </a:rPr>
              <a:t> </a:t>
            </a:r>
            <a:r>
              <a:rPr lang="tr-TR" sz="1800" dirty="0">
                <a:latin typeface="Times New Roman"/>
                <a:cs typeface="Times New Roman"/>
              </a:rPr>
              <a:t>sunulmuştur.</a:t>
            </a:r>
            <a:r>
              <a:rPr lang="tr-TR" sz="1800" spc="75" dirty="0">
                <a:latin typeface="Times New Roman"/>
                <a:cs typeface="Times New Roman"/>
              </a:rPr>
              <a:t> </a:t>
            </a:r>
            <a:r>
              <a:rPr lang="tr-TR" sz="1800" dirty="0">
                <a:latin typeface="Times New Roman"/>
                <a:cs typeface="Times New Roman"/>
              </a:rPr>
              <a:t>Sonrasında</a:t>
            </a:r>
            <a:r>
              <a:rPr lang="tr-TR" sz="1800" spc="75" dirty="0">
                <a:latin typeface="Times New Roman"/>
                <a:cs typeface="Times New Roman"/>
              </a:rPr>
              <a:t> </a:t>
            </a:r>
            <a:r>
              <a:rPr lang="tr-TR" sz="1800" dirty="0">
                <a:latin typeface="Times New Roman"/>
                <a:cs typeface="Times New Roman"/>
              </a:rPr>
              <a:t>veri</a:t>
            </a:r>
            <a:r>
              <a:rPr lang="tr-TR" sz="1800" spc="65" dirty="0">
                <a:latin typeface="Times New Roman"/>
                <a:cs typeface="Times New Roman"/>
              </a:rPr>
              <a:t> </a:t>
            </a:r>
            <a:r>
              <a:rPr lang="tr-TR" sz="1800" spc="-10" dirty="0">
                <a:latin typeface="Times New Roman"/>
                <a:cs typeface="Times New Roman"/>
              </a:rPr>
              <a:t>tabanı </a:t>
            </a:r>
            <a:r>
              <a:rPr lang="tr-TR" sz="1800" dirty="0">
                <a:latin typeface="Times New Roman"/>
                <a:cs typeface="Times New Roman"/>
              </a:rPr>
              <a:t>modelinin</a:t>
            </a:r>
            <a:r>
              <a:rPr lang="tr-TR" sz="1800" spc="70" dirty="0">
                <a:latin typeface="Times New Roman"/>
                <a:cs typeface="Times New Roman"/>
              </a:rPr>
              <a:t> </a:t>
            </a:r>
            <a:r>
              <a:rPr lang="tr-TR" sz="1800" dirty="0">
                <a:latin typeface="Times New Roman"/>
                <a:cs typeface="Times New Roman"/>
              </a:rPr>
              <a:t>seçilmesi</a:t>
            </a:r>
            <a:r>
              <a:rPr lang="tr-TR" sz="1800" spc="75" dirty="0">
                <a:latin typeface="Times New Roman"/>
                <a:cs typeface="Times New Roman"/>
              </a:rPr>
              <a:t> </a:t>
            </a:r>
            <a:r>
              <a:rPr lang="tr-TR" sz="1800" dirty="0">
                <a:latin typeface="Times New Roman"/>
                <a:cs typeface="Times New Roman"/>
              </a:rPr>
              <a:t>ve</a:t>
            </a:r>
            <a:r>
              <a:rPr lang="tr-TR" sz="1800" spc="80" dirty="0">
                <a:latin typeface="Times New Roman"/>
                <a:cs typeface="Times New Roman"/>
              </a:rPr>
              <a:t> </a:t>
            </a:r>
            <a:r>
              <a:rPr lang="tr-TR" sz="1800" dirty="0">
                <a:latin typeface="Times New Roman"/>
                <a:cs typeface="Times New Roman"/>
              </a:rPr>
              <a:t>ölçütlerinin</a:t>
            </a:r>
            <a:r>
              <a:rPr lang="tr-TR" sz="1800" spc="70" dirty="0">
                <a:latin typeface="Times New Roman"/>
                <a:cs typeface="Times New Roman"/>
              </a:rPr>
              <a:t> </a:t>
            </a:r>
            <a:r>
              <a:rPr lang="tr-TR" sz="1800" dirty="0">
                <a:latin typeface="Times New Roman"/>
                <a:cs typeface="Times New Roman"/>
              </a:rPr>
              <a:t>ortaya</a:t>
            </a:r>
            <a:r>
              <a:rPr lang="tr-TR" sz="1800" spc="80" dirty="0">
                <a:latin typeface="Times New Roman"/>
                <a:cs typeface="Times New Roman"/>
              </a:rPr>
              <a:t> </a:t>
            </a:r>
            <a:r>
              <a:rPr lang="tr-TR" sz="1800" dirty="0">
                <a:latin typeface="Times New Roman"/>
                <a:cs typeface="Times New Roman"/>
              </a:rPr>
              <a:t>koyulmasıyla</a:t>
            </a:r>
            <a:r>
              <a:rPr lang="tr-TR" sz="1800" spc="80" dirty="0">
                <a:latin typeface="Times New Roman"/>
                <a:cs typeface="Times New Roman"/>
              </a:rPr>
              <a:t> </a:t>
            </a:r>
            <a:r>
              <a:rPr lang="tr-TR" sz="1800" dirty="0">
                <a:latin typeface="Times New Roman"/>
                <a:cs typeface="Times New Roman"/>
              </a:rPr>
              <a:t>en</a:t>
            </a:r>
            <a:r>
              <a:rPr lang="tr-TR" sz="1800" spc="80" dirty="0">
                <a:latin typeface="Times New Roman"/>
                <a:cs typeface="Times New Roman"/>
              </a:rPr>
              <a:t> </a:t>
            </a:r>
            <a:r>
              <a:rPr lang="tr-TR" sz="1800" dirty="0">
                <a:latin typeface="Times New Roman"/>
                <a:cs typeface="Times New Roman"/>
              </a:rPr>
              <a:t>uygun</a:t>
            </a:r>
            <a:r>
              <a:rPr lang="tr-TR" sz="1800" spc="70" dirty="0">
                <a:latin typeface="Times New Roman"/>
                <a:cs typeface="Times New Roman"/>
              </a:rPr>
              <a:t> </a:t>
            </a:r>
            <a:r>
              <a:rPr lang="tr-TR" sz="1800" dirty="0">
                <a:latin typeface="Times New Roman"/>
                <a:cs typeface="Times New Roman"/>
              </a:rPr>
              <a:t>performans</a:t>
            </a:r>
            <a:r>
              <a:rPr lang="tr-TR" sz="1800" spc="75" dirty="0">
                <a:latin typeface="Times New Roman"/>
                <a:cs typeface="Times New Roman"/>
              </a:rPr>
              <a:t> </a:t>
            </a:r>
            <a:r>
              <a:rPr lang="tr-TR" sz="1800" dirty="0">
                <a:latin typeface="Times New Roman"/>
                <a:cs typeface="Times New Roman"/>
              </a:rPr>
              <a:t>ölçümleri,</a:t>
            </a:r>
            <a:r>
              <a:rPr lang="tr-TR" sz="1800" spc="90" dirty="0">
                <a:latin typeface="Times New Roman"/>
                <a:cs typeface="Times New Roman"/>
              </a:rPr>
              <a:t> </a:t>
            </a:r>
            <a:r>
              <a:rPr lang="tr-TR" sz="1800" dirty="0">
                <a:latin typeface="Times New Roman"/>
                <a:cs typeface="Times New Roman"/>
              </a:rPr>
              <a:t>veri</a:t>
            </a:r>
            <a:r>
              <a:rPr lang="tr-TR" sz="1800" spc="80" dirty="0">
                <a:latin typeface="Times New Roman"/>
                <a:cs typeface="Times New Roman"/>
              </a:rPr>
              <a:t> </a:t>
            </a:r>
            <a:r>
              <a:rPr lang="tr-TR" sz="1800" dirty="0">
                <a:latin typeface="Times New Roman"/>
                <a:cs typeface="Times New Roman"/>
              </a:rPr>
              <a:t>tabanlarının</a:t>
            </a:r>
            <a:r>
              <a:rPr lang="tr-TR" sz="1800" spc="70" dirty="0">
                <a:latin typeface="Times New Roman"/>
                <a:cs typeface="Times New Roman"/>
              </a:rPr>
              <a:t> </a:t>
            </a:r>
            <a:r>
              <a:rPr lang="tr-TR" sz="1800" dirty="0">
                <a:latin typeface="Times New Roman"/>
                <a:cs typeface="Times New Roman"/>
              </a:rPr>
              <a:t>avantaj</a:t>
            </a:r>
            <a:r>
              <a:rPr lang="tr-TR" sz="1800" spc="85" dirty="0">
                <a:latin typeface="Times New Roman"/>
                <a:cs typeface="Times New Roman"/>
              </a:rPr>
              <a:t> </a:t>
            </a:r>
            <a:r>
              <a:rPr lang="tr-TR" sz="1800" spc="-25" dirty="0">
                <a:latin typeface="Times New Roman"/>
                <a:cs typeface="Times New Roman"/>
              </a:rPr>
              <a:t>ve </a:t>
            </a:r>
            <a:r>
              <a:rPr lang="tr-TR" sz="1800" dirty="0">
                <a:latin typeface="Times New Roman"/>
                <a:cs typeface="Times New Roman"/>
              </a:rPr>
              <a:t>dezavantajları</a:t>
            </a:r>
            <a:r>
              <a:rPr lang="tr-TR" sz="1800" spc="75" dirty="0">
                <a:latin typeface="Times New Roman"/>
                <a:cs typeface="Times New Roman"/>
              </a:rPr>
              <a:t> </a:t>
            </a:r>
            <a:r>
              <a:rPr lang="tr-TR" sz="1800" dirty="0">
                <a:latin typeface="Times New Roman"/>
                <a:cs typeface="Times New Roman"/>
              </a:rPr>
              <a:t>ile</a:t>
            </a:r>
            <a:r>
              <a:rPr lang="tr-TR" sz="1800" spc="80" dirty="0">
                <a:latin typeface="Times New Roman"/>
                <a:cs typeface="Times New Roman"/>
              </a:rPr>
              <a:t> </a:t>
            </a:r>
            <a:r>
              <a:rPr lang="tr-TR" sz="1800" dirty="0">
                <a:latin typeface="Times New Roman"/>
                <a:cs typeface="Times New Roman"/>
              </a:rPr>
              <a:t>oluşturulacak</a:t>
            </a:r>
            <a:r>
              <a:rPr lang="tr-TR" sz="1800" spc="80" dirty="0">
                <a:latin typeface="Times New Roman"/>
                <a:cs typeface="Times New Roman"/>
              </a:rPr>
              <a:t> </a:t>
            </a:r>
            <a:r>
              <a:rPr lang="tr-TR" sz="1800" dirty="0">
                <a:latin typeface="Times New Roman"/>
                <a:cs typeface="Times New Roman"/>
              </a:rPr>
              <a:t>yapının</a:t>
            </a:r>
            <a:r>
              <a:rPr lang="tr-TR" sz="1800" spc="85" dirty="0">
                <a:latin typeface="Times New Roman"/>
                <a:cs typeface="Times New Roman"/>
              </a:rPr>
              <a:t> </a:t>
            </a:r>
            <a:r>
              <a:rPr lang="tr-TR" sz="1800" dirty="0">
                <a:latin typeface="Times New Roman"/>
                <a:cs typeface="Times New Roman"/>
              </a:rPr>
              <a:t>uygun</a:t>
            </a:r>
            <a:r>
              <a:rPr lang="tr-TR" sz="1800" spc="85" dirty="0">
                <a:latin typeface="Times New Roman"/>
                <a:cs typeface="Times New Roman"/>
              </a:rPr>
              <a:t> </a:t>
            </a:r>
            <a:r>
              <a:rPr lang="tr-TR" sz="1800" dirty="0">
                <a:latin typeface="Times New Roman"/>
                <a:cs typeface="Times New Roman"/>
              </a:rPr>
              <a:t>hale</a:t>
            </a:r>
            <a:r>
              <a:rPr lang="tr-TR" sz="1800" spc="85" dirty="0">
                <a:latin typeface="Times New Roman"/>
                <a:cs typeface="Times New Roman"/>
              </a:rPr>
              <a:t> </a:t>
            </a:r>
            <a:r>
              <a:rPr lang="tr-TR" sz="1800" dirty="0">
                <a:latin typeface="Times New Roman"/>
                <a:cs typeface="Times New Roman"/>
              </a:rPr>
              <a:t>getirilmesi</a:t>
            </a:r>
            <a:r>
              <a:rPr lang="tr-TR" sz="1800" spc="85" dirty="0">
                <a:latin typeface="Times New Roman"/>
                <a:cs typeface="Times New Roman"/>
              </a:rPr>
              <a:t> </a:t>
            </a:r>
            <a:r>
              <a:rPr lang="tr-TR" sz="1800" dirty="0">
                <a:latin typeface="Times New Roman"/>
                <a:cs typeface="Times New Roman"/>
              </a:rPr>
              <a:t>hakkında</a:t>
            </a:r>
            <a:r>
              <a:rPr lang="tr-TR" sz="1800" spc="75" dirty="0">
                <a:latin typeface="Times New Roman"/>
                <a:cs typeface="Times New Roman"/>
              </a:rPr>
              <a:t> </a:t>
            </a:r>
            <a:r>
              <a:rPr lang="tr-TR" sz="1800" dirty="0">
                <a:latin typeface="Times New Roman"/>
                <a:cs typeface="Times New Roman"/>
              </a:rPr>
              <a:t>bilgiler</a:t>
            </a:r>
            <a:r>
              <a:rPr lang="tr-TR" sz="1800" spc="95" dirty="0">
                <a:latin typeface="Times New Roman"/>
                <a:cs typeface="Times New Roman"/>
              </a:rPr>
              <a:t> </a:t>
            </a:r>
            <a:r>
              <a:rPr lang="tr-TR" sz="1800" dirty="0">
                <a:latin typeface="Times New Roman"/>
                <a:cs typeface="Times New Roman"/>
              </a:rPr>
              <a:t>verilmiştir.</a:t>
            </a:r>
            <a:r>
              <a:rPr lang="tr-TR" sz="1800" spc="80" dirty="0">
                <a:latin typeface="Times New Roman"/>
                <a:cs typeface="Times New Roman"/>
              </a:rPr>
              <a:t> </a:t>
            </a:r>
            <a:r>
              <a:rPr lang="tr-TR" sz="1800" dirty="0">
                <a:latin typeface="Times New Roman"/>
                <a:cs typeface="Times New Roman"/>
              </a:rPr>
              <a:t>Daha</a:t>
            </a:r>
            <a:r>
              <a:rPr lang="tr-TR" sz="1800" spc="80" dirty="0">
                <a:latin typeface="Times New Roman"/>
                <a:cs typeface="Times New Roman"/>
              </a:rPr>
              <a:t> </a:t>
            </a:r>
            <a:r>
              <a:rPr lang="tr-TR" sz="1800" dirty="0">
                <a:latin typeface="Times New Roman"/>
                <a:cs typeface="Times New Roman"/>
              </a:rPr>
              <a:t>sonra</a:t>
            </a:r>
            <a:r>
              <a:rPr lang="tr-TR" sz="1800" spc="85" dirty="0">
                <a:latin typeface="Times New Roman"/>
                <a:cs typeface="Times New Roman"/>
              </a:rPr>
              <a:t> </a:t>
            </a:r>
            <a:r>
              <a:rPr lang="tr-TR" sz="1800" dirty="0">
                <a:latin typeface="Times New Roman"/>
                <a:cs typeface="Times New Roman"/>
              </a:rPr>
              <a:t>ilişkisel</a:t>
            </a:r>
            <a:r>
              <a:rPr lang="tr-TR" sz="1800" spc="90" dirty="0">
                <a:latin typeface="Times New Roman"/>
                <a:cs typeface="Times New Roman"/>
              </a:rPr>
              <a:t> </a:t>
            </a:r>
            <a:r>
              <a:rPr lang="tr-TR" sz="1800" spc="-20" dirty="0">
                <a:latin typeface="Times New Roman"/>
                <a:cs typeface="Times New Roman"/>
              </a:rPr>
              <a:t>veri </a:t>
            </a:r>
            <a:r>
              <a:rPr lang="tr-TR" sz="1800" dirty="0">
                <a:latin typeface="Times New Roman"/>
                <a:cs typeface="Times New Roman"/>
              </a:rPr>
              <a:t>tabanı</a:t>
            </a:r>
            <a:r>
              <a:rPr lang="tr-TR" sz="1800" spc="204" dirty="0">
                <a:latin typeface="Times New Roman"/>
                <a:cs typeface="Times New Roman"/>
              </a:rPr>
              <a:t> </a:t>
            </a:r>
            <a:r>
              <a:rPr lang="tr-TR" sz="1800" dirty="0">
                <a:latin typeface="Times New Roman"/>
                <a:cs typeface="Times New Roman"/>
              </a:rPr>
              <a:t>ve</a:t>
            </a:r>
            <a:r>
              <a:rPr lang="tr-TR" sz="1800" spc="210" dirty="0">
                <a:latin typeface="Times New Roman"/>
                <a:cs typeface="Times New Roman"/>
              </a:rPr>
              <a:t> </a:t>
            </a:r>
            <a:r>
              <a:rPr lang="tr-TR" sz="1800" dirty="0">
                <a:latin typeface="Times New Roman"/>
                <a:cs typeface="Times New Roman"/>
              </a:rPr>
              <a:t>dağıtık</a:t>
            </a:r>
            <a:r>
              <a:rPr lang="tr-TR" sz="1800" spc="210" dirty="0">
                <a:latin typeface="Times New Roman"/>
                <a:cs typeface="Times New Roman"/>
              </a:rPr>
              <a:t> </a:t>
            </a:r>
            <a:r>
              <a:rPr lang="tr-TR" sz="1800" dirty="0">
                <a:latin typeface="Times New Roman"/>
                <a:cs typeface="Times New Roman"/>
              </a:rPr>
              <a:t>veri</a:t>
            </a:r>
            <a:r>
              <a:rPr lang="tr-TR" sz="1800" spc="204" dirty="0">
                <a:latin typeface="Times New Roman"/>
                <a:cs typeface="Times New Roman"/>
              </a:rPr>
              <a:t> </a:t>
            </a:r>
            <a:r>
              <a:rPr lang="tr-TR" sz="1800" dirty="0">
                <a:latin typeface="Times New Roman"/>
                <a:cs typeface="Times New Roman"/>
              </a:rPr>
              <a:t>tabanlarının</a:t>
            </a:r>
            <a:r>
              <a:rPr lang="tr-TR" sz="1800" spc="210" dirty="0">
                <a:latin typeface="Times New Roman"/>
                <a:cs typeface="Times New Roman"/>
              </a:rPr>
              <a:t> </a:t>
            </a:r>
            <a:r>
              <a:rPr lang="tr-TR" sz="1800" dirty="0">
                <a:latin typeface="Times New Roman"/>
                <a:cs typeface="Times New Roman"/>
              </a:rPr>
              <a:t>performans</a:t>
            </a:r>
            <a:r>
              <a:rPr lang="tr-TR" sz="1800" spc="210" dirty="0">
                <a:latin typeface="Times New Roman"/>
                <a:cs typeface="Times New Roman"/>
              </a:rPr>
              <a:t> </a:t>
            </a:r>
            <a:r>
              <a:rPr lang="tr-TR" sz="1800" dirty="0">
                <a:latin typeface="Times New Roman"/>
                <a:cs typeface="Times New Roman"/>
              </a:rPr>
              <a:t>karşılaştırması</a:t>
            </a:r>
            <a:r>
              <a:rPr lang="tr-TR" sz="1800" spc="225" dirty="0">
                <a:latin typeface="Times New Roman"/>
                <a:cs typeface="Times New Roman"/>
              </a:rPr>
              <a:t> </a:t>
            </a:r>
            <a:r>
              <a:rPr lang="tr-TR" sz="1800" dirty="0">
                <a:latin typeface="Times New Roman"/>
                <a:cs typeface="Times New Roman"/>
              </a:rPr>
              <a:t>yer</a:t>
            </a:r>
            <a:r>
              <a:rPr lang="tr-TR" sz="1800" spc="210" dirty="0">
                <a:latin typeface="Times New Roman"/>
                <a:cs typeface="Times New Roman"/>
              </a:rPr>
              <a:t> </a:t>
            </a:r>
            <a:r>
              <a:rPr lang="tr-TR" sz="1800" dirty="0">
                <a:latin typeface="Times New Roman"/>
                <a:cs typeface="Times New Roman"/>
              </a:rPr>
              <a:t>almaktadır.</a:t>
            </a:r>
            <a:r>
              <a:rPr lang="tr-TR" sz="1800" spc="204" dirty="0">
                <a:latin typeface="Times New Roman"/>
                <a:cs typeface="Times New Roman"/>
              </a:rPr>
              <a:t> </a:t>
            </a:r>
            <a:r>
              <a:rPr lang="tr-TR" sz="1800" dirty="0">
                <a:latin typeface="Times New Roman"/>
                <a:cs typeface="Times New Roman"/>
              </a:rPr>
              <a:t>Çalışmanın</a:t>
            </a:r>
            <a:r>
              <a:rPr lang="tr-TR" sz="1800" spc="210" dirty="0">
                <a:latin typeface="Times New Roman"/>
                <a:cs typeface="Times New Roman"/>
              </a:rPr>
              <a:t> </a:t>
            </a:r>
            <a:r>
              <a:rPr lang="tr-TR" sz="1800" dirty="0">
                <a:latin typeface="Times New Roman"/>
                <a:cs typeface="Times New Roman"/>
              </a:rPr>
              <a:t>son</a:t>
            </a:r>
            <a:r>
              <a:rPr lang="tr-TR" sz="1800" spc="210" dirty="0">
                <a:latin typeface="Times New Roman"/>
                <a:cs typeface="Times New Roman"/>
              </a:rPr>
              <a:t> </a:t>
            </a:r>
            <a:r>
              <a:rPr lang="tr-TR" sz="1800" dirty="0">
                <a:latin typeface="Times New Roman"/>
                <a:cs typeface="Times New Roman"/>
              </a:rPr>
              <a:t>bölümünde</a:t>
            </a:r>
            <a:r>
              <a:rPr lang="tr-TR" sz="1800" spc="204" dirty="0">
                <a:latin typeface="Times New Roman"/>
                <a:cs typeface="Times New Roman"/>
              </a:rPr>
              <a:t> </a:t>
            </a:r>
            <a:r>
              <a:rPr lang="tr-TR" sz="1800" dirty="0">
                <a:latin typeface="Times New Roman"/>
                <a:cs typeface="Times New Roman"/>
              </a:rPr>
              <a:t>ise</a:t>
            </a:r>
            <a:r>
              <a:rPr lang="tr-TR" sz="1800" spc="215" dirty="0">
                <a:latin typeface="Times New Roman"/>
                <a:cs typeface="Times New Roman"/>
              </a:rPr>
              <a:t> </a:t>
            </a:r>
            <a:r>
              <a:rPr lang="tr-TR" sz="1800" spc="-20" dirty="0">
                <a:latin typeface="Times New Roman"/>
                <a:cs typeface="Times New Roman"/>
              </a:rPr>
              <a:t>veri </a:t>
            </a:r>
            <a:r>
              <a:rPr lang="tr-TR" sz="1800" dirty="0">
                <a:latin typeface="Times New Roman"/>
                <a:cs typeface="Times New Roman"/>
              </a:rPr>
              <a:t>tabanları</a:t>
            </a:r>
            <a:r>
              <a:rPr lang="tr-TR" sz="1800" spc="-25" dirty="0">
                <a:latin typeface="Times New Roman"/>
                <a:cs typeface="Times New Roman"/>
              </a:rPr>
              <a:t> </a:t>
            </a:r>
            <a:r>
              <a:rPr lang="tr-TR" sz="1800" dirty="0">
                <a:latin typeface="Times New Roman"/>
                <a:cs typeface="Times New Roman"/>
              </a:rPr>
              <a:t>yapıları</a:t>
            </a:r>
            <a:r>
              <a:rPr lang="tr-TR" sz="1800" spc="-35" dirty="0">
                <a:latin typeface="Times New Roman"/>
                <a:cs typeface="Times New Roman"/>
              </a:rPr>
              <a:t> </a:t>
            </a:r>
            <a:r>
              <a:rPr lang="tr-TR" sz="1800" dirty="0">
                <a:latin typeface="Times New Roman"/>
                <a:cs typeface="Times New Roman"/>
              </a:rPr>
              <a:t>karşılaştırmalı</a:t>
            </a:r>
            <a:r>
              <a:rPr lang="tr-TR" sz="1800" spc="-30" dirty="0">
                <a:latin typeface="Times New Roman"/>
                <a:cs typeface="Times New Roman"/>
              </a:rPr>
              <a:t> </a:t>
            </a:r>
            <a:r>
              <a:rPr lang="tr-TR" sz="1800" dirty="0">
                <a:latin typeface="Times New Roman"/>
                <a:cs typeface="Times New Roman"/>
              </a:rPr>
              <a:t>olarak</a:t>
            </a:r>
            <a:r>
              <a:rPr lang="tr-TR" sz="1800" spc="-35" dirty="0">
                <a:latin typeface="Times New Roman"/>
                <a:cs typeface="Times New Roman"/>
              </a:rPr>
              <a:t> </a:t>
            </a:r>
            <a:r>
              <a:rPr lang="tr-TR" sz="1800" spc="-10" dirty="0">
                <a:latin typeface="Times New Roman"/>
                <a:cs typeface="Times New Roman"/>
              </a:rPr>
              <a:t>incelenerek</a:t>
            </a:r>
            <a:r>
              <a:rPr lang="tr-TR" sz="1800" spc="-35" dirty="0">
                <a:latin typeface="Times New Roman"/>
                <a:cs typeface="Times New Roman"/>
              </a:rPr>
              <a:t> </a:t>
            </a:r>
            <a:r>
              <a:rPr lang="tr-TR" sz="1800" dirty="0">
                <a:latin typeface="Times New Roman"/>
                <a:cs typeface="Times New Roman"/>
              </a:rPr>
              <a:t>sonuç</a:t>
            </a:r>
            <a:r>
              <a:rPr lang="tr-TR" sz="1800" spc="-30" dirty="0">
                <a:latin typeface="Times New Roman"/>
                <a:cs typeface="Times New Roman"/>
              </a:rPr>
              <a:t> </a:t>
            </a:r>
            <a:r>
              <a:rPr lang="tr-TR" sz="1800" dirty="0">
                <a:latin typeface="Times New Roman"/>
                <a:cs typeface="Times New Roman"/>
              </a:rPr>
              <a:t>ve</a:t>
            </a:r>
            <a:r>
              <a:rPr lang="tr-TR" sz="1800" spc="-20" dirty="0">
                <a:latin typeface="Times New Roman"/>
                <a:cs typeface="Times New Roman"/>
              </a:rPr>
              <a:t> </a:t>
            </a:r>
            <a:r>
              <a:rPr lang="tr-TR" sz="1800" dirty="0">
                <a:latin typeface="Times New Roman"/>
                <a:cs typeface="Times New Roman"/>
              </a:rPr>
              <a:t>öneriler</a:t>
            </a:r>
            <a:r>
              <a:rPr lang="tr-TR" sz="1800" spc="-10" dirty="0">
                <a:latin typeface="Times New Roman"/>
                <a:cs typeface="Times New Roman"/>
              </a:rPr>
              <a:t> sunulmuştur.</a:t>
            </a:r>
            <a:endParaRPr lang="tr-TR" sz="1800" dirty="0">
              <a:latin typeface="Times New Roman"/>
              <a:cs typeface="Times New Roman"/>
            </a:endParaRPr>
          </a:p>
          <a:p>
            <a:endParaRPr lang="tr-TR" dirty="0"/>
          </a:p>
        </p:txBody>
      </p:sp>
    </p:spTree>
    <p:extLst>
      <p:ext uri="{BB962C8B-B14F-4D97-AF65-F5344CB8AC3E}">
        <p14:creationId xmlns:p14="http://schemas.microsoft.com/office/powerpoint/2010/main" val="2674554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tr-TR"/>
          </a:p>
        </p:txBody>
      </p:sp>
      <p:sp>
        <p:nvSpPr>
          <p:cNvPr id="11"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tr-TR"/>
          </a:p>
        </p:txBody>
      </p:sp>
      <p:sp>
        <p:nvSpPr>
          <p:cNvPr id="13" name="Freeform: Shape 12">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tr-TR"/>
          </a:p>
        </p:txBody>
      </p:sp>
      <p:sp>
        <p:nvSpPr>
          <p:cNvPr id="15"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tr-TR"/>
          </a:p>
        </p:txBody>
      </p:sp>
      <p:sp>
        <p:nvSpPr>
          <p:cNvPr id="2" name="Başlık 1">
            <a:extLst>
              <a:ext uri="{FF2B5EF4-FFF2-40B4-BE49-F238E27FC236}">
                <a16:creationId xmlns:a16="http://schemas.microsoft.com/office/drawing/2014/main" id="{A21D6A57-ACBB-6CA8-A4F5-00DB405A8D85}"/>
              </a:ext>
            </a:extLst>
          </p:cNvPr>
          <p:cNvSpPr>
            <a:spLocks noGrp="1"/>
          </p:cNvSpPr>
          <p:nvPr>
            <p:ph type="title"/>
          </p:nvPr>
        </p:nvSpPr>
        <p:spPr>
          <a:xfrm>
            <a:off x="639098" y="629265"/>
            <a:ext cx="5132438" cy="1622322"/>
          </a:xfrm>
        </p:spPr>
        <p:txBody>
          <a:bodyPr>
            <a:normAutofit/>
          </a:bodyPr>
          <a:lstStyle/>
          <a:p>
            <a:endParaRPr lang="tr-TR">
              <a:solidFill>
                <a:srgbClr val="EBEBEB"/>
              </a:solidFill>
            </a:endParaRPr>
          </a:p>
        </p:txBody>
      </p:sp>
      <p:pic>
        <p:nvPicPr>
          <p:cNvPr id="4" name="object 14">
            <a:extLst>
              <a:ext uri="{FF2B5EF4-FFF2-40B4-BE49-F238E27FC236}">
                <a16:creationId xmlns:a16="http://schemas.microsoft.com/office/drawing/2014/main" id="{F1C8B533-E622-6583-1FA4-34FE0DD83A5C}"/>
              </a:ext>
            </a:extLst>
          </p:cNvPr>
          <p:cNvPicPr/>
          <p:nvPr/>
        </p:nvPicPr>
        <p:blipFill>
          <a:blip r:embed="rId2" cstate="print"/>
          <a:stretch>
            <a:fillRect/>
          </a:stretch>
        </p:blipFill>
        <p:spPr>
          <a:xfrm>
            <a:off x="6714836" y="2374932"/>
            <a:ext cx="4828707" cy="2125717"/>
          </a:xfrm>
          <a:prstGeom prst="rect">
            <a:avLst/>
          </a:prstGeom>
        </p:spPr>
      </p:pic>
      <p:sp>
        <p:nvSpPr>
          <p:cNvPr id="17" name="Rectangle 16">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 name="İçerik Yer Tutucusu 2">
            <a:extLst>
              <a:ext uri="{FF2B5EF4-FFF2-40B4-BE49-F238E27FC236}">
                <a16:creationId xmlns:a16="http://schemas.microsoft.com/office/drawing/2014/main" id="{DC2BF08D-8E49-1702-5E6F-6DC7F68CCC96}"/>
              </a:ext>
            </a:extLst>
          </p:cNvPr>
          <p:cNvSpPr>
            <a:spLocks noGrp="1"/>
          </p:cNvSpPr>
          <p:nvPr>
            <p:ph idx="1"/>
          </p:nvPr>
        </p:nvSpPr>
        <p:spPr>
          <a:xfrm>
            <a:off x="639098" y="2418735"/>
            <a:ext cx="5132439" cy="3811742"/>
          </a:xfrm>
        </p:spPr>
        <p:txBody>
          <a:bodyPr anchor="ctr">
            <a:normAutofit/>
          </a:bodyPr>
          <a:lstStyle/>
          <a:p>
            <a:r>
              <a:rPr lang="tr-TR">
                <a:solidFill>
                  <a:srgbClr val="FFFFFF"/>
                </a:solidFill>
                <a:latin typeface="Times New Roman"/>
                <a:cs typeface="Times New Roman"/>
              </a:rPr>
              <a:t>Veri</a:t>
            </a:r>
            <a:r>
              <a:rPr lang="tr-TR" spc="130">
                <a:solidFill>
                  <a:srgbClr val="FFFFFF"/>
                </a:solidFill>
                <a:latin typeface="Times New Roman"/>
                <a:cs typeface="Times New Roman"/>
              </a:rPr>
              <a:t> </a:t>
            </a:r>
            <a:r>
              <a:rPr lang="tr-TR">
                <a:solidFill>
                  <a:srgbClr val="FFFFFF"/>
                </a:solidFill>
                <a:latin typeface="Times New Roman"/>
                <a:cs typeface="Times New Roman"/>
              </a:rPr>
              <a:t>Tabanı</a:t>
            </a:r>
            <a:r>
              <a:rPr lang="tr-TR" spc="130">
                <a:solidFill>
                  <a:srgbClr val="FFFFFF"/>
                </a:solidFill>
                <a:latin typeface="Times New Roman"/>
                <a:cs typeface="Times New Roman"/>
              </a:rPr>
              <a:t> </a:t>
            </a:r>
            <a:r>
              <a:rPr lang="tr-TR">
                <a:solidFill>
                  <a:srgbClr val="FFFFFF"/>
                </a:solidFill>
                <a:latin typeface="Times New Roman"/>
                <a:cs typeface="Times New Roman"/>
              </a:rPr>
              <a:t>Şeması:</a:t>
            </a:r>
            <a:r>
              <a:rPr lang="tr-TR" spc="135">
                <a:solidFill>
                  <a:srgbClr val="FFFFFF"/>
                </a:solidFill>
                <a:latin typeface="Times New Roman"/>
                <a:cs typeface="Times New Roman"/>
              </a:rPr>
              <a:t> </a:t>
            </a:r>
            <a:r>
              <a:rPr lang="tr-TR">
                <a:solidFill>
                  <a:srgbClr val="FFFFFF"/>
                </a:solidFill>
                <a:latin typeface="Times New Roman"/>
                <a:cs typeface="Times New Roman"/>
              </a:rPr>
              <a:t>Projede</a:t>
            </a:r>
            <a:r>
              <a:rPr lang="tr-TR" spc="120">
                <a:solidFill>
                  <a:srgbClr val="FFFFFF"/>
                </a:solidFill>
                <a:latin typeface="Times New Roman"/>
                <a:cs typeface="Times New Roman"/>
              </a:rPr>
              <a:t> </a:t>
            </a:r>
            <a:r>
              <a:rPr lang="tr-TR">
                <a:solidFill>
                  <a:srgbClr val="FFFFFF"/>
                </a:solidFill>
                <a:latin typeface="Times New Roman"/>
                <a:cs typeface="Times New Roman"/>
              </a:rPr>
              <a:t>iki</a:t>
            </a:r>
            <a:r>
              <a:rPr lang="tr-TR" spc="140">
                <a:solidFill>
                  <a:srgbClr val="FFFFFF"/>
                </a:solidFill>
                <a:latin typeface="Times New Roman"/>
                <a:cs typeface="Times New Roman"/>
              </a:rPr>
              <a:t> </a:t>
            </a:r>
            <a:r>
              <a:rPr lang="tr-TR">
                <a:solidFill>
                  <a:srgbClr val="FFFFFF"/>
                </a:solidFill>
                <a:latin typeface="Times New Roman"/>
                <a:cs typeface="Times New Roman"/>
              </a:rPr>
              <a:t>adet</a:t>
            </a:r>
            <a:r>
              <a:rPr lang="tr-TR" spc="130">
                <a:solidFill>
                  <a:srgbClr val="FFFFFF"/>
                </a:solidFill>
                <a:latin typeface="Times New Roman"/>
                <a:cs typeface="Times New Roman"/>
              </a:rPr>
              <a:t> </a:t>
            </a:r>
            <a:r>
              <a:rPr lang="tr-TR">
                <a:solidFill>
                  <a:srgbClr val="FFFFFF"/>
                </a:solidFill>
                <a:latin typeface="Times New Roman"/>
                <a:cs typeface="Times New Roman"/>
              </a:rPr>
              <a:t>veri</a:t>
            </a:r>
            <a:r>
              <a:rPr lang="tr-TR" spc="140">
                <a:solidFill>
                  <a:srgbClr val="FFFFFF"/>
                </a:solidFill>
                <a:latin typeface="Times New Roman"/>
                <a:cs typeface="Times New Roman"/>
              </a:rPr>
              <a:t> </a:t>
            </a:r>
            <a:r>
              <a:rPr lang="tr-TR">
                <a:solidFill>
                  <a:srgbClr val="FFFFFF"/>
                </a:solidFill>
                <a:latin typeface="Times New Roman"/>
                <a:cs typeface="Times New Roman"/>
              </a:rPr>
              <a:t>tabanı</a:t>
            </a:r>
            <a:r>
              <a:rPr lang="tr-TR" spc="140">
                <a:solidFill>
                  <a:srgbClr val="FFFFFF"/>
                </a:solidFill>
                <a:latin typeface="Times New Roman"/>
                <a:cs typeface="Times New Roman"/>
              </a:rPr>
              <a:t> </a:t>
            </a:r>
            <a:r>
              <a:rPr lang="tr-TR" spc="-10">
                <a:solidFill>
                  <a:srgbClr val="FFFFFF"/>
                </a:solidFill>
                <a:latin typeface="Times New Roman"/>
                <a:cs typeface="Times New Roman"/>
              </a:rPr>
              <a:t>şeması </a:t>
            </a:r>
            <a:r>
              <a:rPr lang="tr-TR">
                <a:solidFill>
                  <a:srgbClr val="FFFFFF"/>
                </a:solidFill>
                <a:latin typeface="Times New Roman"/>
                <a:cs typeface="Times New Roman"/>
              </a:rPr>
              <a:t>tasarlanmıştır.</a:t>
            </a:r>
            <a:r>
              <a:rPr lang="tr-TR" spc="190">
                <a:solidFill>
                  <a:srgbClr val="FFFFFF"/>
                </a:solidFill>
                <a:latin typeface="Times New Roman"/>
                <a:cs typeface="Times New Roman"/>
              </a:rPr>
              <a:t>  </a:t>
            </a:r>
            <a:r>
              <a:rPr lang="tr-TR">
                <a:solidFill>
                  <a:srgbClr val="FFFFFF"/>
                </a:solidFill>
                <a:latin typeface="Times New Roman"/>
                <a:cs typeface="Times New Roman"/>
              </a:rPr>
              <a:t>Biri</a:t>
            </a:r>
            <a:r>
              <a:rPr lang="tr-TR" spc="195">
                <a:solidFill>
                  <a:srgbClr val="FFFFFF"/>
                </a:solidFill>
                <a:latin typeface="Times New Roman"/>
                <a:cs typeface="Times New Roman"/>
              </a:rPr>
              <a:t>  </a:t>
            </a:r>
            <a:r>
              <a:rPr lang="tr-TR">
                <a:solidFill>
                  <a:srgbClr val="FFFFFF"/>
                </a:solidFill>
                <a:latin typeface="Times New Roman"/>
                <a:cs typeface="Times New Roman"/>
              </a:rPr>
              <a:t>MySQL</a:t>
            </a:r>
            <a:r>
              <a:rPr lang="tr-TR" spc="195">
                <a:solidFill>
                  <a:srgbClr val="FFFFFF"/>
                </a:solidFill>
                <a:latin typeface="Times New Roman"/>
                <a:cs typeface="Times New Roman"/>
              </a:rPr>
              <a:t>  </a:t>
            </a:r>
            <a:r>
              <a:rPr lang="tr-TR">
                <a:solidFill>
                  <a:srgbClr val="FFFFFF"/>
                </a:solidFill>
                <a:latin typeface="Times New Roman"/>
                <a:cs typeface="Times New Roman"/>
              </a:rPr>
              <a:t>(şekil</a:t>
            </a:r>
            <a:r>
              <a:rPr lang="tr-TR" spc="190">
                <a:solidFill>
                  <a:srgbClr val="FFFFFF"/>
                </a:solidFill>
                <a:latin typeface="Times New Roman"/>
                <a:cs typeface="Times New Roman"/>
              </a:rPr>
              <a:t>  </a:t>
            </a:r>
            <a:r>
              <a:rPr lang="tr-TR">
                <a:solidFill>
                  <a:srgbClr val="FFFFFF"/>
                </a:solidFill>
                <a:latin typeface="Times New Roman"/>
                <a:cs typeface="Times New Roman"/>
              </a:rPr>
              <a:t>6.1),</a:t>
            </a:r>
            <a:r>
              <a:rPr lang="tr-TR" spc="190">
                <a:solidFill>
                  <a:srgbClr val="FFFFFF"/>
                </a:solidFill>
                <a:latin typeface="Times New Roman"/>
                <a:cs typeface="Times New Roman"/>
              </a:rPr>
              <a:t>  </a:t>
            </a:r>
            <a:r>
              <a:rPr lang="tr-TR">
                <a:solidFill>
                  <a:srgbClr val="FFFFFF"/>
                </a:solidFill>
                <a:latin typeface="Times New Roman"/>
                <a:cs typeface="Times New Roman"/>
              </a:rPr>
              <a:t>diğeri</a:t>
            </a:r>
            <a:r>
              <a:rPr lang="tr-TR" spc="195">
                <a:solidFill>
                  <a:srgbClr val="FFFFFF"/>
                </a:solidFill>
                <a:latin typeface="Times New Roman"/>
                <a:cs typeface="Times New Roman"/>
              </a:rPr>
              <a:t>  </a:t>
            </a:r>
            <a:r>
              <a:rPr lang="tr-TR" spc="-25">
                <a:solidFill>
                  <a:srgbClr val="FFFFFF"/>
                </a:solidFill>
                <a:latin typeface="Times New Roman"/>
                <a:cs typeface="Times New Roman"/>
              </a:rPr>
              <a:t>ise </a:t>
            </a:r>
            <a:r>
              <a:rPr lang="tr-TR">
                <a:solidFill>
                  <a:srgbClr val="FFFFFF"/>
                </a:solidFill>
                <a:latin typeface="Times New Roman"/>
                <a:cs typeface="Times New Roman"/>
              </a:rPr>
              <a:t>MongoDB</a:t>
            </a:r>
            <a:r>
              <a:rPr lang="tr-TR" spc="65">
                <a:solidFill>
                  <a:srgbClr val="FFFFFF"/>
                </a:solidFill>
                <a:latin typeface="Times New Roman"/>
                <a:cs typeface="Times New Roman"/>
              </a:rPr>
              <a:t> </a:t>
            </a:r>
            <a:r>
              <a:rPr lang="tr-TR">
                <a:solidFill>
                  <a:srgbClr val="FFFFFF"/>
                </a:solidFill>
                <a:latin typeface="Times New Roman"/>
                <a:cs typeface="Times New Roman"/>
              </a:rPr>
              <a:t>(şekil</a:t>
            </a:r>
            <a:r>
              <a:rPr lang="tr-TR" spc="60">
                <a:solidFill>
                  <a:srgbClr val="FFFFFF"/>
                </a:solidFill>
                <a:latin typeface="Times New Roman"/>
                <a:cs typeface="Times New Roman"/>
              </a:rPr>
              <a:t> </a:t>
            </a:r>
            <a:r>
              <a:rPr lang="tr-TR">
                <a:solidFill>
                  <a:srgbClr val="FFFFFF"/>
                </a:solidFill>
                <a:latin typeface="Times New Roman"/>
                <a:cs typeface="Times New Roman"/>
              </a:rPr>
              <a:t>6.2)</a:t>
            </a:r>
            <a:r>
              <a:rPr lang="tr-TR" spc="70">
                <a:solidFill>
                  <a:srgbClr val="FFFFFF"/>
                </a:solidFill>
                <a:latin typeface="Times New Roman"/>
                <a:cs typeface="Times New Roman"/>
              </a:rPr>
              <a:t> </a:t>
            </a:r>
            <a:r>
              <a:rPr lang="tr-TR">
                <a:solidFill>
                  <a:srgbClr val="FFFFFF"/>
                </a:solidFill>
                <a:latin typeface="Times New Roman"/>
                <a:cs typeface="Times New Roman"/>
              </a:rPr>
              <a:t>veri</a:t>
            </a:r>
            <a:r>
              <a:rPr lang="tr-TR" spc="55">
                <a:solidFill>
                  <a:srgbClr val="FFFFFF"/>
                </a:solidFill>
                <a:latin typeface="Times New Roman"/>
                <a:cs typeface="Times New Roman"/>
              </a:rPr>
              <a:t> </a:t>
            </a:r>
            <a:r>
              <a:rPr lang="tr-TR">
                <a:solidFill>
                  <a:srgbClr val="FFFFFF"/>
                </a:solidFill>
                <a:latin typeface="Times New Roman"/>
                <a:cs typeface="Times New Roman"/>
              </a:rPr>
              <a:t>tabanıdır.</a:t>
            </a:r>
            <a:r>
              <a:rPr lang="tr-TR" spc="60">
                <a:solidFill>
                  <a:srgbClr val="FFFFFF"/>
                </a:solidFill>
                <a:latin typeface="Times New Roman"/>
                <a:cs typeface="Times New Roman"/>
              </a:rPr>
              <a:t> </a:t>
            </a:r>
            <a:r>
              <a:rPr lang="tr-TR">
                <a:solidFill>
                  <a:srgbClr val="FFFFFF"/>
                </a:solidFill>
                <a:latin typeface="Times New Roman"/>
                <a:cs typeface="Times New Roman"/>
              </a:rPr>
              <a:t>Şemalar,</a:t>
            </a:r>
            <a:r>
              <a:rPr lang="tr-TR" spc="90">
                <a:solidFill>
                  <a:srgbClr val="FFFFFF"/>
                </a:solidFill>
                <a:latin typeface="Times New Roman"/>
                <a:cs typeface="Times New Roman"/>
              </a:rPr>
              <a:t> </a:t>
            </a:r>
            <a:r>
              <a:rPr lang="tr-TR">
                <a:solidFill>
                  <a:srgbClr val="FFFFFF"/>
                </a:solidFill>
                <a:latin typeface="Times New Roman"/>
                <a:cs typeface="Times New Roman"/>
              </a:rPr>
              <a:t>kendi</a:t>
            </a:r>
            <a:r>
              <a:rPr lang="tr-TR" spc="55">
                <a:solidFill>
                  <a:srgbClr val="FFFFFF"/>
                </a:solidFill>
                <a:latin typeface="Times New Roman"/>
                <a:cs typeface="Times New Roman"/>
              </a:rPr>
              <a:t> </a:t>
            </a:r>
            <a:r>
              <a:rPr lang="tr-TR" spc="-20">
                <a:solidFill>
                  <a:srgbClr val="FFFFFF"/>
                </a:solidFill>
                <a:latin typeface="Times New Roman"/>
                <a:cs typeface="Times New Roman"/>
              </a:rPr>
              <a:t>zevk </a:t>
            </a:r>
            <a:r>
              <a:rPr lang="tr-TR">
                <a:solidFill>
                  <a:srgbClr val="FFFFFF"/>
                </a:solidFill>
                <a:latin typeface="Times New Roman"/>
                <a:cs typeface="Times New Roman"/>
              </a:rPr>
              <a:t>ve</a:t>
            </a:r>
            <a:r>
              <a:rPr lang="tr-TR" spc="335">
                <a:solidFill>
                  <a:srgbClr val="FFFFFF"/>
                </a:solidFill>
                <a:latin typeface="Times New Roman"/>
                <a:cs typeface="Times New Roman"/>
              </a:rPr>
              <a:t> </a:t>
            </a:r>
            <a:r>
              <a:rPr lang="tr-TR">
                <a:solidFill>
                  <a:srgbClr val="FFFFFF"/>
                </a:solidFill>
                <a:latin typeface="Times New Roman"/>
                <a:cs typeface="Times New Roman"/>
              </a:rPr>
              <a:t>tercihleri</a:t>
            </a:r>
            <a:r>
              <a:rPr lang="tr-TR" spc="335">
                <a:solidFill>
                  <a:srgbClr val="FFFFFF"/>
                </a:solidFill>
                <a:latin typeface="Times New Roman"/>
                <a:cs typeface="Times New Roman"/>
              </a:rPr>
              <a:t> </a:t>
            </a:r>
            <a:r>
              <a:rPr lang="tr-TR">
                <a:solidFill>
                  <a:srgbClr val="FFFFFF"/>
                </a:solidFill>
                <a:latin typeface="Times New Roman"/>
                <a:cs typeface="Times New Roman"/>
              </a:rPr>
              <a:t>doğrultusunda</a:t>
            </a:r>
            <a:r>
              <a:rPr lang="tr-TR" spc="360">
                <a:solidFill>
                  <a:srgbClr val="FFFFFF"/>
                </a:solidFill>
                <a:latin typeface="Times New Roman"/>
                <a:cs typeface="Times New Roman"/>
              </a:rPr>
              <a:t> </a:t>
            </a:r>
            <a:r>
              <a:rPr lang="tr-TR">
                <a:solidFill>
                  <a:srgbClr val="FFFFFF"/>
                </a:solidFill>
                <a:latin typeface="Times New Roman"/>
                <a:cs typeface="Times New Roman"/>
              </a:rPr>
              <a:t>diğer</a:t>
            </a:r>
            <a:r>
              <a:rPr lang="tr-TR" spc="340">
                <a:solidFill>
                  <a:srgbClr val="FFFFFF"/>
                </a:solidFill>
                <a:latin typeface="Times New Roman"/>
                <a:cs typeface="Times New Roman"/>
              </a:rPr>
              <a:t> </a:t>
            </a:r>
            <a:r>
              <a:rPr lang="tr-TR">
                <a:solidFill>
                  <a:srgbClr val="FFFFFF"/>
                </a:solidFill>
                <a:latin typeface="Times New Roman"/>
                <a:cs typeface="Times New Roman"/>
              </a:rPr>
              <a:t>kullanıcılara</a:t>
            </a:r>
            <a:r>
              <a:rPr lang="tr-TR" spc="340">
                <a:solidFill>
                  <a:srgbClr val="FFFFFF"/>
                </a:solidFill>
                <a:latin typeface="Times New Roman"/>
                <a:cs typeface="Times New Roman"/>
              </a:rPr>
              <a:t> </a:t>
            </a:r>
            <a:r>
              <a:rPr lang="tr-TR" spc="-10">
                <a:solidFill>
                  <a:srgbClr val="FFFFFF"/>
                </a:solidFill>
                <a:latin typeface="Times New Roman"/>
                <a:cs typeface="Times New Roman"/>
              </a:rPr>
              <a:t>şarkılar </a:t>
            </a:r>
            <a:r>
              <a:rPr lang="tr-TR">
                <a:solidFill>
                  <a:srgbClr val="FFFFFF"/>
                </a:solidFill>
                <a:latin typeface="Times New Roman"/>
                <a:cs typeface="Times New Roman"/>
              </a:rPr>
              <a:t>önermek</a:t>
            </a:r>
            <a:r>
              <a:rPr lang="tr-TR" spc="85">
                <a:solidFill>
                  <a:srgbClr val="FFFFFF"/>
                </a:solidFill>
                <a:latin typeface="Times New Roman"/>
                <a:cs typeface="Times New Roman"/>
              </a:rPr>
              <a:t> </a:t>
            </a:r>
            <a:r>
              <a:rPr lang="tr-TR">
                <a:solidFill>
                  <a:srgbClr val="FFFFFF"/>
                </a:solidFill>
                <a:latin typeface="Times New Roman"/>
                <a:cs typeface="Times New Roman"/>
              </a:rPr>
              <a:t>için</a:t>
            </a:r>
            <a:r>
              <a:rPr lang="tr-TR" spc="90">
                <a:solidFill>
                  <a:srgbClr val="FFFFFF"/>
                </a:solidFill>
                <a:latin typeface="Times New Roman"/>
                <a:cs typeface="Times New Roman"/>
              </a:rPr>
              <a:t> </a:t>
            </a:r>
            <a:r>
              <a:rPr lang="tr-TR">
                <a:solidFill>
                  <a:srgbClr val="FFFFFF"/>
                </a:solidFill>
                <a:latin typeface="Times New Roman"/>
                <a:cs typeface="Times New Roman"/>
              </a:rPr>
              <a:t>tasarlanmış</a:t>
            </a:r>
            <a:r>
              <a:rPr lang="tr-TR" spc="105">
                <a:solidFill>
                  <a:srgbClr val="FFFFFF"/>
                </a:solidFill>
                <a:latin typeface="Times New Roman"/>
                <a:cs typeface="Times New Roman"/>
              </a:rPr>
              <a:t> </a:t>
            </a:r>
            <a:r>
              <a:rPr lang="tr-TR">
                <a:solidFill>
                  <a:srgbClr val="FFFFFF"/>
                </a:solidFill>
                <a:latin typeface="Times New Roman"/>
                <a:cs typeface="Times New Roman"/>
              </a:rPr>
              <a:t>farklı</a:t>
            </a:r>
            <a:r>
              <a:rPr lang="tr-TR" spc="90">
                <a:solidFill>
                  <a:srgbClr val="FFFFFF"/>
                </a:solidFill>
                <a:latin typeface="Times New Roman"/>
                <a:cs typeface="Times New Roman"/>
              </a:rPr>
              <a:t> </a:t>
            </a:r>
            <a:r>
              <a:rPr lang="tr-TR">
                <a:solidFill>
                  <a:srgbClr val="FFFFFF"/>
                </a:solidFill>
                <a:latin typeface="Times New Roman"/>
                <a:cs typeface="Times New Roman"/>
              </a:rPr>
              <a:t>algoritmalar</a:t>
            </a:r>
            <a:r>
              <a:rPr lang="tr-TR" spc="105">
                <a:solidFill>
                  <a:srgbClr val="FFFFFF"/>
                </a:solidFill>
                <a:latin typeface="Times New Roman"/>
                <a:cs typeface="Times New Roman"/>
              </a:rPr>
              <a:t> </a:t>
            </a:r>
            <a:r>
              <a:rPr lang="tr-TR">
                <a:solidFill>
                  <a:srgbClr val="FFFFFF"/>
                </a:solidFill>
                <a:latin typeface="Times New Roman"/>
                <a:cs typeface="Times New Roman"/>
              </a:rPr>
              <a:t>kullanan</a:t>
            </a:r>
            <a:r>
              <a:rPr lang="tr-TR" spc="95">
                <a:solidFill>
                  <a:srgbClr val="FFFFFF"/>
                </a:solidFill>
                <a:latin typeface="Times New Roman"/>
                <a:cs typeface="Times New Roman"/>
              </a:rPr>
              <a:t> </a:t>
            </a:r>
            <a:r>
              <a:rPr lang="tr-TR" spc="-25">
                <a:solidFill>
                  <a:srgbClr val="FFFFFF"/>
                </a:solidFill>
                <a:latin typeface="Times New Roman"/>
                <a:cs typeface="Times New Roman"/>
              </a:rPr>
              <a:t>bir </a:t>
            </a:r>
            <a:r>
              <a:rPr lang="tr-TR">
                <a:solidFill>
                  <a:srgbClr val="FFFFFF"/>
                </a:solidFill>
                <a:latin typeface="Times New Roman"/>
                <a:cs typeface="Times New Roman"/>
              </a:rPr>
              <a:t>müzik</a:t>
            </a:r>
            <a:r>
              <a:rPr lang="tr-TR" spc="484">
                <a:solidFill>
                  <a:srgbClr val="FFFFFF"/>
                </a:solidFill>
                <a:latin typeface="Times New Roman"/>
                <a:cs typeface="Times New Roman"/>
              </a:rPr>
              <a:t> </a:t>
            </a:r>
            <a:r>
              <a:rPr lang="tr-TR">
                <a:solidFill>
                  <a:srgbClr val="FFFFFF"/>
                </a:solidFill>
                <a:latin typeface="Times New Roman"/>
                <a:cs typeface="Times New Roman"/>
              </a:rPr>
              <a:t>uygulaması</a:t>
            </a:r>
            <a:r>
              <a:rPr lang="tr-TR" spc="480">
                <a:solidFill>
                  <a:srgbClr val="FFFFFF"/>
                </a:solidFill>
                <a:latin typeface="Times New Roman"/>
                <a:cs typeface="Times New Roman"/>
              </a:rPr>
              <a:t> </a:t>
            </a:r>
            <a:r>
              <a:rPr lang="tr-TR">
                <a:solidFill>
                  <a:srgbClr val="FFFFFF"/>
                </a:solidFill>
                <a:latin typeface="Times New Roman"/>
                <a:cs typeface="Times New Roman"/>
              </a:rPr>
              <a:t>etrafında</a:t>
            </a:r>
            <a:r>
              <a:rPr lang="tr-TR" spc="495">
                <a:solidFill>
                  <a:srgbClr val="FFFFFF"/>
                </a:solidFill>
                <a:latin typeface="Times New Roman"/>
                <a:cs typeface="Times New Roman"/>
              </a:rPr>
              <a:t> </a:t>
            </a:r>
            <a:r>
              <a:rPr lang="tr-TR">
                <a:solidFill>
                  <a:srgbClr val="FFFFFF"/>
                </a:solidFill>
                <a:latin typeface="Times New Roman"/>
                <a:cs typeface="Times New Roman"/>
              </a:rPr>
              <a:t>modellenmiştir.</a:t>
            </a:r>
            <a:r>
              <a:rPr lang="tr-TR" spc="484">
                <a:solidFill>
                  <a:srgbClr val="FFFFFF"/>
                </a:solidFill>
                <a:latin typeface="Times New Roman"/>
                <a:cs typeface="Times New Roman"/>
              </a:rPr>
              <a:t> </a:t>
            </a:r>
            <a:r>
              <a:rPr lang="tr-TR" spc="-10">
                <a:solidFill>
                  <a:srgbClr val="FFFFFF"/>
                </a:solidFill>
                <a:latin typeface="Times New Roman"/>
                <a:cs typeface="Times New Roman"/>
              </a:rPr>
              <a:t>Tablolar </a:t>
            </a:r>
            <a:r>
              <a:rPr lang="tr-TR">
                <a:solidFill>
                  <a:srgbClr val="FFFFFF"/>
                </a:solidFill>
                <a:latin typeface="Times New Roman"/>
                <a:cs typeface="Times New Roman"/>
              </a:rPr>
              <a:t>arasında</a:t>
            </a:r>
            <a:r>
              <a:rPr lang="tr-TR" spc="10">
                <a:solidFill>
                  <a:srgbClr val="FFFFFF"/>
                </a:solidFill>
                <a:latin typeface="Times New Roman"/>
                <a:cs typeface="Times New Roman"/>
              </a:rPr>
              <a:t> </a:t>
            </a:r>
            <a:r>
              <a:rPr lang="tr-TR">
                <a:solidFill>
                  <a:srgbClr val="FFFFFF"/>
                </a:solidFill>
                <a:latin typeface="Times New Roman"/>
                <a:cs typeface="Times New Roman"/>
              </a:rPr>
              <a:t>herhangi</a:t>
            </a:r>
            <a:r>
              <a:rPr lang="tr-TR" spc="10">
                <a:solidFill>
                  <a:srgbClr val="FFFFFF"/>
                </a:solidFill>
                <a:latin typeface="Times New Roman"/>
                <a:cs typeface="Times New Roman"/>
              </a:rPr>
              <a:t> </a:t>
            </a:r>
            <a:r>
              <a:rPr lang="tr-TR">
                <a:solidFill>
                  <a:srgbClr val="FFFFFF"/>
                </a:solidFill>
                <a:latin typeface="Times New Roman"/>
                <a:cs typeface="Times New Roman"/>
              </a:rPr>
              <a:t>bir</a:t>
            </a:r>
            <a:r>
              <a:rPr lang="tr-TR" spc="10">
                <a:solidFill>
                  <a:srgbClr val="FFFFFF"/>
                </a:solidFill>
                <a:latin typeface="Times New Roman"/>
                <a:cs typeface="Times New Roman"/>
              </a:rPr>
              <a:t> </a:t>
            </a:r>
            <a:r>
              <a:rPr lang="tr-TR">
                <a:solidFill>
                  <a:srgbClr val="FFFFFF"/>
                </a:solidFill>
                <a:latin typeface="Times New Roman"/>
                <a:cs typeface="Times New Roman"/>
              </a:rPr>
              <a:t>veri</a:t>
            </a:r>
            <a:r>
              <a:rPr lang="tr-TR" spc="10">
                <a:solidFill>
                  <a:srgbClr val="FFFFFF"/>
                </a:solidFill>
                <a:latin typeface="Times New Roman"/>
                <a:cs typeface="Times New Roman"/>
              </a:rPr>
              <a:t> </a:t>
            </a:r>
            <a:r>
              <a:rPr lang="tr-TR">
                <a:solidFill>
                  <a:srgbClr val="FFFFFF"/>
                </a:solidFill>
                <a:latin typeface="Times New Roman"/>
                <a:cs typeface="Times New Roman"/>
              </a:rPr>
              <a:t>tekrarını</a:t>
            </a:r>
            <a:r>
              <a:rPr lang="tr-TR" spc="5">
                <a:solidFill>
                  <a:srgbClr val="FFFFFF"/>
                </a:solidFill>
                <a:latin typeface="Times New Roman"/>
                <a:cs typeface="Times New Roman"/>
              </a:rPr>
              <a:t> </a:t>
            </a:r>
            <a:r>
              <a:rPr lang="tr-TR">
                <a:solidFill>
                  <a:srgbClr val="FFFFFF"/>
                </a:solidFill>
                <a:latin typeface="Times New Roman"/>
                <a:cs typeface="Times New Roman"/>
              </a:rPr>
              <a:t>ortadan</a:t>
            </a:r>
            <a:r>
              <a:rPr lang="tr-TR" spc="5">
                <a:solidFill>
                  <a:srgbClr val="FFFFFF"/>
                </a:solidFill>
                <a:latin typeface="Times New Roman"/>
                <a:cs typeface="Times New Roman"/>
              </a:rPr>
              <a:t> </a:t>
            </a:r>
            <a:r>
              <a:rPr lang="tr-TR">
                <a:solidFill>
                  <a:srgbClr val="FFFFFF"/>
                </a:solidFill>
                <a:latin typeface="Times New Roman"/>
                <a:cs typeface="Times New Roman"/>
              </a:rPr>
              <a:t>kaldırmak</a:t>
            </a:r>
            <a:r>
              <a:rPr lang="tr-TR" spc="5">
                <a:solidFill>
                  <a:srgbClr val="FFFFFF"/>
                </a:solidFill>
                <a:latin typeface="Times New Roman"/>
                <a:cs typeface="Times New Roman"/>
              </a:rPr>
              <a:t> </a:t>
            </a:r>
            <a:r>
              <a:rPr lang="tr-TR" spc="-20">
                <a:solidFill>
                  <a:srgbClr val="FFFFFF"/>
                </a:solidFill>
                <a:latin typeface="Times New Roman"/>
                <a:cs typeface="Times New Roman"/>
              </a:rPr>
              <a:t>için </a:t>
            </a:r>
            <a:r>
              <a:rPr lang="tr-TR" spc="-10">
                <a:solidFill>
                  <a:srgbClr val="FFFFFF"/>
                </a:solidFill>
                <a:latin typeface="Times New Roman"/>
                <a:cs typeface="Times New Roman"/>
              </a:rPr>
              <a:t>normalizasyon</a:t>
            </a:r>
            <a:r>
              <a:rPr lang="tr-TR" spc="60">
                <a:solidFill>
                  <a:srgbClr val="FFFFFF"/>
                </a:solidFill>
                <a:latin typeface="Times New Roman"/>
                <a:cs typeface="Times New Roman"/>
              </a:rPr>
              <a:t> </a:t>
            </a:r>
            <a:r>
              <a:rPr lang="tr-TR" spc="-10">
                <a:solidFill>
                  <a:srgbClr val="FFFFFF"/>
                </a:solidFill>
                <a:latin typeface="Times New Roman"/>
                <a:cs typeface="Times New Roman"/>
              </a:rPr>
              <a:t>değerlendirmesi</a:t>
            </a:r>
            <a:r>
              <a:rPr lang="tr-TR" spc="60">
                <a:solidFill>
                  <a:srgbClr val="FFFFFF"/>
                </a:solidFill>
                <a:latin typeface="Times New Roman"/>
                <a:cs typeface="Times New Roman"/>
              </a:rPr>
              <a:t> </a:t>
            </a:r>
            <a:r>
              <a:rPr lang="tr-TR" spc="-10">
                <a:solidFill>
                  <a:srgbClr val="FFFFFF"/>
                </a:solidFill>
                <a:latin typeface="Times New Roman"/>
                <a:cs typeface="Times New Roman"/>
              </a:rPr>
              <a:t>sağlanmıştır.</a:t>
            </a:r>
            <a:endParaRPr lang="tr-TR">
              <a:solidFill>
                <a:srgbClr val="FFFFFF"/>
              </a:solidFill>
              <a:latin typeface="Times New Roman"/>
              <a:cs typeface="Times New Roman"/>
            </a:endParaRPr>
          </a:p>
          <a:p>
            <a:pPr marL="0" indent="0">
              <a:buNone/>
            </a:pPr>
            <a:endParaRPr lang="tr-TR">
              <a:solidFill>
                <a:srgbClr val="FFFFFF"/>
              </a:solidFill>
            </a:endParaRPr>
          </a:p>
        </p:txBody>
      </p:sp>
    </p:spTree>
    <p:extLst>
      <p:ext uri="{BB962C8B-B14F-4D97-AF65-F5344CB8AC3E}">
        <p14:creationId xmlns:p14="http://schemas.microsoft.com/office/powerpoint/2010/main" val="4163508554"/>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1" name="Rectangle 10">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15">
            <a:extLst>
              <a:ext uri="{FF2B5EF4-FFF2-40B4-BE49-F238E27FC236}">
                <a16:creationId xmlns:a16="http://schemas.microsoft.com/office/drawing/2014/main" id="{E055D889-2AFD-16C2-A72A-7AC38340DBFD}"/>
              </a:ext>
            </a:extLst>
          </p:cNvPr>
          <p:cNvPicPr>
            <a:picLocks noGrp="1"/>
          </p:cNvPicPr>
          <p:nvPr>
            <p:ph idx="1"/>
          </p:nvPr>
        </p:nvPicPr>
        <p:blipFill>
          <a:blip r:embed="rId2" cstate="print"/>
          <a:stretch>
            <a:fillRect/>
          </a:stretch>
        </p:blipFill>
        <p:spPr>
          <a:xfrm>
            <a:off x="1658139" y="643466"/>
            <a:ext cx="8875722" cy="5571067"/>
          </a:xfrm>
          <a:prstGeom prst="rect">
            <a:avLst/>
          </a:prstGeom>
        </p:spPr>
      </p:pic>
    </p:spTree>
    <p:extLst>
      <p:ext uri="{BB962C8B-B14F-4D97-AF65-F5344CB8AC3E}">
        <p14:creationId xmlns:p14="http://schemas.microsoft.com/office/powerpoint/2010/main" val="3828295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98777D-6B5D-5048-7B96-576165F1EAF2}"/>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8C075E06-64D7-EC49-C302-F1259BCB5D64}"/>
              </a:ext>
            </a:extLst>
          </p:cNvPr>
          <p:cNvSpPr>
            <a:spLocks noGrp="1"/>
          </p:cNvSpPr>
          <p:nvPr>
            <p:ph idx="1"/>
          </p:nvPr>
        </p:nvSpPr>
        <p:spPr/>
        <p:txBody>
          <a:bodyPr/>
          <a:lstStyle/>
          <a:p>
            <a:pPr marL="12700" marR="5080" algn="just">
              <a:lnSpc>
                <a:spcPct val="103299"/>
              </a:lnSpc>
              <a:spcBef>
                <a:spcPts val="55"/>
              </a:spcBef>
            </a:pPr>
            <a:r>
              <a:rPr lang="tr-TR" sz="1800" dirty="0">
                <a:latin typeface="Times New Roman"/>
                <a:cs typeface="Times New Roman"/>
              </a:rPr>
              <a:t>Veri</a:t>
            </a:r>
            <a:r>
              <a:rPr lang="tr-TR" sz="1800" spc="45" dirty="0">
                <a:latin typeface="Times New Roman"/>
                <a:cs typeface="Times New Roman"/>
              </a:rPr>
              <a:t> </a:t>
            </a:r>
            <a:r>
              <a:rPr lang="tr-TR" sz="1800" dirty="0">
                <a:latin typeface="Times New Roman"/>
                <a:cs typeface="Times New Roman"/>
              </a:rPr>
              <a:t>Tabanı</a:t>
            </a:r>
            <a:r>
              <a:rPr lang="tr-TR" sz="1800" spc="50" dirty="0">
                <a:latin typeface="Times New Roman"/>
                <a:cs typeface="Times New Roman"/>
              </a:rPr>
              <a:t> </a:t>
            </a:r>
            <a:r>
              <a:rPr lang="tr-TR" sz="1800" dirty="0">
                <a:latin typeface="Times New Roman"/>
                <a:cs typeface="Times New Roman"/>
              </a:rPr>
              <a:t>Sorguları:</a:t>
            </a:r>
            <a:r>
              <a:rPr lang="tr-TR" sz="1800" spc="60" dirty="0">
                <a:latin typeface="Times New Roman"/>
                <a:cs typeface="Times New Roman"/>
              </a:rPr>
              <a:t> </a:t>
            </a:r>
            <a:r>
              <a:rPr lang="tr-TR" sz="1800" dirty="0">
                <a:latin typeface="Times New Roman"/>
                <a:cs typeface="Times New Roman"/>
              </a:rPr>
              <a:t>Bu</a:t>
            </a:r>
            <a:r>
              <a:rPr lang="tr-TR" sz="1800" spc="40" dirty="0">
                <a:latin typeface="Times New Roman"/>
                <a:cs typeface="Times New Roman"/>
              </a:rPr>
              <a:t> </a:t>
            </a:r>
            <a:r>
              <a:rPr lang="tr-TR" sz="1800" dirty="0">
                <a:latin typeface="Times New Roman"/>
                <a:cs typeface="Times New Roman"/>
              </a:rPr>
              <a:t>çalışmada</a:t>
            </a:r>
            <a:r>
              <a:rPr lang="tr-TR" sz="1800" spc="65" dirty="0">
                <a:latin typeface="Times New Roman"/>
                <a:cs typeface="Times New Roman"/>
              </a:rPr>
              <a:t> </a:t>
            </a:r>
            <a:r>
              <a:rPr lang="tr-TR" sz="1800" dirty="0">
                <a:latin typeface="Times New Roman"/>
                <a:cs typeface="Times New Roman"/>
              </a:rPr>
              <a:t>üç</a:t>
            </a:r>
            <a:r>
              <a:rPr lang="tr-TR" sz="1800" spc="55" dirty="0">
                <a:latin typeface="Times New Roman"/>
                <a:cs typeface="Times New Roman"/>
              </a:rPr>
              <a:t> </a:t>
            </a:r>
            <a:r>
              <a:rPr lang="tr-TR" sz="1800" dirty="0">
                <a:latin typeface="Times New Roman"/>
                <a:cs typeface="Times New Roman"/>
              </a:rPr>
              <a:t>farklı</a:t>
            </a:r>
            <a:r>
              <a:rPr lang="tr-TR" sz="1800" spc="60" dirty="0">
                <a:latin typeface="Times New Roman"/>
                <a:cs typeface="Times New Roman"/>
              </a:rPr>
              <a:t> </a:t>
            </a:r>
            <a:r>
              <a:rPr lang="tr-TR" sz="1800" dirty="0">
                <a:latin typeface="Times New Roman"/>
                <a:cs typeface="Times New Roman"/>
              </a:rPr>
              <a:t>veri</a:t>
            </a:r>
            <a:r>
              <a:rPr lang="tr-TR" sz="1800" spc="50" dirty="0">
                <a:latin typeface="Times New Roman"/>
                <a:cs typeface="Times New Roman"/>
              </a:rPr>
              <a:t> </a:t>
            </a:r>
            <a:r>
              <a:rPr lang="tr-TR" sz="1800" spc="-10" dirty="0">
                <a:latin typeface="Times New Roman"/>
                <a:cs typeface="Times New Roman"/>
              </a:rPr>
              <a:t>tabanı </a:t>
            </a:r>
            <a:r>
              <a:rPr lang="tr-TR" sz="1800" dirty="0">
                <a:latin typeface="Times New Roman"/>
                <a:cs typeface="Times New Roman"/>
              </a:rPr>
              <a:t>sorgusu</a:t>
            </a:r>
            <a:r>
              <a:rPr lang="tr-TR" sz="1800" spc="295" dirty="0">
                <a:latin typeface="Times New Roman"/>
                <a:cs typeface="Times New Roman"/>
              </a:rPr>
              <a:t>  </a:t>
            </a:r>
            <a:r>
              <a:rPr lang="tr-TR" sz="1800" dirty="0">
                <a:latin typeface="Times New Roman"/>
                <a:cs typeface="Times New Roman"/>
              </a:rPr>
              <a:t>kullanılmıştır.</a:t>
            </a:r>
            <a:r>
              <a:rPr lang="tr-TR" sz="1800" spc="290" dirty="0">
                <a:latin typeface="Times New Roman"/>
                <a:cs typeface="Times New Roman"/>
              </a:rPr>
              <a:t>  </a:t>
            </a:r>
            <a:r>
              <a:rPr lang="tr-TR" sz="1800" dirty="0">
                <a:latin typeface="Times New Roman"/>
                <a:cs typeface="Times New Roman"/>
              </a:rPr>
              <a:t>Birinci</a:t>
            </a:r>
            <a:r>
              <a:rPr lang="tr-TR" sz="1800" spc="300" dirty="0">
                <a:latin typeface="Times New Roman"/>
                <a:cs typeface="Times New Roman"/>
              </a:rPr>
              <a:t>  </a:t>
            </a:r>
            <a:r>
              <a:rPr lang="tr-TR" sz="1800" dirty="0">
                <a:latin typeface="Times New Roman"/>
                <a:cs typeface="Times New Roman"/>
              </a:rPr>
              <a:t>sorgu</a:t>
            </a:r>
            <a:r>
              <a:rPr lang="tr-TR" sz="1800" spc="290" dirty="0">
                <a:latin typeface="Times New Roman"/>
                <a:cs typeface="Times New Roman"/>
              </a:rPr>
              <a:t>  </a:t>
            </a:r>
            <a:r>
              <a:rPr lang="tr-TR" sz="1800" dirty="0">
                <a:latin typeface="Times New Roman"/>
                <a:cs typeface="Times New Roman"/>
              </a:rPr>
              <a:t>için</a:t>
            </a:r>
            <a:r>
              <a:rPr lang="tr-TR" sz="1800" spc="290" dirty="0">
                <a:latin typeface="Times New Roman"/>
                <a:cs typeface="Times New Roman"/>
              </a:rPr>
              <a:t>  </a:t>
            </a:r>
            <a:r>
              <a:rPr lang="tr-TR" sz="1800" spc="-10" dirty="0">
                <a:latin typeface="Times New Roman"/>
                <a:cs typeface="Times New Roman"/>
              </a:rPr>
              <a:t>sadece </a:t>
            </a:r>
            <a:r>
              <a:rPr lang="tr-TR" sz="1800" dirty="0">
                <a:latin typeface="Times New Roman"/>
                <a:cs typeface="Times New Roman"/>
              </a:rPr>
              <a:t>“SELECT”</a:t>
            </a:r>
            <a:r>
              <a:rPr lang="tr-TR" sz="1800" spc="175" dirty="0">
                <a:latin typeface="Times New Roman"/>
                <a:cs typeface="Times New Roman"/>
              </a:rPr>
              <a:t> </a:t>
            </a:r>
            <a:r>
              <a:rPr lang="tr-TR" sz="1800" dirty="0">
                <a:latin typeface="Times New Roman"/>
                <a:cs typeface="Times New Roman"/>
              </a:rPr>
              <a:t>deyimi</a:t>
            </a:r>
            <a:r>
              <a:rPr lang="tr-TR" sz="1800" spc="170" dirty="0">
                <a:latin typeface="Times New Roman"/>
                <a:cs typeface="Times New Roman"/>
              </a:rPr>
              <a:t> </a:t>
            </a:r>
            <a:r>
              <a:rPr lang="tr-TR" sz="1800" dirty="0">
                <a:latin typeface="Times New Roman"/>
                <a:cs typeface="Times New Roman"/>
              </a:rPr>
              <a:t>içeren</a:t>
            </a:r>
            <a:r>
              <a:rPr lang="tr-TR" sz="1800" spc="170" dirty="0">
                <a:latin typeface="Times New Roman"/>
                <a:cs typeface="Times New Roman"/>
              </a:rPr>
              <a:t> </a:t>
            </a:r>
            <a:r>
              <a:rPr lang="tr-TR" sz="1800" dirty="0">
                <a:latin typeface="Times New Roman"/>
                <a:cs typeface="Times New Roman"/>
              </a:rPr>
              <a:t>basit</a:t>
            </a:r>
            <a:r>
              <a:rPr lang="tr-TR" sz="1800" spc="170" dirty="0">
                <a:latin typeface="Times New Roman"/>
                <a:cs typeface="Times New Roman"/>
              </a:rPr>
              <a:t> </a:t>
            </a:r>
            <a:r>
              <a:rPr lang="tr-TR" sz="1800" dirty="0">
                <a:latin typeface="Times New Roman"/>
                <a:cs typeface="Times New Roman"/>
              </a:rPr>
              <a:t>bir</a:t>
            </a:r>
            <a:r>
              <a:rPr lang="tr-TR" sz="1800" spc="175" dirty="0">
                <a:latin typeface="Times New Roman"/>
                <a:cs typeface="Times New Roman"/>
              </a:rPr>
              <a:t> </a:t>
            </a:r>
            <a:r>
              <a:rPr lang="tr-TR" sz="1800" dirty="0">
                <a:latin typeface="Times New Roman"/>
                <a:cs typeface="Times New Roman"/>
              </a:rPr>
              <a:t>sorgu</a:t>
            </a:r>
            <a:r>
              <a:rPr lang="tr-TR" sz="1800" spc="165" dirty="0">
                <a:latin typeface="Times New Roman"/>
                <a:cs typeface="Times New Roman"/>
              </a:rPr>
              <a:t> </a:t>
            </a:r>
            <a:r>
              <a:rPr lang="tr-TR" sz="1800" spc="-10" dirty="0">
                <a:latin typeface="Times New Roman"/>
                <a:cs typeface="Times New Roman"/>
              </a:rPr>
              <a:t>hazırlanmıştır. </a:t>
            </a:r>
            <a:r>
              <a:rPr lang="tr-TR" sz="1800" dirty="0">
                <a:latin typeface="Times New Roman"/>
                <a:cs typeface="Times New Roman"/>
              </a:rPr>
              <a:t>İkinci</a:t>
            </a:r>
            <a:r>
              <a:rPr lang="tr-TR" sz="1800" spc="150" dirty="0">
                <a:latin typeface="Times New Roman"/>
                <a:cs typeface="Times New Roman"/>
              </a:rPr>
              <a:t> </a:t>
            </a:r>
            <a:r>
              <a:rPr lang="tr-TR" sz="1800" dirty="0">
                <a:latin typeface="Times New Roman"/>
                <a:cs typeface="Times New Roman"/>
              </a:rPr>
              <a:t>sorgu</a:t>
            </a:r>
            <a:r>
              <a:rPr lang="tr-TR" sz="1800" spc="145" dirty="0">
                <a:latin typeface="Times New Roman"/>
                <a:cs typeface="Times New Roman"/>
              </a:rPr>
              <a:t> </a:t>
            </a:r>
            <a:r>
              <a:rPr lang="tr-TR" sz="1800" dirty="0">
                <a:latin typeface="Times New Roman"/>
                <a:cs typeface="Times New Roman"/>
              </a:rPr>
              <a:t>için</a:t>
            </a:r>
            <a:r>
              <a:rPr lang="tr-TR" sz="1800" spc="135" dirty="0">
                <a:latin typeface="Times New Roman"/>
                <a:cs typeface="Times New Roman"/>
              </a:rPr>
              <a:t> </a:t>
            </a:r>
            <a:r>
              <a:rPr lang="tr-TR" sz="1800" dirty="0">
                <a:latin typeface="Times New Roman"/>
                <a:cs typeface="Times New Roman"/>
              </a:rPr>
              <a:t>daha</a:t>
            </a:r>
            <a:r>
              <a:rPr lang="tr-TR" sz="1800" spc="160" dirty="0">
                <a:latin typeface="Times New Roman"/>
                <a:cs typeface="Times New Roman"/>
              </a:rPr>
              <a:t> </a:t>
            </a:r>
            <a:r>
              <a:rPr lang="tr-TR" sz="1800" dirty="0">
                <a:latin typeface="Times New Roman"/>
                <a:cs typeface="Times New Roman"/>
              </a:rPr>
              <a:t>karmaşık</a:t>
            </a:r>
            <a:r>
              <a:rPr lang="tr-TR" sz="1800" spc="150" dirty="0">
                <a:latin typeface="Times New Roman"/>
                <a:cs typeface="Times New Roman"/>
              </a:rPr>
              <a:t> </a:t>
            </a:r>
            <a:r>
              <a:rPr lang="tr-TR" sz="1800" dirty="0">
                <a:latin typeface="Times New Roman"/>
                <a:cs typeface="Times New Roman"/>
              </a:rPr>
              <a:t>“INNER</a:t>
            </a:r>
            <a:r>
              <a:rPr lang="tr-TR" sz="1800" spc="140" dirty="0">
                <a:latin typeface="Times New Roman"/>
                <a:cs typeface="Times New Roman"/>
              </a:rPr>
              <a:t> </a:t>
            </a:r>
            <a:r>
              <a:rPr lang="tr-TR" sz="1800" dirty="0">
                <a:latin typeface="Times New Roman"/>
                <a:cs typeface="Times New Roman"/>
              </a:rPr>
              <a:t>JOIN”</a:t>
            </a:r>
            <a:r>
              <a:rPr lang="tr-TR" sz="1800" spc="145" dirty="0">
                <a:latin typeface="Times New Roman"/>
                <a:cs typeface="Times New Roman"/>
              </a:rPr>
              <a:t> </a:t>
            </a:r>
            <a:r>
              <a:rPr lang="tr-TR" sz="1800" spc="-10" dirty="0">
                <a:latin typeface="Times New Roman"/>
                <a:cs typeface="Times New Roman"/>
              </a:rPr>
              <a:t>deyimi </a:t>
            </a:r>
            <a:r>
              <a:rPr lang="tr-TR" sz="1800" dirty="0">
                <a:latin typeface="Times New Roman"/>
                <a:cs typeface="Times New Roman"/>
              </a:rPr>
              <a:t>içeren</a:t>
            </a:r>
            <a:r>
              <a:rPr lang="tr-TR" sz="1800" spc="285" dirty="0">
                <a:latin typeface="Times New Roman"/>
                <a:cs typeface="Times New Roman"/>
              </a:rPr>
              <a:t> </a:t>
            </a:r>
            <a:r>
              <a:rPr lang="tr-TR" sz="1800" dirty="0">
                <a:latin typeface="Times New Roman"/>
                <a:cs typeface="Times New Roman"/>
              </a:rPr>
              <a:t>bir</a:t>
            </a:r>
            <a:r>
              <a:rPr lang="tr-TR" sz="1800" spc="295" dirty="0">
                <a:latin typeface="Times New Roman"/>
                <a:cs typeface="Times New Roman"/>
              </a:rPr>
              <a:t> </a:t>
            </a:r>
            <a:r>
              <a:rPr lang="tr-TR" sz="1800" dirty="0">
                <a:latin typeface="Times New Roman"/>
                <a:cs typeface="Times New Roman"/>
              </a:rPr>
              <a:t>sorgu</a:t>
            </a:r>
            <a:r>
              <a:rPr lang="tr-TR" sz="1800" spc="285" dirty="0">
                <a:latin typeface="Times New Roman"/>
                <a:cs typeface="Times New Roman"/>
              </a:rPr>
              <a:t> </a:t>
            </a:r>
            <a:r>
              <a:rPr lang="tr-TR" sz="1800" dirty="0">
                <a:latin typeface="Times New Roman"/>
                <a:cs typeface="Times New Roman"/>
              </a:rPr>
              <a:t>hazırlanmıştır.</a:t>
            </a:r>
            <a:r>
              <a:rPr lang="tr-TR" sz="1800" spc="290" dirty="0">
                <a:latin typeface="Times New Roman"/>
                <a:cs typeface="Times New Roman"/>
              </a:rPr>
              <a:t> </a:t>
            </a:r>
            <a:r>
              <a:rPr lang="tr-TR" sz="1800" dirty="0">
                <a:latin typeface="Times New Roman"/>
                <a:cs typeface="Times New Roman"/>
              </a:rPr>
              <a:t>Üçüncü</a:t>
            </a:r>
            <a:r>
              <a:rPr lang="tr-TR" sz="1800" spc="290" dirty="0">
                <a:latin typeface="Times New Roman"/>
                <a:cs typeface="Times New Roman"/>
              </a:rPr>
              <a:t> </a:t>
            </a:r>
            <a:r>
              <a:rPr lang="tr-TR" sz="1800" dirty="0">
                <a:latin typeface="Times New Roman"/>
                <a:cs typeface="Times New Roman"/>
              </a:rPr>
              <a:t>sorgu</a:t>
            </a:r>
            <a:r>
              <a:rPr lang="tr-TR" sz="1800" spc="285" dirty="0">
                <a:latin typeface="Times New Roman"/>
                <a:cs typeface="Times New Roman"/>
              </a:rPr>
              <a:t> </a:t>
            </a:r>
            <a:r>
              <a:rPr lang="tr-TR" sz="1800" dirty="0">
                <a:latin typeface="Times New Roman"/>
                <a:cs typeface="Times New Roman"/>
              </a:rPr>
              <a:t>için</a:t>
            </a:r>
            <a:r>
              <a:rPr lang="tr-TR" sz="1800" spc="280" dirty="0">
                <a:latin typeface="Times New Roman"/>
                <a:cs typeface="Times New Roman"/>
              </a:rPr>
              <a:t> </a:t>
            </a:r>
            <a:r>
              <a:rPr lang="tr-TR" sz="1800" spc="-25" dirty="0">
                <a:latin typeface="Times New Roman"/>
                <a:cs typeface="Times New Roman"/>
              </a:rPr>
              <a:t>ise </a:t>
            </a:r>
            <a:r>
              <a:rPr lang="tr-TR" sz="1800" dirty="0">
                <a:latin typeface="Times New Roman"/>
                <a:cs typeface="Times New Roman"/>
              </a:rPr>
              <a:t>“SELECT”</a:t>
            </a:r>
            <a:r>
              <a:rPr lang="tr-TR" sz="1800" spc="75" dirty="0">
                <a:latin typeface="Times New Roman"/>
                <a:cs typeface="Times New Roman"/>
              </a:rPr>
              <a:t> </a:t>
            </a:r>
            <a:r>
              <a:rPr lang="tr-TR" sz="1800" dirty="0">
                <a:latin typeface="Times New Roman"/>
                <a:cs typeface="Times New Roman"/>
              </a:rPr>
              <a:t>ile</a:t>
            </a:r>
            <a:r>
              <a:rPr lang="tr-TR" sz="1800" spc="65" dirty="0">
                <a:latin typeface="Times New Roman"/>
                <a:cs typeface="Times New Roman"/>
              </a:rPr>
              <a:t> </a:t>
            </a:r>
            <a:r>
              <a:rPr lang="tr-TR" sz="1800" dirty="0">
                <a:latin typeface="Times New Roman"/>
                <a:cs typeface="Times New Roman"/>
              </a:rPr>
              <a:t>birlikte</a:t>
            </a:r>
            <a:r>
              <a:rPr lang="tr-TR" sz="1800" spc="75" dirty="0">
                <a:latin typeface="Times New Roman"/>
                <a:cs typeface="Times New Roman"/>
              </a:rPr>
              <a:t> </a:t>
            </a:r>
            <a:r>
              <a:rPr lang="tr-TR" sz="1800" dirty="0">
                <a:latin typeface="Times New Roman"/>
                <a:cs typeface="Times New Roman"/>
              </a:rPr>
              <a:t>iç</a:t>
            </a:r>
            <a:r>
              <a:rPr lang="tr-TR" sz="1800" spc="75" dirty="0">
                <a:latin typeface="Times New Roman"/>
                <a:cs typeface="Times New Roman"/>
              </a:rPr>
              <a:t> </a:t>
            </a:r>
            <a:r>
              <a:rPr lang="tr-TR" sz="1800" dirty="0">
                <a:latin typeface="Times New Roman"/>
                <a:cs typeface="Times New Roman"/>
              </a:rPr>
              <a:t>içe</a:t>
            </a:r>
            <a:r>
              <a:rPr lang="tr-TR" sz="1800" spc="65" dirty="0">
                <a:latin typeface="Times New Roman"/>
                <a:cs typeface="Times New Roman"/>
              </a:rPr>
              <a:t> </a:t>
            </a:r>
            <a:r>
              <a:rPr lang="tr-TR" sz="1800" dirty="0">
                <a:latin typeface="Times New Roman"/>
                <a:cs typeface="Times New Roman"/>
              </a:rPr>
              <a:t>“JOIN”,</a:t>
            </a:r>
            <a:r>
              <a:rPr lang="tr-TR" sz="1800" spc="80" dirty="0">
                <a:latin typeface="Times New Roman"/>
                <a:cs typeface="Times New Roman"/>
              </a:rPr>
              <a:t> </a:t>
            </a:r>
            <a:r>
              <a:rPr lang="tr-TR" sz="1800" dirty="0">
                <a:latin typeface="Times New Roman"/>
                <a:cs typeface="Times New Roman"/>
              </a:rPr>
              <a:t>“INNER</a:t>
            </a:r>
            <a:r>
              <a:rPr lang="tr-TR" sz="1800" spc="65" dirty="0">
                <a:latin typeface="Times New Roman"/>
                <a:cs typeface="Times New Roman"/>
              </a:rPr>
              <a:t> </a:t>
            </a:r>
            <a:r>
              <a:rPr lang="tr-TR" sz="1800" dirty="0">
                <a:latin typeface="Times New Roman"/>
                <a:cs typeface="Times New Roman"/>
              </a:rPr>
              <a:t>JOIN”</a:t>
            </a:r>
            <a:r>
              <a:rPr lang="tr-TR" sz="1800" spc="80" dirty="0">
                <a:latin typeface="Times New Roman"/>
                <a:cs typeface="Times New Roman"/>
              </a:rPr>
              <a:t> </a:t>
            </a:r>
            <a:r>
              <a:rPr lang="tr-TR" sz="1800" spc="-25" dirty="0">
                <a:latin typeface="Times New Roman"/>
                <a:cs typeface="Times New Roman"/>
              </a:rPr>
              <a:t>ve </a:t>
            </a:r>
            <a:r>
              <a:rPr lang="tr-TR" sz="1800" dirty="0">
                <a:latin typeface="Times New Roman"/>
                <a:cs typeface="Times New Roman"/>
              </a:rPr>
              <a:t>“WHERE”</a:t>
            </a:r>
            <a:r>
              <a:rPr lang="tr-TR" sz="1800" spc="400" dirty="0">
                <a:latin typeface="Times New Roman"/>
                <a:cs typeface="Times New Roman"/>
              </a:rPr>
              <a:t> </a:t>
            </a:r>
            <a:r>
              <a:rPr lang="tr-TR" sz="1800" dirty="0">
                <a:latin typeface="Times New Roman"/>
                <a:cs typeface="Times New Roman"/>
              </a:rPr>
              <a:t>deyimi</a:t>
            </a:r>
            <a:r>
              <a:rPr lang="tr-TR" sz="1800" spc="395" dirty="0">
                <a:latin typeface="Times New Roman"/>
                <a:cs typeface="Times New Roman"/>
              </a:rPr>
              <a:t> </a:t>
            </a:r>
            <a:r>
              <a:rPr lang="tr-TR" sz="1800" dirty="0">
                <a:latin typeface="Times New Roman"/>
                <a:cs typeface="Times New Roman"/>
              </a:rPr>
              <a:t>içeren</a:t>
            </a:r>
            <a:r>
              <a:rPr lang="tr-TR" sz="1800" spc="395" dirty="0">
                <a:latin typeface="Times New Roman"/>
                <a:cs typeface="Times New Roman"/>
              </a:rPr>
              <a:t> </a:t>
            </a:r>
            <a:r>
              <a:rPr lang="tr-TR" sz="1800" dirty="0">
                <a:latin typeface="Times New Roman"/>
                <a:cs typeface="Times New Roman"/>
              </a:rPr>
              <a:t>detaylı</a:t>
            </a:r>
            <a:r>
              <a:rPr lang="tr-TR" sz="1800" spc="405" dirty="0">
                <a:latin typeface="Times New Roman"/>
                <a:cs typeface="Times New Roman"/>
              </a:rPr>
              <a:t> </a:t>
            </a:r>
            <a:r>
              <a:rPr lang="tr-TR" sz="1800" dirty="0">
                <a:latin typeface="Times New Roman"/>
                <a:cs typeface="Times New Roman"/>
              </a:rPr>
              <a:t>karmaşık</a:t>
            </a:r>
            <a:r>
              <a:rPr lang="tr-TR" sz="1800" spc="395" dirty="0">
                <a:latin typeface="Times New Roman"/>
                <a:cs typeface="Times New Roman"/>
              </a:rPr>
              <a:t> </a:t>
            </a:r>
            <a:r>
              <a:rPr lang="tr-TR" sz="1800" dirty="0">
                <a:latin typeface="Times New Roman"/>
                <a:cs typeface="Times New Roman"/>
              </a:rPr>
              <a:t>bir</a:t>
            </a:r>
            <a:r>
              <a:rPr lang="tr-TR" sz="1800" spc="400" dirty="0">
                <a:latin typeface="Times New Roman"/>
                <a:cs typeface="Times New Roman"/>
              </a:rPr>
              <a:t> </a:t>
            </a:r>
            <a:r>
              <a:rPr lang="tr-TR" sz="1800" spc="-20" dirty="0">
                <a:latin typeface="Times New Roman"/>
                <a:cs typeface="Times New Roman"/>
              </a:rPr>
              <a:t>sorgu </a:t>
            </a:r>
            <a:r>
              <a:rPr lang="tr-TR" sz="1800" spc="-10" dirty="0">
                <a:latin typeface="Times New Roman"/>
                <a:cs typeface="Times New Roman"/>
              </a:rPr>
              <a:t>hazırlanmıştır.</a:t>
            </a:r>
            <a:endParaRPr lang="tr-TR" sz="1800" dirty="0">
              <a:latin typeface="Times New Roman"/>
              <a:cs typeface="Times New Roman"/>
            </a:endParaRPr>
          </a:p>
          <a:p>
            <a:pPr marL="12700" algn="just">
              <a:lnSpc>
                <a:spcPct val="100000"/>
              </a:lnSpc>
              <a:spcBef>
                <a:spcPts val="155"/>
              </a:spcBef>
            </a:pPr>
            <a:r>
              <a:rPr lang="tr-TR" sz="1800" dirty="0">
                <a:latin typeface="Times New Roman"/>
                <a:cs typeface="Times New Roman"/>
              </a:rPr>
              <a:t>Sorgu</a:t>
            </a:r>
            <a:r>
              <a:rPr lang="tr-TR" sz="1800" spc="-20" dirty="0">
                <a:latin typeface="Times New Roman"/>
                <a:cs typeface="Times New Roman"/>
              </a:rPr>
              <a:t> </a:t>
            </a:r>
            <a:r>
              <a:rPr lang="tr-TR" sz="1800" dirty="0">
                <a:latin typeface="Times New Roman"/>
                <a:cs typeface="Times New Roman"/>
              </a:rPr>
              <a:t>1:</a:t>
            </a:r>
            <a:r>
              <a:rPr lang="tr-TR" sz="1800" spc="-20" dirty="0">
                <a:latin typeface="Times New Roman"/>
                <a:cs typeface="Times New Roman"/>
              </a:rPr>
              <a:t> </a:t>
            </a:r>
            <a:r>
              <a:rPr lang="tr-TR" sz="1800" spc="-10" dirty="0">
                <a:latin typeface="Times New Roman"/>
                <a:cs typeface="Times New Roman"/>
              </a:rPr>
              <a:t>Basit</a:t>
            </a:r>
            <a:endParaRPr lang="tr-TR" sz="1800" dirty="0">
              <a:latin typeface="Times New Roman"/>
              <a:cs typeface="Times New Roman"/>
            </a:endParaRPr>
          </a:p>
          <a:p>
            <a:endParaRPr lang="tr-TR" dirty="0"/>
          </a:p>
        </p:txBody>
      </p:sp>
      <p:pic>
        <p:nvPicPr>
          <p:cNvPr id="5" name="object 16">
            <a:extLst>
              <a:ext uri="{FF2B5EF4-FFF2-40B4-BE49-F238E27FC236}">
                <a16:creationId xmlns:a16="http://schemas.microsoft.com/office/drawing/2014/main" id="{6EA60601-8756-8174-E446-E2A8FB5366F4}"/>
              </a:ext>
            </a:extLst>
          </p:cNvPr>
          <p:cNvPicPr/>
          <p:nvPr/>
        </p:nvPicPr>
        <p:blipFill>
          <a:blip r:embed="rId2" cstate="print"/>
          <a:stretch>
            <a:fillRect/>
          </a:stretch>
        </p:blipFill>
        <p:spPr>
          <a:xfrm>
            <a:off x="1394879" y="4510589"/>
            <a:ext cx="2935251" cy="390023"/>
          </a:xfrm>
          <a:prstGeom prst="rect">
            <a:avLst/>
          </a:prstGeom>
        </p:spPr>
      </p:pic>
    </p:spTree>
    <p:extLst>
      <p:ext uri="{BB962C8B-B14F-4D97-AF65-F5344CB8AC3E}">
        <p14:creationId xmlns:p14="http://schemas.microsoft.com/office/powerpoint/2010/main" val="1908395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AF812F-8524-D832-264A-E28AFB4BA1E0}"/>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C4D13387-0FDC-6D79-02DF-B36E2AE3FBC3}"/>
              </a:ext>
            </a:extLst>
          </p:cNvPr>
          <p:cNvSpPr>
            <a:spLocks noGrp="1"/>
          </p:cNvSpPr>
          <p:nvPr>
            <p:ph idx="1"/>
          </p:nvPr>
        </p:nvSpPr>
        <p:spPr/>
        <p:txBody>
          <a:bodyPr/>
          <a:lstStyle/>
          <a:p>
            <a:r>
              <a:rPr lang="tr-TR" sz="1800" dirty="0">
                <a:latin typeface="Times New Roman"/>
                <a:cs typeface="Times New Roman"/>
              </a:rPr>
              <a:t>Sorgu</a:t>
            </a:r>
            <a:r>
              <a:rPr lang="tr-TR" sz="1800" spc="-20" dirty="0">
                <a:latin typeface="Times New Roman"/>
                <a:cs typeface="Times New Roman"/>
              </a:rPr>
              <a:t> </a:t>
            </a:r>
            <a:r>
              <a:rPr lang="tr-TR" sz="1800" dirty="0">
                <a:latin typeface="Times New Roman"/>
                <a:cs typeface="Times New Roman"/>
              </a:rPr>
              <a:t>2:</a:t>
            </a:r>
            <a:r>
              <a:rPr lang="tr-TR" sz="1800" spc="-20" dirty="0">
                <a:latin typeface="Times New Roman"/>
                <a:cs typeface="Times New Roman"/>
              </a:rPr>
              <a:t> </a:t>
            </a:r>
            <a:r>
              <a:rPr lang="tr-TR" sz="1800" spc="-10" dirty="0">
                <a:latin typeface="Times New Roman"/>
                <a:cs typeface="Times New Roman"/>
              </a:rPr>
              <a:t>Karmaşık</a:t>
            </a:r>
            <a:endParaRPr lang="tr-TR" sz="1800" dirty="0">
              <a:latin typeface="Times New Roman"/>
              <a:cs typeface="Times New Roman"/>
            </a:endParaRPr>
          </a:p>
          <a:p>
            <a:pPr marL="0" indent="0">
              <a:buNone/>
            </a:pPr>
            <a:endParaRPr lang="tr-TR" dirty="0"/>
          </a:p>
        </p:txBody>
      </p:sp>
      <p:pic>
        <p:nvPicPr>
          <p:cNvPr id="4" name="object 17">
            <a:extLst>
              <a:ext uri="{FF2B5EF4-FFF2-40B4-BE49-F238E27FC236}">
                <a16:creationId xmlns:a16="http://schemas.microsoft.com/office/drawing/2014/main" id="{56E65A1E-0852-0123-3597-E42D5EE7C966}"/>
              </a:ext>
            </a:extLst>
          </p:cNvPr>
          <p:cNvPicPr/>
          <p:nvPr/>
        </p:nvPicPr>
        <p:blipFill>
          <a:blip r:embed="rId2" cstate="print"/>
          <a:stretch>
            <a:fillRect/>
          </a:stretch>
        </p:blipFill>
        <p:spPr>
          <a:xfrm>
            <a:off x="1314318" y="3147956"/>
            <a:ext cx="3729170" cy="752532"/>
          </a:xfrm>
          <a:prstGeom prst="rect">
            <a:avLst/>
          </a:prstGeom>
        </p:spPr>
      </p:pic>
    </p:spTree>
    <p:extLst>
      <p:ext uri="{BB962C8B-B14F-4D97-AF65-F5344CB8AC3E}">
        <p14:creationId xmlns:p14="http://schemas.microsoft.com/office/powerpoint/2010/main" val="558624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D2BC6A-FB67-6662-61F6-27B1B158AFF4}"/>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97F1B812-99A0-272B-AD56-45F69581B5D2}"/>
              </a:ext>
            </a:extLst>
          </p:cNvPr>
          <p:cNvSpPr>
            <a:spLocks noGrp="1"/>
          </p:cNvSpPr>
          <p:nvPr>
            <p:ph idx="1"/>
          </p:nvPr>
        </p:nvSpPr>
        <p:spPr/>
        <p:txBody>
          <a:bodyPr/>
          <a:lstStyle/>
          <a:p>
            <a:r>
              <a:rPr lang="tr-TR" sz="1800" dirty="0">
                <a:latin typeface="Times New Roman"/>
                <a:cs typeface="Times New Roman"/>
              </a:rPr>
              <a:t>Sorgu</a:t>
            </a:r>
            <a:r>
              <a:rPr lang="tr-TR" sz="1800" spc="-25" dirty="0">
                <a:latin typeface="Times New Roman"/>
                <a:cs typeface="Times New Roman"/>
              </a:rPr>
              <a:t> </a:t>
            </a:r>
            <a:r>
              <a:rPr lang="tr-TR" sz="1800" dirty="0">
                <a:latin typeface="Times New Roman"/>
                <a:cs typeface="Times New Roman"/>
              </a:rPr>
              <a:t>3:</a:t>
            </a:r>
            <a:r>
              <a:rPr lang="tr-TR" sz="1800" spc="-25" dirty="0">
                <a:latin typeface="Times New Roman"/>
                <a:cs typeface="Times New Roman"/>
              </a:rPr>
              <a:t> </a:t>
            </a:r>
            <a:r>
              <a:rPr lang="tr-TR" sz="1800" dirty="0">
                <a:latin typeface="Times New Roman"/>
                <a:cs typeface="Times New Roman"/>
              </a:rPr>
              <a:t>Detaylı</a:t>
            </a:r>
            <a:r>
              <a:rPr lang="tr-TR" sz="1800" spc="-25" dirty="0">
                <a:latin typeface="Times New Roman"/>
                <a:cs typeface="Times New Roman"/>
              </a:rPr>
              <a:t> </a:t>
            </a:r>
            <a:r>
              <a:rPr lang="tr-TR" sz="1800" dirty="0">
                <a:latin typeface="Times New Roman"/>
                <a:cs typeface="Times New Roman"/>
              </a:rPr>
              <a:t>ve</a:t>
            </a:r>
            <a:r>
              <a:rPr lang="tr-TR" sz="1800" spc="-10" dirty="0">
                <a:latin typeface="Times New Roman"/>
                <a:cs typeface="Times New Roman"/>
              </a:rPr>
              <a:t> karmaşık</a:t>
            </a:r>
            <a:endParaRPr lang="tr-TR" sz="1800" dirty="0">
              <a:latin typeface="Times New Roman"/>
              <a:cs typeface="Times New Roman"/>
            </a:endParaRPr>
          </a:p>
          <a:p>
            <a:endParaRPr lang="tr-TR" dirty="0"/>
          </a:p>
        </p:txBody>
      </p:sp>
      <p:pic>
        <p:nvPicPr>
          <p:cNvPr id="4" name="object 19">
            <a:extLst>
              <a:ext uri="{FF2B5EF4-FFF2-40B4-BE49-F238E27FC236}">
                <a16:creationId xmlns:a16="http://schemas.microsoft.com/office/drawing/2014/main" id="{7CF1AB14-8A21-79BC-04D6-3A9EBAE0CFC3}"/>
              </a:ext>
            </a:extLst>
          </p:cNvPr>
          <p:cNvPicPr/>
          <p:nvPr/>
        </p:nvPicPr>
        <p:blipFill>
          <a:blip r:embed="rId2" cstate="print"/>
          <a:stretch>
            <a:fillRect/>
          </a:stretch>
        </p:blipFill>
        <p:spPr>
          <a:xfrm>
            <a:off x="1442337" y="3298760"/>
            <a:ext cx="4529837" cy="1730440"/>
          </a:xfrm>
          <a:prstGeom prst="rect">
            <a:avLst/>
          </a:prstGeom>
        </p:spPr>
      </p:pic>
    </p:spTree>
    <p:extLst>
      <p:ext uri="{BB962C8B-B14F-4D97-AF65-F5344CB8AC3E}">
        <p14:creationId xmlns:p14="http://schemas.microsoft.com/office/powerpoint/2010/main" val="863402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CFCD1A-6B09-1654-A78F-AF92FF031B15}"/>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B7949BA-0FC3-ABA0-CABE-28CF258DAA9A}"/>
              </a:ext>
            </a:extLst>
          </p:cNvPr>
          <p:cNvSpPr>
            <a:spLocks noGrp="1"/>
          </p:cNvSpPr>
          <p:nvPr>
            <p:ph idx="1"/>
          </p:nvPr>
        </p:nvSpPr>
        <p:spPr/>
        <p:txBody>
          <a:bodyPr/>
          <a:lstStyle/>
          <a:p>
            <a:r>
              <a:rPr lang="tr-TR" sz="1800" dirty="0">
                <a:latin typeface="Times New Roman"/>
                <a:cs typeface="Times New Roman"/>
              </a:rPr>
              <a:t>Ölçümler:</a:t>
            </a:r>
            <a:r>
              <a:rPr lang="tr-TR" sz="1800" spc="5" dirty="0">
                <a:latin typeface="Times New Roman"/>
                <a:cs typeface="Times New Roman"/>
              </a:rPr>
              <a:t> </a:t>
            </a:r>
            <a:r>
              <a:rPr lang="tr-TR" sz="1800" dirty="0">
                <a:latin typeface="Times New Roman"/>
                <a:cs typeface="Times New Roman"/>
              </a:rPr>
              <a:t>Projede</a:t>
            </a:r>
            <a:r>
              <a:rPr lang="tr-TR" sz="1800" spc="15" dirty="0">
                <a:latin typeface="Times New Roman"/>
                <a:cs typeface="Times New Roman"/>
              </a:rPr>
              <a:t> </a:t>
            </a:r>
            <a:r>
              <a:rPr lang="tr-TR" sz="1800" dirty="0">
                <a:latin typeface="Times New Roman"/>
                <a:cs typeface="Times New Roman"/>
              </a:rPr>
              <a:t>ölçümler</a:t>
            </a:r>
            <a:r>
              <a:rPr lang="tr-TR" sz="1800" spc="10" dirty="0">
                <a:latin typeface="Times New Roman"/>
                <a:cs typeface="Times New Roman"/>
              </a:rPr>
              <a:t> </a:t>
            </a:r>
            <a:r>
              <a:rPr lang="tr-TR" sz="1800" dirty="0">
                <a:latin typeface="Times New Roman"/>
                <a:cs typeface="Times New Roman"/>
              </a:rPr>
              <a:t>için</a:t>
            </a:r>
            <a:r>
              <a:rPr lang="tr-TR" sz="1800" spc="5" dirty="0">
                <a:latin typeface="Times New Roman"/>
                <a:cs typeface="Times New Roman"/>
              </a:rPr>
              <a:t> </a:t>
            </a:r>
            <a:r>
              <a:rPr lang="tr-TR" sz="1800" dirty="0">
                <a:latin typeface="Times New Roman"/>
                <a:cs typeface="Times New Roman"/>
              </a:rPr>
              <a:t>öncelikle</a:t>
            </a:r>
            <a:r>
              <a:rPr lang="tr-TR" sz="1800" spc="10" dirty="0">
                <a:latin typeface="Times New Roman"/>
                <a:cs typeface="Times New Roman"/>
              </a:rPr>
              <a:t> </a:t>
            </a:r>
            <a:r>
              <a:rPr lang="tr-TR" sz="1800" dirty="0">
                <a:latin typeface="Times New Roman"/>
                <a:cs typeface="Times New Roman"/>
              </a:rPr>
              <a:t>zaman</a:t>
            </a:r>
            <a:r>
              <a:rPr lang="tr-TR" sz="1800" spc="5" dirty="0">
                <a:latin typeface="Times New Roman"/>
                <a:cs typeface="Times New Roman"/>
              </a:rPr>
              <a:t> </a:t>
            </a:r>
            <a:r>
              <a:rPr lang="tr-TR" sz="1800" spc="-10" dirty="0">
                <a:latin typeface="Times New Roman"/>
                <a:cs typeface="Times New Roman"/>
              </a:rPr>
              <a:t>kavramı </a:t>
            </a:r>
            <a:r>
              <a:rPr lang="tr-TR" sz="1800" dirty="0">
                <a:latin typeface="Times New Roman"/>
                <a:cs typeface="Times New Roman"/>
              </a:rPr>
              <a:t>ön</a:t>
            </a:r>
            <a:r>
              <a:rPr lang="tr-TR" sz="1800" spc="30" dirty="0">
                <a:latin typeface="Times New Roman"/>
                <a:cs typeface="Times New Roman"/>
              </a:rPr>
              <a:t> </a:t>
            </a:r>
            <a:r>
              <a:rPr lang="tr-TR" sz="1800" dirty="0">
                <a:latin typeface="Times New Roman"/>
                <a:cs typeface="Times New Roman"/>
              </a:rPr>
              <a:t>planda</a:t>
            </a:r>
            <a:r>
              <a:rPr lang="tr-TR" sz="1800" spc="45" dirty="0">
                <a:latin typeface="Times New Roman"/>
                <a:cs typeface="Times New Roman"/>
              </a:rPr>
              <a:t> </a:t>
            </a:r>
            <a:r>
              <a:rPr lang="tr-TR" sz="1800" dirty="0">
                <a:latin typeface="Times New Roman"/>
                <a:cs typeface="Times New Roman"/>
              </a:rPr>
              <a:t>tutulması</a:t>
            </a:r>
            <a:r>
              <a:rPr lang="tr-TR" sz="1800" spc="35" dirty="0">
                <a:latin typeface="Times New Roman"/>
                <a:cs typeface="Times New Roman"/>
              </a:rPr>
              <a:t> </a:t>
            </a:r>
            <a:r>
              <a:rPr lang="tr-TR" sz="1800" dirty="0">
                <a:latin typeface="Times New Roman"/>
                <a:cs typeface="Times New Roman"/>
              </a:rPr>
              <a:t>hedeflenmiştir.</a:t>
            </a:r>
            <a:r>
              <a:rPr lang="tr-TR" sz="1800" spc="45" dirty="0">
                <a:latin typeface="Times New Roman"/>
                <a:cs typeface="Times New Roman"/>
              </a:rPr>
              <a:t> </a:t>
            </a:r>
            <a:r>
              <a:rPr lang="tr-TR" sz="1800" dirty="0">
                <a:latin typeface="Times New Roman"/>
                <a:cs typeface="Times New Roman"/>
              </a:rPr>
              <a:t>Zaman</a:t>
            </a:r>
            <a:r>
              <a:rPr lang="tr-TR" sz="1800" spc="35" dirty="0">
                <a:latin typeface="Times New Roman"/>
                <a:cs typeface="Times New Roman"/>
              </a:rPr>
              <a:t> </a:t>
            </a:r>
            <a:r>
              <a:rPr lang="tr-TR" sz="1800" dirty="0">
                <a:latin typeface="Times New Roman"/>
                <a:cs typeface="Times New Roman"/>
              </a:rPr>
              <a:t>ölçümleri</a:t>
            </a:r>
            <a:r>
              <a:rPr lang="tr-TR" sz="1800" spc="40" dirty="0">
                <a:latin typeface="Times New Roman"/>
                <a:cs typeface="Times New Roman"/>
              </a:rPr>
              <a:t> </a:t>
            </a:r>
            <a:r>
              <a:rPr lang="tr-TR" sz="1800" spc="-20" dirty="0">
                <a:latin typeface="Times New Roman"/>
                <a:cs typeface="Times New Roman"/>
              </a:rPr>
              <a:t>için </a:t>
            </a:r>
            <a:r>
              <a:rPr lang="tr-TR" sz="1800" dirty="0">
                <a:latin typeface="Times New Roman"/>
                <a:cs typeface="Times New Roman"/>
              </a:rPr>
              <a:t>üç</a:t>
            </a:r>
            <a:r>
              <a:rPr lang="tr-TR" sz="1800" spc="-15" dirty="0">
                <a:latin typeface="Times New Roman"/>
                <a:cs typeface="Times New Roman"/>
              </a:rPr>
              <a:t> </a:t>
            </a:r>
            <a:r>
              <a:rPr lang="tr-TR" sz="1800" dirty="0">
                <a:latin typeface="Times New Roman"/>
                <a:cs typeface="Times New Roman"/>
              </a:rPr>
              <a:t>yöntem</a:t>
            </a:r>
            <a:r>
              <a:rPr lang="tr-TR" sz="1800" spc="-45" dirty="0">
                <a:latin typeface="Times New Roman"/>
                <a:cs typeface="Times New Roman"/>
              </a:rPr>
              <a:t> </a:t>
            </a:r>
            <a:r>
              <a:rPr lang="tr-TR" sz="1800" dirty="0">
                <a:latin typeface="Times New Roman"/>
                <a:cs typeface="Times New Roman"/>
              </a:rPr>
              <a:t>ile</a:t>
            </a:r>
            <a:r>
              <a:rPr lang="tr-TR" sz="1800" spc="-25" dirty="0">
                <a:latin typeface="Times New Roman"/>
                <a:cs typeface="Times New Roman"/>
              </a:rPr>
              <a:t> </a:t>
            </a:r>
            <a:r>
              <a:rPr lang="tr-TR" sz="1800" dirty="0">
                <a:latin typeface="Times New Roman"/>
                <a:cs typeface="Times New Roman"/>
              </a:rPr>
              <a:t>hareket</a:t>
            </a:r>
            <a:r>
              <a:rPr lang="tr-TR" sz="1800" spc="-25" dirty="0">
                <a:latin typeface="Times New Roman"/>
                <a:cs typeface="Times New Roman"/>
              </a:rPr>
              <a:t> </a:t>
            </a:r>
            <a:r>
              <a:rPr lang="tr-TR" sz="1800" spc="-10" dirty="0">
                <a:latin typeface="Times New Roman"/>
                <a:cs typeface="Times New Roman"/>
              </a:rPr>
              <a:t>edilmiştir.</a:t>
            </a:r>
            <a:endParaRPr lang="tr-TR" sz="1800" dirty="0">
              <a:latin typeface="Times New Roman"/>
              <a:cs typeface="Times New Roman"/>
            </a:endParaRPr>
          </a:p>
          <a:p>
            <a:r>
              <a:rPr lang="tr-TR" sz="1800" dirty="0">
                <a:latin typeface="Times New Roman"/>
                <a:cs typeface="Times New Roman"/>
              </a:rPr>
              <a:t>Birinci</a:t>
            </a:r>
            <a:r>
              <a:rPr lang="tr-TR" sz="1800" spc="165" dirty="0">
                <a:latin typeface="Times New Roman"/>
                <a:cs typeface="Times New Roman"/>
              </a:rPr>
              <a:t> </a:t>
            </a:r>
            <a:r>
              <a:rPr lang="tr-TR" sz="1800" dirty="0">
                <a:latin typeface="Times New Roman"/>
                <a:cs typeface="Times New Roman"/>
              </a:rPr>
              <a:t>yöntem;</a:t>
            </a:r>
            <a:r>
              <a:rPr lang="tr-TR" sz="1800" spc="155" dirty="0">
                <a:latin typeface="Times New Roman"/>
                <a:cs typeface="Times New Roman"/>
              </a:rPr>
              <a:t> </a:t>
            </a:r>
            <a:r>
              <a:rPr lang="tr-TR" sz="1800" dirty="0" err="1">
                <a:latin typeface="Times New Roman"/>
                <a:cs typeface="Times New Roman"/>
              </a:rPr>
              <a:t>Clock</a:t>
            </a:r>
            <a:r>
              <a:rPr lang="tr-TR" sz="1800" dirty="0">
                <a:latin typeface="Times New Roman"/>
                <a:cs typeface="Times New Roman"/>
              </a:rPr>
              <a:t>()</a:t>
            </a:r>
            <a:r>
              <a:rPr lang="tr-TR" sz="1800" spc="160" dirty="0">
                <a:latin typeface="Times New Roman"/>
                <a:cs typeface="Times New Roman"/>
              </a:rPr>
              <a:t> </a:t>
            </a:r>
            <a:r>
              <a:rPr lang="tr-TR" sz="1800" dirty="0">
                <a:latin typeface="Times New Roman"/>
                <a:cs typeface="Times New Roman"/>
              </a:rPr>
              <a:t>fonksiyonu</a:t>
            </a:r>
            <a:r>
              <a:rPr lang="tr-TR" sz="1800" spc="160" dirty="0">
                <a:latin typeface="Times New Roman"/>
                <a:cs typeface="Times New Roman"/>
              </a:rPr>
              <a:t> </a:t>
            </a:r>
            <a:r>
              <a:rPr lang="tr-TR" sz="1800" dirty="0">
                <a:latin typeface="Times New Roman"/>
                <a:cs typeface="Times New Roman"/>
              </a:rPr>
              <a:t>kullanımı</a:t>
            </a:r>
            <a:r>
              <a:rPr lang="tr-TR" sz="1800" spc="155" dirty="0">
                <a:latin typeface="Times New Roman"/>
                <a:cs typeface="Times New Roman"/>
              </a:rPr>
              <a:t> </a:t>
            </a:r>
            <a:r>
              <a:rPr lang="tr-TR" sz="1800" dirty="0">
                <a:latin typeface="Times New Roman"/>
                <a:cs typeface="Times New Roman"/>
              </a:rPr>
              <a:t>ile</a:t>
            </a:r>
            <a:r>
              <a:rPr lang="tr-TR" sz="1800" spc="155" dirty="0">
                <a:latin typeface="Times New Roman"/>
                <a:cs typeface="Times New Roman"/>
              </a:rPr>
              <a:t> </a:t>
            </a:r>
            <a:r>
              <a:rPr lang="tr-TR" sz="1800" spc="-10" dirty="0">
                <a:latin typeface="Times New Roman"/>
                <a:cs typeface="Times New Roman"/>
              </a:rPr>
              <a:t>belirli </a:t>
            </a:r>
            <a:r>
              <a:rPr lang="tr-TR" sz="1800" dirty="0">
                <a:latin typeface="Times New Roman"/>
                <a:cs typeface="Times New Roman"/>
              </a:rPr>
              <a:t>bir</a:t>
            </a:r>
            <a:r>
              <a:rPr lang="tr-TR" sz="1800" spc="70" dirty="0">
                <a:latin typeface="Times New Roman"/>
                <a:cs typeface="Times New Roman"/>
              </a:rPr>
              <a:t> </a:t>
            </a:r>
            <a:r>
              <a:rPr lang="tr-TR" sz="1800" dirty="0">
                <a:latin typeface="Times New Roman"/>
                <a:cs typeface="Times New Roman"/>
              </a:rPr>
              <a:t>süre</a:t>
            </a:r>
            <a:r>
              <a:rPr lang="tr-TR" sz="1800" spc="75" dirty="0">
                <a:latin typeface="Times New Roman"/>
                <a:cs typeface="Times New Roman"/>
              </a:rPr>
              <a:t> </a:t>
            </a:r>
            <a:r>
              <a:rPr lang="tr-TR" sz="1800" dirty="0">
                <a:latin typeface="Times New Roman"/>
                <a:cs typeface="Times New Roman"/>
              </a:rPr>
              <a:t>CPU</a:t>
            </a:r>
            <a:r>
              <a:rPr lang="tr-TR" sz="1800" spc="65" dirty="0">
                <a:latin typeface="Times New Roman"/>
                <a:cs typeface="Times New Roman"/>
              </a:rPr>
              <a:t> </a:t>
            </a:r>
            <a:r>
              <a:rPr lang="tr-TR" sz="1800" dirty="0">
                <a:latin typeface="Times New Roman"/>
                <a:cs typeface="Times New Roman"/>
              </a:rPr>
              <a:t>üzerinde</a:t>
            </a:r>
            <a:r>
              <a:rPr lang="tr-TR" sz="1800" spc="75" dirty="0">
                <a:latin typeface="Times New Roman"/>
                <a:cs typeface="Times New Roman"/>
              </a:rPr>
              <a:t> </a:t>
            </a:r>
            <a:r>
              <a:rPr lang="tr-TR" sz="1800" dirty="0">
                <a:latin typeface="Times New Roman"/>
                <a:cs typeface="Times New Roman"/>
              </a:rPr>
              <a:t>harcanan</a:t>
            </a:r>
            <a:r>
              <a:rPr lang="tr-TR" sz="1800" spc="65" dirty="0">
                <a:latin typeface="Times New Roman"/>
                <a:cs typeface="Times New Roman"/>
              </a:rPr>
              <a:t> </a:t>
            </a:r>
            <a:r>
              <a:rPr lang="tr-TR" sz="1800" dirty="0">
                <a:latin typeface="Times New Roman"/>
                <a:cs typeface="Times New Roman"/>
              </a:rPr>
              <a:t>zaman</a:t>
            </a:r>
            <a:r>
              <a:rPr lang="tr-TR" sz="1800" spc="65" dirty="0">
                <a:latin typeface="Times New Roman"/>
                <a:cs typeface="Times New Roman"/>
              </a:rPr>
              <a:t> </a:t>
            </a:r>
            <a:r>
              <a:rPr lang="tr-TR" sz="1800" dirty="0">
                <a:latin typeface="Times New Roman"/>
                <a:cs typeface="Times New Roman"/>
              </a:rPr>
              <a:t>sonuçlarının</a:t>
            </a:r>
            <a:r>
              <a:rPr lang="tr-TR" sz="1800" spc="90" dirty="0">
                <a:latin typeface="Times New Roman"/>
                <a:cs typeface="Times New Roman"/>
              </a:rPr>
              <a:t> </a:t>
            </a:r>
            <a:r>
              <a:rPr lang="tr-TR" sz="1800" spc="-20" dirty="0">
                <a:latin typeface="Times New Roman"/>
                <a:cs typeface="Times New Roman"/>
              </a:rPr>
              <a:t>elde </a:t>
            </a:r>
            <a:r>
              <a:rPr lang="tr-TR" sz="1800" spc="-10" dirty="0">
                <a:latin typeface="Times New Roman"/>
                <a:cs typeface="Times New Roman"/>
              </a:rPr>
              <a:t>edilmesini</a:t>
            </a:r>
            <a:r>
              <a:rPr lang="tr-TR" sz="1800" spc="35" dirty="0">
                <a:latin typeface="Times New Roman"/>
                <a:cs typeface="Times New Roman"/>
              </a:rPr>
              <a:t> </a:t>
            </a:r>
            <a:r>
              <a:rPr lang="tr-TR" sz="1800" spc="-10" dirty="0">
                <a:latin typeface="Times New Roman"/>
                <a:cs typeface="Times New Roman"/>
              </a:rPr>
              <a:t>sağlamaktır.</a:t>
            </a:r>
            <a:endParaRPr lang="tr-TR" sz="1800" dirty="0">
              <a:latin typeface="Times New Roman"/>
              <a:cs typeface="Times New Roman"/>
            </a:endParaRPr>
          </a:p>
          <a:p>
            <a:r>
              <a:rPr lang="tr-TR" sz="1800" dirty="0">
                <a:latin typeface="Times New Roman"/>
                <a:cs typeface="Times New Roman"/>
              </a:rPr>
              <a:t>İkinci</a:t>
            </a:r>
            <a:r>
              <a:rPr lang="tr-TR" sz="1800" spc="275" dirty="0">
                <a:latin typeface="Times New Roman"/>
                <a:cs typeface="Times New Roman"/>
              </a:rPr>
              <a:t> </a:t>
            </a:r>
            <a:r>
              <a:rPr lang="tr-TR" sz="1800" dirty="0">
                <a:latin typeface="Times New Roman"/>
                <a:cs typeface="Times New Roman"/>
              </a:rPr>
              <a:t>yöntem;</a:t>
            </a:r>
            <a:r>
              <a:rPr lang="tr-TR" sz="1800" spc="280" dirty="0">
                <a:latin typeface="Times New Roman"/>
                <a:cs typeface="Times New Roman"/>
              </a:rPr>
              <a:t> </a:t>
            </a:r>
            <a:r>
              <a:rPr lang="tr-TR" sz="1800" dirty="0">
                <a:latin typeface="Times New Roman"/>
                <a:cs typeface="Times New Roman"/>
              </a:rPr>
              <a:t>milisaniye</a:t>
            </a:r>
            <a:r>
              <a:rPr lang="tr-TR" sz="1800" spc="280" dirty="0">
                <a:latin typeface="Times New Roman"/>
                <a:cs typeface="Times New Roman"/>
              </a:rPr>
              <a:t> </a:t>
            </a:r>
            <a:r>
              <a:rPr lang="tr-TR" sz="1800" dirty="0">
                <a:latin typeface="Times New Roman"/>
                <a:cs typeface="Times New Roman"/>
              </a:rPr>
              <a:t>hassasiyetiyle</a:t>
            </a:r>
            <a:r>
              <a:rPr lang="tr-TR" sz="1800" spc="270" dirty="0">
                <a:latin typeface="Times New Roman"/>
                <a:cs typeface="Times New Roman"/>
              </a:rPr>
              <a:t> </a:t>
            </a:r>
            <a:r>
              <a:rPr lang="tr-TR" sz="1800" spc="-10" dirty="0">
                <a:latin typeface="Times New Roman"/>
                <a:cs typeface="Times New Roman"/>
              </a:rPr>
              <a:t>zamanlamaları </a:t>
            </a:r>
            <a:r>
              <a:rPr lang="tr-TR" sz="1800" dirty="0">
                <a:latin typeface="Times New Roman"/>
                <a:cs typeface="Times New Roman"/>
              </a:rPr>
              <a:t>sağlayan</a:t>
            </a:r>
            <a:r>
              <a:rPr lang="tr-TR" sz="1800" spc="475" dirty="0">
                <a:latin typeface="Times New Roman"/>
                <a:cs typeface="Times New Roman"/>
              </a:rPr>
              <a:t>  </a:t>
            </a:r>
            <a:r>
              <a:rPr lang="tr-TR" sz="1800" dirty="0" err="1">
                <a:latin typeface="Times New Roman"/>
                <a:cs typeface="Times New Roman"/>
              </a:rPr>
              <a:t>Gettimeofday</a:t>
            </a:r>
            <a:r>
              <a:rPr lang="tr-TR" sz="1800" dirty="0">
                <a:latin typeface="Times New Roman"/>
                <a:cs typeface="Times New Roman"/>
              </a:rPr>
              <a:t>()</a:t>
            </a:r>
            <a:r>
              <a:rPr lang="tr-TR" sz="1800" spc="484" dirty="0">
                <a:latin typeface="Times New Roman"/>
                <a:cs typeface="Times New Roman"/>
              </a:rPr>
              <a:t>  </a:t>
            </a:r>
            <a:r>
              <a:rPr lang="tr-TR" sz="1800" dirty="0">
                <a:latin typeface="Times New Roman"/>
                <a:cs typeface="Times New Roman"/>
              </a:rPr>
              <a:t>fonksiyonu</a:t>
            </a:r>
            <a:r>
              <a:rPr lang="tr-TR" sz="1800" spc="475" dirty="0">
                <a:latin typeface="Times New Roman"/>
                <a:cs typeface="Times New Roman"/>
              </a:rPr>
              <a:t>  </a:t>
            </a:r>
            <a:r>
              <a:rPr lang="tr-TR" sz="1800" spc="-10" dirty="0">
                <a:latin typeface="Times New Roman"/>
                <a:cs typeface="Times New Roman"/>
              </a:rPr>
              <a:t>kullanılarak sonuçların</a:t>
            </a:r>
            <a:r>
              <a:rPr lang="tr-TR" sz="1800" spc="-20" dirty="0">
                <a:latin typeface="Times New Roman"/>
                <a:cs typeface="Times New Roman"/>
              </a:rPr>
              <a:t> </a:t>
            </a:r>
            <a:r>
              <a:rPr lang="tr-TR" sz="1800" dirty="0">
                <a:latin typeface="Times New Roman"/>
                <a:cs typeface="Times New Roman"/>
              </a:rPr>
              <a:t>elde</a:t>
            </a:r>
            <a:r>
              <a:rPr lang="tr-TR" sz="1800" spc="-10" dirty="0">
                <a:latin typeface="Times New Roman"/>
                <a:cs typeface="Times New Roman"/>
              </a:rPr>
              <a:t> </a:t>
            </a:r>
            <a:r>
              <a:rPr lang="tr-TR" sz="1800" dirty="0">
                <a:latin typeface="Times New Roman"/>
                <a:cs typeface="Times New Roman"/>
              </a:rPr>
              <a:t>edilmesini</a:t>
            </a:r>
            <a:r>
              <a:rPr lang="tr-TR" sz="1800" spc="-10" dirty="0">
                <a:latin typeface="Times New Roman"/>
                <a:cs typeface="Times New Roman"/>
              </a:rPr>
              <a:t> sağlamaktır.</a:t>
            </a:r>
            <a:endParaRPr lang="tr-TR" sz="1800" dirty="0">
              <a:latin typeface="Times New Roman"/>
              <a:cs typeface="Times New Roman"/>
            </a:endParaRPr>
          </a:p>
          <a:p>
            <a:endParaRPr lang="tr-TR" dirty="0"/>
          </a:p>
        </p:txBody>
      </p:sp>
    </p:spTree>
    <p:extLst>
      <p:ext uri="{BB962C8B-B14F-4D97-AF65-F5344CB8AC3E}">
        <p14:creationId xmlns:p14="http://schemas.microsoft.com/office/powerpoint/2010/main" val="2792033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F549F9-09F2-B9E1-4799-2F286DA2F300}"/>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EC51E78D-A0B6-104B-32F1-9810DDD5D00E}"/>
              </a:ext>
            </a:extLst>
          </p:cNvPr>
          <p:cNvSpPr>
            <a:spLocks noGrp="1"/>
          </p:cNvSpPr>
          <p:nvPr>
            <p:ph idx="1"/>
          </p:nvPr>
        </p:nvSpPr>
        <p:spPr/>
        <p:txBody>
          <a:bodyPr/>
          <a:lstStyle/>
          <a:p>
            <a:pPr marL="12700" marR="5715" algn="just">
              <a:lnSpc>
                <a:spcPct val="103000"/>
              </a:lnSpc>
              <a:spcBef>
                <a:spcPts val="60"/>
              </a:spcBef>
            </a:pPr>
            <a:r>
              <a:rPr lang="tr-TR" sz="1800" dirty="0">
                <a:latin typeface="Times New Roman"/>
                <a:cs typeface="Times New Roman"/>
              </a:rPr>
              <a:t>Üçüncü</a:t>
            </a:r>
            <a:r>
              <a:rPr lang="tr-TR" sz="1800" spc="210" dirty="0">
                <a:latin typeface="Times New Roman"/>
                <a:cs typeface="Times New Roman"/>
              </a:rPr>
              <a:t> </a:t>
            </a:r>
            <a:r>
              <a:rPr lang="tr-TR" sz="1800" dirty="0">
                <a:latin typeface="Times New Roman"/>
                <a:cs typeface="Times New Roman"/>
              </a:rPr>
              <a:t>yöntem;</a:t>
            </a:r>
            <a:r>
              <a:rPr lang="tr-TR" sz="1800" spc="200" dirty="0">
                <a:latin typeface="Times New Roman"/>
                <a:cs typeface="Times New Roman"/>
              </a:rPr>
              <a:t> </a:t>
            </a:r>
            <a:r>
              <a:rPr lang="tr-TR" sz="1800" dirty="0" err="1">
                <a:latin typeface="Times New Roman"/>
                <a:cs typeface="Times New Roman"/>
              </a:rPr>
              <a:t>Slow</a:t>
            </a:r>
            <a:r>
              <a:rPr lang="tr-TR" sz="1800" spc="195" dirty="0">
                <a:latin typeface="Times New Roman"/>
                <a:cs typeface="Times New Roman"/>
              </a:rPr>
              <a:t> </a:t>
            </a:r>
            <a:r>
              <a:rPr lang="tr-TR" sz="1800" dirty="0">
                <a:latin typeface="Times New Roman"/>
                <a:cs typeface="Times New Roman"/>
              </a:rPr>
              <a:t>Query</a:t>
            </a:r>
            <a:r>
              <a:rPr lang="tr-TR" sz="1800" spc="195" dirty="0">
                <a:latin typeface="Times New Roman"/>
                <a:cs typeface="Times New Roman"/>
              </a:rPr>
              <a:t> </a:t>
            </a:r>
            <a:r>
              <a:rPr lang="tr-TR" sz="1800" dirty="0" err="1">
                <a:latin typeface="Times New Roman"/>
                <a:cs typeface="Times New Roman"/>
              </a:rPr>
              <a:t>Log</a:t>
            </a:r>
            <a:r>
              <a:rPr lang="tr-TR" sz="1800" spc="215" dirty="0">
                <a:latin typeface="Times New Roman"/>
                <a:cs typeface="Times New Roman"/>
              </a:rPr>
              <a:t> </a:t>
            </a:r>
            <a:r>
              <a:rPr lang="tr-TR" sz="1800" dirty="0">
                <a:latin typeface="Times New Roman"/>
                <a:cs typeface="Times New Roman"/>
              </a:rPr>
              <a:t>(Yavaş</a:t>
            </a:r>
            <a:r>
              <a:rPr lang="tr-TR" sz="1800" spc="204" dirty="0">
                <a:latin typeface="Times New Roman"/>
                <a:cs typeface="Times New Roman"/>
              </a:rPr>
              <a:t> </a:t>
            </a:r>
            <a:r>
              <a:rPr lang="tr-TR" sz="1800" dirty="0">
                <a:latin typeface="Times New Roman"/>
                <a:cs typeface="Times New Roman"/>
              </a:rPr>
              <a:t>sorgu</a:t>
            </a:r>
            <a:r>
              <a:rPr lang="tr-TR" sz="1800" spc="195" dirty="0">
                <a:latin typeface="Times New Roman"/>
                <a:cs typeface="Times New Roman"/>
              </a:rPr>
              <a:t> </a:t>
            </a:r>
            <a:r>
              <a:rPr lang="tr-TR" sz="1800" spc="-10" dirty="0">
                <a:latin typeface="Times New Roman"/>
                <a:cs typeface="Times New Roman"/>
              </a:rPr>
              <a:t>kaydı) </a:t>
            </a:r>
            <a:r>
              <a:rPr lang="tr-TR" sz="1800" dirty="0">
                <a:latin typeface="Times New Roman"/>
                <a:cs typeface="Times New Roman"/>
              </a:rPr>
              <a:t>olarak</a:t>
            </a:r>
            <a:r>
              <a:rPr lang="tr-TR" sz="1800" spc="40" dirty="0">
                <a:latin typeface="Times New Roman"/>
                <a:cs typeface="Times New Roman"/>
              </a:rPr>
              <a:t> </a:t>
            </a:r>
            <a:r>
              <a:rPr lang="tr-TR" sz="1800" dirty="0">
                <a:latin typeface="Times New Roman"/>
                <a:cs typeface="Times New Roman"/>
              </a:rPr>
              <a:t>adlandırılmaktadır.</a:t>
            </a:r>
            <a:r>
              <a:rPr lang="tr-TR" sz="1800" spc="50" dirty="0">
                <a:latin typeface="Times New Roman"/>
                <a:cs typeface="Times New Roman"/>
              </a:rPr>
              <a:t> </a:t>
            </a:r>
            <a:r>
              <a:rPr lang="tr-TR" sz="1800" dirty="0">
                <a:latin typeface="Times New Roman"/>
                <a:cs typeface="Times New Roman"/>
              </a:rPr>
              <a:t>Her</a:t>
            </a:r>
            <a:r>
              <a:rPr lang="tr-TR" sz="1800" spc="55" dirty="0">
                <a:latin typeface="Times New Roman"/>
                <a:cs typeface="Times New Roman"/>
              </a:rPr>
              <a:t> </a:t>
            </a:r>
            <a:r>
              <a:rPr lang="tr-TR" sz="1800" dirty="0">
                <a:latin typeface="Times New Roman"/>
                <a:cs typeface="Times New Roman"/>
              </a:rPr>
              <a:t>veri</a:t>
            </a:r>
            <a:r>
              <a:rPr lang="tr-TR" sz="1800" spc="50" dirty="0">
                <a:latin typeface="Times New Roman"/>
                <a:cs typeface="Times New Roman"/>
              </a:rPr>
              <a:t> </a:t>
            </a:r>
            <a:r>
              <a:rPr lang="tr-TR" sz="1800" dirty="0">
                <a:latin typeface="Times New Roman"/>
                <a:cs typeface="Times New Roman"/>
              </a:rPr>
              <a:t>tabanı</a:t>
            </a:r>
            <a:r>
              <a:rPr lang="tr-TR" sz="1800" spc="45" dirty="0">
                <a:latin typeface="Times New Roman"/>
                <a:cs typeface="Times New Roman"/>
              </a:rPr>
              <a:t> </a:t>
            </a:r>
            <a:r>
              <a:rPr lang="tr-TR" sz="1800" dirty="0">
                <a:latin typeface="Times New Roman"/>
                <a:cs typeface="Times New Roman"/>
              </a:rPr>
              <a:t>zamanı</a:t>
            </a:r>
            <a:r>
              <a:rPr lang="tr-TR" sz="1800" spc="50" dirty="0">
                <a:latin typeface="Times New Roman"/>
                <a:cs typeface="Times New Roman"/>
              </a:rPr>
              <a:t> </a:t>
            </a:r>
            <a:r>
              <a:rPr lang="tr-TR" sz="1800" spc="-10" dirty="0">
                <a:latin typeface="Times New Roman"/>
                <a:cs typeface="Times New Roman"/>
              </a:rPr>
              <a:t>ölçmek </a:t>
            </a:r>
            <a:r>
              <a:rPr lang="tr-TR" sz="1800" dirty="0">
                <a:latin typeface="Times New Roman"/>
                <a:cs typeface="Times New Roman"/>
              </a:rPr>
              <a:t>için</a:t>
            </a:r>
            <a:r>
              <a:rPr lang="tr-TR" sz="1800" spc="250" dirty="0">
                <a:latin typeface="Times New Roman"/>
                <a:cs typeface="Times New Roman"/>
              </a:rPr>
              <a:t> </a:t>
            </a:r>
            <a:r>
              <a:rPr lang="tr-TR" sz="1800" dirty="0">
                <a:latin typeface="Times New Roman"/>
                <a:cs typeface="Times New Roman"/>
              </a:rPr>
              <a:t>kendi</a:t>
            </a:r>
            <a:r>
              <a:rPr lang="tr-TR" sz="1800" spc="270" dirty="0">
                <a:latin typeface="Times New Roman"/>
                <a:cs typeface="Times New Roman"/>
              </a:rPr>
              <a:t> </a:t>
            </a:r>
            <a:r>
              <a:rPr lang="tr-TR" sz="1800" dirty="0">
                <a:latin typeface="Times New Roman"/>
                <a:cs typeface="Times New Roman"/>
              </a:rPr>
              <a:t>yöntemini</a:t>
            </a:r>
            <a:r>
              <a:rPr lang="tr-TR" sz="1800" spc="254" dirty="0">
                <a:latin typeface="Times New Roman"/>
                <a:cs typeface="Times New Roman"/>
              </a:rPr>
              <a:t> </a:t>
            </a:r>
            <a:r>
              <a:rPr lang="tr-TR" sz="1800" dirty="0">
                <a:latin typeface="Times New Roman"/>
                <a:cs typeface="Times New Roman"/>
              </a:rPr>
              <a:t>sunmaktadır.</a:t>
            </a:r>
            <a:r>
              <a:rPr lang="tr-TR" sz="1800" spc="260" dirty="0">
                <a:latin typeface="Times New Roman"/>
                <a:cs typeface="Times New Roman"/>
              </a:rPr>
              <a:t> </a:t>
            </a:r>
            <a:r>
              <a:rPr lang="tr-TR" sz="1800" dirty="0">
                <a:latin typeface="Times New Roman"/>
                <a:cs typeface="Times New Roman"/>
              </a:rPr>
              <a:t>Bir</a:t>
            </a:r>
            <a:r>
              <a:rPr lang="tr-TR" sz="1800" spc="260" dirty="0">
                <a:latin typeface="Times New Roman"/>
                <a:cs typeface="Times New Roman"/>
              </a:rPr>
              <a:t> </a:t>
            </a:r>
            <a:r>
              <a:rPr lang="tr-TR" sz="1800" dirty="0">
                <a:latin typeface="Times New Roman"/>
                <a:cs typeface="Times New Roman"/>
              </a:rPr>
              <a:t>veri</a:t>
            </a:r>
            <a:r>
              <a:rPr lang="tr-TR" sz="1800" spc="254" dirty="0">
                <a:latin typeface="Times New Roman"/>
                <a:cs typeface="Times New Roman"/>
              </a:rPr>
              <a:t> </a:t>
            </a:r>
            <a:r>
              <a:rPr lang="tr-TR" sz="1800" dirty="0">
                <a:latin typeface="Times New Roman"/>
                <a:cs typeface="Times New Roman"/>
              </a:rPr>
              <a:t>tabanı</a:t>
            </a:r>
            <a:r>
              <a:rPr lang="tr-TR" sz="1800" spc="254" dirty="0">
                <a:latin typeface="Times New Roman"/>
                <a:cs typeface="Times New Roman"/>
              </a:rPr>
              <a:t> </a:t>
            </a:r>
            <a:r>
              <a:rPr lang="tr-TR" sz="1800" spc="-20" dirty="0">
                <a:latin typeface="Times New Roman"/>
                <a:cs typeface="Times New Roman"/>
              </a:rPr>
              <a:t>için </a:t>
            </a:r>
            <a:r>
              <a:rPr lang="tr-TR" sz="1800" dirty="0">
                <a:latin typeface="Times New Roman"/>
                <a:cs typeface="Times New Roman"/>
              </a:rPr>
              <a:t>önceden</a:t>
            </a:r>
            <a:r>
              <a:rPr lang="tr-TR" sz="1800" spc="40" dirty="0">
                <a:latin typeface="Times New Roman"/>
                <a:cs typeface="Times New Roman"/>
              </a:rPr>
              <a:t> </a:t>
            </a:r>
            <a:r>
              <a:rPr lang="tr-TR" sz="1800" dirty="0">
                <a:latin typeface="Times New Roman"/>
                <a:cs typeface="Times New Roman"/>
              </a:rPr>
              <a:t>belirlenmiş</a:t>
            </a:r>
            <a:r>
              <a:rPr lang="tr-TR" sz="1800" spc="55" dirty="0">
                <a:latin typeface="Times New Roman"/>
                <a:cs typeface="Times New Roman"/>
              </a:rPr>
              <a:t> </a:t>
            </a:r>
            <a:r>
              <a:rPr lang="tr-TR" sz="1800" dirty="0">
                <a:latin typeface="Times New Roman"/>
                <a:cs typeface="Times New Roman"/>
              </a:rPr>
              <a:t>uzun</a:t>
            </a:r>
            <a:r>
              <a:rPr lang="tr-TR" sz="1800" spc="40" dirty="0">
                <a:latin typeface="Times New Roman"/>
                <a:cs typeface="Times New Roman"/>
              </a:rPr>
              <a:t> </a:t>
            </a:r>
            <a:r>
              <a:rPr lang="tr-TR" sz="1800" dirty="0">
                <a:latin typeface="Times New Roman"/>
                <a:cs typeface="Times New Roman"/>
              </a:rPr>
              <a:t>süren</a:t>
            </a:r>
            <a:r>
              <a:rPr lang="tr-TR" sz="1800" spc="45" dirty="0">
                <a:latin typeface="Times New Roman"/>
                <a:cs typeface="Times New Roman"/>
              </a:rPr>
              <a:t> </a:t>
            </a:r>
            <a:r>
              <a:rPr lang="tr-TR" sz="1800" dirty="0">
                <a:latin typeface="Times New Roman"/>
                <a:cs typeface="Times New Roman"/>
              </a:rPr>
              <a:t>sorguları</a:t>
            </a:r>
            <a:r>
              <a:rPr lang="tr-TR" sz="1800" spc="50" dirty="0">
                <a:latin typeface="Times New Roman"/>
                <a:cs typeface="Times New Roman"/>
              </a:rPr>
              <a:t> </a:t>
            </a:r>
            <a:r>
              <a:rPr lang="tr-TR" sz="1800" dirty="0">
                <a:latin typeface="Times New Roman"/>
                <a:cs typeface="Times New Roman"/>
              </a:rPr>
              <a:t>kaydedebilir</a:t>
            </a:r>
            <a:r>
              <a:rPr lang="tr-TR" sz="1800" spc="45" dirty="0">
                <a:latin typeface="Times New Roman"/>
                <a:cs typeface="Times New Roman"/>
              </a:rPr>
              <a:t> </a:t>
            </a:r>
            <a:r>
              <a:rPr lang="tr-TR" sz="1800" spc="-25" dirty="0">
                <a:latin typeface="Times New Roman"/>
                <a:cs typeface="Times New Roman"/>
              </a:rPr>
              <a:t>ve </a:t>
            </a:r>
            <a:r>
              <a:rPr lang="tr-TR" sz="1800" dirty="0">
                <a:latin typeface="Times New Roman"/>
                <a:cs typeface="Times New Roman"/>
              </a:rPr>
              <a:t>mikro</a:t>
            </a:r>
            <a:r>
              <a:rPr lang="tr-TR" sz="1800" spc="5" dirty="0">
                <a:latin typeface="Times New Roman"/>
                <a:cs typeface="Times New Roman"/>
              </a:rPr>
              <a:t> </a:t>
            </a:r>
            <a:r>
              <a:rPr lang="tr-TR" sz="1800" dirty="0">
                <a:latin typeface="Times New Roman"/>
                <a:cs typeface="Times New Roman"/>
              </a:rPr>
              <a:t>saniye doğruluğu</a:t>
            </a:r>
            <a:r>
              <a:rPr lang="tr-TR" sz="1800" spc="10" dirty="0">
                <a:latin typeface="Times New Roman"/>
                <a:cs typeface="Times New Roman"/>
              </a:rPr>
              <a:t> </a:t>
            </a:r>
            <a:r>
              <a:rPr lang="tr-TR" sz="1800" dirty="0">
                <a:latin typeface="Times New Roman"/>
                <a:cs typeface="Times New Roman"/>
              </a:rPr>
              <a:t>için</a:t>
            </a:r>
            <a:r>
              <a:rPr lang="tr-TR" sz="1800" spc="5" dirty="0">
                <a:latin typeface="Times New Roman"/>
                <a:cs typeface="Times New Roman"/>
              </a:rPr>
              <a:t> </a:t>
            </a:r>
            <a:r>
              <a:rPr lang="tr-TR" sz="1800" spc="-10" dirty="0">
                <a:latin typeface="Times New Roman"/>
                <a:cs typeface="Times New Roman"/>
              </a:rPr>
              <a:t>yapılandırılabilmektedir</a:t>
            </a:r>
            <a:r>
              <a:rPr lang="tr-TR" sz="1800" spc="5" dirty="0">
                <a:latin typeface="Times New Roman"/>
                <a:cs typeface="Times New Roman"/>
              </a:rPr>
              <a:t> </a:t>
            </a:r>
            <a:r>
              <a:rPr lang="tr-TR" sz="1800" spc="-20" dirty="0">
                <a:latin typeface="Times New Roman"/>
                <a:cs typeface="Times New Roman"/>
              </a:rPr>
              <a:t>[16].</a:t>
            </a:r>
            <a:endParaRPr lang="tr-TR" sz="1800" dirty="0">
              <a:latin typeface="Times New Roman"/>
              <a:cs typeface="Times New Roman"/>
            </a:endParaRPr>
          </a:p>
          <a:p>
            <a:pPr marL="12700" marR="5080" indent="1270" algn="just">
              <a:lnSpc>
                <a:spcPct val="102200"/>
              </a:lnSpc>
              <a:spcBef>
                <a:spcPts val="150"/>
              </a:spcBef>
            </a:pPr>
            <a:r>
              <a:rPr lang="tr-TR" sz="1800" dirty="0">
                <a:latin typeface="Times New Roman"/>
                <a:cs typeface="Times New Roman"/>
              </a:rPr>
              <a:t>Ölçüm</a:t>
            </a:r>
            <a:r>
              <a:rPr lang="tr-TR" sz="1800" spc="-15" dirty="0">
                <a:latin typeface="Times New Roman"/>
                <a:cs typeface="Times New Roman"/>
              </a:rPr>
              <a:t> </a:t>
            </a:r>
            <a:r>
              <a:rPr lang="tr-TR" sz="1800" dirty="0">
                <a:latin typeface="Times New Roman"/>
                <a:cs typeface="Times New Roman"/>
              </a:rPr>
              <a:t>Metrikleri:</a:t>
            </a:r>
            <a:r>
              <a:rPr lang="tr-TR" sz="1800" spc="-5" dirty="0">
                <a:latin typeface="Times New Roman"/>
                <a:cs typeface="Times New Roman"/>
              </a:rPr>
              <a:t> </a:t>
            </a:r>
            <a:r>
              <a:rPr lang="tr-TR" sz="1800" dirty="0">
                <a:latin typeface="Times New Roman"/>
                <a:cs typeface="Times New Roman"/>
              </a:rPr>
              <a:t>Veri</a:t>
            </a:r>
            <a:r>
              <a:rPr lang="tr-TR" sz="1800" spc="-10" dirty="0">
                <a:latin typeface="Times New Roman"/>
                <a:cs typeface="Times New Roman"/>
              </a:rPr>
              <a:t> </a:t>
            </a:r>
            <a:r>
              <a:rPr lang="tr-TR" sz="1800" dirty="0">
                <a:latin typeface="Times New Roman"/>
                <a:cs typeface="Times New Roman"/>
              </a:rPr>
              <a:t>tabanlarının</a:t>
            </a:r>
            <a:r>
              <a:rPr lang="tr-TR" sz="1800" spc="-5" dirty="0">
                <a:latin typeface="Times New Roman"/>
                <a:cs typeface="Times New Roman"/>
              </a:rPr>
              <a:t> </a:t>
            </a:r>
            <a:r>
              <a:rPr lang="tr-TR" sz="1800" spc="-10" dirty="0">
                <a:latin typeface="Times New Roman"/>
                <a:cs typeface="Times New Roman"/>
              </a:rPr>
              <a:t>performansını ölçmek </a:t>
            </a:r>
            <a:r>
              <a:rPr lang="tr-TR" sz="1800" dirty="0">
                <a:latin typeface="Times New Roman"/>
                <a:cs typeface="Times New Roman"/>
              </a:rPr>
              <a:t>için</a:t>
            </a:r>
            <a:r>
              <a:rPr lang="tr-TR" sz="1800" spc="265" dirty="0">
                <a:latin typeface="Times New Roman"/>
                <a:cs typeface="Times New Roman"/>
              </a:rPr>
              <a:t> </a:t>
            </a:r>
            <a:r>
              <a:rPr lang="tr-TR" sz="1800" dirty="0">
                <a:latin typeface="Times New Roman"/>
                <a:cs typeface="Times New Roman"/>
              </a:rPr>
              <a:t>ortak</a:t>
            </a:r>
            <a:r>
              <a:rPr lang="tr-TR" sz="1800" spc="270" dirty="0">
                <a:latin typeface="Times New Roman"/>
                <a:cs typeface="Times New Roman"/>
              </a:rPr>
              <a:t> </a:t>
            </a:r>
            <a:r>
              <a:rPr lang="tr-TR" sz="1800" dirty="0">
                <a:latin typeface="Times New Roman"/>
                <a:cs typeface="Times New Roman"/>
              </a:rPr>
              <a:t>bir</a:t>
            </a:r>
            <a:r>
              <a:rPr lang="tr-TR" sz="1800" spc="285" dirty="0">
                <a:latin typeface="Times New Roman"/>
                <a:cs typeface="Times New Roman"/>
              </a:rPr>
              <a:t> </a:t>
            </a:r>
            <a:r>
              <a:rPr lang="tr-TR" sz="1800" dirty="0">
                <a:latin typeface="Times New Roman"/>
                <a:cs typeface="Times New Roman"/>
              </a:rPr>
              <a:t>metrik</a:t>
            </a:r>
            <a:r>
              <a:rPr lang="tr-TR" sz="1800" spc="280" dirty="0">
                <a:latin typeface="Times New Roman"/>
                <a:cs typeface="Times New Roman"/>
              </a:rPr>
              <a:t> </a:t>
            </a:r>
            <a:r>
              <a:rPr lang="tr-TR" sz="1800" dirty="0">
                <a:latin typeface="Times New Roman"/>
                <a:cs typeface="Times New Roman"/>
              </a:rPr>
              <a:t>gereklidir.</a:t>
            </a:r>
            <a:r>
              <a:rPr lang="tr-TR" sz="1800" spc="275" dirty="0">
                <a:latin typeface="Times New Roman"/>
                <a:cs typeface="Times New Roman"/>
              </a:rPr>
              <a:t> </a:t>
            </a:r>
            <a:r>
              <a:rPr lang="tr-TR" sz="1800" dirty="0">
                <a:latin typeface="Times New Roman"/>
                <a:cs typeface="Times New Roman"/>
              </a:rPr>
              <a:t>Bir</a:t>
            </a:r>
            <a:r>
              <a:rPr lang="tr-TR" sz="1800" spc="275" dirty="0">
                <a:latin typeface="Times New Roman"/>
                <a:cs typeface="Times New Roman"/>
              </a:rPr>
              <a:t> </a:t>
            </a:r>
            <a:r>
              <a:rPr lang="tr-TR" sz="1800" dirty="0">
                <a:latin typeface="Times New Roman"/>
                <a:cs typeface="Times New Roman"/>
              </a:rPr>
              <a:t>uygulama</a:t>
            </a:r>
            <a:r>
              <a:rPr lang="tr-TR" sz="1800" spc="275" dirty="0">
                <a:latin typeface="Times New Roman"/>
                <a:cs typeface="Times New Roman"/>
              </a:rPr>
              <a:t> </a:t>
            </a:r>
            <a:r>
              <a:rPr lang="tr-TR" sz="1800" dirty="0">
                <a:latin typeface="Times New Roman"/>
                <a:cs typeface="Times New Roman"/>
              </a:rPr>
              <a:t>için</a:t>
            </a:r>
            <a:r>
              <a:rPr lang="tr-TR" sz="1800" spc="265" dirty="0">
                <a:latin typeface="Times New Roman"/>
                <a:cs typeface="Times New Roman"/>
              </a:rPr>
              <a:t> </a:t>
            </a:r>
            <a:r>
              <a:rPr lang="tr-TR" sz="1800" spc="-25" dirty="0">
                <a:latin typeface="Times New Roman"/>
                <a:cs typeface="Times New Roman"/>
              </a:rPr>
              <a:t>en </a:t>
            </a:r>
            <a:r>
              <a:rPr lang="tr-TR" sz="1800" dirty="0">
                <a:latin typeface="Times New Roman"/>
                <a:cs typeface="Times New Roman"/>
              </a:rPr>
              <a:t>önemli</a:t>
            </a:r>
            <a:r>
              <a:rPr lang="tr-TR" sz="1800" spc="130" dirty="0">
                <a:latin typeface="Times New Roman"/>
                <a:cs typeface="Times New Roman"/>
              </a:rPr>
              <a:t> </a:t>
            </a:r>
            <a:r>
              <a:rPr lang="tr-TR" sz="1800" dirty="0">
                <a:latin typeface="Times New Roman"/>
                <a:cs typeface="Times New Roman"/>
              </a:rPr>
              <a:t>faktör,</a:t>
            </a:r>
            <a:r>
              <a:rPr lang="tr-TR" sz="1800" spc="135" dirty="0">
                <a:latin typeface="Times New Roman"/>
                <a:cs typeface="Times New Roman"/>
              </a:rPr>
              <a:t> </a:t>
            </a:r>
            <a:r>
              <a:rPr lang="tr-TR" sz="1800" dirty="0">
                <a:latin typeface="Times New Roman"/>
                <a:cs typeface="Times New Roman"/>
              </a:rPr>
              <a:t>bir</a:t>
            </a:r>
            <a:r>
              <a:rPr lang="tr-TR" sz="1800" spc="130" dirty="0">
                <a:latin typeface="Times New Roman"/>
                <a:cs typeface="Times New Roman"/>
              </a:rPr>
              <a:t> </a:t>
            </a:r>
            <a:r>
              <a:rPr lang="tr-TR" sz="1800" dirty="0">
                <a:latin typeface="Times New Roman"/>
                <a:cs typeface="Times New Roman"/>
              </a:rPr>
              <a:t>görevi</a:t>
            </a:r>
            <a:r>
              <a:rPr lang="tr-TR" sz="1800" spc="125" dirty="0">
                <a:latin typeface="Times New Roman"/>
                <a:cs typeface="Times New Roman"/>
              </a:rPr>
              <a:t> </a:t>
            </a:r>
            <a:r>
              <a:rPr lang="tr-TR" sz="1800" dirty="0">
                <a:latin typeface="Times New Roman"/>
                <a:cs typeface="Times New Roman"/>
              </a:rPr>
              <a:t>tamamlamak</a:t>
            </a:r>
            <a:r>
              <a:rPr lang="tr-TR" sz="1800" spc="125" dirty="0">
                <a:latin typeface="Times New Roman"/>
                <a:cs typeface="Times New Roman"/>
              </a:rPr>
              <a:t> </a:t>
            </a:r>
            <a:r>
              <a:rPr lang="tr-TR" sz="1800" dirty="0">
                <a:latin typeface="Times New Roman"/>
                <a:cs typeface="Times New Roman"/>
              </a:rPr>
              <a:t>için</a:t>
            </a:r>
            <a:r>
              <a:rPr lang="tr-TR" sz="1800" spc="130" dirty="0">
                <a:latin typeface="Times New Roman"/>
                <a:cs typeface="Times New Roman"/>
              </a:rPr>
              <a:t> </a:t>
            </a:r>
            <a:r>
              <a:rPr lang="tr-TR" sz="1800" dirty="0">
                <a:latin typeface="Times New Roman"/>
                <a:cs typeface="Times New Roman"/>
              </a:rPr>
              <a:t>gereken</a:t>
            </a:r>
            <a:r>
              <a:rPr lang="tr-TR" sz="1800" spc="120" dirty="0">
                <a:latin typeface="Times New Roman"/>
                <a:cs typeface="Times New Roman"/>
              </a:rPr>
              <a:t> </a:t>
            </a:r>
            <a:r>
              <a:rPr lang="tr-TR" sz="1800" spc="-20" dirty="0">
                <a:latin typeface="Times New Roman"/>
                <a:cs typeface="Times New Roman"/>
              </a:rPr>
              <a:t>süre </a:t>
            </a:r>
            <a:r>
              <a:rPr lang="tr-TR" sz="1800" dirty="0">
                <a:latin typeface="Times New Roman"/>
                <a:cs typeface="Times New Roman"/>
              </a:rPr>
              <a:t>ve</a:t>
            </a:r>
            <a:r>
              <a:rPr lang="tr-TR" sz="1800" spc="254" dirty="0">
                <a:latin typeface="Times New Roman"/>
                <a:cs typeface="Times New Roman"/>
              </a:rPr>
              <a:t> </a:t>
            </a:r>
            <a:r>
              <a:rPr lang="tr-TR" sz="1800" dirty="0">
                <a:latin typeface="Times New Roman"/>
                <a:cs typeface="Times New Roman"/>
              </a:rPr>
              <a:t>veri</a:t>
            </a:r>
            <a:r>
              <a:rPr lang="tr-TR" sz="1800" spc="270" dirty="0">
                <a:latin typeface="Times New Roman"/>
                <a:cs typeface="Times New Roman"/>
              </a:rPr>
              <a:t> </a:t>
            </a:r>
            <a:r>
              <a:rPr lang="tr-TR" sz="1800" dirty="0">
                <a:latin typeface="Times New Roman"/>
                <a:cs typeface="Times New Roman"/>
              </a:rPr>
              <a:t>tabanının</a:t>
            </a:r>
            <a:r>
              <a:rPr lang="tr-TR" sz="1800" spc="245" dirty="0">
                <a:latin typeface="Times New Roman"/>
                <a:cs typeface="Times New Roman"/>
              </a:rPr>
              <a:t> </a:t>
            </a:r>
            <a:r>
              <a:rPr lang="tr-TR" sz="1800" dirty="0">
                <a:latin typeface="Times New Roman"/>
                <a:cs typeface="Times New Roman"/>
              </a:rPr>
              <a:t>bir</a:t>
            </a:r>
            <a:r>
              <a:rPr lang="tr-TR" sz="1800" spc="260" dirty="0">
                <a:latin typeface="Times New Roman"/>
                <a:cs typeface="Times New Roman"/>
              </a:rPr>
              <a:t> </a:t>
            </a:r>
            <a:r>
              <a:rPr lang="tr-TR" sz="1800" dirty="0">
                <a:latin typeface="Times New Roman"/>
                <a:cs typeface="Times New Roman"/>
              </a:rPr>
              <a:t>işlemi</a:t>
            </a:r>
            <a:r>
              <a:rPr lang="tr-TR" sz="1800" spc="260" dirty="0">
                <a:latin typeface="Times New Roman"/>
                <a:cs typeface="Times New Roman"/>
              </a:rPr>
              <a:t> </a:t>
            </a:r>
            <a:r>
              <a:rPr lang="tr-TR" sz="1800" dirty="0">
                <a:latin typeface="Times New Roman"/>
                <a:cs typeface="Times New Roman"/>
              </a:rPr>
              <a:t>tamamlaması</a:t>
            </a:r>
            <a:r>
              <a:rPr lang="tr-TR" sz="1800" spc="265" dirty="0">
                <a:latin typeface="Times New Roman"/>
                <a:cs typeface="Times New Roman"/>
              </a:rPr>
              <a:t> </a:t>
            </a:r>
            <a:r>
              <a:rPr lang="tr-TR" sz="1800" dirty="0">
                <a:latin typeface="Times New Roman"/>
                <a:cs typeface="Times New Roman"/>
              </a:rPr>
              <a:t>durumu</a:t>
            </a:r>
            <a:r>
              <a:rPr lang="tr-TR" sz="1800" spc="260" dirty="0">
                <a:latin typeface="Times New Roman"/>
                <a:cs typeface="Times New Roman"/>
              </a:rPr>
              <a:t> </a:t>
            </a:r>
            <a:r>
              <a:rPr lang="tr-TR" sz="1800" spc="-20" dirty="0">
                <a:latin typeface="Times New Roman"/>
                <a:cs typeface="Times New Roman"/>
              </a:rPr>
              <a:t>için </a:t>
            </a:r>
            <a:r>
              <a:rPr lang="tr-TR" sz="1800" dirty="0">
                <a:latin typeface="Times New Roman"/>
                <a:cs typeface="Times New Roman"/>
              </a:rPr>
              <a:t>gerekli</a:t>
            </a:r>
            <a:r>
              <a:rPr lang="tr-TR" sz="1800" spc="160" dirty="0">
                <a:latin typeface="Times New Roman"/>
                <a:cs typeface="Times New Roman"/>
              </a:rPr>
              <a:t>  </a:t>
            </a:r>
            <a:r>
              <a:rPr lang="tr-TR" sz="1800" dirty="0">
                <a:latin typeface="Times New Roman"/>
                <a:cs typeface="Times New Roman"/>
              </a:rPr>
              <a:t>zamandır.</a:t>
            </a:r>
            <a:r>
              <a:rPr lang="tr-TR" sz="1800" spc="160" dirty="0">
                <a:latin typeface="Times New Roman"/>
                <a:cs typeface="Times New Roman"/>
              </a:rPr>
              <a:t>  </a:t>
            </a:r>
            <a:r>
              <a:rPr lang="tr-TR" sz="1800" dirty="0">
                <a:latin typeface="Times New Roman"/>
                <a:cs typeface="Times New Roman"/>
              </a:rPr>
              <a:t>Bu</a:t>
            </a:r>
            <a:r>
              <a:rPr lang="tr-TR" sz="1800" spc="160" dirty="0">
                <a:latin typeface="Times New Roman"/>
                <a:cs typeface="Times New Roman"/>
              </a:rPr>
              <a:t>  </a:t>
            </a:r>
            <a:r>
              <a:rPr lang="tr-TR" sz="1800" dirty="0">
                <a:latin typeface="Times New Roman"/>
                <a:cs typeface="Times New Roman"/>
              </a:rPr>
              <a:t>kavramlar</a:t>
            </a:r>
            <a:r>
              <a:rPr lang="tr-TR" sz="1800" spc="160" dirty="0">
                <a:latin typeface="Times New Roman"/>
                <a:cs typeface="Times New Roman"/>
              </a:rPr>
              <a:t>  </a:t>
            </a:r>
            <a:r>
              <a:rPr lang="tr-TR" sz="1800" dirty="0">
                <a:latin typeface="Times New Roman"/>
                <a:cs typeface="Times New Roman"/>
              </a:rPr>
              <a:t>iyi</a:t>
            </a:r>
            <a:r>
              <a:rPr lang="tr-TR" sz="1800" spc="165" dirty="0">
                <a:latin typeface="Times New Roman"/>
                <a:cs typeface="Times New Roman"/>
              </a:rPr>
              <a:t>  </a:t>
            </a:r>
            <a:r>
              <a:rPr lang="tr-TR" sz="1800" dirty="0">
                <a:latin typeface="Times New Roman"/>
                <a:cs typeface="Times New Roman"/>
              </a:rPr>
              <a:t>anlaşılmalı</a:t>
            </a:r>
            <a:r>
              <a:rPr lang="tr-TR" sz="1800" spc="165" dirty="0">
                <a:latin typeface="Times New Roman"/>
                <a:cs typeface="Times New Roman"/>
              </a:rPr>
              <a:t>  </a:t>
            </a:r>
            <a:r>
              <a:rPr lang="tr-TR" sz="1800" spc="-25" dirty="0">
                <a:latin typeface="Times New Roman"/>
                <a:cs typeface="Times New Roman"/>
              </a:rPr>
              <a:t>ve </a:t>
            </a:r>
            <a:r>
              <a:rPr lang="tr-TR" sz="1800" dirty="0">
                <a:latin typeface="Times New Roman"/>
                <a:cs typeface="Times New Roman"/>
              </a:rPr>
              <a:t>birbirinden</a:t>
            </a:r>
            <a:r>
              <a:rPr lang="tr-TR" sz="1800" spc="135" dirty="0">
                <a:latin typeface="Times New Roman"/>
                <a:cs typeface="Times New Roman"/>
              </a:rPr>
              <a:t> </a:t>
            </a:r>
            <a:r>
              <a:rPr lang="tr-TR" sz="1800" dirty="0">
                <a:latin typeface="Times New Roman"/>
                <a:cs typeface="Times New Roman"/>
              </a:rPr>
              <a:t>ayrı</a:t>
            </a:r>
            <a:r>
              <a:rPr lang="tr-TR" sz="1800" spc="145" dirty="0">
                <a:latin typeface="Times New Roman"/>
                <a:cs typeface="Times New Roman"/>
              </a:rPr>
              <a:t> </a:t>
            </a:r>
            <a:r>
              <a:rPr lang="tr-TR" sz="1800" dirty="0">
                <a:latin typeface="Times New Roman"/>
                <a:cs typeface="Times New Roman"/>
              </a:rPr>
              <a:t>tutulmalıdır.</a:t>
            </a:r>
            <a:r>
              <a:rPr lang="tr-TR" sz="1800" spc="180" dirty="0">
                <a:latin typeface="Times New Roman"/>
                <a:cs typeface="Times New Roman"/>
              </a:rPr>
              <a:t> </a:t>
            </a:r>
            <a:r>
              <a:rPr lang="tr-TR" sz="1800" dirty="0">
                <a:latin typeface="Times New Roman"/>
                <a:cs typeface="Times New Roman"/>
              </a:rPr>
              <a:t>Aşağıdaki</a:t>
            </a:r>
            <a:r>
              <a:rPr lang="tr-TR" sz="1800" spc="140" dirty="0">
                <a:latin typeface="Times New Roman"/>
                <a:cs typeface="Times New Roman"/>
              </a:rPr>
              <a:t> </a:t>
            </a:r>
            <a:r>
              <a:rPr lang="tr-TR" sz="1800" dirty="0">
                <a:latin typeface="Times New Roman"/>
                <a:cs typeface="Times New Roman"/>
              </a:rPr>
              <a:t>formül</a:t>
            </a:r>
            <a:r>
              <a:rPr lang="tr-TR" sz="1800" spc="145" dirty="0">
                <a:latin typeface="Times New Roman"/>
                <a:cs typeface="Times New Roman"/>
              </a:rPr>
              <a:t> </a:t>
            </a:r>
            <a:r>
              <a:rPr lang="tr-TR" sz="1800" spc="-10" dirty="0">
                <a:latin typeface="Times New Roman"/>
                <a:cs typeface="Times New Roman"/>
              </a:rPr>
              <a:t>sorguları hesaplamak</a:t>
            </a:r>
            <a:r>
              <a:rPr lang="tr-TR" sz="1800" spc="10" dirty="0">
                <a:latin typeface="Times New Roman"/>
                <a:cs typeface="Times New Roman"/>
              </a:rPr>
              <a:t> </a:t>
            </a:r>
            <a:r>
              <a:rPr lang="tr-TR" sz="1800" dirty="0">
                <a:latin typeface="Times New Roman"/>
                <a:cs typeface="Times New Roman"/>
              </a:rPr>
              <a:t>için</a:t>
            </a:r>
            <a:r>
              <a:rPr lang="tr-TR" sz="1800" spc="20" dirty="0">
                <a:latin typeface="Times New Roman"/>
                <a:cs typeface="Times New Roman"/>
              </a:rPr>
              <a:t> </a:t>
            </a:r>
            <a:r>
              <a:rPr lang="tr-TR" sz="1800" spc="-10" dirty="0">
                <a:latin typeface="Times New Roman"/>
                <a:cs typeface="Times New Roman"/>
              </a:rPr>
              <a:t>kullanılmaktadır.</a:t>
            </a:r>
            <a:endParaRPr lang="tr-TR" sz="1800" dirty="0">
              <a:latin typeface="Times New Roman"/>
              <a:cs typeface="Times New Roman"/>
            </a:endParaRPr>
          </a:p>
          <a:p>
            <a:endParaRPr lang="tr-TR" dirty="0"/>
          </a:p>
        </p:txBody>
      </p:sp>
      <p:pic>
        <p:nvPicPr>
          <p:cNvPr id="4" name="object 20">
            <a:extLst>
              <a:ext uri="{FF2B5EF4-FFF2-40B4-BE49-F238E27FC236}">
                <a16:creationId xmlns:a16="http://schemas.microsoft.com/office/drawing/2014/main" id="{299A59B2-15A5-C450-5984-5D4E06168961}"/>
              </a:ext>
            </a:extLst>
          </p:cNvPr>
          <p:cNvPicPr/>
          <p:nvPr/>
        </p:nvPicPr>
        <p:blipFill>
          <a:blip r:embed="rId2" cstate="print"/>
          <a:stretch>
            <a:fillRect/>
          </a:stretch>
        </p:blipFill>
        <p:spPr>
          <a:xfrm>
            <a:off x="1742027" y="5383423"/>
            <a:ext cx="5830347" cy="500909"/>
          </a:xfrm>
          <a:prstGeom prst="rect">
            <a:avLst/>
          </a:prstGeom>
        </p:spPr>
      </p:pic>
    </p:spTree>
    <p:extLst>
      <p:ext uri="{BB962C8B-B14F-4D97-AF65-F5344CB8AC3E}">
        <p14:creationId xmlns:p14="http://schemas.microsoft.com/office/powerpoint/2010/main" val="509331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155E59-80DB-5140-C139-6F4C07796621}"/>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E609D26-C40E-1A36-20CE-C18D99044271}"/>
              </a:ext>
            </a:extLst>
          </p:cNvPr>
          <p:cNvSpPr>
            <a:spLocks noGrp="1"/>
          </p:cNvSpPr>
          <p:nvPr>
            <p:ph idx="1"/>
          </p:nvPr>
        </p:nvSpPr>
        <p:spPr/>
        <p:txBody>
          <a:bodyPr/>
          <a:lstStyle/>
          <a:p>
            <a:r>
              <a:rPr lang="tr-TR" sz="1800" dirty="0">
                <a:latin typeface="Times New Roman"/>
                <a:cs typeface="Times New Roman"/>
              </a:rPr>
              <a:t>Her</a:t>
            </a:r>
            <a:r>
              <a:rPr lang="tr-TR" sz="1800" spc="45" dirty="0">
                <a:latin typeface="Times New Roman"/>
                <a:cs typeface="Times New Roman"/>
              </a:rPr>
              <a:t> </a:t>
            </a:r>
            <a:r>
              <a:rPr lang="tr-TR" sz="1800" dirty="0">
                <a:latin typeface="Times New Roman"/>
                <a:cs typeface="Times New Roman"/>
              </a:rPr>
              <a:t>iş</a:t>
            </a:r>
            <a:r>
              <a:rPr lang="tr-TR" sz="1800" spc="35" dirty="0">
                <a:latin typeface="Times New Roman"/>
                <a:cs typeface="Times New Roman"/>
              </a:rPr>
              <a:t> </a:t>
            </a:r>
            <a:r>
              <a:rPr lang="tr-TR" sz="1800" dirty="0">
                <a:latin typeface="Times New Roman"/>
                <a:cs typeface="Times New Roman"/>
              </a:rPr>
              <a:t>parçacığının</a:t>
            </a:r>
            <a:r>
              <a:rPr lang="tr-TR" sz="1800" spc="40" dirty="0">
                <a:latin typeface="Times New Roman"/>
                <a:cs typeface="Times New Roman"/>
              </a:rPr>
              <a:t> </a:t>
            </a:r>
            <a:r>
              <a:rPr lang="tr-TR" sz="1800" dirty="0">
                <a:latin typeface="Times New Roman"/>
                <a:cs typeface="Times New Roman"/>
              </a:rPr>
              <a:t>saniye</a:t>
            </a:r>
            <a:r>
              <a:rPr lang="tr-TR" sz="1800" spc="55" dirty="0">
                <a:latin typeface="Times New Roman"/>
                <a:cs typeface="Times New Roman"/>
              </a:rPr>
              <a:t> </a:t>
            </a:r>
            <a:r>
              <a:rPr lang="tr-TR" sz="1800" dirty="0">
                <a:latin typeface="Times New Roman"/>
                <a:cs typeface="Times New Roman"/>
              </a:rPr>
              <a:t>saniye</a:t>
            </a:r>
            <a:r>
              <a:rPr lang="tr-TR" sz="1800" spc="55" dirty="0">
                <a:latin typeface="Times New Roman"/>
                <a:cs typeface="Times New Roman"/>
              </a:rPr>
              <a:t> </a:t>
            </a:r>
            <a:r>
              <a:rPr lang="tr-TR" sz="1800" dirty="0">
                <a:latin typeface="Times New Roman"/>
                <a:cs typeface="Times New Roman"/>
              </a:rPr>
              <a:t>sorgu</a:t>
            </a:r>
            <a:r>
              <a:rPr lang="tr-TR" sz="1800" spc="40" dirty="0">
                <a:latin typeface="Times New Roman"/>
                <a:cs typeface="Times New Roman"/>
              </a:rPr>
              <a:t> </a:t>
            </a:r>
            <a:r>
              <a:rPr lang="tr-TR" sz="1800" dirty="0">
                <a:latin typeface="Times New Roman"/>
                <a:cs typeface="Times New Roman"/>
              </a:rPr>
              <a:t>başına</a:t>
            </a:r>
            <a:r>
              <a:rPr lang="tr-TR" sz="1800" spc="55" dirty="0">
                <a:latin typeface="Times New Roman"/>
                <a:cs typeface="Times New Roman"/>
              </a:rPr>
              <a:t> </a:t>
            </a:r>
            <a:r>
              <a:rPr lang="tr-TR" sz="1800" dirty="0">
                <a:latin typeface="Times New Roman"/>
                <a:cs typeface="Times New Roman"/>
              </a:rPr>
              <a:t>nasıl</a:t>
            </a:r>
            <a:r>
              <a:rPr lang="tr-TR" sz="1800" spc="40" dirty="0">
                <a:latin typeface="Times New Roman"/>
                <a:cs typeface="Times New Roman"/>
              </a:rPr>
              <a:t> </a:t>
            </a:r>
            <a:r>
              <a:rPr lang="tr-TR" sz="1800" spc="-20" dirty="0">
                <a:latin typeface="Times New Roman"/>
                <a:cs typeface="Times New Roman"/>
              </a:rPr>
              <a:t>tepki </a:t>
            </a:r>
            <a:r>
              <a:rPr lang="tr-TR" sz="1800" dirty="0">
                <a:latin typeface="Times New Roman"/>
                <a:cs typeface="Times New Roman"/>
              </a:rPr>
              <a:t>verdiğini</a:t>
            </a:r>
            <a:r>
              <a:rPr lang="tr-TR" sz="1800" spc="-45" dirty="0">
                <a:latin typeface="Times New Roman"/>
                <a:cs typeface="Times New Roman"/>
              </a:rPr>
              <a:t> </a:t>
            </a:r>
            <a:r>
              <a:rPr lang="tr-TR" sz="1800" dirty="0">
                <a:latin typeface="Times New Roman"/>
                <a:cs typeface="Times New Roman"/>
              </a:rPr>
              <a:t>ölçmek</a:t>
            </a:r>
            <a:r>
              <a:rPr lang="tr-TR" sz="1800" spc="-40" dirty="0">
                <a:latin typeface="Times New Roman"/>
                <a:cs typeface="Times New Roman"/>
              </a:rPr>
              <a:t> </a:t>
            </a:r>
            <a:r>
              <a:rPr lang="tr-TR" sz="1800" dirty="0">
                <a:latin typeface="Times New Roman"/>
                <a:cs typeface="Times New Roman"/>
              </a:rPr>
              <a:t>için</a:t>
            </a:r>
            <a:r>
              <a:rPr lang="tr-TR" sz="1800" spc="-40" dirty="0">
                <a:latin typeface="Times New Roman"/>
                <a:cs typeface="Times New Roman"/>
              </a:rPr>
              <a:t> </a:t>
            </a:r>
            <a:r>
              <a:rPr lang="tr-TR" sz="1800" dirty="0">
                <a:latin typeface="Times New Roman"/>
                <a:cs typeface="Times New Roman"/>
              </a:rPr>
              <a:t>aşağıdaki</a:t>
            </a:r>
            <a:r>
              <a:rPr lang="tr-TR" sz="1800" spc="-40" dirty="0">
                <a:latin typeface="Times New Roman"/>
                <a:cs typeface="Times New Roman"/>
              </a:rPr>
              <a:t> </a:t>
            </a:r>
            <a:r>
              <a:rPr lang="tr-TR" sz="1800" dirty="0">
                <a:latin typeface="Times New Roman"/>
                <a:cs typeface="Times New Roman"/>
              </a:rPr>
              <a:t>formül</a:t>
            </a:r>
            <a:r>
              <a:rPr lang="tr-TR" sz="1800" spc="-30" dirty="0">
                <a:latin typeface="Times New Roman"/>
                <a:cs typeface="Times New Roman"/>
              </a:rPr>
              <a:t> </a:t>
            </a:r>
            <a:r>
              <a:rPr lang="tr-TR" sz="1800" spc="-10" dirty="0">
                <a:latin typeface="Times New Roman"/>
                <a:cs typeface="Times New Roman"/>
              </a:rPr>
              <a:t>kullanılır</a:t>
            </a:r>
            <a:endParaRPr lang="tr-TR" dirty="0"/>
          </a:p>
        </p:txBody>
      </p:sp>
      <p:pic>
        <p:nvPicPr>
          <p:cNvPr id="4" name="object 21">
            <a:extLst>
              <a:ext uri="{FF2B5EF4-FFF2-40B4-BE49-F238E27FC236}">
                <a16:creationId xmlns:a16="http://schemas.microsoft.com/office/drawing/2014/main" id="{833890FA-2E06-B222-68EA-B338707559EC}"/>
              </a:ext>
            </a:extLst>
          </p:cNvPr>
          <p:cNvPicPr/>
          <p:nvPr/>
        </p:nvPicPr>
        <p:blipFill>
          <a:blip r:embed="rId2" cstate="print"/>
          <a:stretch>
            <a:fillRect/>
          </a:stretch>
        </p:blipFill>
        <p:spPr>
          <a:xfrm>
            <a:off x="1578357" y="3616618"/>
            <a:ext cx="7494206" cy="912520"/>
          </a:xfrm>
          <a:prstGeom prst="rect">
            <a:avLst/>
          </a:prstGeom>
        </p:spPr>
      </p:pic>
    </p:spTree>
    <p:extLst>
      <p:ext uri="{BB962C8B-B14F-4D97-AF65-F5344CB8AC3E}">
        <p14:creationId xmlns:p14="http://schemas.microsoft.com/office/powerpoint/2010/main" val="2259194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2308A8-F7D2-DC28-2258-65778E67C321}"/>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B4C1E53-AA4A-9E66-7E2B-4A71A368F5AD}"/>
              </a:ext>
            </a:extLst>
          </p:cNvPr>
          <p:cNvSpPr>
            <a:spLocks noGrp="1"/>
          </p:cNvSpPr>
          <p:nvPr>
            <p:ph idx="1"/>
          </p:nvPr>
        </p:nvSpPr>
        <p:spPr/>
        <p:txBody>
          <a:bodyPr/>
          <a:lstStyle/>
          <a:p>
            <a:r>
              <a:rPr lang="tr-TR" sz="1800" dirty="0">
                <a:effectLst/>
                <a:latin typeface="Times New Roman" panose="02020603050405020304" pitchFamily="18" charset="0"/>
              </a:rPr>
              <a:t>Analiz ve </a:t>
            </a:r>
            <a:r>
              <a:rPr lang="tr-TR" sz="1800" dirty="0" err="1">
                <a:effectLst/>
                <a:latin typeface="Times New Roman" panose="02020603050405020304" pitchFamily="18" charset="0"/>
              </a:rPr>
              <a:t>sonuçlar</a:t>
            </a:r>
            <a:r>
              <a:rPr lang="tr-TR" sz="1800" dirty="0">
                <a:effectLst/>
                <a:latin typeface="Times New Roman" panose="02020603050405020304" pitchFamily="18" charset="0"/>
              </a:rPr>
              <a:t>: Burada </a:t>
            </a:r>
            <a:r>
              <a:rPr lang="tr-TR" sz="1800" dirty="0" err="1">
                <a:effectLst/>
                <a:latin typeface="Times New Roman" panose="02020603050405020304" pitchFamily="18" charset="0"/>
              </a:rPr>
              <a:t>öncelikle</a:t>
            </a:r>
            <a:r>
              <a:rPr lang="tr-TR" sz="1800" dirty="0">
                <a:effectLst/>
                <a:latin typeface="Times New Roman" panose="02020603050405020304" pitchFamily="18" charset="0"/>
              </a:rPr>
              <a:t> veri tabanlarının farklı sorgu </a:t>
            </a:r>
            <a:r>
              <a:rPr lang="tr-TR" sz="1800" dirty="0" err="1">
                <a:effectLst/>
                <a:latin typeface="Times New Roman" panose="02020603050405020304" pitchFamily="18" charset="0"/>
              </a:rPr>
              <a:t>türlerine</a:t>
            </a:r>
            <a:r>
              <a:rPr lang="tr-TR" sz="1800" dirty="0">
                <a:effectLst/>
                <a:latin typeface="Times New Roman" panose="02020603050405020304" pitchFamily="18" charset="0"/>
              </a:rPr>
              <a:t> </a:t>
            </a:r>
            <a:r>
              <a:rPr lang="tr-TR" sz="1800" dirty="0" err="1">
                <a:effectLst/>
                <a:latin typeface="Times New Roman" panose="02020603050405020304" pitchFamily="18" charset="0"/>
              </a:rPr>
              <a:t>göre</a:t>
            </a:r>
            <a:r>
              <a:rPr lang="tr-TR" sz="1800" dirty="0">
                <a:effectLst/>
                <a:latin typeface="Times New Roman" panose="02020603050405020304" pitchFamily="18" charset="0"/>
              </a:rPr>
              <a:t> nasıl yanıt </a:t>
            </a:r>
            <a:r>
              <a:rPr lang="tr-TR" sz="1800" dirty="0" err="1">
                <a:effectLst/>
                <a:latin typeface="Times New Roman" panose="02020603050405020304" pitchFamily="18" charset="0"/>
              </a:rPr>
              <a:t>verdiği</a:t>
            </a:r>
            <a:r>
              <a:rPr lang="tr-TR" sz="1800" dirty="0">
                <a:effectLst/>
                <a:latin typeface="Times New Roman" panose="02020603050405020304" pitchFamily="18" charset="0"/>
              </a:rPr>
              <a:t> hem okuma hem yazma ile analiz edilen sorguların toplam sayısı ve </a:t>
            </a:r>
            <a:r>
              <a:rPr lang="tr-TR" sz="1800" dirty="0" err="1">
                <a:effectLst/>
                <a:latin typeface="Times New Roman" panose="02020603050405020304" pitchFamily="18" charset="0"/>
              </a:rPr>
              <a:t>sonuçları</a:t>
            </a:r>
            <a:r>
              <a:rPr lang="tr-TR" sz="1800" dirty="0">
                <a:effectLst/>
                <a:latin typeface="Times New Roman" panose="02020603050405020304" pitchFamily="18" charset="0"/>
              </a:rPr>
              <a:t> </a:t>
            </a:r>
            <a:r>
              <a:rPr lang="tr-TR" sz="1800" dirty="0" err="1">
                <a:effectLst/>
                <a:latin typeface="Times New Roman" panose="02020603050405020304" pitchFamily="18" charset="0"/>
              </a:rPr>
              <a:t>şekillerle</a:t>
            </a:r>
            <a:r>
              <a:rPr lang="tr-TR" sz="1800" dirty="0">
                <a:effectLst/>
                <a:latin typeface="Times New Roman" panose="02020603050405020304" pitchFamily="18" charset="0"/>
              </a:rPr>
              <a:t> </a:t>
            </a:r>
            <a:r>
              <a:rPr lang="tr-TR" sz="1800" dirty="0" err="1">
                <a:effectLst/>
                <a:latin typeface="Times New Roman" panose="02020603050405020304" pitchFamily="18" charset="0"/>
              </a:rPr>
              <a:t>gösterilmiştir</a:t>
            </a:r>
            <a:r>
              <a:rPr lang="tr-TR" sz="1800" dirty="0">
                <a:effectLst/>
                <a:latin typeface="Times New Roman" panose="02020603050405020304" pitchFamily="18" charset="0"/>
              </a:rPr>
              <a:t>. Son olarak veri tabanı boyutunun performansa etkisi konusunda inceleme </a:t>
            </a:r>
            <a:r>
              <a:rPr lang="tr-TR" sz="1800" dirty="0" err="1">
                <a:effectLst/>
                <a:latin typeface="Times New Roman" panose="02020603050405020304" pitchFamily="18" charset="0"/>
              </a:rPr>
              <a:t>yapılmıştır</a:t>
            </a:r>
            <a:r>
              <a:rPr lang="tr-TR" sz="1800" dirty="0">
                <a:effectLst/>
                <a:latin typeface="Times New Roman" panose="02020603050405020304" pitchFamily="18" charset="0"/>
              </a:rPr>
              <a:t>. </a:t>
            </a:r>
            <a:endParaRPr lang="tr-TR" dirty="0"/>
          </a:p>
          <a:p>
            <a:r>
              <a:rPr lang="tr-TR" sz="1800" dirty="0">
                <a:effectLst/>
                <a:latin typeface="Times New Roman" panose="02020603050405020304" pitchFamily="18" charset="0"/>
              </a:rPr>
              <a:t>Yapılan </a:t>
            </a:r>
            <a:r>
              <a:rPr lang="tr-TR" sz="1800" dirty="0" err="1">
                <a:effectLst/>
                <a:latin typeface="Times New Roman" panose="02020603050405020304" pitchFamily="18" charset="0"/>
              </a:rPr>
              <a:t>çalışmada</a:t>
            </a:r>
            <a:r>
              <a:rPr lang="tr-TR" sz="1800" dirty="0">
                <a:effectLst/>
                <a:latin typeface="Times New Roman" panose="02020603050405020304" pitchFamily="18" charset="0"/>
              </a:rPr>
              <a:t> daha </a:t>
            </a:r>
            <a:r>
              <a:rPr lang="tr-TR" sz="1800" dirty="0" err="1">
                <a:effectLst/>
                <a:latin typeface="Times New Roman" panose="02020603050405020304" pitchFamily="18" charset="0"/>
              </a:rPr>
              <a:t>önce</a:t>
            </a:r>
            <a:r>
              <a:rPr lang="tr-TR" sz="1800" dirty="0">
                <a:effectLst/>
                <a:latin typeface="Times New Roman" panose="02020603050405020304" pitchFamily="18" charset="0"/>
              </a:rPr>
              <a:t> </a:t>
            </a:r>
            <a:r>
              <a:rPr lang="tr-TR" sz="1800" dirty="0" err="1">
                <a:effectLst/>
                <a:latin typeface="Times New Roman" panose="02020603050405020304" pitchFamily="18" charset="0"/>
              </a:rPr>
              <a:t>açıklanan</a:t>
            </a:r>
            <a:r>
              <a:rPr lang="tr-TR" sz="1800" dirty="0">
                <a:effectLst/>
                <a:latin typeface="Times New Roman" panose="02020603050405020304" pitchFamily="18" charset="0"/>
              </a:rPr>
              <a:t> </a:t>
            </a:r>
            <a:r>
              <a:rPr lang="tr-TR" sz="1800" dirty="0" err="1">
                <a:effectLst/>
                <a:latin typeface="Times New Roman" panose="02020603050405020304" pitchFamily="18" charset="0"/>
              </a:rPr>
              <a:t>koşullar</a:t>
            </a:r>
            <a:r>
              <a:rPr lang="tr-TR" sz="1800" dirty="0">
                <a:effectLst/>
                <a:latin typeface="Times New Roman" panose="02020603050405020304" pitchFamily="18" charset="0"/>
              </a:rPr>
              <a:t> kapsamında veri tabanlarının detaylı olarak </a:t>
            </a:r>
            <a:r>
              <a:rPr lang="tr-TR" sz="1800" dirty="0" err="1">
                <a:effectLst/>
                <a:latin typeface="Times New Roman" panose="02020603050405020304" pitchFamily="18" charset="0"/>
              </a:rPr>
              <a:t>karşılaştırılabilmesi</a:t>
            </a:r>
            <a:r>
              <a:rPr lang="tr-TR" sz="1800" dirty="0">
                <a:effectLst/>
                <a:latin typeface="Times New Roman" panose="02020603050405020304" pitchFamily="18" charset="0"/>
              </a:rPr>
              <a:t> </a:t>
            </a:r>
            <a:r>
              <a:rPr lang="tr-TR" sz="1800" dirty="0" err="1">
                <a:effectLst/>
                <a:latin typeface="Times New Roman" panose="02020603050405020304" pitchFamily="18" charset="0"/>
              </a:rPr>
              <a:t>için</a:t>
            </a:r>
            <a:r>
              <a:rPr lang="tr-TR" sz="1800" dirty="0">
                <a:effectLst/>
                <a:latin typeface="Times New Roman" panose="02020603050405020304" pitchFamily="18" charset="0"/>
              </a:rPr>
              <a:t> </a:t>
            </a:r>
            <a:r>
              <a:rPr lang="tr-TR" sz="1800" dirty="0" err="1">
                <a:effectLst/>
                <a:latin typeface="Times New Roman" panose="02020603050405020304" pitchFamily="18" charset="0"/>
              </a:rPr>
              <a:t>çok</a:t>
            </a:r>
            <a:r>
              <a:rPr lang="tr-TR" sz="1800" dirty="0">
                <a:effectLst/>
                <a:latin typeface="Times New Roman" panose="02020603050405020304" pitchFamily="18" charset="0"/>
              </a:rPr>
              <a:t> </a:t>
            </a:r>
            <a:r>
              <a:rPr lang="tr-TR" sz="1800" dirty="0" err="1">
                <a:effectLst/>
                <a:latin typeface="Times New Roman" panose="02020603050405020304" pitchFamily="18" charset="0"/>
              </a:rPr>
              <a:t>çeşitli</a:t>
            </a:r>
            <a:r>
              <a:rPr lang="tr-TR" sz="1800" dirty="0">
                <a:effectLst/>
                <a:latin typeface="Times New Roman" panose="02020603050405020304" pitchFamily="18" charset="0"/>
              </a:rPr>
              <a:t> durumlar yaratılmak </a:t>
            </a:r>
            <a:r>
              <a:rPr lang="tr-TR" sz="1800" dirty="0" err="1">
                <a:effectLst/>
                <a:latin typeface="Times New Roman" panose="02020603050405020304" pitchFamily="18" charset="0"/>
              </a:rPr>
              <a:t>istenmiştir</a:t>
            </a:r>
            <a:r>
              <a:rPr lang="tr-TR" sz="1800" dirty="0">
                <a:effectLst/>
                <a:latin typeface="Times New Roman" panose="02020603050405020304" pitchFamily="18" charset="0"/>
              </a:rPr>
              <a:t>. </a:t>
            </a:r>
            <a:r>
              <a:rPr lang="tr-TR" sz="1800" dirty="0" err="1">
                <a:effectLst/>
                <a:latin typeface="Times New Roman" panose="02020603050405020304" pitchFamily="18" charset="0"/>
              </a:rPr>
              <a:t>Ölçüm</a:t>
            </a:r>
            <a:r>
              <a:rPr lang="tr-TR" sz="1800" dirty="0">
                <a:effectLst/>
                <a:latin typeface="Times New Roman" panose="02020603050405020304" pitchFamily="18" charset="0"/>
              </a:rPr>
              <a:t> </a:t>
            </a:r>
            <a:r>
              <a:rPr lang="tr-TR" sz="1800" dirty="0" err="1">
                <a:effectLst/>
                <a:latin typeface="Times New Roman" panose="02020603050405020304" pitchFamily="18" charset="0"/>
              </a:rPr>
              <a:t>için</a:t>
            </a:r>
            <a:r>
              <a:rPr lang="tr-TR" sz="1800" dirty="0">
                <a:effectLst/>
                <a:latin typeface="Times New Roman" panose="02020603050405020304" pitchFamily="18" charset="0"/>
              </a:rPr>
              <a:t> kullanılan yapılandırmalar 1’den 3’e kadar </a:t>
            </a:r>
            <a:r>
              <a:rPr lang="tr-TR" sz="1800" dirty="0" err="1">
                <a:effectLst/>
                <a:latin typeface="Times New Roman" panose="02020603050405020304" pitchFamily="18" charset="0"/>
              </a:rPr>
              <a:t>işlemci</a:t>
            </a:r>
            <a:r>
              <a:rPr lang="tr-TR" sz="1800" dirty="0">
                <a:effectLst/>
                <a:latin typeface="Times New Roman" panose="02020603050405020304" pitchFamily="18" charset="0"/>
              </a:rPr>
              <a:t> sayısı ve 1’den 4’e kadar </a:t>
            </a:r>
            <a:r>
              <a:rPr lang="tr-TR" sz="1800" dirty="0" err="1">
                <a:effectLst/>
                <a:latin typeface="Times New Roman" panose="02020603050405020304" pitchFamily="18" charset="0"/>
              </a:rPr>
              <a:t>işlemci</a:t>
            </a:r>
            <a:r>
              <a:rPr lang="tr-TR" sz="1800" dirty="0">
                <a:effectLst/>
                <a:latin typeface="Times New Roman" panose="02020603050405020304" pitchFamily="18" charset="0"/>
              </a:rPr>
              <a:t> </a:t>
            </a:r>
            <a:r>
              <a:rPr lang="tr-TR" sz="1800" dirty="0" err="1">
                <a:effectLst/>
                <a:latin typeface="Times New Roman" panose="02020603050405020304" pitchFamily="18" charset="0"/>
              </a:rPr>
              <a:t>çekirdek</a:t>
            </a:r>
            <a:r>
              <a:rPr lang="tr-TR" sz="1800" dirty="0">
                <a:effectLst/>
                <a:latin typeface="Times New Roman" panose="02020603050405020304" pitchFamily="18" charset="0"/>
              </a:rPr>
              <a:t> sayısı olarak </a:t>
            </a:r>
            <a:r>
              <a:rPr lang="tr-TR" sz="1800" dirty="0" err="1">
                <a:effectLst/>
                <a:latin typeface="Times New Roman" panose="02020603050405020304" pitchFamily="18" charset="0"/>
              </a:rPr>
              <a:t>değişmektedir</a:t>
            </a:r>
            <a:r>
              <a:rPr lang="tr-TR" sz="1800" dirty="0">
                <a:effectLst/>
                <a:latin typeface="Times New Roman" panose="02020603050405020304" pitchFamily="18" charset="0"/>
              </a:rPr>
              <a:t>. </a:t>
            </a:r>
            <a:r>
              <a:rPr lang="tr-TR" sz="1800" dirty="0" err="1">
                <a:effectLst/>
                <a:latin typeface="Times New Roman" panose="02020603050405020304" pitchFamily="18" charset="0"/>
              </a:rPr>
              <a:t>Ölçümlerde</a:t>
            </a:r>
            <a:r>
              <a:rPr lang="tr-TR" sz="1800" dirty="0">
                <a:effectLst/>
                <a:latin typeface="Times New Roman" panose="02020603050405020304" pitchFamily="18" charset="0"/>
              </a:rPr>
              <a:t> yapılan sorgu sayısı 500 ile 2500 arasındadır. Her bir </a:t>
            </a:r>
            <a:r>
              <a:rPr lang="tr-TR" sz="1800" dirty="0" err="1">
                <a:effectLst/>
                <a:latin typeface="Times New Roman" panose="02020603050405020304" pitchFamily="18" charset="0"/>
              </a:rPr>
              <a:t>ölçüm</a:t>
            </a:r>
            <a:r>
              <a:rPr lang="tr-TR" sz="1800" dirty="0">
                <a:effectLst/>
                <a:latin typeface="Times New Roman" panose="02020603050405020304" pitchFamily="18" charset="0"/>
              </a:rPr>
              <a:t> </a:t>
            </a:r>
            <a:r>
              <a:rPr lang="tr-TR" sz="1800" dirty="0" err="1">
                <a:effectLst/>
                <a:latin typeface="Times New Roman" panose="02020603050405020304" pitchFamily="18" charset="0"/>
              </a:rPr>
              <a:t>bes</a:t>
            </a:r>
            <a:r>
              <a:rPr lang="tr-TR" sz="1800" dirty="0">
                <a:effectLst/>
                <a:latin typeface="Times New Roman" panose="02020603050405020304" pitchFamily="18" charset="0"/>
              </a:rPr>
              <a:t>̧ adet test ile </a:t>
            </a:r>
            <a:r>
              <a:rPr lang="tr-TR" sz="1800" dirty="0" err="1">
                <a:effectLst/>
                <a:latin typeface="Times New Roman" panose="02020603050405020304" pitchFamily="18" charset="0"/>
              </a:rPr>
              <a:t>bitirilmiştir</a:t>
            </a:r>
            <a:r>
              <a:rPr lang="tr-TR" sz="1800" dirty="0">
                <a:effectLst/>
                <a:latin typeface="Times New Roman" panose="02020603050405020304" pitchFamily="18" charset="0"/>
              </a:rPr>
              <a:t>. Her test sonucunda sorgulardan her birini </a:t>
            </a:r>
            <a:r>
              <a:rPr lang="tr-TR" sz="1800" dirty="0" err="1">
                <a:effectLst/>
                <a:latin typeface="Times New Roman" panose="02020603050405020304" pitchFamily="18" charset="0"/>
              </a:rPr>
              <a:t>gerçekleştirmek</a:t>
            </a:r>
            <a:r>
              <a:rPr lang="tr-TR" sz="1800" dirty="0">
                <a:effectLst/>
                <a:latin typeface="Times New Roman" panose="02020603050405020304" pitchFamily="18" charset="0"/>
              </a:rPr>
              <a:t> </a:t>
            </a:r>
            <a:r>
              <a:rPr lang="tr-TR" sz="1800" dirty="0" err="1">
                <a:effectLst/>
                <a:latin typeface="Times New Roman" panose="02020603050405020304" pitchFamily="18" charset="0"/>
              </a:rPr>
              <a:t>için</a:t>
            </a:r>
            <a:r>
              <a:rPr lang="tr-TR" sz="1800" dirty="0">
                <a:effectLst/>
                <a:latin typeface="Times New Roman" panose="02020603050405020304" pitchFamily="18" charset="0"/>
              </a:rPr>
              <a:t> alınan ortalama </a:t>
            </a:r>
            <a:r>
              <a:rPr lang="tr-TR" sz="1800" dirty="0" err="1">
                <a:effectLst/>
                <a:latin typeface="Times New Roman" panose="02020603050405020304" pitchFamily="18" charset="0"/>
              </a:rPr>
              <a:t>süreler</a:t>
            </a:r>
            <a:r>
              <a:rPr lang="tr-TR" sz="1800" dirty="0">
                <a:effectLst/>
                <a:latin typeface="Times New Roman" panose="02020603050405020304" pitchFamily="18" charset="0"/>
              </a:rPr>
              <a:t> hesaplanarak </a:t>
            </a:r>
            <a:r>
              <a:rPr lang="tr-TR" sz="1800" dirty="0" err="1">
                <a:effectLst/>
                <a:latin typeface="Times New Roman" panose="02020603050405020304" pitchFamily="18" charset="0"/>
              </a:rPr>
              <a:t>raporlanmıştır</a:t>
            </a:r>
            <a:r>
              <a:rPr lang="tr-TR" sz="1800" dirty="0">
                <a:effectLst/>
                <a:latin typeface="Times New Roman" panose="02020603050405020304" pitchFamily="18" charset="0"/>
              </a:rPr>
              <a:t>. </a:t>
            </a:r>
            <a:endParaRPr lang="tr-TR" dirty="0"/>
          </a:p>
          <a:p>
            <a:endParaRPr lang="tr-TR" dirty="0"/>
          </a:p>
          <a:p>
            <a:endParaRPr lang="tr-TR" dirty="0"/>
          </a:p>
        </p:txBody>
      </p:sp>
    </p:spTree>
    <p:extLst>
      <p:ext uri="{BB962C8B-B14F-4D97-AF65-F5344CB8AC3E}">
        <p14:creationId xmlns:p14="http://schemas.microsoft.com/office/powerpoint/2010/main" val="2245192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A87EAE-8A0B-AA5B-873F-9596392F2C81}"/>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8DEBF6D-1044-7851-4BA2-D80C98FE9ED4}"/>
              </a:ext>
            </a:extLst>
          </p:cNvPr>
          <p:cNvSpPr>
            <a:spLocks noGrp="1"/>
          </p:cNvSpPr>
          <p:nvPr>
            <p:ph idx="1"/>
          </p:nvPr>
        </p:nvSpPr>
        <p:spPr/>
        <p:txBody>
          <a:bodyPr/>
          <a:lstStyle/>
          <a:p>
            <a:r>
              <a:rPr lang="tr-TR" sz="1800" dirty="0" err="1">
                <a:effectLst/>
                <a:latin typeface="Times New Roman" panose="02020603050405020304" pitchFamily="18" charset="0"/>
              </a:rPr>
              <a:t>MySQL</a:t>
            </a:r>
            <a:r>
              <a:rPr lang="tr-TR" sz="1800" dirty="0">
                <a:effectLst/>
                <a:latin typeface="Times New Roman" panose="02020603050405020304" pitchFamily="18" charset="0"/>
              </a:rPr>
              <a:t> ve </a:t>
            </a:r>
            <a:r>
              <a:rPr lang="tr-TR" sz="1800" dirty="0" err="1">
                <a:effectLst/>
                <a:latin typeface="Times New Roman" panose="02020603050405020304" pitchFamily="18" charset="0"/>
              </a:rPr>
              <a:t>MongoDB</a:t>
            </a:r>
            <a:r>
              <a:rPr lang="tr-TR" sz="1800" dirty="0">
                <a:effectLst/>
                <a:latin typeface="Times New Roman" panose="02020603050405020304" pitchFamily="18" charset="0"/>
              </a:rPr>
              <a:t> veri tabanları sistemlerinin her ikisine </a:t>
            </a:r>
            <a:r>
              <a:rPr lang="tr-TR" sz="1800" dirty="0" err="1">
                <a:effectLst/>
                <a:latin typeface="Times New Roman" panose="02020603050405020304" pitchFamily="18" charset="0"/>
              </a:rPr>
              <a:t>eşdeğer</a:t>
            </a:r>
            <a:r>
              <a:rPr lang="tr-TR" sz="1800" dirty="0">
                <a:effectLst/>
                <a:latin typeface="Times New Roman" panose="02020603050405020304" pitchFamily="18" charset="0"/>
              </a:rPr>
              <a:t> miktarda sorgular yapılmaktadır. Bu alandaki yapılan sorgular veri tabanı sorguları </a:t>
            </a:r>
            <a:r>
              <a:rPr lang="tr-TR" sz="1800" dirty="0" err="1">
                <a:effectLst/>
                <a:latin typeface="Times New Roman" panose="02020603050405020304" pitchFamily="18" charset="0"/>
              </a:rPr>
              <a:t>bölümünde</a:t>
            </a:r>
            <a:r>
              <a:rPr lang="tr-TR" sz="1800" dirty="0">
                <a:effectLst/>
                <a:latin typeface="Times New Roman" panose="02020603050405020304" pitchFamily="18" charset="0"/>
              </a:rPr>
              <a:t> yer alan sorgu </a:t>
            </a:r>
            <a:r>
              <a:rPr lang="tr-TR" sz="1800" dirty="0" err="1">
                <a:effectLst/>
                <a:latin typeface="Times New Roman" panose="02020603050405020304" pitchFamily="18" charset="0"/>
              </a:rPr>
              <a:t>koşullarına</a:t>
            </a:r>
            <a:r>
              <a:rPr lang="tr-TR" sz="1800" dirty="0">
                <a:effectLst/>
                <a:latin typeface="Times New Roman" panose="02020603050405020304" pitchFamily="18" charset="0"/>
              </a:rPr>
              <a:t> </a:t>
            </a:r>
            <a:r>
              <a:rPr lang="tr-TR" sz="1800" dirty="0" err="1">
                <a:effectLst/>
                <a:latin typeface="Times New Roman" panose="02020603050405020304" pitchFamily="18" charset="0"/>
              </a:rPr>
              <a:t>göre</a:t>
            </a:r>
            <a:r>
              <a:rPr lang="tr-TR" sz="1800" dirty="0">
                <a:effectLst/>
                <a:latin typeface="Times New Roman" panose="02020603050405020304" pitchFamily="18" charset="0"/>
              </a:rPr>
              <a:t>, </a:t>
            </a:r>
            <a:r>
              <a:rPr lang="tr-TR" sz="1800" dirty="0" err="1">
                <a:effectLst/>
                <a:latin typeface="Times New Roman" panose="02020603050405020304" pitchFamily="18" charset="0"/>
              </a:rPr>
              <a:t>ölçümler</a:t>
            </a:r>
            <a:r>
              <a:rPr lang="tr-TR" sz="1800" dirty="0">
                <a:effectLst/>
                <a:latin typeface="Times New Roman" panose="02020603050405020304" pitchFamily="18" charset="0"/>
              </a:rPr>
              <a:t> ise </a:t>
            </a:r>
            <a:r>
              <a:rPr lang="tr-TR" sz="1800" dirty="0" err="1">
                <a:effectLst/>
                <a:latin typeface="Times New Roman" panose="02020603050405020304" pitchFamily="18" charset="0"/>
              </a:rPr>
              <a:t>ölçüm</a:t>
            </a:r>
            <a:r>
              <a:rPr lang="tr-TR" sz="1800" dirty="0">
                <a:effectLst/>
                <a:latin typeface="Times New Roman" panose="02020603050405020304" pitchFamily="18" charset="0"/>
              </a:rPr>
              <a:t> metriklerinde tanımlanan </a:t>
            </a:r>
            <a:r>
              <a:rPr lang="tr-TR" sz="1800" dirty="0" err="1">
                <a:effectLst/>
                <a:latin typeface="Times New Roman" panose="02020603050405020304" pitchFamily="18" charset="0"/>
              </a:rPr>
              <a:t>formüllere</a:t>
            </a:r>
            <a:r>
              <a:rPr lang="tr-TR" sz="1800" dirty="0">
                <a:effectLst/>
                <a:latin typeface="Times New Roman" panose="02020603050405020304" pitchFamily="18" charset="0"/>
              </a:rPr>
              <a:t> </a:t>
            </a:r>
            <a:r>
              <a:rPr lang="tr-TR" sz="1800" dirty="0" err="1">
                <a:effectLst/>
                <a:latin typeface="Times New Roman" panose="02020603050405020304" pitchFamily="18" charset="0"/>
              </a:rPr>
              <a:t>göre</a:t>
            </a:r>
            <a:r>
              <a:rPr lang="tr-TR" sz="1800" dirty="0">
                <a:effectLst/>
                <a:latin typeface="Times New Roman" panose="02020603050405020304" pitchFamily="18" charset="0"/>
              </a:rPr>
              <a:t> hesaplanarak yapılmaktadır. </a:t>
            </a:r>
            <a:endParaRPr lang="tr-TR" dirty="0"/>
          </a:p>
          <a:p>
            <a:endParaRPr lang="tr-TR" dirty="0"/>
          </a:p>
        </p:txBody>
      </p:sp>
    </p:spTree>
    <p:extLst>
      <p:ext uri="{BB962C8B-B14F-4D97-AF65-F5344CB8AC3E}">
        <p14:creationId xmlns:p14="http://schemas.microsoft.com/office/powerpoint/2010/main" val="1316452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04E429-9D94-1F76-C6C7-7FAE0F6C0854}"/>
              </a:ext>
            </a:extLst>
          </p:cNvPr>
          <p:cNvSpPr>
            <a:spLocks noGrp="1"/>
          </p:cNvSpPr>
          <p:nvPr>
            <p:ph type="title"/>
          </p:nvPr>
        </p:nvSpPr>
        <p:spPr/>
        <p:txBody>
          <a:bodyPr/>
          <a:lstStyle/>
          <a:p>
            <a:r>
              <a:rPr lang="tr-TR" sz="4400" b="1" dirty="0">
                <a:latin typeface="Times New Roman"/>
                <a:cs typeface="Times New Roman"/>
              </a:rPr>
              <a:t>1.</a:t>
            </a:r>
            <a:r>
              <a:rPr lang="tr-TR" sz="4400" b="1" spc="-20" dirty="0">
                <a:latin typeface="Times New Roman"/>
                <a:cs typeface="Times New Roman"/>
              </a:rPr>
              <a:t> </a:t>
            </a:r>
            <a:r>
              <a:rPr lang="tr-TR" sz="4400" b="1" dirty="0">
                <a:latin typeface="Times New Roman"/>
                <a:cs typeface="Times New Roman"/>
              </a:rPr>
              <a:t>GİRİŞ</a:t>
            </a:r>
            <a:r>
              <a:rPr lang="tr-TR" sz="4400" b="1" spc="-15" dirty="0">
                <a:latin typeface="Times New Roman"/>
                <a:cs typeface="Times New Roman"/>
              </a:rPr>
              <a:t> </a:t>
            </a:r>
            <a:r>
              <a:rPr lang="tr-TR" sz="3600" b="1" spc="-10" dirty="0">
                <a:latin typeface="Times New Roman"/>
                <a:cs typeface="Times New Roman"/>
              </a:rPr>
              <a:t>(INTRODUCTION)</a:t>
            </a:r>
            <a:br>
              <a:rPr lang="tr-TR" sz="3600" dirty="0">
                <a:latin typeface="Times New Roman"/>
                <a:cs typeface="Times New Roman"/>
              </a:rPr>
            </a:br>
            <a:endParaRPr lang="tr-TR" dirty="0"/>
          </a:p>
        </p:txBody>
      </p:sp>
      <p:sp>
        <p:nvSpPr>
          <p:cNvPr id="3" name="İçerik Yer Tutucusu 2">
            <a:extLst>
              <a:ext uri="{FF2B5EF4-FFF2-40B4-BE49-F238E27FC236}">
                <a16:creationId xmlns:a16="http://schemas.microsoft.com/office/drawing/2014/main" id="{69D463AE-3643-B82B-7ABB-EF8E644186DE}"/>
              </a:ext>
            </a:extLst>
          </p:cNvPr>
          <p:cNvSpPr>
            <a:spLocks noGrp="1"/>
          </p:cNvSpPr>
          <p:nvPr>
            <p:ph idx="1"/>
          </p:nvPr>
        </p:nvSpPr>
        <p:spPr/>
        <p:txBody>
          <a:bodyPr>
            <a:normAutofit/>
          </a:bodyPr>
          <a:lstStyle/>
          <a:p>
            <a:r>
              <a:rPr lang="tr-TR" sz="1800" dirty="0">
                <a:effectLst/>
                <a:latin typeface="Times New Roman" panose="02020603050405020304" pitchFamily="18" charset="0"/>
              </a:rPr>
              <a:t>Bilgisayar ve </a:t>
            </a:r>
            <a:r>
              <a:rPr lang="tr-TR" sz="1800" dirty="0" err="1">
                <a:effectLst/>
                <a:latin typeface="Times New Roman" panose="02020603050405020304" pitchFamily="18" charset="0"/>
              </a:rPr>
              <a:t>iletişim</a:t>
            </a:r>
            <a:r>
              <a:rPr lang="tr-TR" sz="1800" dirty="0">
                <a:effectLst/>
                <a:latin typeface="Times New Roman" panose="02020603050405020304" pitchFamily="18" charset="0"/>
              </a:rPr>
              <a:t> teknolojilerinde </a:t>
            </a:r>
            <a:r>
              <a:rPr lang="tr-TR" sz="1800" dirty="0" err="1">
                <a:effectLst/>
                <a:latin typeface="Times New Roman" panose="02020603050405020304" pitchFamily="18" charset="0"/>
              </a:rPr>
              <a:t>yaşanan</a:t>
            </a:r>
            <a:r>
              <a:rPr lang="tr-TR" sz="1800" dirty="0">
                <a:effectLst/>
                <a:latin typeface="Times New Roman" panose="02020603050405020304" pitchFamily="18" charset="0"/>
              </a:rPr>
              <a:t> hızlı </a:t>
            </a:r>
            <a:r>
              <a:rPr lang="tr-TR" sz="1800" dirty="0" err="1">
                <a:effectLst/>
                <a:latin typeface="Times New Roman" panose="02020603050405020304" pitchFamily="18" charset="0"/>
              </a:rPr>
              <a:t>gelişim</a:t>
            </a:r>
            <a:r>
              <a:rPr lang="tr-TR" sz="1800" dirty="0">
                <a:effectLst/>
                <a:latin typeface="Times New Roman" panose="02020603050405020304" pitchFamily="18" charset="0"/>
              </a:rPr>
              <a:t> her </a:t>
            </a:r>
            <a:r>
              <a:rPr lang="tr-TR" sz="1800" dirty="0" err="1">
                <a:effectLst/>
                <a:latin typeface="Times New Roman" panose="02020603050405020304" pitchFamily="18" charset="0"/>
              </a:rPr>
              <a:t>geçen</a:t>
            </a:r>
            <a:r>
              <a:rPr lang="tr-TR" sz="1800" dirty="0">
                <a:effectLst/>
                <a:latin typeface="Times New Roman" panose="02020603050405020304" pitchFamily="18" charset="0"/>
              </a:rPr>
              <a:t> </a:t>
            </a:r>
            <a:r>
              <a:rPr lang="tr-TR" sz="1800" dirty="0" err="1">
                <a:effectLst/>
                <a:latin typeface="Times New Roman" panose="02020603050405020304" pitchFamily="18" charset="0"/>
              </a:rPr>
              <a:t>gün</a:t>
            </a:r>
            <a:r>
              <a:rPr lang="tr-TR" sz="1800" dirty="0">
                <a:effectLst/>
                <a:latin typeface="Times New Roman" panose="02020603050405020304" pitchFamily="18" charset="0"/>
              </a:rPr>
              <a:t> daha fazla organizasyonu etkileyerek farklı </a:t>
            </a:r>
            <a:r>
              <a:rPr lang="tr-TR" sz="1800" dirty="0" err="1">
                <a:effectLst/>
                <a:latin typeface="Times New Roman" panose="02020603050405020304" pitchFamily="18" charset="0"/>
              </a:rPr>
              <a:t>çözümler</a:t>
            </a:r>
            <a:r>
              <a:rPr lang="tr-TR" sz="1800" dirty="0">
                <a:effectLst/>
                <a:latin typeface="Times New Roman" panose="02020603050405020304" pitchFamily="18" charset="0"/>
              </a:rPr>
              <a:t> </a:t>
            </a:r>
            <a:r>
              <a:rPr lang="tr-TR" sz="1800" dirty="0" err="1">
                <a:effectLst/>
                <a:latin typeface="Times New Roman" panose="02020603050405020304" pitchFamily="18" charset="0"/>
              </a:rPr>
              <a:t>üretmeye</a:t>
            </a:r>
            <a:r>
              <a:rPr lang="tr-TR" sz="1800" dirty="0">
                <a:effectLst/>
                <a:latin typeface="Times New Roman" panose="02020603050405020304" pitchFamily="18" charset="0"/>
              </a:rPr>
              <a:t> zorlamaktadır. Belli </a:t>
            </a:r>
            <a:r>
              <a:rPr lang="tr-TR" sz="1800" dirty="0" err="1">
                <a:effectLst/>
                <a:latin typeface="Times New Roman" panose="02020603050405020304" pitchFamily="18" charset="0"/>
              </a:rPr>
              <a:t>başlı</a:t>
            </a:r>
            <a:r>
              <a:rPr lang="tr-TR" sz="1800" dirty="0">
                <a:effectLst/>
                <a:latin typeface="Times New Roman" panose="02020603050405020304" pitchFamily="18" charset="0"/>
              </a:rPr>
              <a:t> bir amaca </a:t>
            </a:r>
            <a:r>
              <a:rPr lang="tr-TR" sz="1800" dirty="0" err="1">
                <a:effectLst/>
                <a:latin typeface="Times New Roman" panose="02020603050405020304" pitchFamily="18" charset="0"/>
              </a:rPr>
              <a:t>ulaşmak</a:t>
            </a:r>
            <a:r>
              <a:rPr lang="tr-TR" sz="1800" dirty="0">
                <a:effectLst/>
                <a:latin typeface="Times New Roman" panose="02020603050405020304" pitchFamily="18" charset="0"/>
              </a:rPr>
              <a:t> </a:t>
            </a:r>
            <a:r>
              <a:rPr lang="tr-TR" sz="1800" dirty="0" err="1">
                <a:effectLst/>
                <a:latin typeface="Times New Roman" panose="02020603050405020304" pitchFamily="18" charset="0"/>
              </a:rPr>
              <a:t>için</a:t>
            </a:r>
            <a:r>
              <a:rPr lang="tr-TR" sz="1800" dirty="0">
                <a:effectLst/>
                <a:latin typeface="Times New Roman" panose="02020603050405020304" pitchFamily="18" charset="0"/>
              </a:rPr>
              <a:t> veri veya ham bilginin </a:t>
            </a:r>
            <a:r>
              <a:rPr lang="tr-TR" sz="1800" dirty="0" err="1">
                <a:effectLst/>
                <a:latin typeface="Times New Roman" panose="02020603050405020304" pitchFamily="18" charset="0"/>
              </a:rPr>
              <a:t>işlenerek</a:t>
            </a:r>
            <a:r>
              <a:rPr lang="tr-TR" sz="1800" dirty="0">
                <a:effectLst/>
                <a:latin typeface="Times New Roman" panose="02020603050405020304" pitchFamily="18" charset="0"/>
              </a:rPr>
              <a:t> ilgililere yarar </a:t>
            </a:r>
            <a:r>
              <a:rPr lang="tr-TR" sz="1800" dirty="0" err="1">
                <a:effectLst/>
                <a:latin typeface="Times New Roman" panose="02020603050405020304" pitchFamily="18" charset="0"/>
              </a:rPr>
              <a:t>sağlayacak</a:t>
            </a:r>
            <a:r>
              <a:rPr lang="tr-TR" sz="1800" dirty="0">
                <a:effectLst/>
                <a:latin typeface="Times New Roman" panose="02020603050405020304" pitchFamily="18" charset="0"/>
              </a:rPr>
              <a:t> </a:t>
            </a:r>
            <a:r>
              <a:rPr lang="tr-TR" sz="1800" dirty="0" err="1">
                <a:effectLst/>
                <a:latin typeface="Times New Roman" panose="02020603050405020304" pitchFamily="18" charset="0"/>
              </a:rPr>
              <a:t>biçime</a:t>
            </a:r>
            <a:r>
              <a:rPr lang="tr-TR" sz="1800" dirty="0">
                <a:effectLst/>
                <a:latin typeface="Times New Roman" panose="02020603050405020304" pitchFamily="18" charset="0"/>
              </a:rPr>
              <a:t> </a:t>
            </a:r>
            <a:r>
              <a:rPr lang="tr-TR" sz="1800" dirty="0" err="1">
                <a:effectLst/>
                <a:latin typeface="Times New Roman" panose="02020603050405020304" pitchFamily="18" charset="0"/>
              </a:rPr>
              <a:t>dönüştürülmüs</a:t>
            </a:r>
            <a:r>
              <a:rPr lang="tr-TR" sz="1800" dirty="0">
                <a:effectLst/>
                <a:latin typeface="Times New Roman" panose="02020603050405020304" pitchFamily="18" charset="0"/>
              </a:rPr>
              <a:t>̧ hali olan bilgi, organizasyonlar tarafından </a:t>
            </a:r>
            <a:r>
              <a:rPr lang="tr-TR" sz="1800" dirty="0" err="1">
                <a:effectLst/>
                <a:latin typeface="Times New Roman" panose="02020603050405020304" pitchFamily="18" charset="0"/>
              </a:rPr>
              <a:t>sürekli</a:t>
            </a:r>
            <a:r>
              <a:rPr lang="tr-TR" sz="1800" dirty="0">
                <a:effectLst/>
                <a:latin typeface="Times New Roman" panose="02020603050405020304" pitchFamily="18" charset="0"/>
              </a:rPr>
              <a:t> daha kısa </a:t>
            </a:r>
            <a:r>
              <a:rPr lang="tr-TR" sz="1800" dirty="0" err="1">
                <a:effectLst/>
                <a:latin typeface="Times New Roman" panose="02020603050405020304" pitchFamily="18" charset="0"/>
              </a:rPr>
              <a:t>sürede</a:t>
            </a:r>
            <a:r>
              <a:rPr lang="tr-TR" sz="1800" dirty="0">
                <a:effectLst/>
                <a:latin typeface="Times New Roman" panose="02020603050405020304" pitchFamily="18" charset="0"/>
              </a:rPr>
              <a:t> </a:t>
            </a:r>
            <a:r>
              <a:rPr lang="tr-TR" sz="1800" dirty="0" err="1">
                <a:effectLst/>
                <a:latin typeface="Times New Roman" panose="02020603050405020304" pitchFamily="18" charset="0"/>
              </a:rPr>
              <a:t>erişilmek</a:t>
            </a:r>
            <a:r>
              <a:rPr lang="tr-TR" sz="1800" dirty="0">
                <a:effectLst/>
                <a:latin typeface="Times New Roman" panose="02020603050405020304" pitchFamily="18" charset="0"/>
              </a:rPr>
              <a:t> istenen en etkili </a:t>
            </a:r>
            <a:r>
              <a:rPr lang="tr-TR" sz="1800" dirty="0" err="1">
                <a:effectLst/>
                <a:latin typeface="Times New Roman" panose="02020603050405020304" pitchFamily="18" charset="0"/>
              </a:rPr>
              <a:t>faktör</a:t>
            </a:r>
            <a:r>
              <a:rPr lang="tr-TR" sz="1800" dirty="0">
                <a:effectLst/>
                <a:latin typeface="Times New Roman" panose="02020603050405020304" pitchFamily="18" charset="0"/>
              </a:rPr>
              <a:t> haline </a:t>
            </a:r>
            <a:r>
              <a:rPr lang="tr-TR" sz="1800" dirty="0" err="1">
                <a:effectLst/>
                <a:latin typeface="Times New Roman" panose="02020603050405020304" pitchFamily="18" charset="0"/>
              </a:rPr>
              <a:t>gelmiştir</a:t>
            </a:r>
            <a:r>
              <a:rPr lang="tr-TR" sz="1800" dirty="0">
                <a:effectLst/>
                <a:latin typeface="Times New Roman" panose="02020603050405020304" pitchFamily="18" charset="0"/>
              </a:rPr>
              <a:t>. Bilgisayarlar karar alma </a:t>
            </a:r>
            <a:r>
              <a:rPr lang="tr-TR" sz="1800" dirty="0" err="1">
                <a:effectLst/>
                <a:latin typeface="Times New Roman" panose="02020603050405020304" pitchFamily="18" charset="0"/>
              </a:rPr>
              <a:t>sürecinde</a:t>
            </a:r>
            <a:r>
              <a:rPr lang="tr-TR" sz="1800" dirty="0">
                <a:effectLst/>
                <a:latin typeface="Times New Roman" panose="02020603050405020304" pitchFamily="18" charset="0"/>
              </a:rPr>
              <a:t> etkin olarak kullanılarak, “bilgi sistemleri” </a:t>
            </a:r>
            <a:r>
              <a:rPr lang="tr-TR" sz="1800" dirty="0" err="1">
                <a:effectLst/>
                <a:latin typeface="Times New Roman" panose="02020603050405020304" pitchFamily="18" charset="0"/>
              </a:rPr>
              <a:t>günümüz</a:t>
            </a:r>
            <a:r>
              <a:rPr lang="tr-TR" sz="1800" dirty="0">
                <a:effectLst/>
                <a:latin typeface="Times New Roman" panose="02020603050405020304" pitchFamily="18" charset="0"/>
              </a:rPr>
              <a:t> trend konuları arasında yerini </a:t>
            </a:r>
            <a:r>
              <a:rPr lang="tr-TR" sz="1800" dirty="0" err="1">
                <a:effectLst/>
                <a:latin typeface="Times New Roman" panose="02020603050405020304" pitchFamily="18" charset="0"/>
              </a:rPr>
              <a:t>almıştır</a:t>
            </a:r>
            <a:r>
              <a:rPr lang="tr-TR" sz="1800" dirty="0">
                <a:effectLst/>
                <a:latin typeface="Times New Roman" panose="02020603050405020304" pitchFamily="18" charset="0"/>
              </a:rPr>
              <a:t> [1].</a:t>
            </a:r>
            <a:br>
              <a:rPr lang="tr-TR" sz="1800" dirty="0">
                <a:effectLst/>
                <a:latin typeface="Times New Roman" panose="02020603050405020304" pitchFamily="18" charset="0"/>
              </a:rPr>
            </a:br>
            <a:r>
              <a:rPr lang="tr-TR" sz="1800" dirty="0" err="1">
                <a:effectLst/>
                <a:latin typeface="Times New Roman" panose="02020603050405020304" pitchFamily="18" charset="0"/>
              </a:rPr>
              <a:t>Günümüzde</a:t>
            </a:r>
            <a:r>
              <a:rPr lang="tr-TR" sz="1800" dirty="0">
                <a:effectLst/>
                <a:latin typeface="Times New Roman" panose="02020603050405020304" pitchFamily="18" charset="0"/>
              </a:rPr>
              <a:t> </a:t>
            </a:r>
            <a:r>
              <a:rPr lang="tr-TR" sz="1800" dirty="0" err="1">
                <a:effectLst/>
                <a:latin typeface="Times New Roman" panose="02020603050405020304" pitchFamily="18" charset="0"/>
              </a:rPr>
              <a:t>yaşanan</a:t>
            </a:r>
            <a:r>
              <a:rPr lang="tr-TR" sz="1800" dirty="0">
                <a:effectLst/>
                <a:latin typeface="Times New Roman" panose="02020603050405020304" pitchFamily="18" charset="0"/>
              </a:rPr>
              <a:t> bu </a:t>
            </a:r>
            <a:r>
              <a:rPr lang="tr-TR" sz="1800" dirty="0" err="1">
                <a:effectLst/>
                <a:latin typeface="Times New Roman" panose="02020603050405020304" pitchFamily="18" charset="0"/>
              </a:rPr>
              <a:t>değişim</a:t>
            </a:r>
            <a:r>
              <a:rPr lang="tr-TR" sz="1800" dirty="0">
                <a:effectLst/>
                <a:latin typeface="Times New Roman" panose="02020603050405020304" pitchFamily="18" charset="0"/>
              </a:rPr>
              <a:t> ve </a:t>
            </a:r>
            <a:r>
              <a:rPr lang="tr-TR" sz="1800" dirty="0" err="1">
                <a:effectLst/>
                <a:latin typeface="Times New Roman" panose="02020603050405020304" pitchFamily="18" charset="0"/>
              </a:rPr>
              <a:t>gelişim</a:t>
            </a:r>
            <a:r>
              <a:rPr lang="tr-TR" sz="1800" dirty="0">
                <a:effectLst/>
                <a:latin typeface="Times New Roman" panose="02020603050405020304" pitchFamily="18" charset="0"/>
              </a:rPr>
              <a:t>, verilerin modellenerek saklanmasını ve dolayısıyla veri tabanı kullanımını zorunlu kılmaktadır. Temel bir kurum rehberinden, orta ve </a:t>
            </a:r>
            <a:r>
              <a:rPr lang="tr-TR" sz="1800" dirty="0" err="1">
                <a:effectLst/>
                <a:latin typeface="Times New Roman" panose="02020603050405020304" pitchFamily="18" charset="0"/>
              </a:rPr>
              <a:t>büyük</a:t>
            </a:r>
            <a:r>
              <a:rPr lang="tr-TR" sz="1800" dirty="0">
                <a:effectLst/>
                <a:latin typeface="Times New Roman" panose="02020603050405020304" pitchFamily="18" charset="0"/>
              </a:rPr>
              <a:t> </a:t>
            </a:r>
            <a:r>
              <a:rPr lang="tr-TR" sz="1800" dirty="0" err="1">
                <a:effectLst/>
                <a:latin typeface="Times New Roman" panose="02020603050405020304" pitchFamily="18" charset="0"/>
              </a:rPr>
              <a:t>ölçekli</a:t>
            </a:r>
            <a:r>
              <a:rPr lang="tr-TR" sz="1800" dirty="0">
                <a:effectLst/>
                <a:latin typeface="Times New Roman" panose="02020603050405020304" pitchFamily="18" charset="0"/>
              </a:rPr>
              <a:t> </a:t>
            </a:r>
            <a:r>
              <a:rPr lang="tr-TR" sz="1800" dirty="0" err="1">
                <a:effectLst/>
                <a:latin typeface="Times New Roman" panose="02020603050405020304" pitchFamily="18" charset="0"/>
              </a:rPr>
              <a:t>işletmelerin</a:t>
            </a:r>
            <a:r>
              <a:rPr lang="tr-TR" sz="1800" dirty="0">
                <a:effectLst/>
                <a:latin typeface="Times New Roman" panose="02020603050405020304" pitchFamily="18" charset="0"/>
              </a:rPr>
              <a:t> kurumsal ve ticari bilgilerinin organize edilerek saklanmasına kadar farklı alanlarda veri modelleme ve depolama </a:t>
            </a:r>
            <a:r>
              <a:rPr lang="tr-TR" sz="1800" dirty="0" err="1">
                <a:effectLst/>
                <a:latin typeface="Times New Roman" panose="02020603050405020304" pitchFamily="18" charset="0"/>
              </a:rPr>
              <a:t>gerekliliği</a:t>
            </a:r>
            <a:r>
              <a:rPr lang="tr-TR" sz="1800" dirty="0">
                <a:effectLst/>
                <a:latin typeface="Times New Roman" panose="02020603050405020304" pitchFamily="18" charset="0"/>
              </a:rPr>
              <a:t> ortaya </a:t>
            </a:r>
            <a:r>
              <a:rPr lang="tr-TR" sz="1800" dirty="0" err="1">
                <a:effectLst/>
                <a:latin typeface="Times New Roman" panose="02020603050405020304" pitchFamily="18" charset="0"/>
              </a:rPr>
              <a:t>çıkmaktadır</a:t>
            </a:r>
            <a:r>
              <a:rPr lang="tr-TR" sz="1800" dirty="0">
                <a:effectLst/>
                <a:latin typeface="Times New Roman" panose="02020603050405020304" pitchFamily="18" charset="0"/>
              </a:rPr>
              <a:t>. Verinin </a:t>
            </a:r>
            <a:r>
              <a:rPr lang="tr-TR" sz="1800" dirty="0" err="1">
                <a:effectLst/>
                <a:latin typeface="Times New Roman" panose="02020603050405020304" pitchFamily="18" charset="0"/>
              </a:rPr>
              <a:t>büyüklüğu</a:t>
            </a:r>
            <a:r>
              <a:rPr lang="tr-TR" sz="1800" dirty="0">
                <a:effectLst/>
                <a:latin typeface="Times New Roman" panose="02020603050405020304" pitchFamily="18" charset="0"/>
              </a:rPr>
              <a:t>̈, miktarı ve </a:t>
            </a:r>
            <a:r>
              <a:rPr lang="tr-TR" sz="1800" dirty="0" err="1">
                <a:effectLst/>
                <a:latin typeface="Times New Roman" panose="02020603050405020304" pitchFamily="18" charset="0"/>
              </a:rPr>
              <a:t>karmaşıklığı</a:t>
            </a:r>
            <a:r>
              <a:rPr lang="tr-TR" sz="1800" dirty="0">
                <a:effectLst/>
                <a:latin typeface="Times New Roman" panose="02020603050405020304" pitchFamily="18" charset="0"/>
              </a:rPr>
              <a:t> gibi etkenlere </a:t>
            </a:r>
            <a:r>
              <a:rPr lang="tr-TR" sz="1800" dirty="0" err="1">
                <a:effectLst/>
                <a:latin typeface="Times New Roman" panose="02020603050405020304" pitchFamily="18" charset="0"/>
              </a:rPr>
              <a:t>bağlı</a:t>
            </a:r>
            <a:r>
              <a:rPr lang="tr-TR" sz="1800" dirty="0">
                <a:effectLst/>
                <a:latin typeface="Times New Roman" panose="02020603050405020304" pitchFamily="18" charset="0"/>
              </a:rPr>
              <a:t> olarak farklı veri modelleme, veri depolama ve sorgulama </a:t>
            </a:r>
            <a:r>
              <a:rPr lang="tr-TR" sz="1800" dirty="0" err="1">
                <a:effectLst/>
                <a:latin typeface="Times New Roman" panose="02020603050405020304" pitchFamily="18" charset="0"/>
              </a:rPr>
              <a:t>yöntemleri</a:t>
            </a:r>
            <a:r>
              <a:rPr lang="tr-TR" sz="1800" dirty="0">
                <a:effectLst/>
                <a:latin typeface="Times New Roman" panose="02020603050405020304" pitchFamily="18" charset="0"/>
              </a:rPr>
              <a:t> </a:t>
            </a:r>
            <a:r>
              <a:rPr lang="tr-TR" sz="1800" dirty="0" err="1">
                <a:effectLst/>
                <a:latin typeface="Times New Roman" panose="02020603050405020304" pitchFamily="18" charset="0"/>
              </a:rPr>
              <a:t>geliştirilmiştir</a:t>
            </a:r>
            <a:r>
              <a:rPr lang="tr-TR" sz="1800" dirty="0">
                <a:effectLst/>
                <a:latin typeface="Times New Roman" panose="02020603050405020304" pitchFamily="18" charset="0"/>
              </a:rPr>
              <a:t>. </a:t>
            </a:r>
            <a:endParaRPr lang="tr-TR" dirty="0"/>
          </a:p>
          <a:p>
            <a:endParaRPr lang="tr-TR" dirty="0"/>
          </a:p>
          <a:p>
            <a:endParaRPr lang="tr-TR" dirty="0"/>
          </a:p>
        </p:txBody>
      </p:sp>
    </p:spTree>
    <p:extLst>
      <p:ext uri="{BB962C8B-B14F-4D97-AF65-F5344CB8AC3E}">
        <p14:creationId xmlns:p14="http://schemas.microsoft.com/office/powerpoint/2010/main" val="2336876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2169AD-73EB-53AB-09C0-0D0D6DB49840}"/>
              </a:ext>
            </a:extLst>
          </p:cNvPr>
          <p:cNvSpPr>
            <a:spLocks noGrp="1"/>
          </p:cNvSpPr>
          <p:nvPr>
            <p:ph type="title"/>
          </p:nvPr>
        </p:nvSpPr>
        <p:spPr>
          <a:xfrm>
            <a:off x="1154954" y="973668"/>
            <a:ext cx="8761413" cy="706964"/>
          </a:xfrm>
        </p:spPr>
        <p:txBody>
          <a:bodyPr>
            <a:normAutofit/>
          </a:bodyPr>
          <a:lstStyle/>
          <a:p>
            <a:endParaRPr lang="tr-TR"/>
          </a:p>
        </p:txBody>
      </p:sp>
      <p:sp>
        <p:nvSpPr>
          <p:cNvPr id="3" name="İçerik Yer Tutucusu 2">
            <a:extLst>
              <a:ext uri="{FF2B5EF4-FFF2-40B4-BE49-F238E27FC236}">
                <a16:creationId xmlns:a16="http://schemas.microsoft.com/office/drawing/2014/main" id="{6BEC44D9-DE9E-9F88-549B-7E12125053E0}"/>
              </a:ext>
            </a:extLst>
          </p:cNvPr>
          <p:cNvSpPr>
            <a:spLocks noGrp="1"/>
          </p:cNvSpPr>
          <p:nvPr>
            <p:ph idx="1"/>
          </p:nvPr>
        </p:nvSpPr>
        <p:spPr>
          <a:xfrm>
            <a:off x="1154954" y="2603500"/>
            <a:ext cx="5211979" cy="3416300"/>
          </a:xfrm>
        </p:spPr>
        <p:txBody>
          <a:bodyPr anchor="ctr">
            <a:normAutofit/>
          </a:bodyPr>
          <a:lstStyle/>
          <a:p>
            <a:r>
              <a:rPr lang="tr-TR" err="1">
                <a:effectLst/>
                <a:latin typeface="Times New Roman" panose="02020603050405020304" pitchFamily="18" charset="0"/>
              </a:rPr>
              <a:t>Şekil</a:t>
            </a:r>
            <a:r>
              <a:rPr lang="tr-TR">
                <a:effectLst/>
                <a:latin typeface="Times New Roman" panose="02020603050405020304" pitchFamily="18" charset="0"/>
              </a:rPr>
              <a:t> 6.3’de </a:t>
            </a:r>
            <a:r>
              <a:rPr lang="tr-TR" err="1">
                <a:effectLst/>
                <a:latin typeface="Times New Roman" panose="02020603050405020304" pitchFamily="18" charset="0"/>
              </a:rPr>
              <a:t>MySQL</a:t>
            </a:r>
            <a:r>
              <a:rPr lang="tr-TR">
                <a:effectLst/>
                <a:latin typeface="Times New Roman" panose="02020603050405020304" pitchFamily="18" charset="0"/>
              </a:rPr>
              <a:t> ve </a:t>
            </a:r>
            <a:r>
              <a:rPr lang="tr-TR" err="1">
                <a:effectLst/>
                <a:latin typeface="Times New Roman" panose="02020603050405020304" pitchFamily="18" charset="0"/>
              </a:rPr>
              <a:t>MongoDB</a:t>
            </a:r>
            <a:r>
              <a:rPr lang="tr-TR">
                <a:effectLst/>
                <a:latin typeface="Times New Roman" panose="02020603050405020304" pitchFamily="18" charset="0"/>
              </a:rPr>
              <a:t> veri tabanlarına sorgu 1 (basit sorgu) ile </a:t>
            </a:r>
            <a:r>
              <a:rPr lang="tr-TR" err="1">
                <a:effectLst/>
                <a:latin typeface="Times New Roman" panose="02020603050405020304" pitchFamily="18" charset="0"/>
              </a:rPr>
              <a:t>karşılaştırma</a:t>
            </a:r>
            <a:r>
              <a:rPr lang="tr-TR">
                <a:effectLst/>
                <a:latin typeface="Times New Roman" panose="02020603050405020304" pitchFamily="18" charset="0"/>
              </a:rPr>
              <a:t> testi </a:t>
            </a:r>
            <a:r>
              <a:rPr lang="tr-TR" err="1">
                <a:effectLst/>
                <a:latin typeface="Times New Roman" panose="02020603050405020304" pitchFamily="18" charset="0"/>
              </a:rPr>
              <a:t>uygulanmıştır</a:t>
            </a:r>
            <a:r>
              <a:rPr lang="tr-TR">
                <a:effectLst/>
                <a:latin typeface="Times New Roman" panose="02020603050405020304" pitchFamily="18" charset="0"/>
              </a:rPr>
              <a:t>. Yapılan analizde; </a:t>
            </a:r>
            <a:r>
              <a:rPr lang="tr-TR" err="1">
                <a:effectLst/>
                <a:latin typeface="Times New Roman" panose="02020603050405020304" pitchFamily="18" charset="0"/>
              </a:rPr>
              <a:t>MongoDB</a:t>
            </a:r>
            <a:r>
              <a:rPr lang="tr-TR">
                <a:effectLst/>
                <a:latin typeface="Times New Roman" panose="02020603050405020304" pitchFamily="18" charset="0"/>
              </a:rPr>
              <a:t>, sorgu sayısı farkı </a:t>
            </a:r>
            <a:r>
              <a:rPr lang="tr-TR" err="1">
                <a:effectLst/>
                <a:latin typeface="Times New Roman" panose="02020603050405020304" pitchFamily="18" charset="0"/>
              </a:rPr>
              <a:t>arttıkça</a:t>
            </a:r>
            <a:r>
              <a:rPr lang="tr-TR">
                <a:effectLst/>
                <a:latin typeface="Times New Roman" panose="02020603050405020304" pitchFamily="18" charset="0"/>
              </a:rPr>
              <a:t> daha belirgin bir performans </a:t>
            </a:r>
            <a:r>
              <a:rPr lang="tr-TR" err="1">
                <a:effectLst/>
                <a:latin typeface="Times New Roman" panose="02020603050405020304" pitchFamily="18" charset="0"/>
              </a:rPr>
              <a:t>kötülüğu</a:t>
            </a:r>
            <a:r>
              <a:rPr lang="tr-TR">
                <a:effectLst/>
                <a:latin typeface="Times New Roman" panose="02020603050405020304" pitchFamily="18" charset="0"/>
              </a:rPr>
              <a:t>̈ </a:t>
            </a:r>
            <a:r>
              <a:rPr lang="tr-TR" err="1">
                <a:effectLst/>
                <a:latin typeface="Times New Roman" panose="02020603050405020304" pitchFamily="18" charset="0"/>
              </a:rPr>
              <a:t>gösterdiği</a:t>
            </a:r>
            <a:r>
              <a:rPr lang="tr-TR">
                <a:effectLst/>
                <a:latin typeface="Times New Roman" panose="02020603050405020304" pitchFamily="18" charset="0"/>
              </a:rPr>
              <a:t> tespit </a:t>
            </a:r>
            <a:r>
              <a:rPr lang="tr-TR" err="1">
                <a:effectLst/>
                <a:latin typeface="Times New Roman" panose="02020603050405020304" pitchFamily="18" charset="0"/>
              </a:rPr>
              <a:t>edilmiştir</a:t>
            </a:r>
            <a:r>
              <a:rPr lang="tr-TR">
                <a:effectLst/>
                <a:latin typeface="Times New Roman" panose="02020603050405020304" pitchFamily="18" charset="0"/>
              </a:rPr>
              <a:t>. Bu </a:t>
            </a:r>
            <a:r>
              <a:rPr lang="tr-TR" err="1">
                <a:effectLst/>
                <a:latin typeface="Times New Roman" panose="02020603050405020304" pitchFamily="18" charset="0"/>
              </a:rPr>
              <a:t>karşılaştırma</a:t>
            </a:r>
            <a:r>
              <a:rPr lang="tr-TR">
                <a:effectLst/>
                <a:latin typeface="Times New Roman" panose="02020603050405020304" pitchFamily="18" charset="0"/>
              </a:rPr>
              <a:t>, </a:t>
            </a:r>
            <a:r>
              <a:rPr lang="tr-TR" err="1">
                <a:effectLst/>
                <a:latin typeface="Times New Roman" panose="02020603050405020304" pitchFamily="18" charset="0"/>
              </a:rPr>
              <a:t>işlemci</a:t>
            </a:r>
            <a:r>
              <a:rPr lang="tr-TR">
                <a:effectLst/>
                <a:latin typeface="Times New Roman" panose="02020603050405020304" pitchFamily="18" charset="0"/>
              </a:rPr>
              <a:t> </a:t>
            </a:r>
            <a:r>
              <a:rPr lang="tr-TR" err="1">
                <a:effectLst/>
                <a:latin typeface="Times New Roman" panose="02020603050405020304" pitchFamily="18" charset="0"/>
              </a:rPr>
              <a:t>çekirdeği</a:t>
            </a:r>
            <a:r>
              <a:rPr lang="tr-TR">
                <a:effectLst/>
                <a:latin typeface="Times New Roman" panose="02020603050405020304" pitchFamily="18" charset="0"/>
              </a:rPr>
              <a:t> sayılarının toplam sayısı aynı </a:t>
            </a:r>
            <a:r>
              <a:rPr lang="tr-TR" err="1">
                <a:effectLst/>
                <a:latin typeface="Times New Roman" panose="02020603050405020304" pitchFamily="18" charset="0"/>
              </a:rPr>
              <a:t>olduğu</a:t>
            </a:r>
            <a:r>
              <a:rPr lang="tr-TR">
                <a:effectLst/>
                <a:latin typeface="Times New Roman" panose="02020603050405020304" pitchFamily="18" charset="0"/>
              </a:rPr>
              <a:t> zaman, 2 ya da 1 </a:t>
            </a:r>
            <a:r>
              <a:rPr lang="tr-TR" err="1">
                <a:effectLst/>
                <a:latin typeface="Times New Roman" panose="02020603050405020304" pitchFamily="18" charset="0"/>
              </a:rPr>
              <a:t>işlemci</a:t>
            </a:r>
            <a:r>
              <a:rPr lang="tr-TR">
                <a:effectLst/>
                <a:latin typeface="Times New Roman" panose="02020603050405020304" pitchFamily="18" charset="0"/>
              </a:rPr>
              <a:t> kullanımının </a:t>
            </a:r>
            <a:r>
              <a:rPr lang="tr-TR" err="1">
                <a:effectLst/>
                <a:latin typeface="Times New Roman" panose="02020603050405020304" pitchFamily="18" charset="0"/>
              </a:rPr>
              <a:t>değişmez</a:t>
            </a:r>
            <a:r>
              <a:rPr lang="tr-TR">
                <a:effectLst/>
                <a:latin typeface="Times New Roman" panose="02020603050405020304" pitchFamily="18" charset="0"/>
              </a:rPr>
              <a:t> </a:t>
            </a:r>
            <a:r>
              <a:rPr lang="tr-TR" err="1">
                <a:effectLst/>
                <a:latin typeface="Times New Roman" panose="02020603050405020304" pitchFamily="18" charset="0"/>
              </a:rPr>
              <a:t>olduğunu</a:t>
            </a:r>
            <a:r>
              <a:rPr lang="tr-TR">
                <a:effectLst/>
                <a:latin typeface="Times New Roman" panose="02020603050405020304" pitchFamily="18" charset="0"/>
              </a:rPr>
              <a:t> </a:t>
            </a:r>
            <a:r>
              <a:rPr lang="tr-TR" err="1">
                <a:effectLst/>
                <a:latin typeface="Times New Roman" panose="02020603050405020304" pitchFamily="18" charset="0"/>
              </a:rPr>
              <a:t>açıkça</a:t>
            </a:r>
            <a:r>
              <a:rPr lang="tr-TR">
                <a:effectLst/>
                <a:latin typeface="Times New Roman" panose="02020603050405020304" pitchFamily="18" charset="0"/>
              </a:rPr>
              <a:t> ortaya </a:t>
            </a:r>
            <a:r>
              <a:rPr lang="tr-TR" err="1">
                <a:effectLst/>
                <a:latin typeface="Times New Roman" panose="02020603050405020304" pitchFamily="18" charset="0"/>
              </a:rPr>
              <a:t>koymuştur</a:t>
            </a:r>
            <a:r>
              <a:rPr lang="tr-TR">
                <a:effectLst/>
                <a:latin typeface="Times New Roman" panose="02020603050405020304" pitchFamily="18" charset="0"/>
              </a:rPr>
              <a:t> (1x2 ve 2x1). </a:t>
            </a:r>
            <a:r>
              <a:rPr lang="tr-TR" err="1">
                <a:effectLst/>
                <a:latin typeface="Times New Roman" panose="02020603050405020304" pitchFamily="18" charset="0"/>
              </a:rPr>
              <a:t>MySQL</a:t>
            </a:r>
            <a:r>
              <a:rPr lang="tr-TR">
                <a:effectLst/>
                <a:latin typeface="Times New Roman" panose="02020603050405020304" pitchFamily="18" charset="0"/>
              </a:rPr>
              <a:t> veri tabanının, </a:t>
            </a:r>
            <a:r>
              <a:rPr lang="tr-TR" err="1">
                <a:effectLst/>
                <a:latin typeface="Times New Roman" panose="02020603050405020304" pitchFamily="18" charset="0"/>
              </a:rPr>
              <a:t>özellikle</a:t>
            </a:r>
            <a:r>
              <a:rPr lang="tr-TR">
                <a:effectLst/>
                <a:latin typeface="Times New Roman" panose="02020603050405020304" pitchFamily="18" charset="0"/>
              </a:rPr>
              <a:t> 3 </a:t>
            </a:r>
            <a:r>
              <a:rPr lang="tr-TR" err="1">
                <a:effectLst/>
                <a:latin typeface="Times New Roman" panose="02020603050405020304" pitchFamily="18" charset="0"/>
              </a:rPr>
              <a:t>işlemci</a:t>
            </a:r>
            <a:r>
              <a:rPr lang="tr-TR">
                <a:effectLst/>
                <a:latin typeface="Times New Roman" panose="02020603050405020304" pitchFamily="18" charset="0"/>
              </a:rPr>
              <a:t> sayısı ile 1 </a:t>
            </a:r>
            <a:r>
              <a:rPr lang="tr-TR" err="1">
                <a:effectLst/>
                <a:latin typeface="Times New Roman" panose="02020603050405020304" pitchFamily="18" charset="0"/>
              </a:rPr>
              <a:t>işlemci</a:t>
            </a:r>
            <a:r>
              <a:rPr lang="tr-TR">
                <a:effectLst/>
                <a:latin typeface="Times New Roman" panose="02020603050405020304" pitchFamily="18" charset="0"/>
              </a:rPr>
              <a:t> </a:t>
            </a:r>
            <a:r>
              <a:rPr lang="tr-TR" err="1">
                <a:effectLst/>
                <a:latin typeface="Times New Roman" panose="02020603050405020304" pitchFamily="18" charset="0"/>
              </a:rPr>
              <a:t>çekirdeği</a:t>
            </a:r>
            <a:r>
              <a:rPr lang="tr-TR">
                <a:effectLst/>
                <a:latin typeface="Times New Roman" panose="02020603050405020304" pitchFamily="18" charset="0"/>
              </a:rPr>
              <a:t> sayısına </a:t>
            </a:r>
            <a:r>
              <a:rPr lang="tr-TR" err="1">
                <a:effectLst/>
                <a:latin typeface="Times New Roman" panose="02020603050405020304" pitchFamily="18" charset="0"/>
              </a:rPr>
              <a:t>göre</a:t>
            </a:r>
            <a:r>
              <a:rPr lang="tr-TR">
                <a:effectLst/>
                <a:latin typeface="Times New Roman" panose="02020603050405020304" pitchFamily="18" charset="0"/>
              </a:rPr>
              <a:t> </a:t>
            </a:r>
            <a:r>
              <a:rPr lang="tr-TR" err="1">
                <a:effectLst/>
                <a:latin typeface="Times New Roman" panose="02020603050405020304" pitchFamily="18" charset="0"/>
              </a:rPr>
              <a:t>incelendiğinde</a:t>
            </a:r>
            <a:r>
              <a:rPr lang="tr-TR">
                <a:effectLst/>
                <a:latin typeface="Times New Roman" panose="02020603050405020304" pitchFamily="18" charset="0"/>
              </a:rPr>
              <a:t> daha </a:t>
            </a:r>
            <a:r>
              <a:rPr lang="tr-TR" err="1">
                <a:effectLst/>
                <a:latin typeface="Times New Roman" panose="02020603050405020304" pitchFamily="18" charset="0"/>
              </a:rPr>
              <a:t>kötu</a:t>
            </a:r>
            <a:r>
              <a:rPr lang="tr-TR">
                <a:effectLst/>
                <a:latin typeface="Times New Roman" panose="02020603050405020304" pitchFamily="18" charset="0"/>
              </a:rPr>
              <a:t>̈ performans </a:t>
            </a:r>
            <a:r>
              <a:rPr lang="tr-TR" err="1">
                <a:effectLst/>
                <a:latin typeface="Times New Roman" panose="02020603050405020304" pitchFamily="18" charset="0"/>
              </a:rPr>
              <a:t>gösterdiği</a:t>
            </a:r>
            <a:r>
              <a:rPr lang="tr-TR">
                <a:effectLst/>
                <a:latin typeface="Times New Roman" panose="02020603050405020304" pitchFamily="18" charset="0"/>
              </a:rPr>
              <a:t> </a:t>
            </a:r>
            <a:r>
              <a:rPr lang="tr-TR" err="1">
                <a:effectLst/>
                <a:latin typeface="Times New Roman" panose="02020603050405020304" pitchFamily="18" charset="0"/>
              </a:rPr>
              <a:t>görülmektedir</a:t>
            </a:r>
            <a:r>
              <a:rPr lang="tr-TR">
                <a:effectLst/>
                <a:latin typeface="Times New Roman" panose="02020603050405020304" pitchFamily="18" charset="0"/>
              </a:rPr>
              <a:t>. </a:t>
            </a:r>
            <a:endParaRPr lang="tr-TR" dirty="0"/>
          </a:p>
          <a:p>
            <a:endParaRPr lang="tr-TR" dirty="0"/>
          </a:p>
        </p:txBody>
      </p:sp>
      <p:pic>
        <p:nvPicPr>
          <p:cNvPr id="4" name="object 22">
            <a:extLst>
              <a:ext uri="{FF2B5EF4-FFF2-40B4-BE49-F238E27FC236}">
                <a16:creationId xmlns:a16="http://schemas.microsoft.com/office/drawing/2014/main" id="{646159F0-4174-D3E0-74CC-4367ABB7DA92}"/>
              </a:ext>
            </a:extLst>
          </p:cNvPr>
          <p:cNvPicPr/>
          <p:nvPr/>
        </p:nvPicPr>
        <p:blipFill rotWithShape="1">
          <a:blip r:embed="rId2" cstate="print"/>
          <a:srcRect r="5053" b="7"/>
          <a:stretch/>
        </p:blipFill>
        <p:spPr>
          <a:xfrm>
            <a:off x="6798733" y="2775951"/>
            <a:ext cx="4345024"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579220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27">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tr-TR"/>
          </a:p>
        </p:txBody>
      </p:sp>
      <p:sp>
        <p:nvSpPr>
          <p:cNvPr id="43" name="Freeform: Shape 29">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tr-TR"/>
          </a:p>
        </p:txBody>
      </p:sp>
      <p:sp>
        <p:nvSpPr>
          <p:cNvPr id="44"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tr-TR"/>
          </a:p>
        </p:txBody>
      </p:sp>
      <p:pic>
        <p:nvPicPr>
          <p:cNvPr id="4" name="object 23" descr="çizgi, öykü gelişim çizgisi; kumpas; grafiğini çıkarma, diyagram, metin içeren bir resim&#10;&#10;Açıklama otomatik olarak oluşturuldu">
            <a:extLst>
              <a:ext uri="{FF2B5EF4-FFF2-40B4-BE49-F238E27FC236}">
                <a16:creationId xmlns:a16="http://schemas.microsoft.com/office/drawing/2014/main" id="{A72A770A-9078-D52C-CC44-8EF8E2CFEF52}"/>
              </a:ext>
            </a:extLst>
          </p:cNvPr>
          <p:cNvPicPr/>
          <p:nvPr/>
        </p:nvPicPr>
        <p:blipFill rotWithShape="1">
          <a:blip r:embed="rId2" cstate="print"/>
          <a:srcRect l="16643" r="23119" b="-4"/>
          <a:stretch/>
        </p:blipFill>
        <p:spPr>
          <a:xfrm>
            <a:off x="5194607" y="803751"/>
            <a:ext cx="6391533" cy="5250498"/>
          </a:xfrm>
          <a:prstGeom prst="rect">
            <a:avLst/>
          </a:prstGeom>
        </p:spPr>
      </p:pic>
      <p:sp>
        <p:nvSpPr>
          <p:cNvPr id="45" name="Rectangle 33">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46" name="Oval 35">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47" name="Oval 37">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 name="İçerik Yer Tutucusu 2">
            <a:extLst>
              <a:ext uri="{FF2B5EF4-FFF2-40B4-BE49-F238E27FC236}">
                <a16:creationId xmlns:a16="http://schemas.microsoft.com/office/drawing/2014/main" id="{3FEB6870-B07E-FF2C-1142-CE7BCCDE63F7}"/>
              </a:ext>
            </a:extLst>
          </p:cNvPr>
          <p:cNvSpPr>
            <a:spLocks noGrp="1"/>
          </p:cNvSpPr>
          <p:nvPr>
            <p:ph idx="1"/>
          </p:nvPr>
        </p:nvSpPr>
        <p:spPr>
          <a:xfrm>
            <a:off x="1154955" y="2120900"/>
            <a:ext cx="3133726" cy="3898900"/>
          </a:xfrm>
        </p:spPr>
        <p:txBody>
          <a:bodyPr>
            <a:normAutofit/>
          </a:bodyPr>
          <a:lstStyle/>
          <a:p>
            <a:pPr marL="12700">
              <a:spcBef>
                <a:spcPts val="95"/>
              </a:spcBef>
            </a:pPr>
            <a:r>
              <a:rPr lang="tr-TR">
                <a:solidFill>
                  <a:schemeClr val="tx1"/>
                </a:solidFill>
                <a:latin typeface="Times New Roman"/>
                <a:cs typeface="Times New Roman"/>
              </a:rPr>
              <a:t>Ayrıca,</a:t>
            </a:r>
            <a:r>
              <a:rPr lang="tr-TR" spc="120">
                <a:solidFill>
                  <a:schemeClr val="tx1"/>
                </a:solidFill>
                <a:latin typeface="Times New Roman"/>
                <a:cs typeface="Times New Roman"/>
              </a:rPr>
              <a:t> </a:t>
            </a:r>
            <a:r>
              <a:rPr lang="tr-TR">
                <a:solidFill>
                  <a:schemeClr val="tx1"/>
                </a:solidFill>
                <a:latin typeface="Times New Roman"/>
                <a:cs typeface="Times New Roman"/>
              </a:rPr>
              <a:t>sorgular/saniye</a:t>
            </a:r>
            <a:r>
              <a:rPr lang="tr-TR" spc="114">
                <a:solidFill>
                  <a:schemeClr val="tx1"/>
                </a:solidFill>
                <a:latin typeface="Times New Roman"/>
                <a:cs typeface="Times New Roman"/>
              </a:rPr>
              <a:t> </a:t>
            </a:r>
            <a:r>
              <a:rPr lang="tr-TR">
                <a:solidFill>
                  <a:schemeClr val="tx1"/>
                </a:solidFill>
                <a:latin typeface="Times New Roman"/>
                <a:cs typeface="Times New Roman"/>
              </a:rPr>
              <a:t>ölçüm</a:t>
            </a:r>
            <a:r>
              <a:rPr lang="tr-TR" spc="114">
                <a:solidFill>
                  <a:schemeClr val="tx1"/>
                </a:solidFill>
                <a:latin typeface="Times New Roman"/>
                <a:cs typeface="Times New Roman"/>
              </a:rPr>
              <a:t> </a:t>
            </a:r>
            <a:r>
              <a:rPr lang="tr-TR">
                <a:solidFill>
                  <a:schemeClr val="tx1"/>
                </a:solidFill>
                <a:latin typeface="Times New Roman"/>
                <a:cs typeface="Times New Roman"/>
              </a:rPr>
              <a:t>metrik</a:t>
            </a:r>
            <a:r>
              <a:rPr lang="tr-TR" spc="114">
                <a:solidFill>
                  <a:schemeClr val="tx1"/>
                </a:solidFill>
                <a:latin typeface="Times New Roman"/>
                <a:cs typeface="Times New Roman"/>
              </a:rPr>
              <a:t> </a:t>
            </a:r>
            <a:r>
              <a:rPr lang="tr-TR">
                <a:solidFill>
                  <a:schemeClr val="tx1"/>
                </a:solidFill>
                <a:latin typeface="Times New Roman"/>
                <a:cs typeface="Times New Roman"/>
              </a:rPr>
              <a:t>grafiği</a:t>
            </a:r>
            <a:r>
              <a:rPr lang="tr-TR" spc="114">
                <a:solidFill>
                  <a:schemeClr val="tx1"/>
                </a:solidFill>
                <a:latin typeface="Times New Roman"/>
                <a:cs typeface="Times New Roman"/>
              </a:rPr>
              <a:t> </a:t>
            </a:r>
            <a:r>
              <a:rPr lang="tr-TR">
                <a:solidFill>
                  <a:schemeClr val="tx1"/>
                </a:solidFill>
                <a:latin typeface="Times New Roman"/>
                <a:cs typeface="Times New Roman"/>
              </a:rPr>
              <a:t>ile</a:t>
            </a:r>
            <a:r>
              <a:rPr lang="tr-TR" spc="120">
                <a:solidFill>
                  <a:schemeClr val="tx1"/>
                </a:solidFill>
                <a:latin typeface="Times New Roman"/>
                <a:cs typeface="Times New Roman"/>
              </a:rPr>
              <a:t> </a:t>
            </a:r>
            <a:r>
              <a:rPr lang="tr-TR">
                <a:solidFill>
                  <a:schemeClr val="tx1"/>
                </a:solidFill>
                <a:latin typeface="Times New Roman"/>
                <a:cs typeface="Times New Roman"/>
              </a:rPr>
              <a:t>de</a:t>
            </a:r>
            <a:r>
              <a:rPr lang="tr-TR" spc="114">
                <a:solidFill>
                  <a:schemeClr val="tx1"/>
                </a:solidFill>
                <a:latin typeface="Times New Roman"/>
                <a:cs typeface="Times New Roman"/>
              </a:rPr>
              <a:t> </a:t>
            </a:r>
            <a:r>
              <a:rPr lang="tr-TR" spc="-20">
                <a:solidFill>
                  <a:schemeClr val="tx1"/>
                </a:solidFill>
                <a:latin typeface="Times New Roman"/>
                <a:cs typeface="Times New Roman"/>
              </a:rPr>
              <a:t>şekil</a:t>
            </a:r>
            <a:endParaRPr lang="tr-TR">
              <a:solidFill>
                <a:schemeClr val="tx1"/>
              </a:solidFill>
              <a:latin typeface="Times New Roman"/>
              <a:cs typeface="Times New Roman"/>
            </a:endParaRPr>
          </a:p>
          <a:p>
            <a:pPr marL="12700" marR="5080">
              <a:spcBef>
                <a:spcPts val="10"/>
              </a:spcBef>
            </a:pPr>
            <a:r>
              <a:rPr lang="tr-TR">
                <a:solidFill>
                  <a:schemeClr val="tx1"/>
                </a:solidFill>
                <a:latin typeface="Times New Roman"/>
                <a:cs typeface="Times New Roman"/>
              </a:rPr>
              <a:t>6.4’de</a:t>
            </a:r>
            <a:r>
              <a:rPr lang="tr-TR" spc="165">
                <a:solidFill>
                  <a:schemeClr val="tx1"/>
                </a:solidFill>
                <a:latin typeface="Times New Roman"/>
                <a:cs typeface="Times New Roman"/>
              </a:rPr>
              <a:t> </a:t>
            </a:r>
            <a:r>
              <a:rPr lang="tr-TR">
                <a:solidFill>
                  <a:schemeClr val="tx1"/>
                </a:solidFill>
                <a:latin typeface="Times New Roman"/>
                <a:cs typeface="Times New Roman"/>
              </a:rPr>
              <a:t>görüldüğü</a:t>
            </a:r>
            <a:r>
              <a:rPr lang="tr-TR" spc="160">
                <a:solidFill>
                  <a:schemeClr val="tx1"/>
                </a:solidFill>
                <a:latin typeface="Times New Roman"/>
                <a:cs typeface="Times New Roman"/>
              </a:rPr>
              <a:t> </a:t>
            </a:r>
            <a:r>
              <a:rPr lang="tr-TR">
                <a:solidFill>
                  <a:schemeClr val="tx1"/>
                </a:solidFill>
                <a:latin typeface="Times New Roman"/>
                <a:cs typeface="Times New Roman"/>
              </a:rPr>
              <a:t>üzere</a:t>
            </a:r>
            <a:r>
              <a:rPr lang="tr-TR" spc="165">
                <a:solidFill>
                  <a:schemeClr val="tx1"/>
                </a:solidFill>
                <a:latin typeface="Times New Roman"/>
                <a:cs typeface="Times New Roman"/>
              </a:rPr>
              <a:t> </a:t>
            </a:r>
            <a:r>
              <a:rPr lang="tr-TR">
                <a:solidFill>
                  <a:schemeClr val="tx1"/>
                </a:solidFill>
                <a:latin typeface="Times New Roman"/>
                <a:cs typeface="Times New Roman"/>
              </a:rPr>
              <a:t>ayrıntılı</a:t>
            </a:r>
            <a:r>
              <a:rPr lang="tr-TR" spc="165">
                <a:solidFill>
                  <a:schemeClr val="tx1"/>
                </a:solidFill>
                <a:latin typeface="Times New Roman"/>
                <a:cs typeface="Times New Roman"/>
              </a:rPr>
              <a:t> </a:t>
            </a:r>
            <a:r>
              <a:rPr lang="tr-TR">
                <a:solidFill>
                  <a:schemeClr val="tx1"/>
                </a:solidFill>
                <a:latin typeface="Times New Roman"/>
                <a:cs typeface="Times New Roman"/>
              </a:rPr>
              <a:t>ortalama</a:t>
            </a:r>
            <a:r>
              <a:rPr lang="tr-TR" spc="170">
                <a:solidFill>
                  <a:schemeClr val="tx1"/>
                </a:solidFill>
                <a:latin typeface="Times New Roman"/>
                <a:cs typeface="Times New Roman"/>
              </a:rPr>
              <a:t> </a:t>
            </a:r>
            <a:r>
              <a:rPr lang="tr-TR">
                <a:solidFill>
                  <a:schemeClr val="tx1"/>
                </a:solidFill>
                <a:latin typeface="Times New Roman"/>
                <a:cs typeface="Times New Roman"/>
              </a:rPr>
              <a:t>süre</a:t>
            </a:r>
            <a:r>
              <a:rPr lang="tr-TR" spc="165">
                <a:solidFill>
                  <a:schemeClr val="tx1"/>
                </a:solidFill>
                <a:latin typeface="Times New Roman"/>
                <a:cs typeface="Times New Roman"/>
              </a:rPr>
              <a:t> </a:t>
            </a:r>
            <a:r>
              <a:rPr lang="tr-TR" spc="-10">
                <a:solidFill>
                  <a:schemeClr val="tx1"/>
                </a:solidFill>
                <a:latin typeface="Times New Roman"/>
                <a:cs typeface="Times New Roman"/>
              </a:rPr>
              <a:t>sonuçları </a:t>
            </a:r>
            <a:r>
              <a:rPr lang="tr-TR">
                <a:solidFill>
                  <a:schemeClr val="tx1"/>
                </a:solidFill>
                <a:latin typeface="Times New Roman"/>
                <a:cs typeface="Times New Roman"/>
              </a:rPr>
              <a:t>elde</a:t>
            </a:r>
            <a:r>
              <a:rPr lang="tr-TR" spc="-20">
                <a:solidFill>
                  <a:schemeClr val="tx1"/>
                </a:solidFill>
                <a:latin typeface="Times New Roman"/>
                <a:cs typeface="Times New Roman"/>
              </a:rPr>
              <a:t> </a:t>
            </a:r>
            <a:r>
              <a:rPr lang="tr-TR" spc="-10">
                <a:solidFill>
                  <a:schemeClr val="tx1"/>
                </a:solidFill>
                <a:latin typeface="Times New Roman"/>
                <a:cs typeface="Times New Roman"/>
              </a:rPr>
              <a:t>edilmiştir.</a:t>
            </a:r>
            <a:endParaRPr lang="tr-TR">
              <a:solidFill>
                <a:schemeClr val="tx1"/>
              </a:solidFill>
              <a:latin typeface="Times New Roman"/>
              <a:cs typeface="Times New Roman"/>
            </a:endParaRPr>
          </a:p>
          <a:p>
            <a:endParaRPr lang="tr-TR">
              <a:solidFill>
                <a:schemeClr val="tx1"/>
              </a:solidFill>
            </a:endParaRPr>
          </a:p>
        </p:txBody>
      </p:sp>
      <p:sp>
        <p:nvSpPr>
          <p:cNvPr id="48"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tr-TR"/>
          </a:p>
        </p:txBody>
      </p:sp>
    </p:spTree>
    <p:extLst>
      <p:ext uri="{BB962C8B-B14F-4D97-AF65-F5344CB8AC3E}">
        <p14:creationId xmlns:p14="http://schemas.microsoft.com/office/powerpoint/2010/main" val="3335369220"/>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3A5F89-57C3-2970-086B-2C48A9AF4D08}"/>
              </a:ext>
            </a:extLst>
          </p:cNvPr>
          <p:cNvSpPr>
            <a:spLocks noGrp="1"/>
          </p:cNvSpPr>
          <p:nvPr>
            <p:ph type="title"/>
          </p:nvPr>
        </p:nvSpPr>
        <p:spPr>
          <a:xfrm>
            <a:off x="1154954" y="973668"/>
            <a:ext cx="8761413" cy="706964"/>
          </a:xfrm>
        </p:spPr>
        <p:txBody>
          <a:bodyPr>
            <a:normAutofit/>
          </a:bodyPr>
          <a:lstStyle/>
          <a:p>
            <a:endParaRPr lang="tr-TR"/>
          </a:p>
        </p:txBody>
      </p:sp>
      <p:sp>
        <p:nvSpPr>
          <p:cNvPr id="3" name="İçerik Yer Tutucusu 2">
            <a:extLst>
              <a:ext uri="{FF2B5EF4-FFF2-40B4-BE49-F238E27FC236}">
                <a16:creationId xmlns:a16="http://schemas.microsoft.com/office/drawing/2014/main" id="{25A22F85-6BB3-C601-5425-A6E9FA738B0C}"/>
              </a:ext>
            </a:extLst>
          </p:cNvPr>
          <p:cNvSpPr>
            <a:spLocks noGrp="1"/>
          </p:cNvSpPr>
          <p:nvPr>
            <p:ph idx="1"/>
          </p:nvPr>
        </p:nvSpPr>
        <p:spPr>
          <a:xfrm>
            <a:off x="1154955" y="2603500"/>
            <a:ext cx="3481054" cy="3416300"/>
          </a:xfrm>
        </p:spPr>
        <p:txBody>
          <a:bodyPr anchor="ctr">
            <a:normAutofit/>
          </a:bodyPr>
          <a:lstStyle/>
          <a:p>
            <a:r>
              <a:rPr lang="tr-TR" sz="1600">
                <a:latin typeface="Times New Roman"/>
                <a:cs typeface="Times New Roman"/>
              </a:rPr>
              <a:t>Şekil</a:t>
            </a:r>
            <a:r>
              <a:rPr lang="tr-TR" sz="1600" spc="30">
                <a:latin typeface="Times New Roman"/>
                <a:cs typeface="Times New Roman"/>
              </a:rPr>
              <a:t> </a:t>
            </a:r>
            <a:r>
              <a:rPr lang="tr-TR" sz="1600">
                <a:latin typeface="Times New Roman"/>
                <a:cs typeface="Times New Roman"/>
              </a:rPr>
              <a:t>6.5’de</a:t>
            </a:r>
            <a:r>
              <a:rPr lang="tr-TR" sz="1600" spc="35">
                <a:latin typeface="Times New Roman"/>
                <a:cs typeface="Times New Roman"/>
              </a:rPr>
              <a:t> </a:t>
            </a:r>
            <a:r>
              <a:rPr lang="tr-TR" sz="1600">
                <a:latin typeface="Times New Roman"/>
                <a:cs typeface="Times New Roman"/>
              </a:rPr>
              <a:t>MySQL</a:t>
            </a:r>
            <a:r>
              <a:rPr lang="tr-TR" sz="1600" spc="20">
                <a:latin typeface="Times New Roman"/>
                <a:cs typeface="Times New Roman"/>
              </a:rPr>
              <a:t> </a:t>
            </a:r>
            <a:r>
              <a:rPr lang="tr-TR" sz="1600">
                <a:latin typeface="Times New Roman"/>
                <a:cs typeface="Times New Roman"/>
              </a:rPr>
              <a:t>veri</a:t>
            </a:r>
            <a:r>
              <a:rPr lang="tr-TR" sz="1600" spc="30">
                <a:latin typeface="Times New Roman"/>
                <a:cs typeface="Times New Roman"/>
              </a:rPr>
              <a:t> </a:t>
            </a:r>
            <a:r>
              <a:rPr lang="tr-TR" sz="1600">
                <a:latin typeface="Times New Roman"/>
                <a:cs typeface="Times New Roman"/>
              </a:rPr>
              <a:t>tabanı</a:t>
            </a:r>
            <a:r>
              <a:rPr lang="tr-TR" sz="1600" spc="20">
                <a:latin typeface="Times New Roman"/>
                <a:cs typeface="Times New Roman"/>
              </a:rPr>
              <a:t> </a:t>
            </a:r>
            <a:r>
              <a:rPr lang="tr-TR" sz="1600">
                <a:latin typeface="Times New Roman"/>
                <a:cs typeface="Times New Roman"/>
              </a:rPr>
              <a:t>sisteminin,</a:t>
            </a:r>
            <a:r>
              <a:rPr lang="tr-TR" sz="1600" spc="30">
                <a:latin typeface="Times New Roman"/>
                <a:cs typeface="Times New Roman"/>
              </a:rPr>
              <a:t> </a:t>
            </a:r>
            <a:r>
              <a:rPr lang="tr-TR" sz="1600">
                <a:latin typeface="Times New Roman"/>
                <a:cs typeface="Times New Roman"/>
              </a:rPr>
              <a:t>sorgu</a:t>
            </a:r>
            <a:r>
              <a:rPr lang="tr-TR" sz="1600" spc="25">
                <a:latin typeface="Times New Roman"/>
                <a:cs typeface="Times New Roman"/>
              </a:rPr>
              <a:t> </a:t>
            </a:r>
            <a:r>
              <a:rPr lang="tr-TR" sz="1600" spc="-10">
                <a:latin typeface="Times New Roman"/>
                <a:cs typeface="Times New Roman"/>
              </a:rPr>
              <a:t>sayıları </a:t>
            </a:r>
            <a:r>
              <a:rPr lang="tr-TR" sz="1600">
                <a:latin typeface="Times New Roman"/>
                <a:cs typeface="Times New Roman"/>
              </a:rPr>
              <a:t>arttığında</a:t>
            </a:r>
            <a:r>
              <a:rPr lang="tr-TR" sz="1600" spc="480">
                <a:latin typeface="Times New Roman"/>
                <a:cs typeface="Times New Roman"/>
              </a:rPr>
              <a:t> </a:t>
            </a:r>
            <a:r>
              <a:rPr lang="tr-TR" sz="1600">
                <a:latin typeface="Times New Roman"/>
                <a:cs typeface="Times New Roman"/>
              </a:rPr>
              <a:t>MongoDB</a:t>
            </a:r>
            <a:r>
              <a:rPr lang="tr-TR" sz="1600" spc="495">
                <a:latin typeface="Times New Roman"/>
                <a:cs typeface="Times New Roman"/>
              </a:rPr>
              <a:t> </a:t>
            </a:r>
            <a:r>
              <a:rPr lang="tr-TR" sz="1600">
                <a:latin typeface="Times New Roman"/>
                <a:cs typeface="Times New Roman"/>
              </a:rPr>
              <a:t>üzerinde</a:t>
            </a:r>
            <a:r>
              <a:rPr lang="tr-TR" sz="1600" spc="480">
                <a:latin typeface="Times New Roman"/>
                <a:cs typeface="Times New Roman"/>
              </a:rPr>
              <a:t> </a:t>
            </a:r>
            <a:r>
              <a:rPr lang="tr-TR" sz="1600">
                <a:latin typeface="Times New Roman"/>
                <a:cs typeface="Times New Roman"/>
              </a:rPr>
              <a:t>avantaj</a:t>
            </a:r>
            <a:r>
              <a:rPr lang="tr-TR" sz="1600" spc="490">
                <a:latin typeface="Times New Roman"/>
                <a:cs typeface="Times New Roman"/>
              </a:rPr>
              <a:t> </a:t>
            </a:r>
            <a:r>
              <a:rPr lang="tr-TR" sz="1600">
                <a:latin typeface="Times New Roman"/>
                <a:cs typeface="Times New Roman"/>
              </a:rPr>
              <a:t>sahibi</a:t>
            </a:r>
            <a:r>
              <a:rPr lang="tr-TR" sz="1600" spc="475">
                <a:latin typeface="Times New Roman"/>
                <a:cs typeface="Times New Roman"/>
              </a:rPr>
              <a:t> </a:t>
            </a:r>
            <a:r>
              <a:rPr lang="tr-TR" sz="1600" spc="-10">
                <a:latin typeface="Times New Roman"/>
                <a:cs typeface="Times New Roman"/>
              </a:rPr>
              <a:t>olduğu </a:t>
            </a:r>
            <a:r>
              <a:rPr lang="tr-TR" sz="1600">
                <a:latin typeface="Times New Roman"/>
                <a:cs typeface="Times New Roman"/>
              </a:rPr>
              <a:t>görülmektedir.</a:t>
            </a:r>
            <a:r>
              <a:rPr lang="tr-TR" sz="1600" spc="280">
                <a:latin typeface="Times New Roman"/>
                <a:cs typeface="Times New Roman"/>
              </a:rPr>
              <a:t> </a:t>
            </a:r>
            <a:r>
              <a:rPr lang="tr-TR" sz="1600">
                <a:latin typeface="Times New Roman"/>
                <a:cs typeface="Times New Roman"/>
              </a:rPr>
              <a:t>Fakat</a:t>
            </a:r>
            <a:r>
              <a:rPr lang="tr-TR" sz="1600" spc="280">
                <a:latin typeface="Times New Roman"/>
                <a:cs typeface="Times New Roman"/>
              </a:rPr>
              <a:t> </a:t>
            </a:r>
            <a:r>
              <a:rPr lang="tr-TR" sz="1600">
                <a:latin typeface="Times New Roman"/>
                <a:cs typeface="Times New Roman"/>
              </a:rPr>
              <a:t>2</a:t>
            </a:r>
            <a:r>
              <a:rPr lang="tr-TR" sz="1600" spc="290">
                <a:latin typeface="Times New Roman"/>
                <a:cs typeface="Times New Roman"/>
              </a:rPr>
              <a:t> </a:t>
            </a:r>
            <a:r>
              <a:rPr lang="tr-TR" sz="1600">
                <a:latin typeface="Times New Roman"/>
                <a:cs typeface="Times New Roman"/>
              </a:rPr>
              <a:t>işlemci</a:t>
            </a:r>
            <a:r>
              <a:rPr lang="tr-TR" sz="1600" spc="290">
                <a:latin typeface="Times New Roman"/>
                <a:cs typeface="Times New Roman"/>
              </a:rPr>
              <a:t> </a:t>
            </a:r>
            <a:r>
              <a:rPr lang="tr-TR" sz="1600">
                <a:latin typeface="Times New Roman"/>
                <a:cs typeface="Times New Roman"/>
              </a:rPr>
              <a:t>ve</a:t>
            </a:r>
            <a:r>
              <a:rPr lang="tr-TR" sz="1600" spc="285">
                <a:latin typeface="Times New Roman"/>
                <a:cs typeface="Times New Roman"/>
              </a:rPr>
              <a:t> </a:t>
            </a:r>
            <a:r>
              <a:rPr lang="tr-TR" sz="1600">
                <a:latin typeface="Times New Roman"/>
                <a:cs typeface="Times New Roman"/>
              </a:rPr>
              <a:t>3</a:t>
            </a:r>
            <a:r>
              <a:rPr lang="tr-TR" sz="1600" spc="285">
                <a:latin typeface="Times New Roman"/>
                <a:cs typeface="Times New Roman"/>
              </a:rPr>
              <a:t> </a:t>
            </a:r>
            <a:r>
              <a:rPr lang="tr-TR" sz="1600">
                <a:latin typeface="Times New Roman"/>
                <a:cs typeface="Times New Roman"/>
              </a:rPr>
              <a:t>işlemci</a:t>
            </a:r>
            <a:r>
              <a:rPr lang="tr-TR" sz="1600" spc="280">
                <a:latin typeface="Times New Roman"/>
                <a:cs typeface="Times New Roman"/>
              </a:rPr>
              <a:t> </a:t>
            </a:r>
            <a:r>
              <a:rPr lang="tr-TR" sz="1600" spc="-10">
                <a:latin typeface="Times New Roman"/>
                <a:cs typeface="Times New Roman"/>
              </a:rPr>
              <a:t>çekirdeği </a:t>
            </a:r>
            <a:r>
              <a:rPr lang="tr-TR" sz="1600">
                <a:latin typeface="Times New Roman"/>
                <a:cs typeface="Times New Roman"/>
              </a:rPr>
              <a:t>yapılandırmasından</a:t>
            </a:r>
            <a:r>
              <a:rPr lang="tr-TR" sz="1600" spc="130">
                <a:latin typeface="Times New Roman"/>
                <a:cs typeface="Times New Roman"/>
              </a:rPr>
              <a:t> </a:t>
            </a:r>
            <a:r>
              <a:rPr lang="tr-TR" sz="1600">
                <a:latin typeface="Times New Roman"/>
                <a:cs typeface="Times New Roman"/>
              </a:rPr>
              <a:t>sonraki</a:t>
            </a:r>
            <a:r>
              <a:rPr lang="tr-TR" sz="1600" spc="130">
                <a:latin typeface="Times New Roman"/>
                <a:cs typeface="Times New Roman"/>
              </a:rPr>
              <a:t> </a:t>
            </a:r>
            <a:r>
              <a:rPr lang="tr-TR" sz="1600">
                <a:latin typeface="Times New Roman"/>
                <a:cs typeface="Times New Roman"/>
              </a:rPr>
              <a:t>diğer</a:t>
            </a:r>
            <a:r>
              <a:rPr lang="tr-TR" sz="1600" spc="140">
                <a:latin typeface="Times New Roman"/>
                <a:cs typeface="Times New Roman"/>
              </a:rPr>
              <a:t> </a:t>
            </a:r>
            <a:r>
              <a:rPr lang="tr-TR" sz="1600">
                <a:latin typeface="Times New Roman"/>
                <a:cs typeface="Times New Roman"/>
              </a:rPr>
              <a:t>yüksek</a:t>
            </a:r>
            <a:r>
              <a:rPr lang="tr-TR" sz="1600" spc="120">
                <a:latin typeface="Times New Roman"/>
                <a:cs typeface="Times New Roman"/>
              </a:rPr>
              <a:t> </a:t>
            </a:r>
            <a:r>
              <a:rPr lang="tr-TR" sz="1600" spc="-10">
                <a:latin typeface="Times New Roman"/>
                <a:cs typeface="Times New Roman"/>
              </a:rPr>
              <a:t>işlemci-işlemci </a:t>
            </a:r>
            <a:r>
              <a:rPr lang="tr-TR" sz="1600">
                <a:latin typeface="Times New Roman"/>
                <a:cs typeface="Times New Roman"/>
              </a:rPr>
              <a:t>çekirdeği</a:t>
            </a:r>
            <a:r>
              <a:rPr lang="tr-TR" sz="1600" spc="190">
                <a:latin typeface="Times New Roman"/>
                <a:cs typeface="Times New Roman"/>
              </a:rPr>
              <a:t> </a:t>
            </a:r>
            <a:r>
              <a:rPr lang="tr-TR" sz="1600">
                <a:latin typeface="Times New Roman"/>
                <a:cs typeface="Times New Roman"/>
              </a:rPr>
              <a:t>sayılarında</a:t>
            </a:r>
            <a:r>
              <a:rPr lang="tr-TR" sz="1600" spc="200">
                <a:latin typeface="Times New Roman"/>
                <a:cs typeface="Times New Roman"/>
              </a:rPr>
              <a:t> </a:t>
            </a:r>
            <a:r>
              <a:rPr lang="tr-TR" sz="1600">
                <a:latin typeface="Times New Roman"/>
                <a:cs typeface="Times New Roman"/>
              </a:rPr>
              <a:t>sorgu/saniye</a:t>
            </a:r>
            <a:r>
              <a:rPr lang="tr-TR" sz="1600" spc="210">
                <a:latin typeface="Times New Roman"/>
                <a:cs typeface="Times New Roman"/>
              </a:rPr>
              <a:t> </a:t>
            </a:r>
            <a:r>
              <a:rPr lang="tr-TR" sz="1600">
                <a:latin typeface="Times New Roman"/>
                <a:cs typeface="Times New Roman"/>
              </a:rPr>
              <a:t>grafiğinde</a:t>
            </a:r>
            <a:r>
              <a:rPr lang="tr-TR" sz="1600" spc="195">
                <a:latin typeface="Times New Roman"/>
                <a:cs typeface="Times New Roman"/>
              </a:rPr>
              <a:t> </a:t>
            </a:r>
            <a:r>
              <a:rPr lang="tr-TR" sz="1600">
                <a:latin typeface="Times New Roman"/>
                <a:cs typeface="Times New Roman"/>
              </a:rPr>
              <a:t>keskin</a:t>
            </a:r>
            <a:r>
              <a:rPr lang="tr-TR" sz="1600" spc="190">
                <a:latin typeface="Times New Roman"/>
                <a:cs typeface="Times New Roman"/>
              </a:rPr>
              <a:t> </a:t>
            </a:r>
            <a:r>
              <a:rPr lang="tr-TR" sz="1600" spc="-25">
                <a:latin typeface="Times New Roman"/>
                <a:cs typeface="Times New Roman"/>
              </a:rPr>
              <a:t>bir </a:t>
            </a:r>
            <a:r>
              <a:rPr lang="tr-TR" sz="1600">
                <a:latin typeface="Times New Roman"/>
                <a:cs typeface="Times New Roman"/>
              </a:rPr>
              <a:t>şekilde</a:t>
            </a:r>
            <a:r>
              <a:rPr lang="tr-TR" sz="1600" spc="285">
                <a:latin typeface="Times New Roman"/>
                <a:cs typeface="Times New Roman"/>
              </a:rPr>
              <a:t>   </a:t>
            </a:r>
            <a:r>
              <a:rPr lang="tr-TR" sz="1600">
                <a:latin typeface="Times New Roman"/>
                <a:cs typeface="Times New Roman"/>
              </a:rPr>
              <a:t>azalma</a:t>
            </a:r>
            <a:r>
              <a:rPr lang="tr-TR" sz="1600" spc="290">
                <a:latin typeface="Times New Roman"/>
                <a:cs typeface="Times New Roman"/>
              </a:rPr>
              <a:t>   </a:t>
            </a:r>
            <a:r>
              <a:rPr lang="tr-TR" sz="1600">
                <a:latin typeface="Times New Roman"/>
                <a:cs typeface="Times New Roman"/>
              </a:rPr>
              <a:t>görülmektedir.</a:t>
            </a:r>
            <a:r>
              <a:rPr lang="tr-TR" sz="1600" spc="285">
                <a:latin typeface="Times New Roman"/>
                <a:cs typeface="Times New Roman"/>
              </a:rPr>
              <a:t>   </a:t>
            </a:r>
            <a:r>
              <a:rPr lang="tr-TR" sz="1600">
                <a:latin typeface="Times New Roman"/>
                <a:cs typeface="Times New Roman"/>
              </a:rPr>
              <a:t>MongoDB</a:t>
            </a:r>
            <a:r>
              <a:rPr lang="tr-TR" sz="1600" spc="295">
                <a:latin typeface="Times New Roman"/>
                <a:cs typeface="Times New Roman"/>
              </a:rPr>
              <a:t>   </a:t>
            </a:r>
            <a:r>
              <a:rPr lang="tr-TR" sz="1600" spc="-25">
                <a:latin typeface="Times New Roman"/>
                <a:cs typeface="Times New Roman"/>
              </a:rPr>
              <a:t>bu </a:t>
            </a:r>
            <a:r>
              <a:rPr lang="tr-TR" sz="1600" spc="-10">
                <a:latin typeface="Times New Roman"/>
                <a:cs typeface="Times New Roman"/>
              </a:rPr>
              <a:t>yapılandırmalarda</a:t>
            </a:r>
            <a:r>
              <a:rPr lang="tr-TR" sz="1600" spc="-20">
                <a:latin typeface="Times New Roman"/>
                <a:cs typeface="Times New Roman"/>
              </a:rPr>
              <a:t> </a:t>
            </a:r>
            <a:r>
              <a:rPr lang="tr-TR" sz="1600">
                <a:latin typeface="Times New Roman"/>
                <a:cs typeface="Times New Roman"/>
              </a:rPr>
              <a:t>daha</a:t>
            </a:r>
            <a:r>
              <a:rPr lang="tr-TR" sz="1600" spc="-15">
                <a:latin typeface="Times New Roman"/>
                <a:cs typeface="Times New Roman"/>
              </a:rPr>
              <a:t> </a:t>
            </a:r>
            <a:r>
              <a:rPr lang="tr-TR" sz="1600">
                <a:latin typeface="Times New Roman"/>
                <a:cs typeface="Times New Roman"/>
              </a:rPr>
              <a:t>fazla</a:t>
            </a:r>
            <a:r>
              <a:rPr lang="tr-TR" sz="1600" spc="10">
                <a:latin typeface="Times New Roman"/>
                <a:cs typeface="Times New Roman"/>
              </a:rPr>
              <a:t> </a:t>
            </a:r>
            <a:r>
              <a:rPr lang="tr-TR" sz="1600">
                <a:latin typeface="Times New Roman"/>
                <a:cs typeface="Times New Roman"/>
              </a:rPr>
              <a:t>avantaj</a:t>
            </a:r>
            <a:r>
              <a:rPr lang="tr-TR" sz="1600" spc="-10">
                <a:latin typeface="Times New Roman"/>
                <a:cs typeface="Times New Roman"/>
              </a:rPr>
              <a:t> göstermiştir.</a:t>
            </a:r>
            <a:endParaRPr lang="tr-TR" sz="1600">
              <a:latin typeface="Times New Roman"/>
              <a:cs typeface="Times New Roman"/>
            </a:endParaRPr>
          </a:p>
          <a:p>
            <a:endParaRPr lang="tr-TR" sz="1600"/>
          </a:p>
        </p:txBody>
      </p:sp>
      <p:pic>
        <p:nvPicPr>
          <p:cNvPr id="4" name="object 13">
            <a:extLst>
              <a:ext uri="{FF2B5EF4-FFF2-40B4-BE49-F238E27FC236}">
                <a16:creationId xmlns:a16="http://schemas.microsoft.com/office/drawing/2014/main" id="{5A205A6C-7D8B-5D82-3BCD-DB513D6AE4CE}"/>
              </a:ext>
            </a:extLst>
          </p:cNvPr>
          <p:cNvPicPr/>
          <p:nvPr/>
        </p:nvPicPr>
        <p:blipFill rotWithShape="1">
          <a:blip r:embed="rId2" cstate="print"/>
          <a:srcRect r="96"/>
          <a:stretch/>
        </p:blipFill>
        <p:spPr>
          <a:xfrm>
            <a:off x="4984956" y="2775951"/>
            <a:ext cx="6158802"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334362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285E37-2D9B-7B3B-DD7A-AB6242542A97}"/>
              </a:ext>
            </a:extLst>
          </p:cNvPr>
          <p:cNvSpPr>
            <a:spLocks noGrp="1"/>
          </p:cNvSpPr>
          <p:nvPr>
            <p:ph type="title"/>
          </p:nvPr>
        </p:nvSpPr>
        <p:spPr>
          <a:xfrm>
            <a:off x="1154954" y="973668"/>
            <a:ext cx="8761413" cy="706964"/>
          </a:xfrm>
        </p:spPr>
        <p:txBody>
          <a:bodyPr>
            <a:normAutofit/>
          </a:bodyPr>
          <a:lstStyle/>
          <a:p>
            <a:endParaRPr lang="tr-TR">
              <a:solidFill>
                <a:srgbClr val="EBEBEB"/>
              </a:solidFill>
            </a:endParaRPr>
          </a:p>
        </p:txBody>
      </p:sp>
      <p:sp>
        <p:nvSpPr>
          <p:cNvPr id="3" name="İçerik Yer Tutucusu 2">
            <a:extLst>
              <a:ext uri="{FF2B5EF4-FFF2-40B4-BE49-F238E27FC236}">
                <a16:creationId xmlns:a16="http://schemas.microsoft.com/office/drawing/2014/main" id="{7D8353F0-C635-8978-561F-2FA46389DAAA}"/>
              </a:ext>
            </a:extLst>
          </p:cNvPr>
          <p:cNvSpPr>
            <a:spLocks noGrp="1"/>
          </p:cNvSpPr>
          <p:nvPr>
            <p:ph idx="1"/>
          </p:nvPr>
        </p:nvSpPr>
        <p:spPr>
          <a:xfrm>
            <a:off x="1154955" y="2603500"/>
            <a:ext cx="3481054" cy="3416300"/>
          </a:xfrm>
        </p:spPr>
        <p:txBody>
          <a:bodyPr anchor="ctr">
            <a:normAutofit/>
          </a:bodyPr>
          <a:lstStyle/>
          <a:p>
            <a:r>
              <a:rPr lang="tr-TR" sz="1600">
                <a:latin typeface="Times New Roman"/>
                <a:cs typeface="Times New Roman"/>
              </a:rPr>
              <a:t>Şekil</a:t>
            </a:r>
            <a:r>
              <a:rPr lang="tr-TR" sz="1600" spc="185">
                <a:latin typeface="Times New Roman"/>
                <a:cs typeface="Times New Roman"/>
              </a:rPr>
              <a:t> </a:t>
            </a:r>
            <a:r>
              <a:rPr lang="tr-TR" sz="1600">
                <a:latin typeface="Times New Roman"/>
                <a:cs typeface="Times New Roman"/>
              </a:rPr>
              <a:t>6.6’da</a:t>
            </a:r>
            <a:r>
              <a:rPr lang="tr-TR" sz="1600" spc="195">
                <a:latin typeface="Times New Roman"/>
                <a:cs typeface="Times New Roman"/>
              </a:rPr>
              <a:t> </a:t>
            </a:r>
            <a:r>
              <a:rPr lang="tr-TR" sz="1600">
                <a:latin typeface="Times New Roman"/>
                <a:cs typeface="Times New Roman"/>
              </a:rPr>
              <a:t>işlemci</a:t>
            </a:r>
            <a:r>
              <a:rPr lang="tr-TR" sz="1600" spc="190">
                <a:latin typeface="Times New Roman"/>
                <a:cs typeface="Times New Roman"/>
              </a:rPr>
              <a:t> </a:t>
            </a:r>
            <a:r>
              <a:rPr lang="tr-TR" sz="1600">
                <a:latin typeface="Times New Roman"/>
                <a:cs typeface="Times New Roman"/>
              </a:rPr>
              <a:t>çekirdeği</a:t>
            </a:r>
            <a:r>
              <a:rPr lang="tr-TR" sz="1600" spc="200">
                <a:latin typeface="Times New Roman"/>
                <a:cs typeface="Times New Roman"/>
              </a:rPr>
              <a:t> </a:t>
            </a:r>
            <a:r>
              <a:rPr lang="tr-TR" sz="1600">
                <a:latin typeface="Times New Roman"/>
                <a:cs typeface="Times New Roman"/>
              </a:rPr>
              <a:t>miktarı</a:t>
            </a:r>
            <a:r>
              <a:rPr lang="tr-TR" sz="1600" spc="190">
                <a:latin typeface="Times New Roman"/>
                <a:cs typeface="Times New Roman"/>
              </a:rPr>
              <a:t> </a:t>
            </a:r>
            <a:r>
              <a:rPr lang="tr-TR" sz="1600">
                <a:latin typeface="Times New Roman"/>
                <a:cs typeface="Times New Roman"/>
              </a:rPr>
              <a:t>ile</a:t>
            </a:r>
            <a:r>
              <a:rPr lang="tr-TR" sz="1600" spc="190">
                <a:latin typeface="Times New Roman"/>
                <a:cs typeface="Times New Roman"/>
              </a:rPr>
              <a:t> </a:t>
            </a:r>
            <a:r>
              <a:rPr lang="tr-TR" sz="1600">
                <a:latin typeface="Times New Roman"/>
                <a:cs typeface="Times New Roman"/>
              </a:rPr>
              <a:t>saniye</a:t>
            </a:r>
            <a:r>
              <a:rPr lang="tr-TR" sz="1600" spc="190">
                <a:latin typeface="Times New Roman"/>
                <a:cs typeface="Times New Roman"/>
              </a:rPr>
              <a:t> </a:t>
            </a:r>
            <a:r>
              <a:rPr lang="tr-TR" sz="1600" spc="-10">
                <a:latin typeface="Times New Roman"/>
                <a:cs typeface="Times New Roman"/>
              </a:rPr>
              <a:t>başına </a:t>
            </a:r>
            <a:r>
              <a:rPr lang="tr-TR" sz="1600">
                <a:latin typeface="Times New Roman"/>
                <a:cs typeface="Times New Roman"/>
              </a:rPr>
              <a:t>yapılan</a:t>
            </a:r>
            <a:r>
              <a:rPr lang="tr-TR" sz="1600" spc="390">
                <a:latin typeface="Times New Roman"/>
                <a:cs typeface="Times New Roman"/>
              </a:rPr>
              <a:t>  </a:t>
            </a:r>
            <a:r>
              <a:rPr lang="tr-TR" sz="1600">
                <a:latin typeface="Times New Roman"/>
                <a:cs typeface="Times New Roman"/>
              </a:rPr>
              <a:t>sorgu</a:t>
            </a:r>
            <a:r>
              <a:rPr lang="tr-TR" sz="1600" spc="395">
                <a:latin typeface="Times New Roman"/>
                <a:cs typeface="Times New Roman"/>
              </a:rPr>
              <a:t>  </a:t>
            </a:r>
            <a:r>
              <a:rPr lang="tr-TR" sz="1600">
                <a:latin typeface="Times New Roman"/>
                <a:cs typeface="Times New Roman"/>
              </a:rPr>
              <a:t>sayıları</a:t>
            </a:r>
            <a:r>
              <a:rPr lang="tr-TR" sz="1600" spc="395">
                <a:latin typeface="Times New Roman"/>
                <a:cs typeface="Times New Roman"/>
              </a:rPr>
              <a:t>  </a:t>
            </a:r>
            <a:r>
              <a:rPr lang="tr-TR" sz="1600">
                <a:latin typeface="Times New Roman"/>
                <a:cs typeface="Times New Roman"/>
              </a:rPr>
              <a:t>arasındaki</a:t>
            </a:r>
            <a:r>
              <a:rPr lang="tr-TR" sz="1600" spc="400">
                <a:latin typeface="Times New Roman"/>
                <a:cs typeface="Times New Roman"/>
              </a:rPr>
              <a:t>  </a:t>
            </a:r>
            <a:r>
              <a:rPr lang="tr-TR" sz="1600">
                <a:latin typeface="Times New Roman"/>
                <a:cs typeface="Times New Roman"/>
              </a:rPr>
              <a:t>ilişki</a:t>
            </a:r>
            <a:r>
              <a:rPr lang="tr-TR" sz="1600" spc="395">
                <a:latin typeface="Times New Roman"/>
                <a:cs typeface="Times New Roman"/>
              </a:rPr>
              <a:t>  </a:t>
            </a:r>
            <a:r>
              <a:rPr lang="tr-TR" sz="1600" spc="-10">
                <a:latin typeface="Times New Roman"/>
                <a:cs typeface="Times New Roman"/>
              </a:rPr>
              <a:t>analizi </a:t>
            </a:r>
            <a:r>
              <a:rPr lang="tr-TR" sz="1600">
                <a:latin typeface="Times New Roman"/>
                <a:cs typeface="Times New Roman"/>
              </a:rPr>
              <a:t>gösterilmektedir.</a:t>
            </a:r>
            <a:r>
              <a:rPr lang="tr-TR" sz="1600" spc="170">
                <a:latin typeface="Times New Roman"/>
                <a:cs typeface="Times New Roman"/>
              </a:rPr>
              <a:t>  </a:t>
            </a:r>
            <a:r>
              <a:rPr lang="tr-TR" sz="1600">
                <a:latin typeface="Times New Roman"/>
                <a:cs typeface="Times New Roman"/>
              </a:rPr>
              <a:t>MySQL</a:t>
            </a:r>
            <a:r>
              <a:rPr lang="tr-TR" sz="1600" spc="180">
                <a:latin typeface="Times New Roman"/>
                <a:cs typeface="Times New Roman"/>
              </a:rPr>
              <a:t>  </a:t>
            </a:r>
            <a:r>
              <a:rPr lang="tr-TR" sz="1600">
                <a:latin typeface="Times New Roman"/>
                <a:cs typeface="Times New Roman"/>
              </a:rPr>
              <a:t>için</a:t>
            </a:r>
            <a:r>
              <a:rPr lang="tr-TR" sz="1600" spc="170">
                <a:latin typeface="Times New Roman"/>
                <a:cs typeface="Times New Roman"/>
              </a:rPr>
              <a:t>  </a:t>
            </a:r>
            <a:r>
              <a:rPr lang="tr-TR" sz="1600">
                <a:latin typeface="Times New Roman"/>
                <a:cs typeface="Times New Roman"/>
              </a:rPr>
              <a:t>biraz</a:t>
            </a:r>
            <a:r>
              <a:rPr lang="tr-TR" sz="1600" spc="170">
                <a:latin typeface="Times New Roman"/>
                <a:cs typeface="Times New Roman"/>
              </a:rPr>
              <a:t>  </a:t>
            </a:r>
            <a:r>
              <a:rPr lang="tr-TR" sz="1600">
                <a:latin typeface="Times New Roman"/>
                <a:cs typeface="Times New Roman"/>
              </a:rPr>
              <a:t>daha</a:t>
            </a:r>
            <a:r>
              <a:rPr lang="tr-TR" sz="1600" spc="175">
                <a:latin typeface="Times New Roman"/>
                <a:cs typeface="Times New Roman"/>
              </a:rPr>
              <a:t>  </a:t>
            </a:r>
            <a:r>
              <a:rPr lang="tr-TR" sz="1600">
                <a:latin typeface="Times New Roman"/>
                <a:cs typeface="Times New Roman"/>
              </a:rPr>
              <a:t>iyi</a:t>
            </a:r>
            <a:r>
              <a:rPr lang="tr-TR" sz="1600" spc="165">
                <a:latin typeface="Times New Roman"/>
                <a:cs typeface="Times New Roman"/>
              </a:rPr>
              <a:t>  </a:t>
            </a:r>
            <a:r>
              <a:rPr lang="tr-TR" sz="1600" spc="-20">
                <a:latin typeface="Times New Roman"/>
                <a:cs typeface="Times New Roman"/>
              </a:rPr>
              <a:t>olan </a:t>
            </a:r>
            <a:r>
              <a:rPr lang="tr-TR" sz="1600">
                <a:latin typeface="Times New Roman"/>
                <a:cs typeface="Times New Roman"/>
              </a:rPr>
              <a:t>performans</a:t>
            </a:r>
            <a:r>
              <a:rPr lang="tr-TR" sz="1600" spc="254">
                <a:latin typeface="Times New Roman"/>
                <a:cs typeface="Times New Roman"/>
              </a:rPr>
              <a:t> </a:t>
            </a:r>
            <a:r>
              <a:rPr lang="tr-TR" sz="1600">
                <a:latin typeface="Times New Roman"/>
                <a:cs typeface="Times New Roman"/>
              </a:rPr>
              <a:t>4</a:t>
            </a:r>
            <a:r>
              <a:rPr lang="tr-TR" sz="1600" spc="270">
                <a:latin typeface="Times New Roman"/>
                <a:cs typeface="Times New Roman"/>
              </a:rPr>
              <a:t> </a:t>
            </a:r>
            <a:r>
              <a:rPr lang="tr-TR" sz="1600">
                <a:latin typeface="Times New Roman"/>
                <a:cs typeface="Times New Roman"/>
              </a:rPr>
              <a:t>işlemci</a:t>
            </a:r>
            <a:r>
              <a:rPr lang="tr-TR" sz="1600" spc="265">
                <a:latin typeface="Times New Roman"/>
                <a:cs typeface="Times New Roman"/>
              </a:rPr>
              <a:t> </a:t>
            </a:r>
            <a:r>
              <a:rPr lang="tr-TR" sz="1600">
                <a:latin typeface="Times New Roman"/>
                <a:cs typeface="Times New Roman"/>
              </a:rPr>
              <a:t>çekirdeğine</a:t>
            </a:r>
            <a:r>
              <a:rPr lang="tr-TR" sz="1600" spc="275">
                <a:latin typeface="Times New Roman"/>
                <a:cs typeface="Times New Roman"/>
              </a:rPr>
              <a:t> </a:t>
            </a:r>
            <a:r>
              <a:rPr lang="tr-TR" sz="1600">
                <a:latin typeface="Times New Roman"/>
                <a:cs typeface="Times New Roman"/>
              </a:rPr>
              <a:t>kadar</a:t>
            </a:r>
            <a:r>
              <a:rPr lang="tr-TR" sz="1600" spc="270">
                <a:latin typeface="Times New Roman"/>
                <a:cs typeface="Times New Roman"/>
              </a:rPr>
              <a:t> </a:t>
            </a:r>
            <a:r>
              <a:rPr lang="tr-TR" sz="1600">
                <a:latin typeface="Times New Roman"/>
                <a:cs typeface="Times New Roman"/>
              </a:rPr>
              <a:t>hemen</a:t>
            </a:r>
            <a:r>
              <a:rPr lang="tr-TR" sz="1600" spc="260">
                <a:latin typeface="Times New Roman"/>
                <a:cs typeface="Times New Roman"/>
              </a:rPr>
              <a:t> </a:t>
            </a:r>
            <a:r>
              <a:rPr lang="tr-TR" sz="1600" spc="-20">
                <a:latin typeface="Times New Roman"/>
                <a:cs typeface="Times New Roman"/>
              </a:rPr>
              <a:t>hemen </a:t>
            </a:r>
            <a:r>
              <a:rPr lang="tr-TR" sz="1600" spc="-10">
                <a:latin typeface="Times New Roman"/>
                <a:cs typeface="Times New Roman"/>
              </a:rPr>
              <a:t>aynıdır.</a:t>
            </a:r>
            <a:endParaRPr lang="tr-TR" sz="1600">
              <a:latin typeface="Times New Roman"/>
              <a:cs typeface="Times New Roman"/>
            </a:endParaRPr>
          </a:p>
          <a:p>
            <a:endParaRPr lang="tr-TR" sz="1600"/>
          </a:p>
        </p:txBody>
      </p:sp>
      <p:pic>
        <p:nvPicPr>
          <p:cNvPr id="4" name="object 14">
            <a:extLst>
              <a:ext uri="{FF2B5EF4-FFF2-40B4-BE49-F238E27FC236}">
                <a16:creationId xmlns:a16="http://schemas.microsoft.com/office/drawing/2014/main" id="{B08C1B49-1526-C14C-1A96-81DF6ACF62DE}"/>
              </a:ext>
            </a:extLst>
          </p:cNvPr>
          <p:cNvPicPr/>
          <p:nvPr/>
        </p:nvPicPr>
        <p:blipFill>
          <a:blip r:embed="rId2" cstate="print"/>
          <a:stretch>
            <a:fillRect/>
          </a:stretch>
        </p:blipFill>
        <p:spPr>
          <a:xfrm>
            <a:off x="4984956" y="2862214"/>
            <a:ext cx="6158802" cy="2894636"/>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7267957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34DF0D-E509-B86A-4D14-EA0C8E5F7A1A}"/>
              </a:ext>
            </a:extLst>
          </p:cNvPr>
          <p:cNvSpPr>
            <a:spLocks noGrp="1"/>
          </p:cNvSpPr>
          <p:nvPr>
            <p:ph type="title"/>
          </p:nvPr>
        </p:nvSpPr>
        <p:spPr>
          <a:xfrm>
            <a:off x="1154954" y="973668"/>
            <a:ext cx="8761413" cy="706964"/>
          </a:xfrm>
        </p:spPr>
        <p:txBody>
          <a:bodyPr>
            <a:normAutofit/>
          </a:bodyPr>
          <a:lstStyle/>
          <a:p>
            <a:endParaRPr lang="tr-TR"/>
          </a:p>
        </p:txBody>
      </p:sp>
      <p:sp>
        <p:nvSpPr>
          <p:cNvPr id="3" name="İçerik Yer Tutucusu 2">
            <a:extLst>
              <a:ext uri="{FF2B5EF4-FFF2-40B4-BE49-F238E27FC236}">
                <a16:creationId xmlns:a16="http://schemas.microsoft.com/office/drawing/2014/main" id="{B52C1CA7-56E2-6DAE-ADA4-4D36CE281AA8}"/>
              </a:ext>
            </a:extLst>
          </p:cNvPr>
          <p:cNvSpPr>
            <a:spLocks noGrp="1"/>
          </p:cNvSpPr>
          <p:nvPr>
            <p:ph idx="1"/>
          </p:nvPr>
        </p:nvSpPr>
        <p:spPr>
          <a:xfrm>
            <a:off x="1154955" y="2603500"/>
            <a:ext cx="3481054" cy="3416300"/>
          </a:xfrm>
        </p:spPr>
        <p:txBody>
          <a:bodyPr anchor="ctr">
            <a:normAutofit/>
          </a:bodyPr>
          <a:lstStyle/>
          <a:p>
            <a:r>
              <a:rPr lang="tr-TR" sz="1600">
                <a:latin typeface="Times New Roman"/>
                <a:cs typeface="Times New Roman"/>
              </a:rPr>
              <a:t>Şekil</a:t>
            </a:r>
            <a:r>
              <a:rPr lang="tr-TR" sz="1600" spc="20">
                <a:latin typeface="Times New Roman"/>
                <a:cs typeface="Times New Roman"/>
              </a:rPr>
              <a:t> </a:t>
            </a:r>
            <a:r>
              <a:rPr lang="tr-TR" sz="1600">
                <a:latin typeface="Times New Roman"/>
                <a:cs typeface="Times New Roman"/>
              </a:rPr>
              <a:t>6.7’de</a:t>
            </a:r>
            <a:r>
              <a:rPr lang="tr-TR" sz="1600" spc="25">
                <a:latin typeface="Times New Roman"/>
                <a:cs typeface="Times New Roman"/>
              </a:rPr>
              <a:t> </a:t>
            </a:r>
            <a:r>
              <a:rPr lang="tr-TR" sz="1600">
                <a:latin typeface="Times New Roman"/>
                <a:cs typeface="Times New Roman"/>
              </a:rPr>
              <a:t>MySQL</a:t>
            </a:r>
            <a:r>
              <a:rPr lang="tr-TR" sz="1600" spc="30">
                <a:latin typeface="Times New Roman"/>
                <a:cs typeface="Times New Roman"/>
              </a:rPr>
              <a:t> </a:t>
            </a:r>
            <a:r>
              <a:rPr lang="tr-TR" sz="1600">
                <a:latin typeface="Times New Roman"/>
                <a:cs typeface="Times New Roman"/>
              </a:rPr>
              <a:t>ve</a:t>
            </a:r>
            <a:r>
              <a:rPr lang="tr-TR" sz="1600" spc="30">
                <a:latin typeface="Times New Roman"/>
                <a:cs typeface="Times New Roman"/>
              </a:rPr>
              <a:t> </a:t>
            </a:r>
            <a:r>
              <a:rPr lang="tr-TR" sz="1600">
                <a:latin typeface="Times New Roman"/>
                <a:cs typeface="Times New Roman"/>
              </a:rPr>
              <a:t>MongoDB</a:t>
            </a:r>
            <a:r>
              <a:rPr lang="tr-TR" sz="1600" spc="30">
                <a:latin typeface="Times New Roman"/>
                <a:cs typeface="Times New Roman"/>
              </a:rPr>
              <a:t> </a:t>
            </a:r>
            <a:r>
              <a:rPr lang="tr-TR" sz="1600">
                <a:latin typeface="Times New Roman"/>
                <a:cs typeface="Times New Roman"/>
              </a:rPr>
              <a:t>veri</a:t>
            </a:r>
            <a:r>
              <a:rPr lang="tr-TR" sz="1600" spc="20">
                <a:latin typeface="Times New Roman"/>
                <a:cs typeface="Times New Roman"/>
              </a:rPr>
              <a:t> </a:t>
            </a:r>
            <a:r>
              <a:rPr lang="tr-TR" sz="1600">
                <a:latin typeface="Times New Roman"/>
                <a:cs typeface="Times New Roman"/>
              </a:rPr>
              <a:t>tabanlarına</a:t>
            </a:r>
            <a:r>
              <a:rPr lang="tr-TR" sz="1600" spc="25">
                <a:latin typeface="Times New Roman"/>
                <a:cs typeface="Times New Roman"/>
              </a:rPr>
              <a:t> </a:t>
            </a:r>
            <a:r>
              <a:rPr lang="tr-TR" sz="1600" spc="-10">
                <a:latin typeface="Times New Roman"/>
                <a:cs typeface="Times New Roman"/>
              </a:rPr>
              <a:t>ikinci </a:t>
            </a:r>
            <a:r>
              <a:rPr lang="tr-TR" sz="1600">
                <a:latin typeface="Times New Roman"/>
                <a:cs typeface="Times New Roman"/>
              </a:rPr>
              <a:t>sorgu</a:t>
            </a:r>
            <a:r>
              <a:rPr lang="tr-TR" sz="1600" spc="120">
                <a:latin typeface="Times New Roman"/>
                <a:cs typeface="Times New Roman"/>
              </a:rPr>
              <a:t> </a:t>
            </a:r>
            <a:r>
              <a:rPr lang="tr-TR" sz="1600">
                <a:latin typeface="Times New Roman"/>
                <a:cs typeface="Times New Roman"/>
              </a:rPr>
              <a:t>kodu</a:t>
            </a:r>
            <a:r>
              <a:rPr lang="tr-TR" sz="1600" spc="125">
                <a:latin typeface="Times New Roman"/>
                <a:cs typeface="Times New Roman"/>
              </a:rPr>
              <a:t> </a:t>
            </a:r>
            <a:r>
              <a:rPr lang="tr-TR" sz="1600">
                <a:latin typeface="Times New Roman"/>
                <a:cs typeface="Times New Roman"/>
              </a:rPr>
              <a:t>ile</a:t>
            </a:r>
            <a:r>
              <a:rPr lang="tr-TR" sz="1600" spc="130">
                <a:latin typeface="Times New Roman"/>
                <a:cs typeface="Times New Roman"/>
              </a:rPr>
              <a:t> </a:t>
            </a:r>
            <a:r>
              <a:rPr lang="tr-TR" sz="1600">
                <a:latin typeface="Times New Roman"/>
                <a:cs typeface="Times New Roman"/>
              </a:rPr>
              <a:t>karşılaştırma</a:t>
            </a:r>
            <a:r>
              <a:rPr lang="tr-TR" sz="1600" spc="135">
                <a:latin typeface="Times New Roman"/>
                <a:cs typeface="Times New Roman"/>
              </a:rPr>
              <a:t> </a:t>
            </a:r>
            <a:r>
              <a:rPr lang="tr-TR" sz="1600">
                <a:latin typeface="Times New Roman"/>
                <a:cs typeface="Times New Roman"/>
              </a:rPr>
              <a:t>testi</a:t>
            </a:r>
            <a:r>
              <a:rPr lang="tr-TR" sz="1600" spc="130">
                <a:latin typeface="Times New Roman"/>
                <a:cs typeface="Times New Roman"/>
              </a:rPr>
              <a:t> </a:t>
            </a:r>
            <a:r>
              <a:rPr lang="tr-TR" sz="1600">
                <a:latin typeface="Times New Roman"/>
                <a:cs typeface="Times New Roman"/>
              </a:rPr>
              <a:t>uygulanmıştır.</a:t>
            </a:r>
            <a:r>
              <a:rPr lang="tr-TR" sz="1600" spc="135">
                <a:latin typeface="Times New Roman"/>
                <a:cs typeface="Times New Roman"/>
              </a:rPr>
              <a:t> </a:t>
            </a:r>
            <a:r>
              <a:rPr lang="tr-TR" sz="1600" spc="-10">
                <a:latin typeface="Times New Roman"/>
                <a:cs typeface="Times New Roman"/>
              </a:rPr>
              <a:t>Yapılan </a:t>
            </a:r>
            <a:r>
              <a:rPr lang="tr-TR" sz="1600">
                <a:latin typeface="Times New Roman"/>
                <a:cs typeface="Times New Roman"/>
              </a:rPr>
              <a:t>analizde;</a:t>
            </a:r>
            <a:r>
              <a:rPr lang="tr-TR" sz="1600" spc="305">
                <a:latin typeface="Times New Roman"/>
                <a:cs typeface="Times New Roman"/>
              </a:rPr>
              <a:t> </a:t>
            </a:r>
            <a:r>
              <a:rPr lang="tr-TR" sz="1600">
                <a:latin typeface="Times New Roman"/>
                <a:cs typeface="Times New Roman"/>
              </a:rPr>
              <a:t>MySQL</a:t>
            </a:r>
            <a:r>
              <a:rPr lang="tr-TR" sz="1600" spc="305">
                <a:latin typeface="Times New Roman"/>
                <a:cs typeface="Times New Roman"/>
              </a:rPr>
              <a:t> </a:t>
            </a:r>
            <a:r>
              <a:rPr lang="tr-TR" sz="1600">
                <a:latin typeface="Times New Roman"/>
                <a:cs typeface="Times New Roman"/>
              </a:rPr>
              <a:t>veri</a:t>
            </a:r>
            <a:r>
              <a:rPr lang="tr-TR" sz="1600" spc="305">
                <a:latin typeface="Times New Roman"/>
                <a:cs typeface="Times New Roman"/>
              </a:rPr>
              <a:t> </a:t>
            </a:r>
            <a:r>
              <a:rPr lang="tr-TR" sz="1600">
                <a:latin typeface="Times New Roman"/>
                <a:cs typeface="Times New Roman"/>
              </a:rPr>
              <a:t>tabanı</a:t>
            </a:r>
            <a:r>
              <a:rPr lang="tr-TR" sz="1600" spc="305">
                <a:latin typeface="Times New Roman"/>
                <a:cs typeface="Times New Roman"/>
              </a:rPr>
              <a:t> </a:t>
            </a:r>
            <a:r>
              <a:rPr lang="tr-TR" sz="1600">
                <a:latin typeface="Times New Roman"/>
                <a:cs typeface="Times New Roman"/>
              </a:rPr>
              <a:t>sisteminin</a:t>
            </a:r>
            <a:r>
              <a:rPr lang="tr-TR" sz="1600" spc="300">
                <a:latin typeface="Times New Roman"/>
                <a:cs typeface="Times New Roman"/>
              </a:rPr>
              <a:t> </a:t>
            </a:r>
            <a:r>
              <a:rPr lang="tr-TR" sz="1600" spc="-10">
                <a:latin typeface="Times New Roman"/>
                <a:cs typeface="Times New Roman"/>
              </a:rPr>
              <a:t>MongoDB’ye </a:t>
            </a:r>
            <a:r>
              <a:rPr lang="tr-TR" sz="1600">
                <a:latin typeface="Times New Roman"/>
                <a:cs typeface="Times New Roman"/>
              </a:rPr>
              <a:t>göre</a:t>
            </a:r>
            <a:r>
              <a:rPr lang="tr-TR" sz="1600" spc="95">
                <a:latin typeface="Times New Roman"/>
                <a:cs typeface="Times New Roman"/>
              </a:rPr>
              <a:t> </a:t>
            </a:r>
            <a:r>
              <a:rPr lang="tr-TR" sz="1600">
                <a:latin typeface="Times New Roman"/>
                <a:cs typeface="Times New Roman"/>
              </a:rPr>
              <a:t>ortalama</a:t>
            </a:r>
            <a:r>
              <a:rPr lang="tr-TR" sz="1600" spc="100">
                <a:latin typeface="Times New Roman"/>
                <a:cs typeface="Times New Roman"/>
              </a:rPr>
              <a:t> </a:t>
            </a:r>
            <a:r>
              <a:rPr lang="tr-TR" sz="1600">
                <a:latin typeface="Times New Roman"/>
                <a:cs typeface="Times New Roman"/>
              </a:rPr>
              <a:t>sorgu</a:t>
            </a:r>
            <a:r>
              <a:rPr lang="tr-TR" sz="1600" spc="100">
                <a:latin typeface="Times New Roman"/>
                <a:cs typeface="Times New Roman"/>
              </a:rPr>
              <a:t> </a:t>
            </a:r>
            <a:r>
              <a:rPr lang="tr-TR" sz="1600">
                <a:latin typeface="Times New Roman"/>
                <a:cs typeface="Times New Roman"/>
              </a:rPr>
              <a:t>süreleri</a:t>
            </a:r>
            <a:r>
              <a:rPr lang="tr-TR" sz="1600" spc="105">
                <a:latin typeface="Times New Roman"/>
                <a:cs typeface="Times New Roman"/>
              </a:rPr>
              <a:t> </a:t>
            </a:r>
            <a:r>
              <a:rPr lang="tr-TR" sz="1600">
                <a:latin typeface="Times New Roman"/>
                <a:cs typeface="Times New Roman"/>
              </a:rPr>
              <a:t>sonuçları,</a:t>
            </a:r>
            <a:r>
              <a:rPr lang="tr-TR" sz="1600" spc="105">
                <a:latin typeface="Times New Roman"/>
                <a:cs typeface="Times New Roman"/>
              </a:rPr>
              <a:t> </a:t>
            </a:r>
            <a:r>
              <a:rPr lang="tr-TR" sz="1600">
                <a:latin typeface="Times New Roman"/>
                <a:cs typeface="Times New Roman"/>
              </a:rPr>
              <a:t>sorgu</a:t>
            </a:r>
            <a:r>
              <a:rPr lang="tr-TR" sz="1600" spc="90">
                <a:latin typeface="Times New Roman"/>
                <a:cs typeface="Times New Roman"/>
              </a:rPr>
              <a:t> </a:t>
            </a:r>
            <a:r>
              <a:rPr lang="tr-TR" sz="1600">
                <a:latin typeface="Times New Roman"/>
                <a:cs typeface="Times New Roman"/>
              </a:rPr>
              <a:t>sayısı</a:t>
            </a:r>
            <a:r>
              <a:rPr lang="tr-TR" sz="1600" spc="110">
                <a:latin typeface="Times New Roman"/>
                <a:cs typeface="Times New Roman"/>
              </a:rPr>
              <a:t> </a:t>
            </a:r>
            <a:r>
              <a:rPr lang="tr-TR" sz="1600" spc="-20">
                <a:latin typeface="Times New Roman"/>
                <a:cs typeface="Times New Roman"/>
              </a:rPr>
              <a:t>farkı </a:t>
            </a:r>
            <a:r>
              <a:rPr lang="tr-TR" sz="1600">
                <a:latin typeface="Times New Roman"/>
                <a:cs typeface="Times New Roman"/>
              </a:rPr>
              <a:t>arttıkça</a:t>
            </a:r>
            <a:r>
              <a:rPr lang="tr-TR" sz="1600" spc="360">
                <a:latin typeface="Times New Roman"/>
                <a:cs typeface="Times New Roman"/>
              </a:rPr>
              <a:t>  </a:t>
            </a:r>
            <a:r>
              <a:rPr lang="tr-TR" sz="1600">
                <a:latin typeface="Times New Roman"/>
                <a:cs typeface="Times New Roman"/>
              </a:rPr>
              <a:t>daha</a:t>
            </a:r>
            <a:r>
              <a:rPr lang="tr-TR" sz="1600" spc="365">
                <a:latin typeface="Times New Roman"/>
                <a:cs typeface="Times New Roman"/>
              </a:rPr>
              <a:t>  </a:t>
            </a:r>
            <a:r>
              <a:rPr lang="tr-TR" sz="1600">
                <a:latin typeface="Times New Roman"/>
                <a:cs typeface="Times New Roman"/>
              </a:rPr>
              <a:t>belirgin</a:t>
            </a:r>
            <a:r>
              <a:rPr lang="tr-TR" sz="1600" spc="355">
                <a:latin typeface="Times New Roman"/>
                <a:cs typeface="Times New Roman"/>
              </a:rPr>
              <a:t>  </a:t>
            </a:r>
            <a:r>
              <a:rPr lang="tr-TR" sz="1600">
                <a:latin typeface="Times New Roman"/>
                <a:cs typeface="Times New Roman"/>
              </a:rPr>
              <a:t>bir</a:t>
            </a:r>
            <a:r>
              <a:rPr lang="tr-TR" sz="1600" spc="365">
                <a:latin typeface="Times New Roman"/>
                <a:cs typeface="Times New Roman"/>
              </a:rPr>
              <a:t>  </a:t>
            </a:r>
            <a:r>
              <a:rPr lang="tr-TR" sz="1600">
                <a:latin typeface="Times New Roman"/>
                <a:cs typeface="Times New Roman"/>
              </a:rPr>
              <a:t>performans</a:t>
            </a:r>
            <a:r>
              <a:rPr lang="tr-TR" sz="1600" spc="365">
                <a:latin typeface="Times New Roman"/>
                <a:cs typeface="Times New Roman"/>
              </a:rPr>
              <a:t>  </a:t>
            </a:r>
            <a:r>
              <a:rPr lang="tr-TR" sz="1600" spc="-10">
                <a:latin typeface="Times New Roman"/>
                <a:cs typeface="Times New Roman"/>
              </a:rPr>
              <a:t>kötülüğü göstermiştir.</a:t>
            </a:r>
            <a:endParaRPr lang="tr-TR" sz="1600">
              <a:latin typeface="Times New Roman"/>
              <a:cs typeface="Times New Roman"/>
            </a:endParaRPr>
          </a:p>
          <a:p>
            <a:endParaRPr lang="tr-TR" sz="1600"/>
          </a:p>
        </p:txBody>
      </p:sp>
      <p:pic>
        <p:nvPicPr>
          <p:cNvPr id="4" name="object 15">
            <a:extLst>
              <a:ext uri="{FF2B5EF4-FFF2-40B4-BE49-F238E27FC236}">
                <a16:creationId xmlns:a16="http://schemas.microsoft.com/office/drawing/2014/main" id="{F5045398-8BA9-8CA1-3A9F-1E93CEC8BC33}"/>
              </a:ext>
            </a:extLst>
          </p:cNvPr>
          <p:cNvPicPr/>
          <p:nvPr/>
        </p:nvPicPr>
        <p:blipFill rotWithShape="1">
          <a:blip r:embed="rId2" cstate="print"/>
          <a:srcRect r="2706" b="-5"/>
          <a:stretch/>
        </p:blipFill>
        <p:spPr>
          <a:xfrm>
            <a:off x="4984956" y="2775951"/>
            <a:ext cx="6158802"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481315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E236C3-6A41-5E9A-8AA0-A57A17C4AD5E}"/>
              </a:ext>
            </a:extLst>
          </p:cNvPr>
          <p:cNvSpPr>
            <a:spLocks noGrp="1"/>
          </p:cNvSpPr>
          <p:nvPr>
            <p:ph type="title"/>
          </p:nvPr>
        </p:nvSpPr>
        <p:spPr>
          <a:xfrm>
            <a:off x="1154954" y="973668"/>
            <a:ext cx="8761413" cy="706964"/>
          </a:xfrm>
        </p:spPr>
        <p:txBody>
          <a:bodyPr>
            <a:normAutofit/>
          </a:bodyPr>
          <a:lstStyle/>
          <a:p>
            <a:endParaRPr lang="tr-TR">
              <a:solidFill>
                <a:srgbClr val="EBEBEB"/>
              </a:solidFill>
            </a:endParaRPr>
          </a:p>
        </p:txBody>
      </p:sp>
      <p:sp>
        <p:nvSpPr>
          <p:cNvPr id="3" name="İçerik Yer Tutucusu 2">
            <a:extLst>
              <a:ext uri="{FF2B5EF4-FFF2-40B4-BE49-F238E27FC236}">
                <a16:creationId xmlns:a16="http://schemas.microsoft.com/office/drawing/2014/main" id="{CBDA2848-34A4-D124-C940-C65B711240FC}"/>
              </a:ext>
            </a:extLst>
          </p:cNvPr>
          <p:cNvSpPr>
            <a:spLocks noGrp="1"/>
          </p:cNvSpPr>
          <p:nvPr>
            <p:ph idx="1"/>
          </p:nvPr>
        </p:nvSpPr>
        <p:spPr>
          <a:xfrm>
            <a:off x="1154955" y="2603500"/>
            <a:ext cx="3481054" cy="3416300"/>
          </a:xfrm>
        </p:spPr>
        <p:txBody>
          <a:bodyPr anchor="ctr">
            <a:normAutofit/>
          </a:bodyPr>
          <a:lstStyle/>
          <a:p>
            <a:pPr>
              <a:lnSpc>
                <a:spcPct val="90000"/>
              </a:lnSpc>
            </a:pPr>
            <a:r>
              <a:rPr lang="tr-TR" sz="1600">
                <a:latin typeface="Times New Roman"/>
                <a:cs typeface="Times New Roman"/>
              </a:rPr>
              <a:t>Şekil</a:t>
            </a:r>
            <a:r>
              <a:rPr lang="tr-TR" sz="1600" spc="15">
                <a:latin typeface="Times New Roman"/>
                <a:cs typeface="Times New Roman"/>
              </a:rPr>
              <a:t> </a:t>
            </a:r>
            <a:r>
              <a:rPr lang="tr-TR" sz="1600">
                <a:latin typeface="Times New Roman"/>
                <a:cs typeface="Times New Roman"/>
              </a:rPr>
              <a:t>6.8’de</a:t>
            </a:r>
            <a:r>
              <a:rPr lang="tr-TR" sz="1600" spc="25">
                <a:latin typeface="Times New Roman"/>
                <a:cs typeface="Times New Roman"/>
              </a:rPr>
              <a:t> </a:t>
            </a:r>
            <a:r>
              <a:rPr lang="tr-TR" sz="1600">
                <a:latin typeface="Times New Roman"/>
                <a:cs typeface="Times New Roman"/>
              </a:rPr>
              <a:t>MySQL</a:t>
            </a:r>
            <a:r>
              <a:rPr lang="tr-TR" sz="1600" spc="25">
                <a:latin typeface="Times New Roman"/>
                <a:cs typeface="Times New Roman"/>
              </a:rPr>
              <a:t> </a:t>
            </a:r>
            <a:r>
              <a:rPr lang="tr-TR" sz="1600">
                <a:latin typeface="Times New Roman"/>
                <a:cs typeface="Times New Roman"/>
              </a:rPr>
              <a:t>ve</a:t>
            </a:r>
            <a:r>
              <a:rPr lang="tr-TR" sz="1600" spc="25">
                <a:latin typeface="Times New Roman"/>
                <a:cs typeface="Times New Roman"/>
              </a:rPr>
              <a:t> </a:t>
            </a:r>
            <a:r>
              <a:rPr lang="tr-TR" sz="1600">
                <a:latin typeface="Times New Roman"/>
                <a:cs typeface="Times New Roman"/>
              </a:rPr>
              <a:t>MongoDB</a:t>
            </a:r>
            <a:r>
              <a:rPr lang="tr-TR" sz="1600" spc="40">
                <a:latin typeface="Times New Roman"/>
                <a:cs typeface="Times New Roman"/>
              </a:rPr>
              <a:t> </a:t>
            </a:r>
            <a:r>
              <a:rPr lang="tr-TR" sz="1600">
                <a:latin typeface="Times New Roman"/>
                <a:cs typeface="Times New Roman"/>
              </a:rPr>
              <a:t>veri</a:t>
            </a:r>
            <a:r>
              <a:rPr lang="tr-TR" sz="1600" spc="20">
                <a:latin typeface="Times New Roman"/>
                <a:cs typeface="Times New Roman"/>
              </a:rPr>
              <a:t> </a:t>
            </a:r>
            <a:r>
              <a:rPr lang="tr-TR" sz="1600">
                <a:latin typeface="Times New Roman"/>
                <a:cs typeface="Times New Roman"/>
              </a:rPr>
              <a:t>tabanlarına</a:t>
            </a:r>
            <a:r>
              <a:rPr lang="tr-TR" sz="1600" spc="25">
                <a:latin typeface="Times New Roman"/>
                <a:cs typeface="Times New Roman"/>
              </a:rPr>
              <a:t> </a:t>
            </a:r>
            <a:r>
              <a:rPr lang="tr-TR" sz="1600" spc="-10">
                <a:latin typeface="Times New Roman"/>
                <a:cs typeface="Times New Roman"/>
              </a:rPr>
              <a:t>ikinci </a:t>
            </a:r>
            <a:r>
              <a:rPr lang="tr-TR" sz="1600">
                <a:latin typeface="Times New Roman"/>
                <a:cs typeface="Times New Roman"/>
              </a:rPr>
              <a:t>sorgu</a:t>
            </a:r>
            <a:r>
              <a:rPr lang="tr-TR" sz="1600" spc="165">
                <a:latin typeface="Times New Roman"/>
                <a:cs typeface="Times New Roman"/>
              </a:rPr>
              <a:t> </a:t>
            </a:r>
            <a:r>
              <a:rPr lang="tr-TR" sz="1600">
                <a:latin typeface="Times New Roman"/>
                <a:cs typeface="Times New Roman"/>
              </a:rPr>
              <a:t>kodu</a:t>
            </a:r>
            <a:r>
              <a:rPr lang="tr-TR" sz="1600" spc="155">
                <a:latin typeface="Times New Roman"/>
                <a:cs typeface="Times New Roman"/>
              </a:rPr>
              <a:t> </a:t>
            </a:r>
            <a:r>
              <a:rPr lang="tr-TR" sz="1600">
                <a:latin typeface="Times New Roman"/>
                <a:cs typeface="Times New Roman"/>
              </a:rPr>
              <a:t>ile</a:t>
            </a:r>
            <a:r>
              <a:rPr lang="tr-TR" sz="1600" spc="160">
                <a:latin typeface="Times New Roman"/>
                <a:cs typeface="Times New Roman"/>
              </a:rPr>
              <a:t> </a:t>
            </a:r>
            <a:r>
              <a:rPr lang="tr-TR" sz="1600">
                <a:latin typeface="Times New Roman"/>
                <a:cs typeface="Times New Roman"/>
              </a:rPr>
              <a:t>karşılaştırma</a:t>
            </a:r>
            <a:r>
              <a:rPr lang="tr-TR" sz="1600" spc="175">
                <a:latin typeface="Times New Roman"/>
                <a:cs typeface="Times New Roman"/>
              </a:rPr>
              <a:t> </a:t>
            </a:r>
            <a:r>
              <a:rPr lang="tr-TR" sz="1600">
                <a:latin typeface="Times New Roman"/>
                <a:cs typeface="Times New Roman"/>
              </a:rPr>
              <a:t>testi</a:t>
            </a:r>
            <a:r>
              <a:rPr lang="tr-TR" sz="1600" spc="160">
                <a:latin typeface="Times New Roman"/>
                <a:cs typeface="Times New Roman"/>
              </a:rPr>
              <a:t> </a:t>
            </a:r>
            <a:r>
              <a:rPr lang="tr-TR" sz="1600">
                <a:latin typeface="Times New Roman"/>
                <a:cs typeface="Times New Roman"/>
              </a:rPr>
              <a:t>uygulanmıştır.</a:t>
            </a:r>
            <a:r>
              <a:rPr lang="tr-TR" sz="1600" spc="165">
                <a:latin typeface="Times New Roman"/>
                <a:cs typeface="Times New Roman"/>
              </a:rPr>
              <a:t> </a:t>
            </a:r>
            <a:r>
              <a:rPr lang="tr-TR" sz="1600">
                <a:latin typeface="Times New Roman"/>
                <a:cs typeface="Times New Roman"/>
              </a:rPr>
              <a:t>Bu</a:t>
            </a:r>
            <a:r>
              <a:rPr lang="tr-TR" sz="1600" spc="155">
                <a:latin typeface="Times New Roman"/>
                <a:cs typeface="Times New Roman"/>
              </a:rPr>
              <a:t> </a:t>
            </a:r>
            <a:r>
              <a:rPr lang="tr-TR" sz="1600" spc="-20">
                <a:latin typeface="Times New Roman"/>
                <a:cs typeface="Times New Roman"/>
              </a:rPr>
              <a:t>test </a:t>
            </a:r>
            <a:r>
              <a:rPr lang="tr-TR" sz="1600">
                <a:latin typeface="Times New Roman"/>
                <a:cs typeface="Times New Roman"/>
              </a:rPr>
              <a:t>500</a:t>
            </a:r>
            <a:r>
              <a:rPr lang="tr-TR" sz="1600" spc="-20">
                <a:latin typeface="Times New Roman"/>
                <a:cs typeface="Times New Roman"/>
              </a:rPr>
              <a:t> </a:t>
            </a:r>
            <a:r>
              <a:rPr lang="tr-TR" sz="1600">
                <a:latin typeface="Times New Roman"/>
                <a:cs typeface="Times New Roman"/>
              </a:rPr>
              <a:t>ve</a:t>
            </a:r>
            <a:r>
              <a:rPr lang="tr-TR" sz="1600" spc="-5">
                <a:latin typeface="Times New Roman"/>
                <a:cs typeface="Times New Roman"/>
              </a:rPr>
              <a:t> </a:t>
            </a:r>
            <a:r>
              <a:rPr lang="tr-TR" sz="1600">
                <a:latin typeface="Times New Roman"/>
                <a:cs typeface="Times New Roman"/>
              </a:rPr>
              <a:t>1000</a:t>
            </a:r>
            <a:r>
              <a:rPr lang="tr-TR" sz="1600" spc="-5">
                <a:latin typeface="Times New Roman"/>
                <a:cs typeface="Times New Roman"/>
              </a:rPr>
              <a:t> </a:t>
            </a:r>
            <a:r>
              <a:rPr lang="tr-TR" sz="1600">
                <a:latin typeface="Times New Roman"/>
                <a:cs typeface="Times New Roman"/>
              </a:rPr>
              <a:t>gibi</a:t>
            </a:r>
            <a:r>
              <a:rPr lang="tr-TR" sz="1600" spc="-15">
                <a:latin typeface="Times New Roman"/>
                <a:cs typeface="Times New Roman"/>
              </a:rPr>
              <a:t> </a:t>
            </a:r>
            <a:r>
              <a:rPr lang="tr-TR" sz="1600">
                <a:latin typeface="Times New Roman"/>
                <a:cs typeface="Times New Roman"/>
              </a:rPr>
              <a:t>küçük</a:t>
            </a:r>
            <a:r>
              <a:rPr lang="tr-TR" sz="1600" spc="-15">
                <a:latin typeface="Times New Roman"/>
                <a:cs typeface="Times New Roman"/>
              </a:rPr>
              <a:t> </a:t>
            </a:r>
            <a:r>
              <a:rPr lang="tr-TR" sz="1600">
                <a:latin typeface="Times New Roman"/>
                <a:cs typeface="Times New Roman"/>
              </a:rPr>
              <a:t>veri</a:t>
            </a:r>
            <a:r>
              <a:rPr lang="tr-TR" sz="1600" spc="-10">
                <a:latin typeface="Times New Roman"/>
                <a:cs typeface="Times New Roman"/>
              </a:rPr>
              <a:t> </a:t>
            </a:r>
            <a:r>
              <a:rPr lang="tr-TR" sz="1600">
                <a:latin typeface="Times New Roman"/>
                <a:cs typeface="Times New Roman"/>
              </a:rPr>
              <a:t>kayıtları</a:t>
            </a:r>
            <a:r>
              <a:rPr lang="tr-TR" sz="1600" spc="-10">
                <a:latin typeface="Times New Roman"/>
                <a:cs typeface="Times New Roman"/>
              </a:rPr>
              <a:t> </a:t>
            </a:r>
            <a:r>
              <a:rPr lang="tr-TR" sz="1600">
                <a:latin typeface="Times New Roman"/>
                <a:cs typeface="Times New Roman"/>
              </a:rPr>
              <a:t>üzerinde</a:t>
            </a:r>
            <a:r>
              <a:rPr lang="tr-TR" sz="1600" spc="-10">
                <a:latin typeface="Times New Roman"/>
                <a:cs typeface="Times New Roman"/>
              </a:rPr>
              <a:t> yapılmıştır. </a:t>
            </a:r>
            <a:r>
              <a:rPr lang="tr-TR" sz="1600">
                <a:latin typeface="Times New Roman"/>
                <a:cs typeface="Times New Roman"/>
              </a:rPr>
              <a:t>Yapılan</a:t>
            </a:r>
            <a:r>
              <a:rPr lang="tr-TR" sz="1600" spc="75">
                <a:latin typeface="Times New Roman"/>
                <a:cs typeface="Times New Roman"/>
              </a:rPr>
              <a:t> </a:t>
            </a:r>
            <a:r>
              <a:rPr lang="tr-TR" sz="1600">
                <a:latin typeface="Times New Roman"/>
                <a:cs typeface="Times New Roman"/>
              </a:rPr>
              <a:t>analizde;</a:t>
            </a:r>
            <a:r>
              <a:rPr lang="tr-TR" sz="1600" spc="85">
                <a:latin typeface="Times New Roman"/>
                <a:cs typeface="Times New Roman"/>
              </a:rPr>
              <a:t> </a:t>
            </a:r>
            <a:r>
              <a:rPr lang="tr-TR" sz="1600">
                <a:latin typeface="Times New Roman"/>
                <a:cs typeface="Times New Roman"/>
              </a:rPr>
              <a:t>MongoDB</a:t>
            </a:r>
            <a:r>
              <a:rPr lang="tr-TR" sz="1600" spc="85">
                <a:latin typeface="Times New Roman"/>
                <a:cs typeface="Times New Roman"/>
              </a:rPr>
              <a:t> </a:t>
            </a:r>
            <a:r>
              <a:rPr lang="tr-TR" sz="1600">
                <a:latin typeface="Times New Roman"/>
                <a:cs typeface="Times New Roman"/>
              </a:rPr>
              <a:t>veri</a:t>
            </a:r>
            <a:r>
              <a:rPr lang="tr-TR" sz="1600" spc="85">
                <a:latin typeface="Times New Roman"/>
                <a:cs typeface="Times New Roman"/>
              </a:rPr>
              <a:t> </a:t>
            </a:r>
            <a:r>
              <a:rPr lang="tr-TR" sz="1600">
                <a:latin typeface="Times New Roman"/>
                <a:cs typeface="Times New Roman"/>
              </a:rPr>
              <a:t>tabanı</a:t>
            </a:r>
            <a:r>
              <a:rPr lang="tr-TR" sz="1600" spc="85">
                <a:latin typeface="Times New Roman"/>
                <a:cs typeface="Times New Roman"/>
              </a:rPr>
              <a:t> </a:t>
            </a:r>
            <a:r>
              <a:rPr lang="tr-TR" sz="1600">
                <a:latin typeface="Times New Roman"/>
                <a:cs typeface="Times New Roman"/>
              </a:rPr>
              <a:t>sisteminin,</a:t>
            </a:r>
            <a:r>
              <a:rPr lang="tr-TR" sz="1600" spc="85">
                <a:latin typeface="Times New Roman"/>
                <a:cs typeface="Times New Roman"/>
              </a:rPr>
              <a:t> </a:t>
            </a:r>
            <a:r>
              <a:rPr lang="tr-TR" sz="1600" spc="-20">
                <a:latin typeface="Times New Roman"/>
                <a:cs typeface="Times New Roman"/>
              </a:rPr>
              <a:t>daha </a:t>
            </a:r>
            <a:r>
              <a:rPr lang="tr-TR" sz="1600">
                <a:latin typeface="Times New Roman"/>
                <a:cs typeface="Times New Roman"/>
              </a:rPr>
              <a:t>az</a:t>
            </a:r>
            <a:r>
              <a:rPr lang="tr-TR" sz="1600" spc="365">
                <a:latin typeface="Times New Roman"/>
                <a:cs typeface="Times New Roman"/>
              </a:rPr>
              <a:t> </a:t>
            </a:r>
            <a:r>
              <a:rPr lang="tr-TR" sz="1600">
                <a:latin typeface="Times New Roman"/>
                <a:cs typeface="Times New Roman"/>
              </a:rPr>
              <a:t>bir</a:t>
            </a:r>
            <a:r>
              <a:rPr lang="tr-TR" sz="1600" spc="365">
                <a:latin typeface="Times New Roman"/>
                <a:cs typeface="Times New Roman"/>
              </a:rPr>
              <a:t> </a:t>
            </a:r>
            <a:r>
              <a:rPr lang="tr-TR" sz="1600">
                <a:latin typeface="Times New Roman"/>
                <a:cs typeface="Times New Roman"/>
              </a:rPr>
              <a:t>sürede</a:t>
            </a:r>
            <a:r>
              <a:rPr lang="tr-TR" sz="1600" spc="360">
                <a:latin typeface="Times New Roman"/>
                <a:cs typeface="Times New Roman"/>
              </a:rPr>
              <a:t> </a:t>
            </a:r>
            <a:r>
              <a:rPr lang="tr-TR" sz="1600">
                <a:latin typeface="Times New Roman"/>
                <a:cs typeface="Times New Roman"/>
              </a:rPr>
              <a:t>daha</a:t>
            </a:r>
            <a:r>
              <a:rPr lang="tr-TR" sz="1600" spc="365">
                <a:latin typeface="Times New Roman"/>
                <a:cs typeface="Times New Roman"/>
              </a:rPr>
              <a:t> </a:t>
            </a:r>
            <a:r>
              <a:rPr lang="tr-TR" sz="1600">
                <a:latin typeface="Times New Roman"/>
                <a:cs typeface="Times New Roman"/>
              </a:rPr>
              <a:t>çok</a:t>
            </a:r>
            <a:r>
              <a:rPr lang="tr-TR" sz="1600" spc="360">
                <a:latin typeface="Times New Roman"/>
                <a:cs typeface="Times New Roman"/>
              </a:rPr>
              <a:t> </a:t>
            </a:r>
            <a:r>
              <a:rPr lang="tr-TR" sz="1600">
                <a:latin typeface="Times New Roman"/>
                <a:cs typeface="Times New Roman"/>
              </a:rPr>
              <a:t>sorgu</a:t>
            </a:r>
            <a:r>
              <a:rPr lang="tr-TR" sz="1600" spc="365">
                <a:latin typeface="Times New Roman"/>
                <a:cs typeface="Times New Roman"/>
              </a:rPr>
              <a:t> </a:t>
            </a:r>
            <a:r>
              <a:rPr lang="tr-TR" sz="1600">
                <a:latin typeface="Times New Roman"/>
                <a:cs typeface="Times New Roman"/>
              </a:rPr>
              <a:t>yürütmesinin</a:t>
            </a:r>
            <a:r>
              <a:rPr lang="tr-TR" sz="1600" spc="370">
                <a:latin typeface="Times New Roman"/>
                <a:cs typeface="Times New Roman"/>
              </a:rPr>
              <a:t> </a:t>
            </a:r>
            <a:r>
              <a:rPr lang="tr-TR" sz="1600" spc="-10">
                <a:latin typeface="Times New Roman"/>
                <a:cs typeface="Times New Roman"/>
              </a:rPr>
              <a:t>mümkün </a:t>
            </a:r>
            <a:r>
              <a:rPr lang="tr-TR" sz="1600">
                <a:latin typeface="Times New Roman"/>
                <a:cs typeface="Times New Roman"/>
              </a:rPr>
              <a:t>olduğu,</a:t>
            </a:r>
            <a:r>
              <a:rPr lang="tr-TR" sz="1600" spc="280">
                <a:latin typeface="Times New Roman"/>
                <a:cs typeface="Times New Roman"/>
              </a:rPr>
              <a:t> </a:t>
            </a:r>
            <a:r>
              <a:rPr lang="tr-TR" sz="1600">
                <a:latin typeface="Times New Roman"/>
                <a:cs typeface="Times New Roman"/>
              </a:rPr>
              <a:t>sorgu</a:t>
            </a:r>
            <a:r>
              <a:rPr lang="tr-TR" sz="1600" spc="290">
                <a:latin typeface="Times New Roman"/>
                <a:cs typeface="Times New Roman"/>
              </a:rPr>
              <a:t> </a:t>
            </a:r>
            <a:r>
              <a:rPr lang="tr-TR" sz="1600">
                <a:latin typeface="Times New Roman"/>
                <a:cs typeface="Times New Roman"/>
              </a:rPr>
              <a:t>sayısı</a:t>
            </a:r>
            <a:r>
              <a:rPr lang="tr-TR" sz="1600" spc="280">
                <a:latin typeface="Times New Roman"/>
                <a:cs typeface="Times New Roman"/>
              </a:rPr>
              <a:t> </a:t>
            </a:r>
            <a:r>
              <a:rPr lang="tr-TR" sz="1600">
                <a:latin typeface="Times New Roman"/>
                <a:cs typeface="Times New Roman"/>
              </a:rPr>
              <a:t>değiştikçe</a:t>
            </a:r>
            <a:r>
              <a:rPr lang="tr-TR" sz="1600" spc="285">
                <a:latin typeface="Times New Roman"/>
                <a:cs typeface="Times New Roman"/>
              </a:rPr>
              <a:t> </a:t>
            </a:r>
            <a:r>
              <a:rPr lang="tr-TR" sz="1600">
                <a:latin typeface="Times New Roman"/>
                <a:cs typeface="Times New Roman"/>
              </a:rPr>
              <a:t>performans</a:t>
            </a:r>
            <a:r>
              <a:rPr lang="tr-TR" sz="1600" spc="280">
                <a:latin typeface="Times New Roman"/>
                <a:cs typeface="Times New Roman"/>
              </a:rPr>
              <a:t> </a:t>
            </a:r>
            <a:r>
              <a:rPr lang="tr-TR" sz="1600" spc="-10">
                <a:latin typeface="Times New Roman"/>
                <a:cs typeface="Times New Roman"/>
              </a:rPr>
              <a:t>ölçümünün </a:t>
            </a:r>
            <a:r>
              <a:rPr lang="tr-TR" sz="1600">
                <a:latin typeface="Times New Roman"/>
                <a:cs typeface="Times New Roman"/>
              </a:rPr>
              <a:t>daha</a:t>
            </a:r>
            <a:r>
              <a:rPr lang="tr-TR" sz="1600" spc="445">
                <a:latin typeface="Times New Roman"/>
                <a:cs typeface="Times New Roman"/>
              </a:rPr>
              <a:t> </a:t>
            </a:r>
            <a:r>
              <a:rPr lang="tr-TR" sz="1600">
                <a:latin typeface="Times New Roman"/>
                <a:cs typeface="Times New Roman"/>
              </a:rPr>
              <a:t>belirgin</a:t>
            </a:r>
            <a:r>
              <a:rPr lang="tr-TR" sz="1600" spc="450">
                <a:latin typeface="Times New Roman"/>
                <a:cs typeface="Times New Roman"/>
              </a:rPr>
              <a:t> </a:t>
            </a:r>
            <a:r>
              <a:rPr lang="tr-TR" sz="1600">
                <a:latin typeface="Times New Roman"/>
                <a:cs typeface="Times New Roman"/>
              </a:rPr>
              <a:t>hale</a:t>
            </a:r>
            <a:r>
              <a:rPr lang="tr-TR" sz="1600" spc="459">
                <a:latin typeface="Times New Roman"/>
                <a:cs typeface="Times New Roman"/>
              </a:rPr>
              <a:t> </a:t>
            </a:r>
            <a:r>
              <a:rPr lang="tr-TR" sz="1600">
                <a:latin typeface="Times New Roman"/>
                <a:cs typeface="Times New Roman"/>
              </a:rPr>
              <a:t>gelerek</a:t>
            </a:r>
            <a:r>
              <a:rPr lang="tr-TR" sz="1600" spc="455">
                <a:latin typeface="Times New Roman"/>
                <a:cs typeface="Times New Roman"/>
              </a:rPr>
              <a:t> </a:t>
            </a:r>
            <a:r>
              <a:rPr lang="tr-TR" sz="1600">
                <a:latin typeface="Times New Roman"/>
                <a:cs typeface="Times New Roman"/>
              </a:rPr>
              <a:t>sorgu/saniye</a:t>
            </a:r>
            <a:r>
              <a:rPr lang="tr-TR" sz="1600" spc="450">
                <a:latin typeface="Times New Roman"/>
                <a:cs typeface="Times New Roman"/>
              </a:rPr>
              <a:t> </a:t>
            </a:r>
            <a:r>
              <a:rPr lang="tr-TR" sz="1600">
                <a:latin typeface="Times New Roman"/>
                <a:cs typeface="Times New Roman"/>
              </a:rPr>
              <a:t>başına</a:t>
            </a:r>
            <a:r>
              <a:rPr lang="tr-TR" sz="1600" spc="450">
                <a:latin typeface="Times New Roman"/>
                <a:cs typeface="Times New Roman"/>
              </a:rPr>
              <a:t> </a:t>
            </a:r>
            <a:r>
              <a:rPr lang="tr-TR" sz="1600" spc="-25">
                <a:latin typeface="Times New Roman"/>
                <a:cs typeface="Times New Roman"/>
              </a:rPr>
              <a:t>%40 </a:t>
            </a:r>
            <a:r>
              <a:rPr lang="tr-TR" sz="1600">
                <a:latin typeface="Times New Roman"/>
                <a:cs typeface="Times New Roman"/>
              </a:rPr>
              <a:t>oranında</a:t>
            </a:r>
            <a:r>
              <a:rPr lang="tr-TR" sz="1600" spc="-45">
                <a:latin typeface="Times New Roman"/>
                <a:cs typeface="Times New Roman"/>
              </a:rPr>
              <a:t> </a:t>
            </a:r>
            <a:r>
              <a:rPr lang="tr-TR" sz="1600">
                <a:latin typeface="Times New Roman"/>
                <a:cs typeface="Times New Roman"/>
              </a:rPr>
              <a:t>daha</a:t>
            </a:r>
            <a:r>
              <a:rPr lang="tr-TR" sz="1600" spc="-40">
                <a:latin typeface="Times New Roman"/>
                <a:cs typeface="Times New Roman"/>
              </a:rPr>
              <a:t> </a:t>
            </a:r>
            <a:r>
              <a:rPr lang="tr-TR" sz="1600">
                <a:latin typeface="Times New Roman"/>
                <a:cs typeface="Times New Roman"/>
              </a:rPr>
              <a:t>iyi</a:t>
            </a:r>
            <a:r>
              <a:rPr lang="tr-TR" sz="1600" spc="-45">
                <a:latin typeface="Times New Roman"/>
                <a:cs typeface="Times New Roman"/>
              </a:rPr>
              <a:t> </a:t>
            </a:r>
            <a:r>
              <a:rPr lang="tr-TR" sz="1600">
                <a:latin typeface="Times New Roman"/>
                <a:cs typeface="Times New Roman"/>
              </a:rPr>
              <a:t>performans</a:t>
            </a:r>
            <a:r>
              <a:rPr lang="tr-TR" sz="1600" spc="-40">
                <a:latin typeface="Times New Roman"/>
                <a:cs typeface="Times New Roman"/>
              </a:rPr>
              <a:t> </a:t>
            </a:r>
            <a:r>
              <a:rPr lang="tr-TR" sz="1600">
                <a:latin typeface="Times New Roman"/>
                <a:cs typeface="Times New Roman"/>
              </a:rPr>
              <a:t>sergilediği</a:t>
            </a:r>
            <a:r>
              <a:rPr lang="tr-TR" sz="1600" spc="-45">
                <a:latin typeface="Times New Roman"/>
                <a:cs typeface="Times New Roman"/>
              </a:rPr>
              <a:t> </a:t>
            </a:r>
            <a:r>
              <a:rPr lang="tr-TR" sz="1600" spc="-10">
                <a:latin typeface="Times New Roman"/>
                <a:cs typeface="Times New Roman"/>
              </a:rPr>
              <a:t>gözlemlenmiştir</a:t>
            </a:r>
            <a:endParaRPr lang="tr-TR" sz="1600"/>
          </a:p>
        </p:txBody>
      </p:sp>
      <p:pic>
        <p:nvPicPr>
          <p:cNvPr id="4" name="object 16">
            <a:extLst>
              <a:ext uri="{FF2B5EF4-FFF2-40B4-BE49-F238E27FC236}">
                <a16:creationId xmlns:a16="http://schemas.microsoft.com/office/drawing/2014/main" id="{85570ACA-9998-65AE-9E85-A5E97D694D95}"/>
              </a:ext>
            </a:extLst>
          </p:cNvPr>
          <p:cNvPicPr/>
          <p:nvPr/>
        </p:nvPicPr>
        <p:blipFill>
          <a:blip r:embed="rId2" cstate="print"/>
          <a:stretch>
            <a:fillRect/>
          </a:stretch>
        </p:blipFill>
        <p:spPr>
          <a:xfrm>
            <a:off x="5420251" y="2775951"/>
            <a:ext cx="5288212"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577696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23F24B-81F5-BC5F-E767-85FF5B6DABD3}"/>
              </a:ext>
            </a:extLst>
          </p:cNvPr>
          <p:cNvSpPr>
            <a:spLocks noGrp="1"/>
          </p:cNvSpPr>
          <p:nvPr>
            <p:ph type="title"/>
          </p:nvPr>
        </p:nvSpPr>
        <p:spPr>
          <a:xfrm>
            <a:off x="1154954" y="973668"/>
            <a:ext cx="8761413" cy="706964"/>
          </a:xfrm>
        </p:spPr>
        <p:txBody>
          <a:bodyPr>
            <a:normAutofit/>
          </a:bodyPr>
          <a:lstStyle/>
          <a:p>
            <a:endParaRPr lang="tr-TR"/>
          </a:p>
        </p:txBody>
      </p:sp>
      <p:sp>
        <p:nvSpPr>
          <p:cNvPr id="3" name="İçerik Yer Tutucusu 2">
            <a:extLst>
              <a:ext uri="{FF2B5EF4-FFF2-40B4-BE49-F238E27FC236}">
                <a16:creationId xmlns:a16="http://schemas.microsoft.com/office/drawing/2014/main" id="{7EEAFCED-2E6F-1EA3-2512-065432BFB92D}"/>
              </a:ext>
            </a:extLst>
          </p:cNvPr>
          <p:cNvSpPr>
            <a:spLocks noGrp="1"/>
          </p:cNvSpPr>
          <p:nvPr>
            <p:ph idx="1"/>
          </p:nvPr>
        </p:nvSpPr>
        <p:spPr>
          <a:xfrm>
            <a:off x="1154955" y="2603500"/>
            <a:ext cx="3481054" cy="3416300"/>
          </a:xfrm>
        </p:spPr>
        <p:txBody>
          <a:bodyPr anchor="ctr">
            <a:normAutofit/>
          </a:bodyPr>
          <a:lstStyle/>
          <a:p>
            <a:pPr>
              <a:lnSpc>
                <a:spcPct val="90000"/>
              </a:lnSpc>
            </a:pPr>
            <a:r>
              <a:rPr lang="tr-TR" sz="1200">
                <a:latin typeface="Times New Roman"/>
                <a:cs typeface="Times New Roman"/>
              </a:rPr>
              <a:t>İşlemci</a:t>
            </a:r>
            <a:r>
              <a:rPr lang="tr-TR" sz="1200" spc="90">
                <a:latin typeface="Times New Roman"/>
                <a:cs typeface="Times New Roman"/>
              </a:rPr>
              <a:t> </a:t>
            </a:r>
            <a:r>
              <a:rPr lang="tr-TR" sz="1200">
                <a:latin typeface="Times New Roman"/>
                <a:cs typeface="Times New Roman"/>
              </a:rPr>
              <a:t>çekirdeği</a:t>
            </a:r>
            <a:r>
              <a:rPr lang="tr-TR" sz="1200" spc="100">
                <a:latin typeface="Times New Roman"/>
                <a:cs typeface="Times New Roman"/>
              </a:rPr>
              <a:t> </a:t>
            </a:r>
            <a:r>
              <a:rPr lang="tr-TR" sz="1200">
                <a:latin typeface="Times New Roman"/>
                <a:cs typeface="Times New Roman"/>
              </a:rPr>
              <a:t>miktarı</a:t>
            </a:r>
            <a:r>
              <a:rPr lang="tr-TR" sz="1200" spc="95">
                <a:latin typeface="Times New Roman"/>
                <a:cs typeface="Times New Roman"/>
              </a:rPr>
              <a:t> </a:t>
            </a:r>
            <a:r>
              <a:rPr lang="tr-TR" sz="1200">
                <a:latin typeface="Times New Roman"/>
                <a:cs typeface="Times New Roman"/>
              </a:rPr>
              <a:t>ile</a:t>
            </a:r>
            <a:r>
              <a:rPr lang="tr-TR" sz="1200" spc="105">
                <a:latin typeface="Times New Roman"/>
                <a:cs typeface="Times New Roman"/>
              </a:rPr>
              <a:t> </a:t>
            </a:r>
            <a:r>
              <a:rPr lang="tr-TR" sz="1200">
                <a:latin typeface="Times New Roman"/>
                <a:cs typeface="Times New Roman"/>
              </a:rPr>
              <a:t>saniye</a:t>
            </a:r>
            <a:r>
              <a:rPr lang="tr-TR" sz="1200" spc="95">
                <a:latin typeface="Times New Roman"/>
                <a:cs typeface="Times New Roman"/>
              </a:rPr>
              <a:t> </a:t>
            </a:r>
            <a:r>
              <a:rPr lang="tr-TR" sz="1200">
                <a:latin typeface="Times New Roman"/>
                <a:cs typeface="Times New Roman"/>
              </a:rPr>
              <a:t>başına</a:t>
            </a:r>
            <a:r>
              <a:rPr lang="tr-TR" sz="1200" spc="105">
                <a:latin typeface="Times New Roman"/>
                <a:cs typeface="Times New Roman"/>
              </a:rPr>
              <a:t> </a:t>
            </a:r>
            <a:r>
              <a:rPr lang="tr-TR" sz="1200">
                <a:latin typeface="Times New Roman"/>
                <a:cs typeface="Times New Roman"/>
              </a:rPr>
              <a:t>yapılan</a:t>
            </a:r>
            <a:r>
              <a:rPr lang="tr-TR" sz="1200" spc="90">
                <a:latin typeface="Times New Roman"/>
                <a:cs typeface="Times New Roman"/>
              </a:rPr>
              <a:t> </a:t>
            </a:r>
            <a:r>
              <a:rPr lang="tr-TR" sz="1200" spc="-20">
                <a:latin typeface="Times New Roman"/>
                <a:cs typeface="Times New Roman"/>
              </a:rPr>
              <a:t>sorgu </a:t>
            </a:r>
            <a:r>
              <a:rPr lang="tr-TR" sz="1200">
                <a:latin typeface="Times New Roman"/>
                <a:cs typeface="Times New Roman"/>
              </a:rPr>
              <a:t>sayıları</a:t>
            </a:r>
            <a:r>
              <a:rPr lang="tr-TR" sz="1200" spc="465">
                <a:latin typeface="Times New Roman"/>
                <a:cs typeface="Times New Roman"/>
              </a:rPr>
              <a:t>  </a:t>
            </a:r>
            <a:r>
              <a:rPr lang="tr-TR" sz="1200">
                <a:latin typeface="Times New Roman"/>
                <a:cs typeface="Times New Roman"/>
              </a:rPr>
              <a:t>arasındaki</a:t>
            </a:r>
            <a:r>
              <a:rPr lang="tr-TR" sz="1200" spc="465">
                <a:latin typeface="Times New Roman"/>
                <a:cs typeface="Times New Roman"/>
              </a:rPr>
              <a:t>  </a:t>
            </a:r>
            <a:r>
              <a:rPr lang="tr-TR" sz="1200">
                <a:latin typeface="Times New Roman"/>
                <a:cs typeface="Times New Roman"/>
              </a:rPr>
              <a:t>ilişki</a:t>
            </a:r>
            <a:r>
              <a:rPr lang="tr-TR" sz="1200" spc="475">
                <a:latin typeface="Times New Roman"/>
                <a:cs typeface="Times New Roman"/>
              </a:rPr>
              <a:t>  </a:t>
            </a:r>
            <a:r>
              <a:rPr lang="tr-TR" sz="1200">
                <a:latin typeface="Times New Roman"/>
                <a:cs typeface="Times New Roman"/>
              </a:rPr>
              <a:t>analizi</a:t>
            </a:r>
            <a:r>
              <a:rPr lang="tr-TR" sz="1200" spc="470">
                <a:latin typeface="Times New Roman"/>
                <a:cs typeface="Times New Roman"/>
              </a:rPr>
              <a:t>  </a:t>
            </a:r>
            <a:r>
              <a:rPr lang="tr-TR" sz="1200">
                <a:latin typeface="Times New Roman"/>
                <a:cs typeface="Times New Roman"/>
              </a:rPr>
              <a:t>şekil</a:t>
            </a:r>
            <a:r>
              <a:rPr lang="tr-TR" sz="1200" spc="470">
                <a:latin typeface="Times New Roman"/>
                <a:cs typeface="Times New Roman"/>
              </a:rPr>
              <a:t>  </a:t>
            </a:r>
            <a:r>
              <a:rPr lang="tr-TR" sz="1200" spc="-10">
                <a:latin typeface="Times New Roman"/>
                <a:cs typeface="Times New Roman"/>
              </a:rPr>
              <a:t>6.9’da </a:t>
            </a:r>
            <a:r>
              <a:rPr lang="tr-TR" sz="1200">
                <a:latin typeface="Times New Roman"/>
                <a:cs typeface="Times New Roman"/>
              </a:rPr>
              <a:t>gösterilmektedir.</a:t>
            </a:r>
            <a:r>
              <a:rPr lang="tr-TR" sz="1200" spc="95">
                <a:latin typeface="Times New Roman"/>
                <a:cs typeface="Times New Roman"/>
              </a:rPr>
              <a:t> </a:t>
            </a:r>
            <a:r>
              <a:rPr lang="tr-TR" sz="1200">
                <a:latin typeface="Times New Roman"/>
                <a:cs typeface="Times New Roman"/>
              </a:rPr>
              <a:t>İkinci</a:t>
            </a:r>
            <a:r>
              <a:rPr lang="tr-TR" sz="1200" spc="90">
                <a:latin typeface="Times New Roman"/>
                <a:cs typeface="Times New Roman"/>
              </a:rPr>
              <a:t> </a:t>
            </a:r>
            <a:r>
              <a:rPr lang="tr-TR" sz="1200">
                <a:latin typeface="Times New Roman"/>
                <a:cs typeface="Times New Roman"/>
              </a:rPr>
              <a:t>sorgu</a:t>
            </a:r>
            <a:r>
              <a:rPr lang="tr-TR" sz="1200" spc="95">
                <a:latin typeface="Times New Roman"/>
                <a:cs typeface="Times New Roman"/>
              </a:rPr>
              <a:t> </a:t>
            </a:r>
            <a:r>
              <a:rPr lang="tr-TR" sz="1200">
                <a:latin typeface="Times New Roman"/>
                <a:cs typeface="Times New Roman"/>
              </a:rPr>
              <a:t>kodu</a:t>
            </a:r>
            <a:r>
              <a:rPr lang="tr-TR" sz="1200" spc="90">
                <a:latin typeface="Times New Roman"/>
                <a:cs typeface="Times New Roman"/>
              </a:rPr>
              <a:t> </a:t>
            </a:r>
            <a:r>
              <a:rPr lang="tr-TR" sz="1200">
                <a:latin typeface="Times New Roman"/>
                <a:cs typeface="Times New Roman"/>
              </a:rPr>
              <a:t>ile</a:t>
            </a:r>
            <a:r>
              <a:rPr lang="tr-TR" sz="1200" spc="105">
                <a:latin typeface="Times New Roman"/>
                <a:cs typeface="Times New Roman"/>
              </a:rPr>
              <a:t> </a:t>
            </a:r>
            <a:r>
              <a:rPr lang="tr-TR" sz="1200">
                <a:latin typeface="Times New Roman"/>
                <a:cs typeface="Times New Roman"/>
              </a:rPr>
              <a:t>karşılaştırma</a:t>
            </a:r>
            <a:r>
              <a:rPr lang="tr-TR" sz="1200" spc="90">
                <a:latin typeface="Times New Roman"/>
                <a:cs typeface="Times New Roman"/>
              </a:rPr>
              <a:t> </a:t>
            </a:r>
            <a:r>
              <a:rPr lang="tr-TR" sz="1200" spc="-20">
                <a:latin typeface="Times New Roman"/>
                <a:cs typeface="Times New Roman"/>
              </a:rPr>
              <a:t>testi </a:t>
            </a:r>
            <a:r>
              <a:rPr lang="tr-TR" sz="1200">
                <a:latin typeface="Times New Roman"/>
                <a:cs typeface="Times New Roman"/>
              </a:rPr>
              <a:t>uygulanmıştır.</a:t>
            </a:r>
            <a:r>
              <a:rPr lang="tr-TR" sz="1200" spc="305">
                <a:latin typeface="Times New Roman"/>
                <a:cs typeface="Times New Roman"/>
              </a:rPr>
              <a:t> </a:t>
            </a:r>
            <a:r>
              <a:rPr lang="tr-TR" sz="1200">
                <a:latin typeface="Times New Roman"/>
                <a:cs typeface="Times New Roman"/>
              </a:rPr>
              <a:t>Bu</a:t>
            </a:r>
            <a:r>
              <a:rPr lang="tr-TR" sz="1200" spc="305">
                <a:latin typeface="Times New Roman"/>
                <a:cs typeface="Times New Roman"/>
              </a:rPr>
              <a:t> </a:t>
            </a:r>
            <a:r>
              <a:rPr lang="tr-TR" sz="1200">
                <a:latin typeface="Times New Roman"/>
                <a:cs typeface="Times New Roman"/>
              </a:rPr>
              <a:t>test</a:t>
            </a:r>
            <a:r>
              <a:rPr lang="tr-TR" sz="1200" spc="305">
                <a:latin typeface="Times New Roman"/>
                <a:cs typeface="Times New Roman"/>
              </a:rPr>
              <a:t> </a:t>
            </a:r>
            <a:r>
              <a:rPr lang="tr-TR" sz="1200">
                <a:latin typeface="Times New Roman"/>
                <a:cs typeface="Times New Roman"/>
              </a:rPr>
              <a:t>500</a:t>
            </a:r>
            <a:r>
              <a:rPr lang="tr-TR" sz="1200" spc="295">
                <a:latin typeface="Times New Roman"/>
                <a:cs typeface="Times New Roman"/>
              </a:rPr>
              <a:t> </a:t>
            </a:r>
            <a:r>
              <a:rPr lang="tr-TR" sz="1200">
                <a:latin typeface="Times New Roman"/>
                <a:cs typeface="Times New Roman"/>
              </a:rPr>
              <a:t>ile</a:t>
            </a:r>
            <a:r>
              <a:rPr lang="tr-TR" sz="1200" spc="310">
                <a:latin typeface="Times New Roman"/>
                <a:cs typeface="Times New Roman"/>
              </a:rPr>
              <a:t> </a:t>
            </a:r>
            <a:r>
              <a:rPr lang="tr-TR" sz="1200">
                <a:latin typeface="Times New Roman"/>
                <a:cs typeface="Times New Roman"/>
              </a:rPr>
              <a:t>2500</a:t>
            </a:r>
            <a:r>
              <a:rPr lang="tr-TR" sz="1200" spc="335">
                <a:latin typeface="Times New Roman"/>
                <a:cs typeface="Times New Roman"/>
              </a:rPr>
              <a:t> </a:t>
            </a:r>
            <a:r>
              <a:rPr lang="tr-TR" sz="1200">
                <a:latin typeface="Times New Roman"/>
                <a:cs typeface="Times New Roman"/>
              </a:rPr>
              <a:t>veri</a:t>
            </a:r>
            <a:r>
              <a:rPr lang="tr-TR" sz="1200" spc="310">
                <a:latin typeface="Times New Roman"/>
                <a:cs typeface="Times New Roman"/>
              </a:rPr>
              <a:t> </a:t>
            </a:r>
            <a:r>
              <a:rPr lang="tr-TR" sz="1200">
                <a:latin typeface="Times New Roman"/>
                <a:cs typeface="Times New Roman"/>
              </a:rPr>
              <a:t>kayıt</a:t>
            </a:r>
            <a:r>
              <a:rPr lang="tr-TR" sz="1200" spc="315">
                <a:latin typeface="Times New Roman"/>
                <a:cs typeface="Times New Roman"/>
              </a:rPr>
              <a:t> </a:t>
            </a:r>
            <a:r>
              <a:rPr lang="tr-TR" sz="1200" spc="-10">
                <a:latin typeface="Times New Roman"/>
                <a:cs typeface="Times New Roman"/>
              </a:rPr>
              <a:t>setleri </a:t>
            </a:r>
            <a:r>
              <a:rPr lang="tr-TR" sz="1200">
                <a:latin typeface="Times New Roman"/>
                <a:cs typeface="Times New Roman"/>
              </a:rPr>
              <a:t>üzerinde</a:t>
            </a:r>
            <a:r>
              <a:rPr lang="tr-TR" sz="1200" spc="315">
                <a:latin typeface="Times New Roman"/>
                <a:cs typeface="Times New Roman"/>
              </a:rPr>
              <a:t> </a:t>
            </a:r>
            <a:r>
              <a:rPr lang="tr-TR" sz="1200">
                <a:latin typeface="Times New Roman"/>
                <a:cs typeface="Times New Roman"/>
              </a:rPr>
              <a:t>yapılmıştır.</a:t>
            </a:r>
            <a:r>
              <a:rPr lang="tr-TR" sz="1200" spc="320">
                <a:latin typeface="Times New Roman"/>
                <a:cs typeface="Times New Roman"/>
              </a:rPr>
              <a:t> </a:t>
            </a:r>
            <a:r>
              <a:rPr lang="tr-TR" sz="1200">
                <a:latin typeface="Times New Roman"/>
                <a:cs typeface="Times New Roman"/>
              </a:rPr>
              <a:t>MySQL</a:t>
            </a:r>
            <a:r>
              <a:rPr lang="tr-TR" sz="1200" spc="295">
                <a:latin typeface="Times New Roman"/>
                <a:cs typeface="Times New Roman"/>
              </a:rPr>
              <a:t> </a:t>
            </a:r>
            <a:r>
              <a:rPr lang="tr-TR" sz="1200">
                <a:latin typeface="Times New Roman"/>
                <a:cs typeface="Times New Roman"/>
              </a:rPr>
              <a:t>veri</a:t>
            </a:r>
            <a:r>
              <a:rPr lang="tr-TR" sz="1200" spc="305">
                <a:latin typeface="Times New Roman"/>
                <a:cs typeface="Times New Roman"/>
              </a:rPr>
              <a:t> </a:t>
            </a:r>
            <a:r>
              <a:rPr lang="tr-TR" sz="1200">
                <a:latin typeface="Times New Roman"/>
                <a:cs typeface="Times New Roman"/>
              </a:rPr>
              <a:t>tabanı</a:t>
            </a:r>
            <a:r>
              <a:rPr lang="tr-TR" sz="1200" spc="305">
                <a:latin typeface="Times New Roman"/>
                <a:cs typeface="Times New Roman"/>
              </a:rPr>
              <a:t> </a:t>
            </a:r>
            <a:r>
              <a:rPr lang="tr-TR" sz="1200">
                <a:latin typeface="Times New Roman"/>
                <a:cs typeface="Times New Roman"/>
              </a:rPr>
              <a:t>sistemi,</a:t>
            </a:r>
            <a:r>
              <a:rPr lang="tr-TR" sz="1200" spc="310">
                <a:latin typeface="Times New Roman"/>
                <a:cs typeface="Times New Roman"/>
              </a:rPr>
              <a:t> </a:t>
            </a:r>
            <a:r>
              <a:rPr lang="tr-TR" sz="1200" spc="-20">
                <a:latin typeface="Times New Roman"/>
                <a:cs typeface="Times New Roman"/>
              </a:rPr>
              <a:t>veri </a:t>
            </a:r>
            <a:r>
              <a:rPr lang="tr-TR" sz="1200">
                <a:latin typeface="Times New Roman"/>
                <a:cs typeface="Times New Roman"/>
              </a:rPr>
              <a:t>kayıt</a:t>
            </a:r>
            <a:r>
              <a:rPr lang="tr-TR" sz="1200" spc="405">
                <a:latin typeface="Times New Roman"/>
                <a:cs typeface="Times New Roman"/>
              </a:rPr>
              <a:t> </a:t>
            </a:r>
            <a:r>
              <a:rPr lang="tr-TR" sz="1200">
                <a:latin typeface="Times New Roman"/>
                <a:cs typeface="Times New Roman"/>
              </a:rPr>
              <a:t>miktarı</a:t>
            </a:r>
            <a:r>
              <a:rPr lang="tr-TR" sz="1200" spc="405">
                <a:latin typeface="Times New Roman"/>
                <a:cs typeface="Times New Roman"/>
              </a:rPr>
              <a:t> </a:t>
            </a:r>
            <a:r>
              <a:rPr lang="tr-TR" sz="1200">
                <a:latin typeface="Times New Roman"/>
                <a:cs typeface="Times New Roman"/>
              </a:rPr>
              <a:t>ve</a:t>
            </a:r>
            <a:r>
              <a:rPr lang="tr-TR" sz="1200" spc="400">
                <a:latin typeface="Times New Roman"/>
                <a:cs typeface="Times New Roman"/>
              </a:rPr>
              <a:t> </a:t>
            </a:r>
            <a:r>
              <a:rPr lang="tr-TR" sz="1200">
                <a:latin typeface="Times New Roman"/>
                <a:cs typeface="Times New Roman"/>
              </a:rPr>
              <a:t>sorgu</a:t>
            </a:r>
            <a:r>
              <a:rPr lang="tr-TR" sz="1200" spc="405">
                <a:latin typeface="Times New Roman"/>
                <a:cs typeface="Times New Roman"/>
              </a:rPr>
              <a:t> </a:t>
            </a:r>
            <a:r>
              <a:rPr lang="tr-TR" sz="1200">
                <a:latin typeface="Times New Roman"/>
                <a:cs typeface="Times New Roman"/>
              </a:rPr>
              <a:t>sayısı</a:t>
            </a:r>
            <a:r>
              <a:rPr lang="tr-TR" sz="1200" spc="395">
                <a:latin typeface="Times New Roman"/>
                <a:cs typeface="Times New Roman"/>
              </a:rPr>
              <a:t> </a:t>
            </a:r>
            <a:r>
              <a:rPr lang="tr-TR" sz="1200">
                <a:latin typeface="Times New Roman"/>
                <a:cs typeface="Times New Roman"/>
              </a:rPr>
              <a:t>artışına</a:t>
            </a:r>
            <a:r>
              <a:rPr lang="tr-TR" sz="1200" spc="409">
                <a:latin typeface="Times New Roman"/>
                <a:cs typeface="Times New Roman"/>
              </a:rPr>
              <a:t> </a:t>
            </a:r>
            <a:r>
              <a:rPr lang="tr-TR" sz="1200">
                <a:latin typeface="Times New Roman"/>
                <a:cs typeface="Times New Roman"/>
              </a:rPr>
              <a:t>göre</a:t>
            </a:r>
            <a:r>
              <a:rPr lang="tr-TR" sz="1200" spc="400">
                <a:latin typeface="Times New Roman"/>
                <a:cs typeface="Times New Roman"/>
              </a:rPr>
              <a:t> </a:t>
            </a:r>
            <a:r>
              <a:rPr lang="tr-TR" sz="1200" spc="-10">
                <a:latin typeface="Times New Roman"/>
                <a:cs typeface="Times New Roman"/>
              </a:rPr>
              <a:t>öncelikle </a:t>
            </a:r>
            <a:r>
              <a:rPr lang="tr-TR" sz="1200">
                <a:latin typeface="Times New Roman"/>
                <a:cs typeface="Times New Roman"/>
              </a:rPr>
              <a:t>kademeli</a:t>
            </a:r>
            <a:r>
              <a:rPr lang="tr-TR" sz="1200" spc="-5">
                <a:latin typeface="Times New Roman"/>
                <a:cs typeface="Times New Roman"/>
              </a:rPr>
              <a:t> </a:t>
            </a:r>
            <a:r>
              <a:rPr lang="tr-TR" sz="1200">
                <a:latin typeface="Times New Roman"/>
                <a:cs typeface="Times New Roman"/>
              </a:rPr>
              <a:t>bir</a:t>
            </a:r>
            <a:r>
              <a:rPr lang="tr-TR" sz="1200" spc="-10">
                <a:latin typeface="Times New Roman"/>
                <a:cs typeface="Times New Roman"/>
              </a:rPr>
              <a:t> </a:t>
            </a:r>
            <a:r>
              <a:rPr lang="tr-TR" sz="1200">
                <a:latin typeface="Times New Roman"/>
                <a:cs typeface="Times New Roman"/>
              </a:rPr>
              <a:t>düşüş</a:t>
            </a:r>
            <a:r>
              <a:rPr lang="tr-TR" sz="1200" spc="-5">
                <a:latin typeface="Times New Roman"/>
                <a:cs typeface="Times New Roman"/>
              </a:rPr>
              <a:t> </a:t>
            </a:r>
            <a:r>
              <a:rPr lang="tr-TR" sz="1200">
                <a:latin typeface="Times New Roman"/>
                <a:cs typeface="Times New Roman"/>
              </a:rPr>
              <a:t>ve</a:t>
            </a:r>
            <a:r>
              <a:rPr lang="tr-TR" sz="1200" spc="-5">
                <a:latin typeface="Times New Roman"/>
                <a:cs typeface="Times New Roman"/>
              </a:rPr>
              <a:t> </a:t>
            </a:r>
            <a:r>
              <a:rPr lang="tr-TR" sz="1200">
                <a:latin typeface="Times New Roman"/>
                <a:cs typeface="Times New Roman"/>
              </a:rPr>
              <a:t>ardından</a:t>
            </a:r>
            <a:r>
              <a:rPr lang="tr-TR" sz="1200" spc="-5">
                <a:latin typeface="Times New Roman"/>
                <a:cs typeface="Times New Roman"/>
              </a:rPr>
              <a:t> </a:t>
            </a:r>
            <a:r>
              <a:rPr lang="tr-TR" sz="1200">
                <a:latin typeface="Times New Roman"/>
                <a:cs typeface="Times New Roman"/>
              </a:rPr>
              <a:t>küçük</a:t>
            </a:r>
            <a:r>
              <a:rPr lang="tr-TR" sz="1200" spc="-20">
                <a:latin typeface="Times New Roman"/>
                <a:cs typeface="Times New Roman"/>
              </a:rPr>
              <a:t> </a:t>
            </a:r>
            <a:r>
              <a:rPr lang="tr-TR" sz="1200">
                <a:latin typeface="Times New Roman"/>
                <a:cs typeface="Times New Roman"/>
              </a:rPr>
              <a:t>performans</a:t>
            </a:r>
            <a:r>
              <a:rPr lang="tr-TR" sz="1200" spc="-5">
                <a:latin typeface="Times New Roman"/>
                <a:cs typeface="Times New Roman"/>
              </a:rPr>
              <a:t> </a:t>
            </a:r>
            <a:r>
              <a:rPr lang="tr-TR" sz="1200" spc="-10">
                <a:latin typeface="Times New Roman"/>
                <a:cs typeface="Times New Roman"/>
              </a:rPr>
              <a:t>artışları </a:t>
            </a:r>
            <a:r>
              <a:rPr lang="tr-TR" sz="1200">
                <a:latin typeface="Times New Roman"/>
                <a:cs typeface="Times New Roman"/>
              </a:rPr>
              <a:t>gösterdiği</a:t>
            </a:r>
            <a:r>
              <a:rPr lang="tr-TR" sz="1200" spc="215">
                <a:latin typeface="Times New Roman"/>
                <a:cs typeface="Times New Roman"/>
              </a:rPr>
              <a:t>  </a:t>
            </a:r>
            <a:r>
              <a:rPr lang="tr-TR" sz="1200">
                <a:latin typeface="Times New Roman"/>
                <a:cs typeface="Times New Roman"/>
              </a:rPr>
              <a:t>tespit</a:t>
            </a:r>
            <a:r>
              <a:rPr lang="tr-TR" sz="1200" spc="220">
                <a:latin typeface="Times New Roman"/>
                <a:cs typeface="Times New Roman"/>
              </a:rPr>
              <a:t>  </a:t>
            </a:r>
            <a:r>
              <a:rPr lang="tr-TR" sz="1200">
                <a:latin typeface="Times New Roman"/>
                <a:cs typeface="Times New Roman"/>
              </a:rPr>
              <a:t>edilmiştir.</a:t>
            </a:r>
            <a:r>
              <a:rPr lang="tr-TR" sz="1200" spc="225">
                <a:latin typeface="Times New Roman"/>
                <a:cs typeface="Times New Roman"/>
              </a:rPr>
              <a:t>  </a:t>
            </a:r>
            <a:r>
              <a:rPr lang="tr-TR" sz="1200">
                <a:latin typeface="Times New Roman"/>
                <a:cs typeface="Times New Roman"/>
              </a:rPr>
              <a:t>MySQL,</a:t>
            </a:r>
            <a:r>
              <a:rPr lang="tr-TR" sz="1200" spc="215">
                <a:latin typeface="Times New Roman"/>
                <a:cs typeface="Times New Roman"/>
              </a:rPr>
              <a:t>  </a:t>
            </a:r>
            <a:r>
              <a:rPr lang="tr-TR" sz="1200">
                <a:latin typeface="Times New Roman"/>
                <a:cs typeface="Times New Roman"/>
              </a:rPr>
              <a:t>artan</a:t>
            </a:r>
            <a:r>
              <a:rPr lang="tr-TR" sz="1200" spc="220">
                <a:latin typeface="Times New Roman"/>
                <a:cs typeface="Times New Roman"/>
              </a:rPr>
              <a:t>  </a:t>
            </a:r>
            <a:r>
              <a:rPr lang="tr-TR" sz="1200" spc="-10">
                <a:latin typeface="Times New Roman"/>
                <a:cs typeface="Times New Roman"/>
              </a:rPr>
              <a:t>işlemci </a:t>
            </a:r>
            <a:r>
              <a:rPr lang="tr-TR" sz="1200">
                <a:latin typeface="Times New Roman"/>
                <a:cs typeface="Times New Roman"/>
              </a:rPr>
              <a:t>çekirdeği</a:t>
            </a:r>
            <a:r>
              <a:rPr lang="tr-TR" sz="1200" spc="114">
                <a:latin typeface="Times New Roman"/>
                <a:cs typeface="Times New Roman"/>
              </a:rPr>
              <a:t> </a:t>
            </a:r>
            <a:r>
              <a:rPr lang="tr-TR" sz="1200">
                <a:latin typeface="Times New Roman"/>
                <a:cs typeface="Times New Roman"/>
              </a:rPr>
              <a:t>ve</a:t>
            </a:r>
            <a:r>
              <a:rPr lang="tr-TR" sz="1200" spc="114">
                <a:latin typeface="Times New Roman"/>
                <a:cs typeface="Times New Roman"/>
              </a:rPr>
              <a:t> </a:t>
            </a:r>
            <a:r>
              <a:rPr lang="tr-TR" sz="1200">
                <a:latin typeface="Times New Roman"/>
                <a:cs typeface="Times New Roman"/>
              </a:rPr>
              <a:t>veri</a:t>
            </a:r>
            <a:r>
              <a:rPr lang="tr-TR" sz="1200" spc="114">
                <a:latin typeface="Times New Roman"/>
                <a:cs typeface="Times New Roman"/>
              </a:rPr>
              <a:t> </a:t>
            </a:r>
            <a:r>
              <a:rPr lang="tr-TR" sz="1200">
                <a:latin typeface="Times New Roman"/>
                <a:cs typeface="Times New Roman"/>
              </a:rPr>
              <a:t>kayıt</a:t>
            </a:r>
            <a:r>
              <a:rPr lang="tr-TR" sz="1200" spc="120">
                <a:latin typeface="Times New Roman"/>
                <a:cs typeface="Times New Roman"/>
              </a:rPr>
              <a:t> </a:t>
            </a:r>
            <a:r>
              <a:rPr lang="tr-TR" sz="1200">
                <a:latin typeface="Times New Roman"/>
                <a:cs typeface="Times New Roman"/>
              </a:rPr>
              <a:t>miktarlarında</a:t>
            </a:r>
            <a:r>
              <a:rPr lang="tr-TR" sz="1200" spc="105">
                <a:latin typeface="Times New Roman"/>
                <a:cs typeface="Times New Roman"/>
              </a:rPr>
              <a:t> </a:t>
            </a:r>
            <a:r>
              <a:rPr lang="tr-TR" sz="1200">
                <a:latin typeface="Times New Roman"/>
                <a:cs typeface="Times New Roman"/>
              </a:rPr>
              <a:t>birbirine</a:t>
            </a:r>
            <a:r>
              <a:rPr lang="tr-TR" sz="1200" spc="110">
                <a:latin typeface="Times New Roman"/>
                <a:cs typeface="Times New Roman"/>
              </a:rPr>
              <a:t> </a:t>
            </a:r>
            <a:r>
              <a:rPr lang="tr-TR" sz="1200">
                <a:latin typeface="Times New Roman"/>
                <a:cs typeface="Times New Roman"/>
              </a:rPr>
              <a:t>çok</a:t>
            </a:r>
            <a:r>
              <a:rPr lang="tr-TR" sz="1200" spc="110">
                <a:latin typeface="Times New Roman"/>
                <a:cs typeface="Times New Roman"/>
              </a:rPr>
              <a:t> </a:t>
            </a:r>
            <a:r>
              <a:rPr lang="tr-TR" sz="1200" spc="-20">
                <a:latin typeface="Times New Roman"/>
                <a:cs typeface="Times New Roman"/>
              </a:rPr>
              <a:t>yakın </a:t>
            </a:r>
            <a:r>
              <a:rPr lang="tr-TR" sz="1200">
                <a:latin typeface="Times New Roman"/>
                <a:cs typeface="Times New Roman"/>
              </a:rPr>
              <a:t>sorgu/saniye</a:t>
            </a:r>
            <a:r>
              <a:rPr lang="tr-TR" sz="1200" spc="380">
                <a:latin typeface="Times New Roman"/>
                <a:cs typeface="Times New Roman"/>
              </a:rPr>
              <a:t> </a:t>
            </a:r>
            <a:r>
              <a:rPr lang="tr-TR" sz="1200">
                <a:latin typeface="Times New Roman"/>
                <a:cs typeface="Times New Roman"/>
              </a:rPr>
              <a:t>performansı</a:t>
            </a:r>
            <a:r>
              <a:rPr lang="tr-TR" sz="1200" spc="390">
                <a:latin typeface="Times New Roman"/>
                <a:cs typeface="Times New Roman"/>
              </a:rPr>
              <a:t> </a:t>
            </a:r>
            <a:r>
              <a:rPr lang="tr-TR" sz="1200">
                <a:latin typeface="Times New Roman"/>
                <a:cs typeface="Times New Roman"/>
              </a:rPr>
              <a:t>göstermiştir.</a:t>
            </a:r>
            <a:r>
              <a:rPr lang="tr-TR" sz="1200" spc="400">
                <a:latin typeface="Times New Roman"/>
                <a:cs typeface="Times New Roman"/>
              </a:rPr>
              <a:t> </a:t>
            </a:r>
            <a:r>
              <a:rPr lang="tr-TR" sz="1200">
                <a:latin typeface="Times New Roman"/>
                <a:cs typeface="Times New Roman"/>
              </a:rPr>
              <a:t>MongoDB</a:t>
            </a:r>
            <a:r>
              <a:rPr lang="tr-TR" sz="1200" spc="390">
                <a:latin typeface="Times New Roman"/>
                <a:cs typeface="Times New Roman"/>
              </a:rPr>
              <a:t> </a:t>
            </a:r>
            <a:r>
              <a:rPr lang="tr-TR" sz="1200" spc="-20">
                <a:latin typeface="Times New Roman"/>
                <a:cs typeface="Times New Roman"/>
              </a:rPr>
              <a:t>veri </a:t>
            </a:r>
            <a:r>
              <a:rPr lang="tr-TR" sz="1200">
                <a:latin typeface="Times New Roman"/>
                <a:cs typeface="Times New Roman"/>
              </a:rPr>
              <a:t>tabanı</a:t>
            </a:r>
            <a:r>
              <a:rPr lang="tr-TR" sz="1200" spc="325">
                <a:latin typeface="Times New Roman"/>
                <a:cs typeface="Times New Roman"/>
              </a:rPr>
              <a:t> </a:t>
            </a:r>
            <a:r>
              <a:rPr lang="tr-TR" sz="1200">
                <a:latin typeface="Times New Roman"/>
                <a:cs typeface="Times New Roman"/>
              </a:rPr>
              <a:t>sisteminin,</a:t>
            </a:r>
            <a:r>
              <a:rPr lang="tr-TR" sz="1200" spc="340">
                <a:latin typeface="Times New Roman"/>
                <a:cs typeface="Times New Roman"/>
              </a:rPr>
              <a:t> </a:t>
            </a:r>
            <a:r>
              <a:rPr lang="tr-TR" sz="1200">
                <a:latin typeface="Times New Roman"/>
                <a:cs typeface="Times New Roman"/>
              </a:rPr>
              <a:t>MySQL’e</a:t>
            </a:r>
            <a:r>
              <a:rPr lang="tr-TR" sz="1200" spc="340">
                <a:latin typeface="Times New Roman"/>
                <a:cs typeface="Times New Roman"/>
              </a:rPr>
              <a:t> </a:t>
            </a:r>
            <a:r>
              <a:rPr lang="tr-TR" sz="1200">
                <a:latin typeface="Times New Roman"/>
                <a:cs typeface="Times New Roman"/>
              </a:rPr>
              <a:t>göre</a:t>
            </a:r>
            <a:r>
              <a:rPr lang="tr-TR" sz="1200" spc="325">
                <a:latin typeface="Times New Roman"/>
                <a:cs typeface="Times New Roman"/>
              </a:rPr>
              <a:t> </a:t>
            </a:r>
            <a:r>
              <a:rPr lang="tr-TR" sz="1200">
                <a:latin typeface="Times New Roman"/>
                <a:cs typeface="Times New Roman"/>
              </a:rPr>
              <a:t>oldukça</a:t>
            </a:r>
            <a:r>
              <a:rPr lang="tr-TR" sz="1200" spc="355">
                <a:latin typeface="Times New Roman"/>
                <a:cs typeface="Times New Roman"/>
              </a:rPr>
              <a:t> </a:t>
            </a:r>
            <a:r>
              <a:rPr lang="tr-TR" sz="1200">
                <a:latin typeface="Times New Roman"/>
                <a:cs typeface="Times New Roman"/>
              </a:rPr>
              <a:t>yüksek</a:t>
            </a:r>
            <a:r>
              <a:rPr lang="tr-TR" sz="1200" spc="320">
                <a:latin typeface="Times New Roman"/>
                <a:cs typeface="Times New Roman"/>
              </a:rPr>
              <a:t> </a:t>
            </a:r>
            <a:r>
              <a:rPr lang="tr-TR" sz="1200" spc="-25">
                <a:latin typeface="Times New Roman"/>
                <a:cs typeface="Times New Roman"/>
              </a:rPr>
              <a:t>bir </a:t>
            </a:r>
            <a:r>
              <a:rPr lang="tr-TR" sz="1200">
                <a:latin typeface="Times New Roman"/>
                <a:cs typeface="Times New Roman"/>
              </a:rPr>
              <a:t>performans</a:t>
            </a:r>
            <a:r>
              <a:rPr lang="tr-TR" sz="1200" spc="185">
                <a:latin typeface="Times New Roman"/>
                <a:cs typeface="Times New Roman"/>
              </a:rPr>
              <a:t> </a:t>
            </a:r>
            <a:r>
              <a:rPr lang="tr-TR" sz="1200">
                <a:latin typeface="Times New Roman"/>
                <a:cs typeface="Times New Roman"/>
              </a:rPr>
              <a:t>sergilediği</a:t>
            </a:r>
            <a:r>
              <a:rPr lang="tr-TR" sz="1200" spc="190">
                <a:latin typeface="Times New Roman"/>
                <a:cs typeface="Times New Roman"/>
              </a:rPr>
              <a:t> </a:t>
            </a:r>
            <a:r>
              <a:rPr lang="tr-TR" sz="1200">
                <a:latin typeface="Times New Roman"/>
                <a:cs typeface="Times New Roman"/>
              </a:rPr>
              <a:t>gözlemlenmiştir.</a:t>
            </a:r>
            <a:r>
              <a:rPr lang="tr-TR" sz="1200" spc="204">
                <a:latin typeface="Times New Roman"/>
                <a:cs typeface="Times New Roman"/>
              </a:rPr>
              <a:t> </a:t>
            </a:r>
            <a:r>
              <a:rPr lang="tr-TR" sz="1200">
                <a:latin typeface="Times New Roman"/>
                <a:cs typeface="Times New Roman"/>
              </a:rPr>
              <a:t>Aynı</a:t>
            </a:r>
            <a:r>
              <a:rPr lang="tr-TR" sz="1200" spc="190">
                <a:latin typeface="Times New Roman"/>
                <a:cs typeface="Times New Roman"/>
              </a:rPr>
              <a:t> </a:t>
            </a:r>
            <a:r>
              <a:rPr lang="tr-TR" sz="1200">
                <a:latin typeface="Times New Roman"/>
                <a:cs typeface="Times New Roman"/>
              </a:rPr>
              <a:t>veri</a:t>
            </a:r>
            <a:r>
              <a:rPr lang="tr-TR" sz="1200" spc="190">
                <a:latin typeface="Times New Roman"/>
                <a:cs typeface="Times New Roman"/>
              </a:rPr>
              <a:t> </a:t>
            </a:r>
            <a:r>
              <a:rPr lang="tr-TR" sz="1200" spc="-20">
                <a:latin typeface="Times New Roman"/>
                <a:cs typeface="Times New Roman"/>
              </a:rPr>
              <a:t>kayıt </a:t>
            </a:r>
            <a:r>
              <a:rPr lang="tr-TR" sz="1200">
                <a:latin typeface="Times New Roman"/>
                <a:cs typeface="Times New Roman"/>
              </a:rPr>
              <a:t>setlerinde</a:t>
            </a:r>
            <a:r>
              <a:rPr lang="tr-TR" sz="1200" spc="475">
                <a:latin typeface="Times New Roman"/>
                <a:cs typeface="Times New Roman"/>
              </a:rPr>
              <a:t> </a:t>
            </a:r>
            <a:r>
              <a:rPr lang="tr-TR" sz="1200">
                <a:latin typeface="Times New Roman"/>
                <a:cs typeface="Times New Roman"/>
              </a:rPr>
              <a:t>MongoDB’nin</a:t>
            </a:r>
            <a:r>
              <a:rPr lang="tr-TR" sz="1200" spc="465">
                <a:latin typeface="Times New Roman"/>
                <a:cs typeface="Times New Roman"/>
              </a:rPr>
              <a:t> </a:t>
            </a:r>
            <a:r>
              <a:rPr lang="tr-TR" sz="1200">
                <a:latin typeface="Times New Roman"/>
                <a:cs typeface="Times New Roman"/>
              </a:rPr>
              <a:t>MySQL</a:t>
            </a:r>
            <a:r>
              <a:rPr lang="tr-TR" sz="1200" spc="475">
                <a:latin typeface="Times New Roman"/>
                <a:cs typeface="Times New Roman"/>
              </a:rPr>
              <a:t> </a:t>
            </a:r>
            <a:r>
              <a:rPr lang="tr-TR" sz="1200">
                <a:latin typeface="Times New Roman"/>
                <a:cs typeface="Times New Roman"/>
              </a:rPr>
              <a:t>üzerindeki</a:t>
            </a:r>
            <a:r>
              <a:rPr lang="tr-TR" sz="1200" spc="470">
                <a:latin typeface="Times New Roman"/>
                <a:cs typeface="Times New Roman"/>
              </a:rPr>
              <a:t> </a:t>
            </a:r>
            <a:r>
              <a:rPr lang="tr-TR" sz="1200" spc="-10">
                <a:latin typeface="Times New Roman"/>
                <a:cs typeface="Times New Roman"/>
              </a:rPr>
              <a:t>belirgin </a:t>
            </a:r>
            <a:r>
              <a:rPr lang="tr-TR" sz="1200">
                <a:latin typeface="Times New Roman"/>
                <a:cs typeface="Times New Roman"/>
              </a:rPr>
              <a:t>performans</a:t>
            </a:r>
            <a:r>
              <a:rPr lang="tr-TR" sz="1200" spc="-35">
                <a:latin typeface="Times New Roman"/>
                <a:cs typeface="Times New Roman"/>
              </a:rPr>
              <a:t> </a:t>
            </a:r>
            <a:r>
              <a:rPr lang="tr-TR" sz="1200">
                <a:latin typeface="Times New Roman"/>
                <a:cs typeface="Times New Roman"/>
              </a:rPr>
              <a:t>farkı</a:t>
            </a:r>
            <a:r>
              <a:rPr lang="tr-TR" sz="1200" spc="-45">
                <a:latin typeface="Times New Roman"/>
                <a:cs typeface="Times New Roman"/>
              </a:rPr>
              <a:t> </a:t>
            </a:r>
            <a:r>
              <a:rPr lang="tr-TR" sz="1200">
                <a:latin typeface="Times New Roman"/>
                <a:cs typeface="Times New Roman"/>
              </a:rPr>
              <a:t>ve</a:t>
            </a:r>
            <a:r>
              <a:rPr lang="tr-TR" sz="1200" spc="-35">
                <a:latin typeface="Times New Roman"/>
                <a:cs typeface="Times New Roman"/>
              </a:rPr>
              <a:t> </a:t>
            </a:r>
            <a:r>
              <a:rPr lang="tr-TR" sz="1200">
                <a:latin typeface="Times New Roman"/>
                <a:cs typeface="Times New Roman"/>
              </a:rPr>
              <a:t>avantajı</a:t>
            </a:r>
            <a:r>
              <a:rPr lang="tr-TR" sz="1200" spc="-45">
                <a:latin typeface="Times New Roman"/>
                <a:cs typeface="Times New Roman"/>
              </a:rPr>
              <a:t> </a:t>
            </a:r>
            <a:r>
              <a:rPr lang="tr-TR" sz="1200" spc="-10">
                <a:latin typeface="Times New Roman"/>
                <a:cs typeface="Times New Roman"/>
              </a:rPr>
              <a:t>görülmektedir.</a:t>
            </a:r>
            <a:endParaRPr lang="tr-TR" sz="1200">
              <a:latin typeface="Times New Roman"/>
              <a:cs typeface="Times New Roman"/>
            </a:endParaRPr>
          </a:p>
          <a:p>
            <a:pPr>
              <a:lnSpc>
                <a:spcPct val="90000"/>
              </a:lnSpc>
            </a:pPr>
            <a:endParaRPr lang="tr-TR" sz="1200"/>
          </a:p>
        </p:txBody>
      </p:sp>
      <p:pic>
        <p:nvPicPr>
          <p:cNvPr id="4" name="object 15">
            <a:extLst>
              <a:ext uri="{FF2B5EF4-FFF2-40B4-BE49-F238E27FC236}">
                <a16:creationId xmlns:a16="http://schemas.microsoft.com/office/drawing/2014/main" id="{27EC8873-6E1C-E2B3-83B2-53F8A7D9B589}"/>
              </a:ext>
            </a:extLst>
          </p:cNvPr>
          <p:cNvPicPr/>
          <p:nvPr/>
        </p:nvPicPr>
        <p:blipFill rotWithShape="1">
          <a:blip r:embed="rId2" cstate="print"/>
          <a:srcRect r="-3" b="3420"/>
          <a:stretch/>
        </p:blipFill>
        <p:spPr>
          <a:xfrm>
            <a:off x="4984956" y="2775951"/>
            <a:ext cx="6158802"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5599134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032D3F-E60D-281A-64B3-541744425A4F}"/>
              </a:ext>
            </a:extLst>
          </p:cNvPr>
          <p:cNvSpPr>
            <a:spLocks noGrp="1"/>
          </p:cNvSpPr>
          <p:nvPr>
            <p:ph type="title"/>
          </p:nvPr>
        </p:nvSpPr>
        <p:spPr>
          <a:xfrm>
            <a:off x="1154954" y="973668"/>
            <a:ext cx="8761413" cy="706964"/>
          </a:xfrm>
        </p:spPr>
        <p:txBody>
          <a:bodyPr>
            <a:normAutofit/>
          </a:bodyPr>
          <a:lstStyle/>
          <a:p>
            <a:endParaRPr lang="tr-TR">
              <a:solidFill>
                <a:srgbClr val="EBEBEB"/>
              </a:solidFill>
            </a:endParaRPr>
          </a:p>
        </p:txBody>
      </p:sp>
      <p:sp>
        <p:nvSpPr>
          <p:cNvPr id="3" name="İçerik Yer Tutucusu 2">
            <a:extLst>
              <a:ext uri="{FF2B5EF4-FFF2-40B4-BE49-F238E27FC236}">
                <a16:creationId xmlns:a16="http://schemas.microsoft.com/office/drawing/2014/main" id="{6C9A1844-2FB2-853E-B6E4-D71A6DF00684}"/>
              </a:ext>
            </a:extLst>
          </p:cNvPr>
          <p:cNvSpPr>
            <a:spLocks noGrp="1"/>
          </p:cNvSpPr>
          <p:nvPr>
            <p:ph idx="1"/>
          </p:nvPr>
        </p:nvSpPr>
        <p:spPr>
          <a:xfrm>
            <a:off x="1154955" y="2603500"/>
            <a:ext cx="3481054" cy="3416300"/>
          </a:xfrm>
        </p:spPr>
        <p:txBody>
          <a:bodyPr anchor="ctr">
            <a:normAutofit/>
          </a:bodyPr>
          <a:lstStyle/>
          <a:p>
            <a:pPr marL="12700" marR="5080">
              <a:lnSpc>
                <a:spcPct val="90000"/>
              </a:lnSpc>
              <a:spcBef>
                <a:spcPts val="55"/>
              </a:spcBef>
            </a:pPr>
            <a:r>
              <a:rPr lang="tr-TR" sz="1400">
                <a:latin typeface="Times New Roman"/>
                <a:cs typeface="Times New Roman"/>
              </a:rPr>
              <a:t>Şekil</a:t>
            </a:r>
            <a:r>
              <a:rPr lang="tr-TR" sz="1400" spc="254">
                <a:latin typeface="Times New Roman"/>
                <a:cs typeface="Times New Roman"/>
              </a:rPr>
              <a:t> </a:t>
            </a:r>
            <a:r>
              <a:rPr lang="tr-TR" sz="1400">
                <a:latin typeface="Times New Roman"/>
                <a:cs typeface="Times New Roman"/>
              </a:rPr>
              <a:t>6.10’da</a:t>
            </a:r>
            <a:r>
              <a:rPr lang="tr-TR" sz="1400" spc="260">
                <a:latin typeface="Times New Roman"/>
                <a:cs typeface="Times New Roman"/>
              </a:rPr>
              <a:t> </a:t>
            </a:r>
            <a:r>
              <a:rPr lang="tr-TR" sz="1400">
                <a:latin typeface="Times New Roman"/>
                <a:cs typeface="Times New Roman"/>
              </a:rPr>
              <a:t>iç</a:t>
            </a:r>
            <a:r>
              <a:rPr lang="tr-TR" sz="1400" spc="265">
                <a:latin typeface="Times New Roman"/>
                <a:cs typeface="Times New Roman"/>
              </a:rPr>
              <a:t> </a:t>
            </a:r>
            <a:r>
              <a:rPr lang="tr-TR" sz="1400">
                <a:latin typeface="Times New Roman"/>
                <a:cs typeface="Times New Roman"/>
              </a:rPr>
              <a:t>içe</a:t>
            </a:r>
            <a:r>
              <a:rPr lang="tr-TR" sz="1400" spc="260">
                <a:latin typeface="Times New Roman"/>
                <a:cs typeface="Times New Roman"/>
              </a:rPr>
              <a:t> </a:t>
            </a:r>
            <a:r>
              <a:rPr lang="tr-TR" sz="1400">
                <a:latin typeface="Times New Roman"/>
                <a:cs typeface="Times New Roman"/>
              </a:rPr>
              <a:t>geçmiş</a:t>
            </a:r>
            <a:r>
              <a:rPr lang="tr-TR" sz="1400" spc="265">
                <a:latin typeface="Times New Roman"/>
                <a:cs typeface="Times New Roman"/>
              </a:rPr>
              <a:t> </a:t>
            </a:r>
            <a:r>
              <a:rPr lang="tr-TR" sz="1400">
                <a:latin typeface="Times New Roman"/>
                <a:cs typeface="Times New Roman"/>
              </a:rPr>
              <a:t>“SELECT”</a:t>
            </a:r>
            <a:r>
              <a:rPr lang="tr-TR" sz="1400" spc="265">
                <a:latin typeface="Times New Roman"/>
                <a:cs typeface="Times New Roman"/>
              </a:rPr>
              <a:t> </a:t>
            </a:r>
            <a:r>
              <a:rPr lang="tr-TR" sz="1400">
                <a:latin typeface="Times New Roman"/>
                <a:cs typeface="Times New Roman"/>
              </a:rPr>
              <a:t>ve</a:t>
            </a:r>
            <a:r>
              <a:rPr lang="tr-TR" sz="1400" spc="270">
                <a:latin typeface="Times New Roman"/>
                <a:cs typeface="Times New Roman"/>
              </a:rPr>
              <a:t> </a:t>
            </a:r>
            <a:r>
              <a:rPr lang="tr-TR" sz="1400" spc="-10">
                <a:latin typeface="Times New Roman"/>
                <a:cs typeface="Times New Roman"/>
              </a:rPr>
              <a:t>“WHERE” </a:t>
            </a:r>
            <a:r>
              <a:rPr lang="tr-TR" sz="1400">
                <a:latin typeface="Times New Roman"/>
                <a:cs typeface="Times New Roman"/>
              </a:rPr>
              <a:t>işlemlerini</a:t>
            </a:r>
            <a:r>
              <a:rPr lang="tr-TR" sz="1400" spc="130">
                <a:latin typeface="Times New Roman"/>
                <a:cs typeface="Times New Roman"/>
              </a:rPr>
              <a:t> </a:t>
            </a:r>
            <a:r>
              <a:rPr lang="tr-TR" sz="1400">
                <a:latin typeface="Times New Roman"/>
                <a:cs typeface="Times New Roman"/>
              </a:rPr>
              <a:t>içeren</a:t>
            </a:r>
            <a:r>
              <a:rPr lang="tr-TR" sz="1400" spc="114">
                <a:latin typeface="Times New Roman"/>
                <a:cs typeface="Times New Roman"/>
              </a:rPr>
              <a:t> </a:t>
            </a:r>
            <a:r>
              <a:rPr lang="tr-TR" sz="1400">
                <a:latin typeface="Times New Roman"/>
                <a:cs typeface="Times New Roman"/>
              </a:rPr>
              <a:t>üçüncü</a:t>
            </a:r>
            <a:r>
              <a:rPr lang="tr-TR" sz="1400" spc="125">
                <a:latin typeface="Times New Roman"/>
                <a:cs typeface="Times New Roman"/>
              </a:rPr>
              <a:t> </a:t>
            </a:r>
            <a:r>
              <a:rPr lang="tr-TR" sz="1400">
                <a:latin typeface="Times New Roman"/>
                <a:cs typeface="Times New Roman"/>
              </a:rPr>
              <a:t>sorgu</a:t>
            </a:r>
            <a:r>
              <a:rPr lang="tr-TR" sz="1400" spc="140">
                <a:latin typeface="Times New Roman"/>
                <a:cs typeface="Times New Roman"/>
              </a:rPr>
              <a:t> </a:t>
            </a:r>
            <a:r>
              <a:rPr lang="tr-TR" sz="1400">
                <a:latin typeface="Times New Roman"/>
                <a:cs typeface="Times New Roman"/>
              </a:rPr>
              <a:t>neticesinde</a:t>
            </a:r>
            <a:r>
              <a:rPr lang="tr-TR" sz="1400" spc="120">
                <a:latin typeface="Times New Roman"/>
                <a:cs typeface="Times New Roman"/>
              </a:rPr>
              <a:t> </a:t>
            </a:r>
            <a:r>
              <a:rPr lang="tr-TR" sz="1400">
                <a:latin typeface="Times New Roman"/>
                <a:cs typeface="Times New Roman"/>
              </a:rPr>
              <a:t>ortaya</a:t>
            </a:r>
            <a:r>
              <a:rPr lang="tr-TR" sz="1400" spc="120">
                <a:latin typeface="Times New Roman"/>
                <a:cs typeface="Times New Roman"/>
              </a:rPr>
              <a:t> </a:t>
            </a:r>
            <a:r>
              <a:rPr lang="tr-TR" sz="1400" spc="-20">
                <a:latin typeface="Times New Roman"/>
                <a:cs typeface="Times New Roman"/>
              </a:rPr>
              <a:t>çıkan </a:t>
            </a:r>
            <a:r>
              <a:rPr lang="tr-TR" sz="1400" spc="-10">
                <a:latin typeface="Times New Roman"/>
                <a:cs typeface="Times New Roman"/>
              </a:rPr>
              <a:t>performans</a:t>
            </a:r>
            <a:r>
              <a:rPr lang="tr-TR" sz="1400" spc="-15">
                <a:latin typeface="Times New Roman"/>
                <a:cs typeface="Times New Roman"/>
              </a:rPr>
              <a:t> </a:t>
            </a:r>
            <a:r>
              <a:rPr lang="tr-TR" sz="1400">
                <a:latin typeface="Times New Roman"/>
                <a:cs typeface="Times New Roman"/>
              </a:rPr>
              <a:t>değerleri</a:t>
            </a:r>
            <a:r>
              <a:rPr lang="tr-TR" sz="1400" spc="-15">
                <a:latin typeface="Times New Roman"/>
                <a:cs typeface="Times New Roman"/>
              </a:rPr>
              <a:t> </a:t>
            </a:r>
            <a:r>
              <a:rPr lang="tr-TR" sz="1400" spc="-10">
                <a:latin typeface="Times New Roman"/>
                <a:cs typeface="Times New Roman"/>
              </a:rPr>
              <a:t>gösterilmektedir.</a:t>
            </a:r>
            <a:endParaRPr lang="tr-TR" sz="1400">
              <a:latin typeface="Times New Roman"/>
              <a:cs typeface="Times New Roman"/>
            </a:endParaRPr>
          </a:p>
          <a:p>
            <a:pPr marL="12700" marR="6350">
              <a:lnSpc>
                <a:spcPct val="90000"/>
              </a:lnSpc>
              <a:spcBef>
                <a:spcPts val="130"/>
              </a:spcBef>
            </a:pPr>
            <a:r>
              <a:rPr lang="tr-TR" sz="1400">
                <a:latin typeface="Times New Roman"/>
                <a:cs typeface="Times New Roman"/>
              </a:rPr>
              <a:t>Yapılan</a:t>
            </a:r>
            <a:r>
              <a:rPr lang="tr-TR" sz="1400" spc="160">
                <a:latin typeface="Times New Roman"/>
                <a:cs typeface="Times New Roman"/>
              </a:rPr>
              <a:t>  </a:t>
            </a:r>
            <a:r>
              <a:rPr lang="tr-TR" sz="1400">
                <a:latin typeface="Times New Roman"/>
                <a:cs typeface="Times New Roman"/>
              </a:rPr>
              <a:t>analizlerde;</a:t>
            </a:r>
            <a:r>
              <a:rPr lang="tr-TR" sz="1400" spc="160">
                <a:latin typeface="Times New Roman"/>
                <a:cs typeface="Times New Roman"/>
              </a:rPr>
              <a:t>  </a:t>
            </a:r>
            <a:r>
              <a:rPr lang="tr-TR" sz="1400">
                <a:latin typeface="Times New Roman"/>
                <a:cs typeface="Times New Roman"/>
              </a:rPr>
              <a:t>MySQL</a:t>
            </a:r>
            <a:r>
              <a:rPr lang="tr-TR" sz="1400" spc="160">
                <a:latin typeface="Times New Roman"/>
                <a:cs typeface="Times New Roman"/>
              </a:rPr>
              <a:t>  </a:t>
            </a:r>
            <a:r>
              <a:rPr lang="tr-TR" sz="1400">
                <a:latin typeface="Times New Roman"/>
                <a:cs typeface="Times New Roman"/>
              </a:rPr>
              <a:t>veri</a:t>
            </a:r>
            <a:r>
              <a:rPr lang="tr-TR" sz="1400" spc="165">
                <a:latin typeface="Times New Roman"/>
                <a:cs typeface="Times New Roman"/>
              </a:rPr>
              <a:t>  </a:t>
            </a:r>
            <a:r>
              <a:rPr lang="tr-TR" sz="1400">
                <a:latin typeface="Times New Roman"/>
                <a:cs typeface="Times New Roman"/>
              </a:rPr>
              <a:t>tabanı</a:t>
            </a:r>
            <a:r>
              <a:rPr lang="tr-TR" sz="1400" spc="160">
                <a:latin typeface="Times New Roman"/>
                <a:cs typeface="Times New Roman"/>
              </a:rPr>
              <a:t>  </a:t>
            </a:r>
            <a:r>
              <a:rPr lang="tr-TR" sz="1400" spc="-10">
                <a:latin typeface="Times New Roman"/>
                <a:cs typeface="Times New Roman"/>
              </a:rPr>
              <a:t>sisteminin </a:t>
            </a:r>
            <a:r>
              <a:rPr lang="tr-TR" sz="1400">
                <a:latin typeface="Times New Roman"/>
                <a:cs typeface="Times New Roman"/>
              </a:rPr>
              <a:t>MongoDB</a:t>
            </a:r>
            <a:r>
              <a:rPr lang="tr-TR" sz="1400" spc="315">
                <a:latin typeface="Times New Roman"/>
                <a:cs typeface="Times New Roman"/>
              </a:rPr>
              <a:t> </a:t>
            </a:r>
            <a:r>
              <a:rPr lang="tr-TR" sz="1400">
                <a:latin typeface="Times New Roman"/>
                <a:cs typeface="Times New Roman"/>
              </a:rPr>
              <a:t>’ye</a:t>
            </a:r>
            <a:r>
              <a:rPr lang="tr-TR" sz="1400" spc="310">
                <a:latin typeface="Times New Roman"/>
                <a:cs typeface="Times New Roman"/>
              </a:rPr>
              <a:t> </a:t>
            </a:r>
            <a:r>
              <a:rPr lang="tr-TR" sz="1400">
                <a:latin typeface="Times New Roman"/>
                <a:cs typeface="Times New Roman"/>
              </a:rPr>
              <a:t>göre</a:t>
            </a:r>
            <a:r>
              <a:rPr lang="tr-TR" sz="1400" spc="310">
                <a:latin typeface="Times New Roman"/>
                <a:cs typeface="Times New Roman"/>
              </a:rPr>
              <a:t> </a:t>
            </a:r>
            <a:r>
              <a:rPr lang="tr-TR" sz="1400">
                <a:latin typeface="Times New Roman"/>
                <a:cs typeface="Times New Roman"/>
              </a:rPr>
              <a:t>sorgu</a:t>
            </a:r>
            <a:r>
              <a:rPr lang="tr-TR" sz="1400" spc="315">
                <a:latin typeface="Times New Roman"/>
                <a:cs typeface="Times New Roman"/>
              </a:rPr>
              <a:t> </a:t>
            </a:r>
            <a:r>
              <a:rPr lang="tr-TR" sz="1400">
                <a:latin typeface="Times New Roman"/>
                <a:cs typeface="Times New Roman"/>
              </a:rPr>
              <a:t>süresi</a:t>
            </a:r>
            <a:r>
              <a:rPr lang="tr-TR" sz="1400" spc="305">
                <a:latin typeface="Times New Roman"/>
                <a:cs typeface="Times New Roman"/>
              </a:rPr>
              <a:t> </a:t>
            </a:r>
            <a:r>
              <a:rPr lang="tr-TR" sz="1400">
                <a:latin typeface="Times New Roman"/>
                <a:cs typeface="Times New Roman"/>
              </a:rPr>
              <a:t>sonuçları,</a:t>
            </a:r>
            <a:r>
              <a:rPr lang="tr-TR" sz="1400" spc="310">
                <a:latin typeface="Times New Roman"/>
                <a:cs typeface="Times New Roman"/>
              </a:rPr>
              <a:t> </a:t>
            </a:r>
            <a:r>
              <a:rPr lang="tr-TR" sz="1400">
                <a:latin typeface="Times New Roman"/>
                <a:cs typeface="Times New Roman"/>
              </a:rPr>
              <a:t>veri</a:t>
            </a:r>
            <a:r>
              <a:rPr lang="tr-TR" sz="1400" spc="310">
                <a:latin typeface="Times New Roman"/>
                <a:cs typeface="Times New Roman"/>
              </a:rPr>
              <a:t> </a:t>
            </a:r>
            <a:r>
              <a:rPr lang="tr-TR" sz="1400" spc="-20">
                <a:latin typeface="Times New Roman"/>
                <a:cs typeface="Times New Roman"/>
              </a:rPr>
              <a:t>kayıt </a:t>
            </a:r>
            <a:r>
              <a:rPr lang="tr-TR" sz="1400">
                <a:latin typeface="Times New Roman"/>
                <a:cs typeface="Times New Roman"/>
              </a:rPr>
              <a:t>sayısı</a:t>
            </a:r>
            <a:r>
              <a:rPr lang="tr-TR" sz="1400" spc="55">
                <a:latin typeface="Times New Roman"/>
                <a:cs typeface="Times New Roman"/>
              </a:rPr>
              <a:t> </a:t>
            </a:r>
            <a:r>
              <a:rPr lang="tr-TR" sz="1400">
                <a:latin typeface="Times New Roman"/>
                <a:cs typeface="Times New Roman"/>
              </a:rPr>
              <a:t>farkı</a:t>
            </a:r>
            <a:r>
              <a:rPr lang="tr-TR" sz="1400" spc="55">
                <a:latin typeface="Times New Roman"/>
                <a:cs typeface="Times New Roman"/>
              </a:rPr>
              <a:t> </a:t>
            </a:r>
            <a:r>
              <a:rPr lang="tr-TR" sz="1400">
                <a:latin typeface="Times New Roman"/>
                <a:cs typeface="Times New Roman"/>
              </a:rPr>
              <a:t>arttıkça</a:t>
            </a:r>
            <a:r>
              <a:rPr lang="tr-TR" sz="1400" spc="60">
                <a:latin typeface="Times New Roman"/>
                <a:cs typeface="Times New Roman"/>
              </a:rPr>
              <a:t> </a:t>
            </a:r>
            <a:r>
              <a:rPr lang="tr-TR" sz="1400">
                <a:latin typeface="Times New Roman"/>
                <a:cs typeface="Times New Roman"/>
              </a:rPr>
              <a:t>iyi</a:t>
            </a:r>
            <a:r>
              <a:rPr lang="tr-TR" sz="1400" spc="45">
                <a:latin typeface="Times New Roman"/>
                <a:cs typeface="Times New Roman"/>
              </a:rPr>
              <a:t> </a:t>
            </a:r>
            <a:r>
              <a:rPr lang="tr-TR" sz="1400">
                <a:latin typeface="Times New Roman"/>
                <a:cs typeface="Times New Roman"/>
              </a:rPr>
              <a:t>bir</a:t>
            </a:r>
            <a:r>
              <a:rPr lang="tr-TR" sz="1400" spc="50">
                <a:latin typeface="Times New Roman"/>
                <a:cs typeface="Times New Roman"/>
              </a:rPr>
              <a:t> </a:t>
            </a:r>
            <a:r>
              <a:rPr lang="tr-TR" sz="1400">
                <a:latin typeface="Times New Roman"/>
                <a:cs typeface="Times New Roman"/>
              </a:rPr>
              <a:t>performans</a:t>
            </a:r>
            <a:r>
              <a:rPr lang="tr-TR" sz="1400" spc="55">
                <a:latin typeface="Times New Roman"/>
                <a:cs typeface="Times New Roman"/>
              </a:rPr>
              <a:t> </a:t>
            </a:r>
            <a:r>
              <a:rPr lang="tr-TR" sz="1400">
                <a:latin typeface="Times New Roman"/>
                <a:cs typeface="Times New Roman"/>
              </a:rPr>
              <a:t>göstermiştir.</a:t>
            </a:r>
            <a:r>
              <a:rPr lang="tr-TR" sz="1400" spc="65">
                <a:latin typeface="Times New Roman"/>
                <a:cs typeface="Times New Roman"/>
              </a:rPr>
              <a:t> </a:t>
            </a:r>
            <a:r>
              <a:rPr lang="tr-TR" sz="1400" spc="-20">
                <a:latin typeface="Times New Roman"/>
                <a:cs typeface="Times New Roman"/>
              </a:rPr>
              <a:t>Fakat </a:t>
            </a:r>
            <a:r>
              <a:rPr lang="tr-TR" sz="1400">
                <a:latin typeface="Times New Roman"/>
                <a:cs typeface="Times New Roman"/>
              </a:rPr>
              <a:t>işlemci</a:t>
            </a:r>
            <a:r>
              <a:rPr lang="tr-TR" sz="1400" spc="380">
                <a:latin typeface="Times New Roman"/>
                <a:cs typeface="Times New Roman"/>
              </a:rPr>
              <a:t>  </a:t>
            </a:r>
            <a:r>
              <a:rPr lang="tr-TR" sz="1400">
                <a:latin typeface="Times New Roman"/>
                <a:cs typeface="Times New Roman"/>
              </a:rPr>
              <a:t>ve</a:t>
            </a:r>
            <a:r>
              <a:rPr lang="tr-TR" sz="1400" spc="385">
                <a:latin typeface="Times New Roman"/>
                <a:cs typeface="Times New Roman"/>
              </a:rPr>
              <a:t>  </a:t>
            </a:r>
            <a:r>
              <a:rPr lang="tr-TR" sz="1400">
                <a:latin typeface="Times New Roman"/>
                <a:cs typeface="Times New Roman"/>
              </a:rPr>
              <a:t>işlemci</a:t>
            </a:r>
            <a:r>
              <a:rPr lang="tr-TR" sz="1400" spc="385">
                <a:latin typeface="Times New Roman"/>
                <a:cs typeface="Times New Roman"/>
              </a:rPr>
              <a:t>  </a:t>
            </a:r>
            <a:r>
              <a:rPr lang="tr-TR" sz="1400">
                <a:latin typeface="Times New Roman"/>
                <a:cs typeface="Times New Roman"/>
              </a:rPr>
              <a:t>çekirdeği</a:t>
            </a:r>
            <a:r>
              <a:rPr lang="tr-TR" sz="1400" spc="385">
                <a:latin typeface="Times New Roman"/>
                <a:cs typeface="Times New Roman"/>
              </a:rPr>
              <a:t>  </a:t>
            </a:r>
            <a:r>
              <a:rPr lang="tr-TR" sz="1400" spc="-10">
                <a:latin typeface="Times New Roman"/>
                <a:cs typeface="Times New Roman"/>
              </a:rPr>
              <a:t>yapılandırmalarının </a:t>
            </a:r>
            <a:r>
              <a:rPr lang="tr-TR" sz="1400">
                <a:latin typeface="Times New Roman"/>
                <a:cs typeface="Times New Roman"/>
              </a:rPr>
              <a:t>değiştirildiği</a:t>
            </a:r>
            <a:r>
              <a:rPr lang="tr-TR" sz="1400" spc="380">
                <a:latin typeface="Times New Roman"/>
                <a:cs typeface="Times New Roman"/>
              </a:rPr>
              <a:t> </a:t>
            </a:r>
            <a:r>
              <a:rPr lang="tr-TR" sz="1400">
                <a:latin typeface="Times New Roman"/>
                <a:cs typeface="Times New Roman"/>
              </a:rPr>
              <a:t>durumlarda</a:t>
            </a:r>
            <a:r>
              <a:rPr lang="tr-TR" sz="1400" spc="385">
                <a:latin typeface="Times New Roman"/>
                <a:cs typeface="Times New Roman"/>
              </a:rPr>
              <a:t> </a:t>
            </a:r>
            <a:r>
              <a:rPr lang="tr-TR" sz="1400">
                <a:latin typeface="Times New Roman"/>
                <a:cs typeface="Times New Roman"/>
              </a:rPr>
              <a:t>performans</a:t>
            </a:r>
            <a:r>
              <a:rPr lang="tr-TR" sz="1400" spc="390">
                <a:latin typeface="Times New Roman"/>
                <a:cs typeface="Times New Roman"/>
              </a:rPr>
              <a:t> </a:t>
            </a:r>
            <a:r>
              <a:rPr lang="tr-TR" sz="1400">
                <a:latin typeface="Times New Roman"/>
                <a:cs typeface="Times New Roman"/>
              </a:rPr>
              <a:t>farklılıkları</a:t>
            </a:r>
            <a:r>
              <a:rPr lang="tr-TR" sz="1400" spc="380">
                <a:latin typeface="Times New Roman"/>
                <a:cs typeface="Times New Roman"/>
              </a:rPr>
              <a:t> </a:t>
            </a:r>
            <a:r>
              <a:rPr lang="tr-TR" sz="1400" spc="-20">
                <a:latin typeface="Times New Roman"/>
                <a:cs typeface="Times New Roman"/>
              </a:rPr>
              <a:t>daha </a:t>
            </a:r>
            <a:r>
              <a:rPr lang="tr-TR" sz="1400">
                <a:latin typeface="Times New Roman"/>
                <a:cs typeface="Times New Roman"/>
              </a:rPr>
              <a:t>belirgin</a:t>
            </a:r>
            <a:r>
              <a:rPr lang="tr-TR" sz="1400" spc="465">
                <a:latin typeface="Times New Roman"/>
                <a:cs typeface="Times New Roman"/>
              </a:rPr>
              <a:t> </a:t>
            </a:r>
            <a:r>
              <a:rPr lang="tr-TR" sz="1400">
                <a:latin typeface="Times New Roman"/>
                <a:cs typeface="Times New Roman"/>
              </a:rPr>
              <a:t>hale</a:t>
            </a:r>
            <a:r>
              <a:rPr lang="tr-TR" sz="1400" spc="465">
                <a:latin typeface="Times New Roman"/>
                <a:cs typeface="Times New Roman"/>
              </a:rPr>
              <a:t> </a:t>
            </a:r>
            <a:r>
              <a:rPr lang="tr-TR" sz="1400">
                <a:latin typeface="Times New Roman"/>
                <a:cs typeface="Times New Roman"/>
              </a:rPr>
              <a:t>gelmiştir.</a:t>
            </a:r>
            <a:r>
              <a:rPr lang="tr-TR" sz="1400" spc="465">
                <a:latin typeface="Times New Roman"/>
                <a:cs typeface="Times New Roman"/>
              </a:rPr>
              <a:t> </a:t>
            </a:r>
            <a:r>
              <a:rPr lang="tr-TR" sz="1400">
                <a:latin typeface="Times New Roman"/>
                <a:cs typeface="Times New Roman"/>
              </a:rPr>
              <a:t>Bu</a:t>
            </a:r>
            <a:r>
              <a:rPr lang="tr-TR" sz="1400" spc="455">
                <a:latin typeface="Times New Roman"/>
                <a:cs typeface="Times New Roman"/>
              </a:rPr>
              <a:t> </a:t>
            </a:r>
            <a:r>
              <a:rPr lang="tr-TR" sz="1400">
                <a:latin typeface="Times New Roman"/>
                <a:cs typeface="Times New Roman"/>
              </a:rPr>
              <a:t>karşılaştırma,</a:t>
            </a:r>
            <a:r>
              <a:rPr lang="tr-TR" sz="1400" spc="465">
                <a:latin typeface="Times New Roman"/>
                <a:cs typeface="Times New Roman"/>
              </a:rPr>
              <a:t> </a:t>
            </a:r>
            <a:r>
              <a:rPr lang="tr-TR" sz="1400">
                <a:latin typeface="Times New Roman"/>
                <a:cs typeface="Times New Roman"/>
              </a:rPr>
              <a:t>işlemci</a:t>
            </a:r>
            <a:r>
              <a:rPr lang="tr-TR" sz="1400" spc="475">
                <a:latin typeface="Times New Roman"/>
                <a:cs typeface="Times New Roman"/>
              </a:rPr>
              <a:t> </a:t>
            </a:r>
            <a:r>
              <a:rPr lang="tr-TR" sz="1400" spc="-25">
                <a:latin typeface="Times New Roman"/>
                <a:cs typeface="Times New Roman"/>
              </a:rPr>
              <a:t>ve </a:t>
            </a:r>
            <a:r>
              <a:rPr lang="tr-TR" sz="1400">
                <a:latin typeface="Times New Roman"/>
                <a:cs typeface="Times New Roman"/>
              </a:rPr>
              <a:t>işlemci</a:t>
            </a:r>
            <a:r>
              <a:rPr lang="tr-TR" sz="1400" spc="459">
                <a:latin typeface="Times New Roman"/>
                <a:cs typeface="Times New Roman"/>
              </a:rPr>
              <a:t> </a:t>
            </a:r>
            <a:r>
              <a:rPr lang="tr-TR" sz="1400">
                <a:latin typeface="Times New Roman"/>
                <a:cs typeface="Times New Roman"/>
              </a:rPr>
              <a:t>çekirdeği</a:t>
            </a:r>
            <a:r>
              <a:rPr lang="tr-TR" sz="1400" spc="470">
                <a:latin typeface="Times New Roman"/>
                <a:cs typeface="Times New Roman"/>
              </a:rPr>
              <a:t> </a:t>
            </a:r>
            <a:r>
              <a:rPr lang="tr-TR" sz="1400">
                <a:latin typeface="Times New Roman"/>
                <a:cs typeface="Times New Roman"/>
              </a:rPr>
              <a:t>sayılarının</a:t>
            </a:r>
            <a:r>
              <a:rPr lang="tr-TR" sz="1400" spc="459">
                <a:latin typeface="Times New Roman"/>
                <a:cs typeface="Times New Roman"/>
              </a:rPr>
              <a:t> </a:t>
            </a:r>
            <a:r>
              <a:rPr lang="tr-TR" sz="1400">
                <a:latin typeface="Times New Roman"/>
                <a:cs typeface="Times New Roman"/>
              </a:rPr>
              <a:t>3x1,</a:t>
            </a:r>
            <a:r>
              <a:rPr lang="tr-TR" sz="1400" spc="465">
                <a:latin typeface="Times New Roman"/>
                <a:cs typeface="Times New Roman"/>
              </a:rPr>
              <a:t> </a:t>
            </a:r>
            <a:r>
              <a:rPr lang="tr-TR" sz="1400">
                <a:latin typeface="Times New Roman"/>
                <a:cs typeface="Times New Roman"/>
              </a:rPr>
              <a:t>3x2,</a:t>
            </a:r>
            <a:r>
              <a:rPr lang="tr-TR" sz="1400" spc="470">
                <a:latin typeface="Times New Roman"/>
                <a:cs typeface="Times New Roman"/>
              </a:rPr>
              <a:t> </a:t>
            </a:r>
            <a:r>
              <a:rPr lang="tr-TR" sz="1400">
                <a:latin typeface="Times New Roman"/>
                <a:cs typeface="Times New Roman"/>
              </a:rPr>
              <a:t>3x3</a:t>
            </a:r>
            <a:r>
              <a:rPr lang="tr-TR" sz="1400" spc="465">
                <a:latin typeface="Times New Roman"/>
                <a:cs typeface="Times New Roman"/>
              </a:rPr>
              <a:t> </a:t>
            </a:r>
            <a:r>
              <a:rPr lang="tr-TR" sz="1400">
                <a:latin typeface="Times New Roman"/>
                <a:cs typeface="Times New Roman"/>
              </a:rPr>
              <a:t>ve</a:t>
            </a:r>
            <a:r>
              <a:rPr lang="tr-TR" sz="1400" spc="470">
                <a:latin typeface="Times New Roman"/>
                <a:cs typeface="Times New Roman"/>
              </a:rPr>
              <a:t> </a:t>
            </a:r>
            <a:r>
              <a:rPr lang="tr-TR" sz="1400" spc="-25">
                <a:latin typeface="Times New Roman"/>
                <a:cs typeface="Times New Roman"/>
              </a:rPr>
              <a:t>3x4 </a:t>
            </a:r>
            <a:r>
              <a:rPr lang="tr-TR" sz="1400">
                <a:latin typeface="Times New Roman"/>
                <a:cs typeface="Times New Roman"/>
              </a:rPr>
              <a:t>şeklinde</a:t>
            </a:r>
            <a:r>
              <a:rPr lang="tr-TR" sz="1400" spc="310">
                <a:latin typeface="Times New Roman"/>
                <a:cs typeface="Times New Roman"/>
              </a:rPr>
              <a:t> </a:t>
            </a:r>
            <a:r>
              <a:rPr lang="tr-TR" sz="1400">
                <a:latin typeface="Times New Roman"/>
                <a:cs typeface="Times New Roman"/>
              </a:rPr>
              <a:t>yapılandırıldığı</a:t>
            </a:r>
            <a:r>
              <a:rPr lang="tr-TR" sz="1400" spc="295">
                <a:latin typeface="Times New Roman"/>
                <a:cs typeface="Times New Roman"/>
              </a:rPr>
              <a:t> </a:t>
            </a:r>
            <a:r>
              <a:rPr lang="tr-TR" sz="1400">
                <a:latin typeface="Times New Roman"/>
                <a:cs typeface="Times New Roman"/>
              </a:rPr>
              <a:t>anlarda</a:t>
            </a:r>
            <a:r>
              <a:rPr lang="tr-TR" sz="1400" spc="300">
                <a:latin typeface="Times New Roman"/>
                <a:cs typeface="Times New Roman"/>
              </a:rPr>
              <a:t> </a:t>
            </a:r>
            <a:r>
              <a:rPr lang="tr-TR" sz="1400">
                <a:latin typeface="Times New Roman"/>
                <a:cs typeface="Times New Roman"/>
              </a:rPr>
              <a:t>iki</a:t>
            </a:r>
            <a:r>
              <a:rPr lang="tr-TR" sz="1400" spc="300">
                <a:latin typeface="Times New Roman"/>
                <a:cs typeface="Times New Roman"/>
              </a:rPr>
              <a:t> </a:t>
            </a:r>
            <a:r>
              <a:rPr lang="tr-TR" sz="1400">
                <a:latin typeface="Times New Roman"/>
                <a:cs typeface="Times New Roman"/>
              </a:rPr>
              <a:t>veri</a:t>
            </a:r>
            <a:r>
              <a:rPr lang="tr-TR" sz="1400" spc="295">
                <a:latin typeface="Times New Roman"/>
                <a:cs typeface="Times New Roman"/>
              </a:rPr>
              <a:t> </a:t>
            </a:r>
            <a:r>
              <a:rPr lang="tr-TR" sz="1400">
                <a:latin typeface="Times New Roman"/>
                <a:cs typeface="Times New Roman"/>
              </a:rPr>
              <a:t>tabanı</a:t>
            </a:r>
            <a:r>
              <a:rPr lang="tr-TR" sz="1400" spc="300">
                <a:latin typeface="Times New Roman"/>
                <a:cs typeface="Times New Roman"/>
              </a:rPr>
              <a:t> </a:t>
            </a:r>
            <a:r>
              <a:rPr lang="tr-TR" sz="1400" spc="-10">
                <a:latin typeface="Times New Roman"/>
                <a:cs typeface="Times New Roman"/>
              </a:rPr>
              <a:t>birbiri </a:t>
            </a:r>
            <a:r>
              <a:rPr lang="tr-TR" sz="1400">
                <a:latin typeface="Times New Roman"/>
                <a:cs typeface="Times New Roman"/>
              </a:rPr>
              <a:t>üzerine</a:t>
            </a:r>
            <a:r>
              <a:rPr lang="tr-TR" sz="1400" spc="195">
                <a:latin typeface="Times New Roman"/>
                <a:cs typeface="Times New Roman"/>
              </a:rPr>
              <a:t>  </a:t>
            </a:r>
            <a:r>
              <a:rPr lang="tr-TR" sz="1400">
                <a:latin typeface="Times New Roman"/>
                <a:cs typeface="Times New Roman"/>
              </a:rPr>
              <a:t>hemen</a:t>
            </a:r>
            <a:r>
              <a:rPr lang="tr-TR" sz="1400" spc="195">
                <a:latin typeface="Times New Roman"/>
                <a:cs typeface="Times New Roman"/>
              </a:rPr>
              <a:t>  </a:t>
            </a:r>
            <a:r>
              <a:rPr lang="tr-TR" sz="1400">
                <a:latin typeface="Times New Roman"/>
                <a:cs typeface="Times New Roman"/>
              </a:rPr>
              <a:t>hemen</a:t>
            </a:r>
            <a:r>
              <a:rPr lang="tr-TR" sz="1400" spc="190">
                <a:latin typeface="Times New Roman"/>
                <a:cs typeface="Times New Roman"/>
              </a:rPr>
              <a:t>  </a:t>
            </a:r>
            <a:r>
              <a:rPr lang="tr-TR" sz="1400">
                <a:latin typeface="Times New Roman"/>
                <a:cs typeface="Times New Roman"/>
              </a:rPr>
              <a:t>aynı</a:t>
            </a:r>
            <a:r>
              <a:rPr lang="tr-TR" sz="1400" spc="190">
                <a:latin typeface="Times New Roman"/>
                <a:cs typeface="Times New Roman"/>
              </a:rPr>
              <a:t>  </a:t>
            </a:r>
            <a:r>
              <a:rPr lang="tr-TR" sz="1400">
                <a:latin typeface="Times New Roman"/>
                <a:cs typeface="Times New Roman"/>
              </a:rPr>
              <a:t>performansı</a:t>
            </a:r>
            <a:r>
              <a:rPr lang="tr-TR" sz="1400" spc="195">
                <a:latin typeface="Times New Roman"/>
                <a:cs typeface="Times New Roman"/>
              </a:rPr>
              <a:t>  </a:t>
            </a:r>
            <a:r>
              <a:rPr lang="tr-TR" sz="1400" spc="-10">
                <a:latin typeface="Times New Roman"/>
                <a:cs typeface="Times New Roman"/>
              </a:rPr>
              <a:t>gösterdiği gözlemlenmiştir.</a:t>
            </a:r>
            <a:endParaRPr lang="tr-TR" sz="1400">
              <a:latin typeface="Times New Roman"/>
              <a:cs typeface="Times New Roman"/>
            </a:endParaRPr>
          </a:p>
          <a:p>
            <a:pPr>
              <a:lnSpc>
                <a:spcPct val="90000"/>
              </a:lnSpc>
            </a:pPr>
            <a:endParaRPr lang="tr-TR" sz="1400"/>
          </a:p>
        </p:txBody>
      </p:sp>
      <p:pic>
        <p:nvPicPr>
          <p:cNvPr id="4" name="object 16">
            <a:extLst>
              <a:ext uri="{FF2B5EF4-FFF2-40B4-BE49-F238E27FC236}">
                <a16:creationId xmlns:a16="http://schemas.microsoft.com/office/drawing/2014/main" id="{D1E15DBC-4E22-AB0B-2F63-0FD57E837F0D}"/>
              </a:ext>
            </a:extLst>
          </p:cNvPr>
          <p:cNvPicPr/>
          <p:nvPr/>
        </p:nvPicPr>
        <p:blipFill>
          <a:blip r:embed="rId2" cstate="print"/>
          <a:stretch>
            <a:fillRect/>
          </a:stretch>
        </p:blipFill>
        <p:spPr>
          <a:xfrm>
            <a:off x="4984956" y="2813177"/>
            <a:ext cx="6158802" cy="299271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691554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C5E5B9-ACA0-0C0D-25A2-247D1BF90EC1}"/>
              </a:ext>
            </a:extLst>
          </p:cNvPr>
          <p:cNvSpPr>
            <a:spLocks noGrp="1"/>
          </p:cNvSpPr>
          <p:nvPr>
            <p:ph type="title"/>
          </p:nvPr>
        </p:nvSpPr>
        <p:spPr>
          <a:xfrm>
            <a:off x="1154954" y="973668"/>
            <a:ext cx="8761413" cy="706964"/>
          </a:xfrm>
        </p:spPr>
        <p:txBody>
          <a:bodyPr>
            <a:normAutofit/>
          </a:bodyPr>
          <a:lstStyle/>
          <a:p>
            <a:endParaRPr lang="tr-TR"/>
          </a:p>
        </p:txBody>
      </p:sp>
      <p:sp>
        <p:nvSpPr>
          <p:cNvPr id="3" name="İçerik Yer Tutucusu 2">
            <a:extLst>
              <a:ext uri="{FF2B5EF4-FFF2-40B4-BE49-F238E27FC236}">
                <a16:creationId xmlns:a16="http://schemas.microsoft.com/office/drawing/2014/main" id="{25AE982D-031F-6CC9-F8C7-2FF67B836121}"/>
              </a:ext>
            </a:extLst>
          </p:cNvPr>
          <p:cNvSpPr>
            <a:spLocks noGrp="1"/>
          </p:cNvSpPr>
          <p:nvPr>
            <p:ph idx="1"/>
          </p:nvPr>
        </p:nvSpPr>
        <p:spPr>
          <a:xfrm>
            <a:off x="1154955" y="2603500"/>
            <a:ext cx="3481054" cy="3416300"/>
          </a:xfrm>
        </p:spPr>
        <p:txBody>
          <a:bodyPr anchor="ctr">
            <a:normAutofit/>
          </a:bodyPr>
          <a:lstStyle/>
          <a:p>
            <a:pPr marL="12700" marR="5715">
              <a:lnSpc>
                <a:spcPct val="90000"/>
              </a:lnSpc>
              <a:spcBef>
                <a:spcPts val="45"/>
              </a:spcBef>
            </a:pPr>
            <a:r>
              <a:rPr lang="tr-TR" sz="1500">
                <a:latin typeface="Times New Roman"/>
                <a:cs typeface="Times New Roman"/>
              </a:rPr>
              <a:t>MySQL</a:t>
            </a:r>
            <a:r>
              <a:rPr lang="tr-TR" sz="1500" spc="355">
                <a:latin typeface="Times New Roman"/>
                <a:cs typeface="Times New Roman"/>
              </a:rPr>
              <a:t> </a:t>
            </a:r>
            <a:r>
              <a:rPr lang="tr-TR" sz="1500">
                <a:latin typeface="Times New Roman"/>
                <a:cs typeface="Times New Roman"/>
              </a:rPr>
              <a:t>ve</a:t>
            </a:r>
            <a:r>
              <a:rPr lang="tr-TR" sz="1500" spc="355">
                <a:latin typeface="Times New Roman"/>
                <a:cs typeface="Times New Roman"/>
              </a:rPr>
              <a:t> </a:t>
            </a:r>
            <a:r>
              <a:rPr lang="tr-TR" sz="1500">
                <a:latin typeface="Times New Roman"/>
                <a:cs typeface="Times New Roman"/>
              </a:rPr>
              <a:t>MongoDB</a:t>
            </a:r>
            <a:r>
              <a:rPr lang="tr-TR" sz="1500" spc="380">
                <a:latin typeface="Times New Roman"/>
                <a:cs typeface="Times New Roman"/>
              </a:rPr>
              <a:t> </a:t>
            </a:r>
            <a:r>
              <a:rPr lang="tr-TR" sz="1500">
                <a:latin typeface="Times New Roman"/>
                <a:cs typeface="Times New Roman"/>
              </a:rPr>
              <a:t>veri</a:t>
            </a:r>
            <a:r>
              <a:rPr lang="tr-TR" sz="1500" spc="355">
                <a:latin typeface="Times New Roman"/>
                <a:cs typeface="Times New Roman"/>
              </a:rPr>
              <a:t> </a:t>
            </a:r>
            <a:r>
              <a:rPr lang="tr-TR" sz="1500">
                <a:latin typeface="Times New Roman"/>
                <a:cs typeface="Times New Roman"/>
              </a:rPr>
              <a:t>tabanlarına</a:t>
            </a:r>
            <a:r>
              <a:rPr lang="tr-TR" sz="1500" spc="365">
                <a:latin typeface="Times New Roman"/>
                <a:cs typeface="Times New Roman"/>
              </a:rPr>
              <a:t> </a:t>
            </a:r>
            <a:r>
              <a:rPr lang="tr-TR" sz="1500">
                <a:latin typeface="Times New Roman"/>
                <a:cs typeface="Times New Roman"/>
              </a:rPr>
              <a:t>üçüncü</a:t>
            </a:r>
            <a:r>
              <a:rPr lang="tr-TR" sz="1500" spc="360">
                <a:latin typeface="Times New Roman"/>
                <a:cs typeface="Times New Roman"/>
              </a:rPr>
              <a:t> </a:t>
            </a:r>
            <a:r>
              <a:rPr lang="tr-TR" sz="1500" spc="-20">
                <a:latin typeface="Times New Roman"/>
                <a:cs typeface="Times New Roman"/>
              </a:rPr>
              <a:t>sorgu </a:t>
            </a:r>
            <a:r>
              <a:rPr lang="tr-TR" sz="1500">
                <a:latin typeface="Times New Roman"/>
                <a:cs typeface="Times New Roman"/>
              </a:rPr>
              <a:t>kullanılarak</a:t>
            </a:r>
            <a:r>
              <a:rPr lang="tr-TR" sz="1500" spc="95">
                <a:latin typeface="Times New Roman"/>
                <a:cs typeface="Times New Roman"/>
              </a:rPr>
              <a:t> </a:t>
            </a:r>
            <a:r>
              <a:rPr lang="tr-TR" sz="1500">
                <a:latin typeface="Times New Roman"/>
                <a:cs typeface="Times New Roman"/>
              </a:rPr>
              <a:t>uygulanan</a:t>
            </a:r>
            <a:r>
              <a:rPr lang="tr-TR" sz="1500" spc="100">
                <a:latin typeface="Times New Roman"/>
                <a:cs typeface="Times New Roman"/>
              </a:rPr>
              <a:t> </a:t>
            </a:r>
            <a:r>
              <a:rPr lang="tr-TR" sz="1500">
                <a:latin typeface="Times New Roman"/>
                <a:cs typeface="Times New Roman"/>
              </a:rPr>
              <a:t>karşılaştırma</a:t>
            </a:r>
            <a:r>
              <a:rPr lang="tr-TR" sz="1500" spc="105">
                <a:latin typeface="Times New Roman"/>
                <a:cs typeface="Times New Roman"/>
              </a:rPr>
              <a:t> </a:t>
            </a:r>
            <a:r>
              <a:rPr lang="tr-TR" sz="1500">
                <a:latin typeface="Times New Roman"/>
                <a:cs typeface="Times New Roman"/>
              </a:rPr>
              <a:t>testi</a:t>
            </a:r>
            <a:r>
              <a:rPr lang="tr-TR" sz="1500" spc="105">
                <a:latin typeface="Times New Roman"/>
                <a:cs typeface="Times New Roman"/>
              </a:rPr>
              <a:t> </a:t>
            </a:r>
            <a:r>
              <a:rPr lang="tr-TR" sz="1500">
                <a:latin typeface="Times New Roman"/>
                <a:cs typeface="Times New Roman"/>
              </a:rPr>
              <a:t>sonuçları</a:t>
            </a:r>
            <a:r>
              <a:rPr lang="tr-TR" sz="1500" spc="105">
                <a:latin typeface="Times New Roman"/>
                <a:cs typeface="Times New Roman"/>
              </a:rPr>
              <a:t> </a:t>
            </a:r>
            <a:r>
              <a:rPr lang="tr-TR" sz="1500" spc="-20">
                <a:latin typeface="Times New Roman"/>
                <a:cs typeface="Times New Roman"/>
              </a:rPr>
              <a:t>Şekil</a:t>
            </a:r>
            <a:endParaRPr lang="tr-TR" sz="1500">
              <a:latin typeface="Times New Roman"/>
              <a:cs typeface="Times New Roman"/>
            </a:endParaRPr>
          </a:p>
          <a:p>
            <a:pPr marL="12700">
              <a:lnSpc>
                <a:spcPct val="90000"/>
              </a:lnSpc>
              <a:spcBef>
                <a:spcPts val="40"/>
              </a:spcBef>
            </a:pPr>
            <a:r>
              <a:rPr lang="tr-TR" sz="1500">
                <a:latin typeface="Times New Roman"/>
                <a:cs typeface="Times New Roman"/>
              </a:rPr>
              <a:t>6.11’de</a:t>
            </a:r>
            <a:r>
              <a:rPr lang="tr-TR" sz="1500" spc="345">
                <a:latin typeface="Times New Roman"/>
                <a:cs typeface="Times New Roman"/>
              </a:rPr>
              <a:t> </a:t>
            </a:r>
            <a:r>
              <a:rPr lang="tr-TR" sz="1500">
                <a:latin typeface="Times New Roman"/>
                <a:cs typeface="Times New Roman"/>
              </a:rPr>
              <a:t>daha</a:t>
            </a:r>
            <a:r>
              <a:rPr lang="tr-TR" sz="1500" spc="360">
                <a:latin typeface="Times New Roman"/>
                <a:cs typeface="Times New Roman"/>
              </a:rPr>
              <a:t> </a:t>
            </a:r>
            <a:r>
              <a:rPr lang="tr-TR" sz="1500">
                <a:latin typeface="Times New Roman"/>
                <a:cs typeface="Times New Roman"/>
              </a:rPr>
              <a:t>iyi</a:t>
            </a:r>
            <a:r>
              <a:rPr lang="tr-TR" sz="1500" spc="360">
                <a:latin typeface="Times New Roman"/>
                <a:cs typeface="Times New Roman"/>
              </a:rPr>
              <a:t> </a:t>
            </a:r>
            <a:r>
              <a:rPr lang="tr-TR" sz="1500">
                <a:latin typeface="Times New Roman"/>
                <a:cs typeface="Times New Roman"/>
              </a:rPr>
              <a:t>anlaşılmaktadır.</a:t>
            </a:r>
            <a:r>
              <a:rPr lang="tr-TR" sz="1500" spc="360">
                <a:latin typeface="Times New Roman"/>
                <a:cs typeface="Times New Roman"/>
              </a:rPr>
              <a:t> </a:t>
            </a:r>
            <a:r>
              <a:rPr lang="tr-TR" sz="1500">
                <a:latin typeface="Times New Roman"/>
                <a:cs typeface="Times New Roman"/>
              </a:rPr>
              <a:t>MySQL</a:t>
            </a:r>
            <a:r>
              <a:rPr lang="tr-TR" sz="1500" spc="365">
                <a:latin typeface="Times New Roman"/>
                <a:cs typeface="Times New Roman"/>
              </a:rPr>
              <a:t> </a:t>
            </a:r>
            <a:r>
              <a:rPr lang="tr-TR" sz="1500">
                <a:latin typeface="Times New Roman"/>
                <a:cs typeface="Times New Roman"/>
              </a:rPr>
              <a:t>veri</a:t>
            </a:r>
            <a:r>
              <a:rPr lang="tr-TR" sz="1500" spc="360">
                <a:latin typeface="Times New Roman"/>
                <a:cs typeface="Times New Roman"/>
              </a:rPr>
              <a:t> </a:t>
            </a:r>
            <a:r>
              <a:rPr lang="tr-TR" sz="1500" spc="-10">
                <a:latin typeface="Times New Roman"/>
                <a:cs typeface="Times New Roman"/>
              </a:rPr>
              <a:t>tabanı</a:t>
            </a:r>
            <a:endParaRPr lang="tr-TR" sz="1500">
              <a:latin typeface="Times New Roman"/>
              <a:cs typeface="Times New Roman"/>
            </a:endParaRPr>
          </a:p>
          <a:p>
            <a:pPr marL="12700" marR="5080">
              <a:lnSpc>
                <a:spcPct val="90000"/>
              </a:lnSpc>
              <a:spcBef>
                <a:spcPts val="5"/>
              </a:spcBef>
            </a:pPr>
            <a:r>
              <a:rPr lang="tr-TR" sz="1500">
                <a:latin typeface="Times New Roman"/>
                <a:cs typeface="Times New Roman"/>
              </a:rPr>
              <a:t>sisteminin</a:t>
            </a:r>
            <a:r>
              <a:rPr lang="tr-TR" sz="1500" spc="475">
                <a:latin typeface="Times New Roman"/>
                <a:cs typeface="Times New Roman"/>
              </a:rPr>
              <a:t>  </a:t>
            </a:r>
            <a:r>
              <a:rPr lang="tr-TR" sz="1500">
                <a:latin typeface="Times New Roman"/>
                <a:cs typeface="Times New Roman"/>
              </a:rPr>
              <a:t>2x4</a:t>
            </a:r>
            <a:r>
              <a:rPr lang="tr-TR" sz="1500" spc="484">
                <a:latin typeface="Times New Roman"/>
                <a:cs typeface="Times New Roman"/>
              </a:rPr>
              <a:t>  </a:t>
            </a:r>
            <a:r>
              <a:rPr lang="tr-TR" sz="1500">
                <a:latin typeface="Times New Roman"/>
                <a:cs typeface="Times New Roman"/>
              </a:rPr>
              <a:t>işlemci</a:t>
            </a:r>
            <a:r>
              <a:rPr lang="tr-TR" sz="1500" spc="484">
                <a:latin typeface="Times New Roman"/>
                <a:cs typeface="Times New Roman"/>
              </a:rPr>
              <a:t>  </a:t>
            </a:r>
            <a:r>
              <a:rPr lang="tr-TR" sz="1500">
                <a:latin typeface="Times New Roman"/>
                <a:cs typeface="Times New Roman"/>
              </a:rPr>
              <a:t>ve</a:t>
            </a:r>
            <a:r>
              <a:rPr lang="tr-TR" sz="1500" spc="484">
                <a:latin typeface="Times New Roman"/>
                <a:cs typeface="Times New Roman"/>
              </a:rPr>
              <a:t>  </a:t>
            </a:r>
            <a:r>
              <a:rPr lang="tr-TR" sz="1500">
                <a:latin typeface="Times New Roman"/>
                <a:cs typeface="Times New Roman"/>
              </a:rPr>
              <a:t>işlemci</a:t>
            </a:r>
            <a:r>
              <a:rPr lang="tr-TR" sz="1500" spc="480">
                <a:latin typeface="Times New Roman"/>
                <a:cs typeface="Times New Roman"/>
              </a:rPr>
              <a:t>  </a:t>
            </a:r>
            <a:r>
              <a:rPr lang="tr-TR" sz="1500" spc="-10">
                <a:latin typeface="Times New Roman"/>
                <a:cs typeface="Times New Roman"/>
              </a:rPr>
              <a:t>çekirdeği </a:t>
            </a:r>
            <a:r>
              <a:rPr lang="tr-TR" sz="1500">
                <a:latin typeface="Times New Roman"/>
                <a:cs typeface="Times New Roman"/>
              </a:rPr>
              <a:t>yapılandırmasında</a:t>
            </a:r>
            <a:r>
              <a:rPr lang="tr-TR" sz="1500" spc="114">
                <a:latin typeface="Times New Roman"/>
                <a:cs typeface="Times New Roman"/>
              </a:rPr>
              <a:t> </a:t>
            </a:r>
            <a:r>
              <a:rPr lang="tr-TR" sz="1500">
                <a:latin typeface="Times New Roman"/>
                <a:cs typeface="Times New Roman"/>
              </a:rPr>
              <a:t>en</a:t>
            </a:r>
            <a:r>
              <a:rPr lang="tr-TR" sz="1500" spc="120">
                <a:latin typeface="Times New Roman"/>
                <a:cs typeface="Times New Roman"/>
              </a:rPr>
              <a:t> </a:t>
            </a:r>
            <a:r>
              <a:rPr lang="tr-TR" sz="1500">
                <a:latin typeface="Times New Roman"/>
                <a:cs typeface="Times New Roman"/>
              </a:rPr>
              <a:t>iyi</a:t>
            </a:r>
            <a:r>
              <a:rPr lang="tr-TR" sz="1500" spc="120">
                <a:latin typeface="Times New Roman"/>
                <a:cs typeface="Times New Roman"/>
              </a:rPr>
              <a:t> </a:t>
            </a:r>
            <a:r>
              <a:rPr lang="tr-TR" sz="1500">
                <a:latin typeface="Times New Roman"/>
                <a:cs typeface="Times New Roman"/>
              </a:rPr>
              <a:t>performansı</a:t>
            </a:r>
            <a:r>
              <a:rPr lang="tr-TR" sz="1500" spc="135">
                <a:latin typeface="Times New Roman"/>
                <a:cs typeface="Times New Roman"/>
              </a:rPr>
              <a:t> </a:t>
            </a:r>
            <a:r>
              <a:rPr lang="tr-TR" sz="1500">
                <a:latin typeface="Times New Roman"/>
                <a:cs typeface="Times New Roman"/>
              </a:rPr>
              <a:t>gösterdiği</a:t>
            </a:r>
            <a:r>
              <a:rPr lang="tr-TR" sz="1500" spc="120">
                <a:latin typeface="Times New Roman"/>
                <a:cs typeface="Times New Roman"/>
              </a:rPr>
              <a:t> </a:t>
            </a:r>
            <a:r>
              <a:rPr lang="tr-TR" sz="1500">
                <a:latin typeface="Times New Roman"/>
                <a:cs typeface="Times New Roman"/>
              </a:rPr>
              <a:t>açık</a:t>
            </a:r>
            <a:r>
              <a:rPr lang="tr-TR" sz="1500" spc="120">
                <a:latin typeface="Times New Roman"/>
                <a:cs typeface="Times New Roman"/>
              </a:rPr>
              <a:t> </a:t>
            </a:r>
            <a:r>
              <a:rPr lang="tr-TR" sz="1500" spc="-25">
                <a:latin typeface="Times New Roman"/>
                <a:cs typeface="Times New Roman"/>
              </a:rPr>
              <a:t>bir </a:t>
            </a:r>
            <a:r>
              <a:rPr lang="tr-TR" sz="1500">
                <a:latin typeface="Times New Roman"/>
                <a:cs typeface="Times New Roman"/>
              </a:rPr>
              <a:t>şekilde</a:t>
            </a:r>
            <a:r>
              <a:rPr lang="tr-TR" sz="1500" spc="400">
                <a:latin typeface="Times New Roman"/>
                <a:cs typeface="Times New Roman"/>
              </a:rPr>
              <a:t> </a:t>
            </a:r>
            <a:r>
              <a:rPr lang="tr-TR" sz="1500">
                <a:latin typeface="Times New Roman"/>
                <a:cs typeface="Times New Roman"/>
              </a:rPr>
              <a:t>görülmektedir.</a:t>
            </a:r>
            <a:r>
              <a:rPr lang="tr-TR" sz="1500" spc="400">
                <a:latin typeface="Times New Roman"/>
                <a:cs typeface="Times New Roman"/>
              </a:rPr>
              <a:t> </a:t>
            </a:r>
            <a:r>
              <a:rPr lang="tr-TR" sz="1500">
                <a:latin typeface="Times New Roman"/>
                <a:cs typeface="Times New Roman"/>
              </a:rPr>
              <a:t>Fakat</a:t>
            </a:r>
            <a:r>
              <a:rPr lang="tr-TR" sz="1500" spc="395">
                <a:latin typeface="Times New Roman"/>
                <a:cs typeface="Times New Roman"/>
              </a:rPr>
              <a:t> </a:t>
            </a:r>
            <a:r>
              <a:rPr lang="tr-TR" sz="1500">
                <a:latin typeface="Times New Roman"/>
                <a:cs typeface="Times New Roman"/>
              </a:rPr>
              <a:t>2x1</a:t>
            </a:r>
            <a:r>
              <a:rPr lang="tr-TR" sz="1500" spc="400">
                <a:latin typeface="Times New Roman"/>
                <a:cs typeface="Times New Roman"/>
              </a:rPr>
              <a:t> </a:t>
            </a:r>
            <a:r>
              <a:rPr lang="tr-TR" sz="1500">
                <a:latin typeface="Times New Roman"/>
                <a:cs typeface="Times New Roman"/>
              </a:rPr>
              <a:t>ve</a:t>
            </a:r>
            <a:r>
              <a:rPr lang="tr-TR" sz="1500" spc="405">
                <a:latin typeface="Times New Roman"/>
                <a:cs typeface="Times New Roman"/>
              </a:rPr>
              <a:t> </a:t>
            </a:r>
            <a:r>
              <a:rPr lang="tr-TR" sz="1500">
                <a:latin typeface="Times New Roman"/>
                <a:cs typeface="Times New Roman"/>
              </a:rPr>
              <a:t>3x1</a:t>
            </a:r>
            <a:r>
              <a:rPr lang="tr-TR" sz="1500" spc="400">
                <a:latin typeface="Times New Roman"/>
                <a:cs typeface="Times New Roman"/>
              </a:rPr>
              <a:t> </a:t>
            </a:r>
            <a:r>
              <a:rPr lang="tr-TR" sz="1500">
                <a:latin typeface="Times New Roman"/>
                <a:cs typeface="Times New Roman"/>
              </a:rPr>
              <a:t>işlemci</a:t>
            </a:r>
            <a:r>
              <a:rPr lang="tr-TR" sz="1500" spc="409">
                <a:latin typeface="Times New Roman"/>
                <a:cs typeface="Times New Roman"/>
              </a:rPr>
              <a:t> </a:t>
            </a:r>
            <a:r>
              <a:rPr lang="tr-TR" sz="1500" spc="-25">
                <a:latin typeface="Times New Roman"/>
                <a:cs typeface="Times New Roman"/>
              </a:rPr>
              <a:t>ve </a:t>
            </a:r>
            <a:r>
              <a:rPr lang="tr-TR" sz="1500">
                <a:latin typeface="Times New Roman"/>
                <a:cs typeface="Times New Roman"/>
              </a:rPr>
              <a:t>işlemci</a:t>
            </a:r>
            <a:r>
              <a:rPr lang="tr-TR" sz="1500" spc="125">
                <a:latin typeface="Times New Roman"/>
                <a:cs typeface="Times New Roman"/>
              </a:rPr>
              <a:t> </a:t>
            </a:r>
            <a:r>
              <a:rPr lang="tr-TR" sz="1500">
                <a:latin typeface="Times New Roman"/>
                <a:cs typeface="Times New Roman"/>
              </a:rPr>
              <a:t>çekirdeği</a:t>
            </a:r>
            <a:r>
              <a:rPr lang="tr-TR" sz="1500" spc="130">
                <a:latin typeface="Times New Roman"/>
                <a:cs typeface="Times New Roman"/>
              </a:rPr>
              <a:t> </a:t>
            </a:r>
            <a:r>
              <a:rPr lang="tr-TR" sz="1500">
                <a:latin typeface="Times New Roman"/>
                <a:cs typeface="Times New Roman"/>
              </a:rPr>
              <a:t>yapılandırmalarında</a:t>
            </a:r>
            <a:r>
              <a:rPr lang="tr-TR" sz="1500" spc="125">
                <a:latin typeface="Times New Roman"/>
                <a:cs typeface="Times New Roman"/>
              </a:rPr>
              <a:t> </a:t>
            </a:r>
            <a:r>
              <a:rPr lang="tr-TR" sz="1500">
                <a:latin typeface="Times New Roman"/>
                <a:cs typeface="Times New Roman"/>
              </a:rPr>
              <a:t>her</a:t>
            </a:r>
            <a:r>
              <a:rPr lang="tr-TR" sz="1500" spc="125">
                <a:latin typeface="Times New Roman"/>
                <a:cs typeface="Times New Roman"/>
              </a:rPr>
              <a:t> </a:t>
            </a:r>
            <a:r>
              <a:rPr lang="tr-TR" sz="1500">
                <a:latin typeface="Times New Roman"/>
                <a:cs typeface="Times New Roman"/>
              </a:rPr>
              <a:t>iki</a:t>
            </a:r>
            <a:r>
              <a:rPr lang="tr-TR" sz="1500" spc="120">
                <a:latin typeface="Times New Roman"/>
                <a:cs typeface="Times New Roman"/>
              </a:rPr>
              <a:t> </a:t>
            </a:r>
            <a:r>
              <a:rPr lang="tr-TR" sz="1500">
                <a:latin typeface="Times New Roman"/>
                <a:cs typeface="Times New Roman"/>
              </a:rPr>
              <a:t>veri</a:t>
            </a:r>
            <a:r>
              <a:rPr lang="tr-TR" sz="1500" spc="125">
                <a:latin typeface="Times New Roman"/>
                <a:cs typeface="Times New Roman"/>
              </a:rPr>
              <a:t> </a:t>
            </a:r>
            <a:r>
              <a:rPr lang="tr-TR" sz="1500" spc="-10">
                <a:latin typeface="Times New Roman"/>
                <a:cs typeface="Times New Roman"/>
              </a:rPr>
              <a:t>tabanı </a:t>
            </a:r>
            <a:r>
              <a:rPr lang="tr-TR" sz="1500">
                <a:latin typeface="Times New Roman"/>
                <a:cs typeface="Times New Roman"/>
              </a:rPr>
              <a:t>için</a:t>
            </a:r>
            <a:r>
              <a:rPr lang="tr-TR" sz="1500" spc="260">
                <a:latin typeface="Times New Roman"/>
                <a:cs typeface="Times New Roman"/>
              </a:rPr>
              <a:t> </a:t>
            </a:r>
            <a:r>
              <a:rPr lang="tr-TR" sz="1500">
                <a:latin typeface="Times New Roman"/>
                <a:cs typeface="Times New Roman"/>
              </a:rPr>
              <a:t>performans</a:t>
            </a:r>
            <a:r>
              <a:rPr lang="tr-TR" sz="1500" spc="280">
                <a:latin typeface="Times New Roman"/>
                <a:cs typeface="Times New Roman"/>
              </a:rPr>
              <a:t> </a:t>
            </a:r>
            <a:r>
              <a:rPr lang="tr-TR" sz="1500">
                <a:latin typeface="Times New Roman"/>
                <a:cs typeface="Times New Roman"/>
              </a:rPr>
              <a:t>sorunu</a:t>
            </a:r>
            <a:r>
              <a:rPr lang="tr-TR" sz="1500" spc="260">
                <a:latin typeface="Times New Roman"/>
                <a:cs typeface="Times New Roman"/>
              </a:rPr>
              <a:t> </a:t>
            </a:r>
            <a:r>
              <a:rPr lang="tr-TR" sz="1500">
                <a:latin typeface="Times New Roman"/>
                <a:cs typeface="Times New Roman"/>
              </a:rPr>
              <a:t>olduğu</a:t>
            </a:r>
            <a:r>
              <a:rPr lang="tr-TR" sz="1500" spc="275">
                <a:latin typeface="Times New Roman"/>
                <a:cs typeface="Times New Roman"/>
              </a:rPr>
              <a:t> </a:t>
            </a:r>
            <a:r>
              <a:rPr lang="tr-TR" sz="1500">
                <a:latin typeface="Times New Roman"/>
                <a:cs typeface="Times New Roman"/>
              </a:rPr>
              <a:t>gözlemlenmektedir.</a:t>
            </a:r>
            <a:r>
              <a:rPr lang="tr-TR" sz="1500" spc="270">
                <a:latin typeface="Times New Roman"/>
                <a:cs typeface="Times New Roman"/>
              </a:rPr>
              <a:t> </a:t>
            </a:r>
            <a:r>
              <a:rPr lang="tr-TR" sz="1500" spc="-25">
                <a:latin typeface="Times New Roman"/>
                <a:cs typeface="Times New Roman"/>
              </a:rPr>
              <a:t>Bu </a:t>
            </a:r>
            <a:r>
              <a:rPr lang="tr-TR" sz="1500" spc="-10">
                <a:latin typeface="Times New Roman"/>
                <a:cs typeface="Times New Roman"/>
              </a:rPr>
              <a:t>performans</a:t>
            </a:r>
            <a:r>
              <a:rPr lang="tr-TR" sz="1500" spc="-30">
                <a:latin typeface="Times New Roman"/>
                <a:cs typeface="Times New Roman"/>
              </a:rPr>
              <a:t> </a:t>
            </a:r>
            <a:r>
              <a:rPr lang="tr-TR" sz="1500">
                <a:latin typeface="Times New Roman"/>
                <a:cs typeface="Times New Roman"/>
              </a:rPr>
              <a:t>sorunu</a:t>
            </a:r>
            <a:r>
              <a:rPr lang="tr-TR" sz="1500" spc="-15">
                <a:latin typeface="Times New Roman"/>
                <a:cs typeface="Times New Roman"/>
              </a:rPr>
              <a:t> </a:t>
            </a:r>
            <a:r>
              <a:rPr lang="tr-TR" sz="1500">
                <a:latin typeface="Times New Roman"/>
                <a:cs typeface="Times New Roman"/>
              </a:rPr>
              <a:t>MySQL’de</a:t>
            </a:r>
            <a:r>
              <a:rPr lang="tr-TR" sz="1500" spc="-25">
                <a:latin typeface="Times New Roman"/>
                <a:cs typeface="Times New Roman"/>
              </a:rPr>
              <a:t> </a:t>
            </a:r>
            <a:r>
              <a:rPr lang="tr-TR" sz="1500">
                <a:latin typeface="Times New Roman"/>
                <a:cs typeface="Times New Roman"/>
              </a:rPr>
              <a:t>daha</a:t>
            </a:r>
            <a:r>
              <a:rPr lang="tr-TR" sz="1500" spc="-20">
                <a:latin typeface="Times New Roman"/>
                <a:cs typeface="Times New Roman"/>
              </a:rPr>
              <a:t> </a:t>
            </a:r>
            <a:r>
              <a:rPr lang="tr-TR" sz="1500">
                <a:latin typeface="Times New Roman"/>
                <a:cs typeface="Times New Roman"/>
              </a:rPr>
              <a:t>belirgin</a:t>
            </a:r>
            <a:r>
              <a:rPr lang="tr-TR" sz="1500" spc="-20">
                <a:latin typeface="Times New Roman"/>
                <a:cs typeface="Times New Roman"/>
              </a:rPr>
              <a:t> </a:t>
            </a:r>
            <a:r>
              <a:rPr lang="tr-TR" sz="1500" spc="-10">
                <a:latin typeface="Times New Roman"/>
                <a:cs typeface="Times New Roman"/>
              </a:rPr>
              <a:t>haldedir.</a:t>
            </a:r>
            <a:endParaRPr lang="tr-TR" sz="1500">
              <a:latin typeface="Times New Roman"/>
              <a:cs typeface="Times New Roman"/>
            </a:endParaRPr>
          </a:p>
          <a:p>
            <a:pPr>
              <a:lnSpc>
                <a:spcPct val="90000"/>
              </a:lnSpc>
            </a:pPr>
            <a:endParaRPr lang="tr-TR" sz="1500"/>
          </a:p>
        </p:txBody>
      </p:sp>
      <p:pic>
        <p:nvPicPr>
          <p:cNvPr id="4" name="object 17">
            <a:extLst>
              <a:ext uri="{FF2B5EF4-FFF2-40B4-BE49-F238E27FC236}">
                <a16:creationId xmlns:a16="http://schemas.microsoft.com/office/drawing/2014/main" id="{72809D6B-52FC-6A21-7170-C73418BAC919}"/>
              </a:ext>
            </a:extLst>
          </p:cNvPr>
          <p:cNvPicPr/>
          <p:nvPr/>
        </p:nvPicPr>
        <p:blipFill rotWithShape="1">
          <a:blip r:embed="rId2" cstate="print"/>
          <a:srcRect l="9598" r="16261"/>
          <a:stretch/>
        </p:blipFill>
        <p:spPr>
          <a:xfrm>
            <a:off x="4984956" y="2775951"/>
            <a:ext cx="6158802"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957027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1D86D-3564-B639-2564-B73051E1BC61}"/>
              </a:ext>
            </a:extLst>
          </p:cNvPr>
          <p:cNvSpPr>
            <a:spLocks noGrp="1"/>
          </p:cNvSpPr>
          <p:nvPr>
            <p:ph type="title"/>
          </p:nvPr>
        </p:nvSpPr>
        <p:spPr>
          <a:xfrm>
            <a:off x="1154954" y="973668"/>
            <a:ext cx="8761413" cy="706964"/>
          </a:xfrm>
        </p:spPr>
        <p:txBody>
          <a:bodyPr>
            <a:normAutofit/>
          </a:bodyPr>
          <a:lstStyle/>
          <a:p>
            <a:endParaRPr lang="tr-TR"/>
          </a:p>
        </p:txBody>
      </p:sp>
      <p:sp>
        <p:nvSpPr>
          <p:cNvPr id="3" name="İçerik Yer Tutucusu 2">
            <a:extLst>
              <a:ext uri="{FF2B5EF4-FFF2-40B4-BE49-F238E27FC236}">
                <a16:creationId xmlns:a16="http://schemas.microsoft.com/office/drawing/2014/main" id="{0E7BCA1F-1159-F13C-4947-EC6E6E3369F5}"/>
              </a:ext>
            </a:extLst>
          </p:cNvPr>
          <p:cNvSpPr>
            <a:spLocks noGrp="1"/>
          </p:cNvSpPr>
          <p:nvPr>
            <p:ph idx="1"/>
          </p:nvPr>
        </p:nvSpPr>
        <p:spPr>
          <a:xfrm>
            <a:off x="1154955" y="2603500"/>
            <a:ext cx="3481054" cy="3416300"/>
          </a:xfrm>
        </p:spPr>
        <p:txBody>
          <a:bodyPr anchor="ctr">
            <a:normAutofit/>
          </a:bodyPr>
          <a:lstStyle/>
          <a:p>
            <a:pPr>
              <a:lnSpc>
                <a:spcPct val="90000"/>
              </a:lnSpc>
            </a:pPr>
            <a:r>
              <a:rPr lang="tr-TR" sz="1500">
                <a:effectLst/>
                <a:latin typeface="Times New Roman" panose="02020603050405020304" pitchFamily="18" charset="0"/>
              </a:rPr>
              <a:t>Şekil 6.12’de üçüncü sorgu ile ortalama süre ölçümleri gösterilmiştir. Yapılan analizde; MySQL veri tabanı sisteminin MongoDB’ye göre ortalama sorgu süreleri sonuçları, veri kayıt sayısı farkı arttıkça oldukça belirgin bir performans kötülüğü gösterdiği gözlemlenmiştir. Bu karşılaştırma, eşdeğer veri kayıt setlerinde yapılmasına rağmen MySQL veri tabanının sorguları işleme ve sonuçlandırma süresi ortalamasının oldukça yüksek olduğu görülmektedir. MongoDB daha belirgin ve istikrarlı bir performans göstermektedir. </a:t>
            </a:r>
            <a:endParaRPr lang="tr-TR" sz="1500"/>
          </a:p>
          <a:p>
            <a:pPr>
              <a:lnSpc>
                <a:spcPct val="90000"/>
              </a:lnSpc>
            </a:pPr>
            <a:endParaRPr lang="tr-TR" sz="1500"/>
          </a:p>
        </p:txBody>
      </p:sp>
      <p:pic>
        <p:nvPicPr>
          <p:cNvPr id="4" name="object 18">
            <a:extLst>
              <a:ext uri="{FF2B5EF4-FFF2-40B4-BE49-F238E27FC236}">
                <a16:creationId xmlns:a16="http://schemas.microsoft.com/office/drawing/2014/main" id="{EFB890BB-C895-F324-BDE7-2CE72D942022}"/>
              </a:ext>
            </a:extLst>
          </p:cNvPr>
          <p:cNvPicPr/>
          <p:nvPr/>
        </p:nvPicPr>
        <p:blipFill rotWithShape="1">
          <a:blip r:embed="rId2" cstate="print"/>
          <a:srcRect t="9406" r="4" b="4"/>
          <a:stretch/>
        </p:blipFill>
        <p:spPr>
          <a:xfrm>
            <a:off x="4984956" y="2775951"/>
            <a:ext cx="6158802"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100908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4E16338-6015-D673-BB1F-223153A19374}"/>
              </a:ext>
            </a:extLst>
          </p:cNvPr>
          <p:cNvSpPr>
            <a:spLocks noGrp="1"/>
          </p:cNvSpPr>
          <p:nvPr>
            <p:ph idx="1"/>
          </p:nvPr>
        </p:nvSpPr>
        <p:spPr/>
        <p:txBody>
          <a:bodyPr/>
          <a:lstStyle/>
          <a:p>
            <a:r>
              <a:rPr lang="tr-TR" sz="1800" dirty="0">
                <a:effectLst/>
                <a:latin typeface="Times New Roman" panose="02020603050405020304" pitchFamily="18" charset="0"/>
              </a:rPr>
              <a:t>Bu kapsamda, okuma ve yazma gibi </a:t>
            </a:r>
            <a:r>
              <a:rPr lang="tr-TR" sz="1800" dirty="0" err="1">
                <a:effectLst/>
                <a:latin typeface="Times New Roman" panose="02020603050405020304" pitchFamily="18" charset="0"/>
              </a:rPr>
              <a:t>işlemlerin</a:t>
            </a:r>
            <a:r>
              <a:rPr lang="tr-TR" sz="1800" dirty="0">
                <a:effectLst/>
                <a:latin typeface="Times New Roman" panose="02020603050405020304" pitchFamily="18" charset="0"/>
              </a:rPr>
              <a:t> </a:t>
            </a:r>
            <a:r>
              <a:rPr lang="tr-TR" sz="1800" dirty="0" err="1">
                <a:effectLst/>
                <a:latin typeface="Times New Roman" panose="02020603050405020304" pitchFamily="18" charset="0"/>
              </a:rPr>
              <a:t>yoğun</a:t>
            </a:r>
            <a:r>
              <a:rPr lang="tr-TR" sz="1800" dirty="0">
                <a:effectLst/>
                <a:latin typeface="Times New Roman" panose="02020603050405020304" pitchFamily="18" charset="0"/>
              </a:rPr>
              <a:t> olarak </a:t>
            </a:r>
            <a:r>
              <a:rPr lang="tr-TR" sz="1800" dirty="0" err="1">
                <a:effectLst/>
                <a:latin typeface="Times New Roman" panose="02020603050405020304" pitchFamily="18" charset="0"/>
              </a:rPr>
              <a:t>kullanıldığı</a:t>
            </a:r>
            <a:r>
              <a:rPr lang="tr-TR" sz="1800" dirty="0">
                <a:effectLst/>
                <a:latin typeface="Times New Roman" panose="02020603050405020304" pitchFamily="18" charset="0"/>
              </a:rPr>
              <a:t> veri tabanlarında </a:t>
            </a:r>
            <a:r>
              <a:rPr lang="tr-TR" sz="1800" dirty="0" err="1">
                <a:effectLst/>
                <a:latin typeface="Times New Roman" panose="02020603050405020304" pitchFamily="18" charset="0"/>
              </a:rPr>
              <a:t>ilişkisel</a:t>
            </a:r>
            <a:r>
              <a:rPr lang="tr-TR" sz="1800" dirty="0">
                <a:effectLst/>
                <a:latin typeface="Times New Roman" panose="02020603050405020304" pitchFamily="18" charset="0"/>
              </a:rPr>
              <a:t> veri tabanlarının yanı sıra </a:t>
            </a:r>
            <a:r>
              <a:rPr lang="tr-TR" sz="1800" dirty="0" err="1">
                <a:effectLst/>
                <a:latin typeface="Times New Roman" panose="02020603050405020304" pitchFamily="18" charset="0"/>
              </a:rPr>
              <a:t>ilişkisel</a:t>
            </a:r>
            <a:r>
              <a:rPr lang="tr-TR" sz="1800" dirty="0">
                <a:effectLst/>
                <a:latin typeface="Times New Roman" panose="02020603050405020304" pitchFamily="18" charset="0"/>
              </a:rPr>
              <a:t> olmayan veri tabanı </a:t>
            </a:r>
            <a:r>
              <a:rPr lang="tr-TR" sz="1800" dirty="0" err="1">
                <a:effectLst/>
                <a:latin typeface="Times New Roman" panose="02020603050405020304" pitchFamily="18" charset="0"/>
              </a:rPr>
              <a:t>yönetim</a:t>
            </a:r>
            <a:r>
              <a:rPr lang="tr-TR" sz="1800" dirty="0">
                <a:effectLst/>
                <a:latin typeface="Times New Roman" panose="02020603050405020304" pitchFamily="18" charset="0"/>
              </a:rPr>
              <a:t> sistemleri de kullanılmaktadır. Performans ve esneklik </a:t>
            </a:r>
            <a:r>
              <a:rPr lang="tr-TR" sz="1800" dirty="0" err="1">
                <a:effectLst/>
                <a:latin typeface="Times New Roman" panose="02020603050405020304" pitchFamily="18" charset="0"/>
              </a:rPr>
              <a:t>özellikleri</a:t>
            </a:r>
            <a:r>
              <a:rPr lang="tr-TR" sz="1800" dirty="0">
                <a:effectLst/>
                <a:latin typeface="Times New Roman" panose="02020603050405020304" pitchFamily="18" charset="0"/>
              </a:rPr>
              <a:t> ile </a:t>
            </a:r>
            <a:r>
              <a:rPr lang="tr-TR" sz="1800" dirty="0" err="1">
                <a:effectLst/>
                <a:latin typeface="Times New Roman" panose="02020603050405020304" pitchFamily="18" charset="0"/>
              </a:rPr>
              <a:t>ilişkisel</a:t>
            </a:r>
            <a:r>
              <a:rPr lang="tr-TR" sz="1800" dirty="0">
                <a:effectLst/>
                <a:latin typeface="Times New Roman" panose="02020603050405020304" pitchFamily="18" charset="0"/>
              </a:rPr>
              <a:t> olmayan veri tabanı </a:t>
            </a:r>
            <a:r>
              <a:rPr lang="tr-TR" sz="1800" dirty="0" err="1">
                <a:effectLst/>
                <a:latin typeface="Times New Roman" panose="02020603050405020304" pitchFamily="18" charset="0"/>
              </a:rPr>
              <a:t>yönetim</a:t>
            </a:r>
            <a:r>
              <a:rPr lang="tr-TR" sz="1800" dirty="0">
                <a:effectLst/>
                <a:latin typeface="Times New Roman" panose="02020603050405020304" pitchFamily="18" charset="0"/>
              </a:rPr>
              <a:t> sistemleri (</a:t>
            </a:r>
            <a:r>
              <a:rPr lang="tr-TR" sz="1800" dirty="0" err="1">
                <a:effectLst/>
                <a:latin typeface="Times New Roman" panose="02020603050405020304" pitchFamily="18" charset="0"/>
              </a:rPr>
              <a:t>NoSQL</a:t>
            </a:r>
            <a:r>
              <a:rPr lang="tr-TR" sz="1800" dirty="0">
                <a:effectLst/>
                <a:latin typeface="Times New Roman" panose="02020603050405020304" pitchFamily="18" charset="0"/>
              </a:rPr>
              <a:t>) </a:t>
            </a:r>
            <a:r>
              <a:rPr lang="tr-TR" sz="1800" dirty="0" err="1">
                <a:effectLst/>
                <a:latin typeface="Times New Roman" panose="02020603050405020304" pitchFamily="18" charset="0"/>
              </a:rPr>
              <a:t>eBay</a:t>
            </a:r>
            <a:r>
              <a:rPr lang="tr-TR" sz="1800" dirty="0">
                <a:effectLst/>
                <a:latin typeface="Times New Roman" panose="02020603050405020304" pitchFamily="18" charset="0"/>
              </a:rPr>
              <a:t> ve Amazon gibi </a:t>
            </a:r>
            <a:r>
              <a:rPr lang="tr-TR" sz="1800" dirty="0" err="1">
                <a:effectLst/>
                <a:latin typeface="Times New Roman" panose="02020603050405020304" pitchFamily="18" charset="0"/>
              </a:rPr>
              <a:t>dünyaca</a:t>
            </a:r>
            <a:r>
              <a:rPr lang="tr-TR" sz="1800" dirty="0">
                <a:effectLst/>
                <a:latin typeface="Times New Roman" panose="02020603050405020304" pitchFamily="18" charset="0"/>
              </a:rPr>
              <a:t> </a:t>
            </a:r>
            <a:r>
              <a:rPr lang="tr-TR" sz="1800" dirty="0" err="1">
                <a:effectLst/>
                <a:latin typeface="Times New Roman" panose="02020603050405020304" pitchFamily="18" charset="0"/>
              </a:rPr>
              <a:t>ünlu</a:t>
            </a:r>
            <a:r>
              <a:rPr lang="tr-TR" sz="1800" dirty="0">
                <a:effectLst/>
                <a:latin typeface="Times New Roman" panose="02020603050405020304" pitchFamily="18" charset="0"/>
              </a:rPr>
              <a:t>̈ </a:t>
            </a:r>
            <a:r>
              <a:rPr lang="tr-TR" sz="1800" dirty="0" err="1">
                <a:effectLst/>
                <a:latin typeface="Times New Roman" panose="02020603050405020304" pitchFamily="18" charset="0"/>
              </a:rPr>
              <a:t>şirketler</a:t>
            </a:r>
            <a:r>
              <a:rPr lang="tr-TR" sz="1800" dirty="0">
                <a:effectLst/>
                <a:latin typeface="Times New Roman" panose="02020603050405020304" pitchFamily="18" charset="0"/>
              </a:rPr>
              <a:t> tarafından tercih edilebilir hale </a:t>
            </a:r>
            <a:r>
              <a:rPr lang="tr-TR" sz="1800" dirty="0" err="1">
                <a:effectLst/>
                <a:latin typeface="Times New Roman" panose="02020603050405020304" pitchFamily="18" charset="0"/>
              </a:rPr>
              <a:t>gelmiştir</a:t>
            </a:r>
            <a:r>
              <a:rPr lang="tr-TR" sz="1800" dirty="0">
                <a:effectLst/>
                <a:latin typeface="Times New Roman" panose="02020603050405020304" pitchFamily="18" charset="0"/>
              </a:rPr>
              <a:t> [2]. </a:t>
            </a:r>
            <a:endParaRPr lang="tr-TR" dirty="0"/>
          </a:p>
          <a:p>
            <a:r>
              <a:rPr lang="tr-TR" sz="1800" dirty="0">
                <a:effectLst/>
                <a:latin typeface="Times New Roman" panose="02020603050405020304" pitchFamily="18" charset="0"/>
              </a:rPr>
              <a:t>Bu </a:t>
            </a:r>
            <a:r>
              <a:rPr lang="tr-TR" sz="1800" dirty="0" err="1">
                <a:effectLst/>
                <a:latin typeface="Times New Roman" panose="02020603050405020304" pitchFamily="18" charset="0"/>
              </a:rPr>
              <a:t>çalışmada</a:t>
            </a:r>
            <a:r>
              <a:rPr lang="tr-TR" sz="1800" dirty="0">
                <a:effectLst/>
                <a:latin typeface="Times New Roman" panose="02020603050405020304" pitchFamily="18" charset="0"/>
              </a:rPr>
              <a:t> “</a:t>
            </a:r>
            <a:r>
              <a:rPr lang="tr-TR" sz="1800" dirty="0" err="1">
                <a:effectLst/>
                <a:latin typeface="Times New Roman" panose="02020603050405020304" pitchFamily="18" charset="0"/>
              </a:rPr>
              <a:t>bilişim</a:t>
            </a:r>
            <a:r>
              <a:rPr lang="tr-TR" sz="1800" dirty="0">
                <a:effectLst/>
                <a:latin typeface="Times New Roman" panose="02020603050405020304" pitchFamily="18" charset="0"/>
              </a:rPr>
              <a:t> sistemleri” ve “veri tabanı” kavramları incelenerek </a:t>
            </a:r>
            <a:r>
              <a:rPr lang="tr-TR" sz="1800" dirty="0" err="1">
                <a:effectLst/>
                <a:latin typeface="Times New Roman" panose="02020603050405020304" pitchFamily="18" charset="0"/>
              </a:rPr>
              <a:t>ilişkisel</a:t>
            </a:r>
            <a:r>
              <a:rPr lang="tr-TR" sz="1800" dirty="0">
                <a:effectLst/>
                <a:latin typeface="Times New Roman" panose="02020603050405020304" pitchFamily="18" charset="0"/>
              </a:rPr>
              <a:t> ve </a:t>
            </a:r>
            <a:r>
              <a:rPr lang="tr-TR" sz="1800" dirty="0" err="1">
                <a:effectLst/>
                <a:latin typeface="Times New Roman" panose="02020603050405020304" pitchFamily="18" charset="0"/>
              </a:rPr>
              <a:t>ilişkisel</a:t>
            </a:r>
            <a:r>
              <a:rPr lang="tr-TR" sz="1800" dirty="0">
                <a:effectLst/>
                <a:latin typeface="Times New Roman" panose="02020603050405020304" pitchFamily="18" charset="0"/>
              </a:rPr>
              <a:t> olmayan veri tabanı </a:t>
            </a:r>
            <a:r>
              <a:rPr lang="tr-TR" sz="1800" dirty="0" err="1">
                <a:effectLst/>
                <a:latin typeface="Times New Roman" panose="02020603050405020304" pitchFamily="18" charset="0"/>
              </a:rPr>
              <a:t>yönetim</a:t>
            </a:r>
            <a:r>
              <a:rPr lang="tr-TR" sz="1800" dirty="0">
                <a:effectLst/>
                <a:latin typeface="Times New Roman" panose="02020603050405020304" pitchFamily="18" charset="0"/>
              </a:rPr>
              <a:t> sistemleri mimari performansının detaylı </a:t>
            </a:r>
            <a:r>
              <a:rPr lang="tr-TR" sz="1800" dirty="0" err="1">
                <a:effectLst/>
                <a:latin typeface="Times New Roman" panose="02020603050405020304" pitchFamily="18" charset="0"/>
              </a:rPr>
              <a:t>karşılaştırılması</a:t>
            </a:r>
            <a:r>
              <a:rPr lang="tr-TR" sz="1800" dirty="0">
                <a:effectLst/>
                <a:latin typeface="Times New Roman" panose="02020603050405020304" pitchFamily="18" charset="0"/>
              </a:rPr>
              <a:t> </a:t>
            </a:r>
            <a:r>
              <a:rPr lang="tr-TR" sz="1800" dirty="0" err="1">
                <a:effectLst/>
                <a:latin typeface="Times New Roman" panose="02020603050405020304" pitchFamily="18" charset="0"/>
              </a:rPr>
              <a:t>yapılmıştır</a:t>
            </a:r>
            <a:r>
              <a:rPr lang="tr-TR" sz="1800" dirty="0">
                <a:effectLst/>
                <a:latin typeface="Times New Roman" panose="02020603050405020304" pitchFamily="18" charset="0"/>
              </a:rPr>
              <a:t>. </a:t>
            </a:r>
            <a:endParaRPr lang="tr-TR" dirty="0"/>
          </a:p>
          <a:p>
            <a:endParaRPr lang="tr-TR" dirty="0"/>
          </a:p>
        </p:txBody>
      </p:sp>
    </p:spTree>
    <p:extLst>
      <p:ext uri="{BB962C8B-B14F-4D97-AF65-F5344CB8AC3E}">
        <p14:creationId xmlns:p14="http://schemas.microsoft.com/office/powerpoint/2010/main" val="1215695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C719E0-D62A-8419-89C3-C8F44CD800EB}"/>
              </a:ext>
            </a:extLst>
          </p:cNvPr>
          <p:cNvSpPr>
            <a:spLocks noGrp="1"/>
          </p:cNvSpPr>
          <p:nvPr>
            <p:ph type="title"/>
          </p:nvPr>
        </p:nvSpPr>
        <p:spPr>
          <a:xfrm>
            <a:off x="1154954" y="973668"/>
            <a:ext cx="8761413" cy="706964"/>
          </a:xfrm>
        </p:spPr>
        <p:txBody>
          <a:bodyPr>
            <a:normAutofit/>
          </a:bodyPr>
          <a:lstStyle/>
          <a:p>
            <a:endParaRPr lang="tr-TR"/>
          </a:p>
        </p:txBody>
      </p:sp>
      <p:sp>
        <p:nvSpPr>
          <p:cNvPr id="3" name="İçerik Yer Tutucusu 2">
            <a:extLst>
              <a:ext uri="{FF2B5EF4-FFF2-40B4-BE49-F238E27FC236}">
                <a16:creationId xmlns:a16="http://schemas.microsoft.com/office/drawing/2014/main" id="{98DD6ECD-3E5F-DE15-88E4-C7A3A60E72C1}"/>
              </a:ext>
            </a:extLst>
          </p:cNvPr>
          <p:cNvSpPr>
            <a:spLocks noGrp="1"/>
          </p:cNvSpPr>
          <p:nvPr>
            <p:ph idx="1"/>
          </p:nvPr>
        </p:nvSpPr>
        <p:spPr>
          <a:xfrm>
            <a:off x="1154955" y="2603500"/>
            <a:ext cx="3481054" cy="3416300"/>
          </a:xfrm>
        </p:spPr>
        <p:txBody>
          <a:bodyPr anchor="ctr">
            <a:normAutofit/>
          </a:bodyPr>
          <a:lstStyle/>
          <a:p>
            <a:pPr>
              <a:lnSpc>
                <a:spcPct val="90000"/>
              </a:lnSpc>
            </a:pPr>
            <a:r>
              <a:rPr lang="tr-TR" sz="1600">
                <a:latin typeface="Times New Roman"/>
                <a:cs typeface="Times New Roman"/>
              </a:rPr>
              <a:t>MySQL</a:t>
            </a:r>
            <a:r>
              <a:rPr lang="tr-TR" sz="1600" spc="355">
                <a:latin typeface="Times New Roman"/>
                <a:cs typeface="Times New Roman"/>
              </a:rPr>
              <a:t> </a:t>
            </a:r>
            <a:r>
              <a:rPr lang="tr-TR" sz="1600">
                <a:latin typeface="Times New Roman"/>
                <a:cs typeface="Times New Roman"/>
              </a:rPr>
              <a:t>ve</a:t>
            </a:r>
            <a:r>
              <a:rPr lang="tr-TR" sz="1600" spc="350">
                <a:latin typeface="Times New Roman"/>
                <a:cs typeface="Times New Roman"/>
              </a:rPr>
              <a:t> </a:t>
            </a:r>
            <a:r>
              <a:rPr lang="tr-TR" sz="1600">
                <a:latin typeface="Times New Roman"/>
                <a:cs typeface="Times New Roman"/>
              </a:rPr>
              <a:t>MongoDB</a:t>
            </a:r>
            <a:r>
              <a:rPr lang="tr-TR" sz="1600" spc="370">
                <a:latin typeface="Times New Roman"/>
                <a:cs typeface="Times New Roman"/>
              </a:rPr>
              <a:t> </a:t>
            </a:r>
            <a:r>
              <a:rPr lang="tr-TR" sz="1600">
                <a:latin typeface="Times New Roman"/>
                <a:cs typeface="Times New Roman"/>
              </a:rPr>
              <a:t>veri</a:t>
            </a:r>
            <a:r>
              <a:rPr lang="tr-TR" sz="1600" spc="355">
                <a:latin typeface="Times New Roman"/>
                <a:cs typeface="Times New Roman"/>
              </a:rPr>
              <a:t> </a:t>
            </a:r>
            <a:r>
              <a:rPr lang="tr-TR" sz="1600">
                <a:latin typeface="Times New Roman"/>
                <a:cs typeface="Times New Roman"/>
              </a:rPr>
              <a:t>tabanlarına</a:t>
            </a:r>
            <a:r>
              <a:rPr lang="tr-TR" sz="1600" spc="365">
                <a:latin typeface="Times New Roman"/>
                <a:cs typeface="Times New Roman"/>
              </a:rPr>
              <a:t> </a:t>
            </a:r>
            <a:r>
              <a:rPr lang="tr-TR" sz="1600">
                <a:latin typeface="Times New Roman"/>
                <a:cs typeface="Times New Roman"/>
              </a:rPr>
              <a:t>üçüncü</a:t>
            </a:r>
            <a:r>
              <a:rPr lang="tr-TR" sz="1600" spc="355">
                <a:latin typeface="Times New Roman"/>
                <a:cs typeface="Times New Roman"/>
              </a:rPr>
              <a:t> </a:t>
            </a:r>
            <a:r>
              <a:rPr lang="tr-TR" sz="1600" spc="-20">
                <a:latin typeface="Times New Roman"/>
                <a:cs typeface="Times New Roman"/>
              </a:rPr>
              <a:t>sorgu </a:t>
            </a:r>
            <a:r>
              <a:rPr lang="tr-TR" sz="1600">
                <a:latin typeface="Times New Roman"/>
                <a:cs typeface="Times New Roman"/>
              </a:rPr>
              <a:t>olarak</a:t>
            </a:r>
            <a:r>
              <a:rPr lang="tr-TR" sz="1600" spc="80">
                <a:latin typeface="Times New Roman"/>
                <a:cs typeface="Times New Roman"/>
              </a:rPr>
              <a:t> </a:t>
            </a:r>
            <a:r>
              <a:rPr lang="tr-TR" sz="1600">
                <a:latin typeface="Times New Roman"/>
                <a:cs typeface="Times New Roman"/>
              </a:rPr>
              <a:t>tanımlanan</a:t>
            </a:r>
            <a:r>
              <a:rPr lang="tr-TR" sz="1600" spc="75">
                <a:latin typeface="Times New Roman"/>
                <a:cs typeface="Times New Roman"/>
              </a:rPr>
              <a:t> </a:t>
            </a:r>
            <a:r>
              <a:rPr lang="tr-TR" sz="1600">
                <a:latin typeface="Times New Roman"/>
                <a:cs typeface="Times New Roman"/>
              </a:rPr>
              <a:t>detaylı</a:t>
            </a:r>
            <a:r>
              <a:rPr lang="tr-TR" sz="1600" spc="90">
                <a:latin typeface="Times New Roman"/>
                <a:cs typeface="Times New Roman"/>
              </a:rPr>
              <a:t> </a:t>
            </a:r>
            <a:r>
              <a:rPr lang="tr-TR" sz="1600">
                <a:latin typeface="Times New Roman"/>
                <a:cs typeface="Times New Roman"/>
              </a:rPr>
              <a:t>ve</a:t>
            </a:r>
            <a:r>
              <a:rPr lang="tr-TR" sz="1600" spc="85">
                <a:latin typeface="Times New Roman"/>
                <a:cs typeface="Times New Roman"/>
              </a:rPr>
              <a:t> </a:t>
            </a:r>
            <a:r>
              <a:rPr lang="tr-TR" sz="1600">
                <a:latin typeface="Times New Roman"/>
                <a:cs typeface="Times New Roman"/>
              </a:rPr>
              <a:t>karmaşık</a:t>
            </a:r>
            <a:r>
              <a:rPr lang="tr-TR" sz="1600" spc="75">
                <a:latin typeface="Times New Roman"/>
                <a:cs typeface="Times New Roman"/>
              </a:rPr>
              <a:t> </a:t>
            </a:r>
            <a:r>
              <a:rPr lang="tr-TR" sz="1600">
                <a:latin typeface="Times New Roman"/>
                <a:cs typeface="Times New Roman"/>
              </a:rPr>
              <a:t>sorgu</a:t>
            </a:r>
            <a:r>
              <a:rPr lang="tr-TR" sz="1600" spc="90">
                <a:latin typeface="Times New Roman"/>
                <a:cs typeface="Times New Roman"/>
              </a:rPr>
              <a:t> </a:t>
            </a:r>
            <a:r>
              <a:rPr lang="tr-TR" sz="1600">
                <a:latin typeface="Times New Roman"/>
                <a:cs typeface="Times New Roman"/>
              </a:rPr>
              <a:t>kodu</a:t>
            </a:r>
            <a:r>
              <a:rPr lang="tr-TR" sz="1600" spc="75">
                <a:latin typeface="Times New Roman"/>
                <a:cs typeface="Times New Roman"/>
              </a:rPr>
              <a:t> </a:t>
            </a:r>
            <a:r>
              <a:rPr lang="tr-TR" sz="1600" spc="-10">
                <a:latin typeface="Times New Roman"/>
                <a:cs typeface="Times New Roman"/>
              </a:rPr>
              <a:t>içeren </a:t>
            </a:r>
            <a:r>
              <a:rPr lang="tr-TR" sz="1600">
                <a:latin typeface="Times New Roman"/>
                <a:cs typeface="Times New Roman"/>
              </a:rPr>
              <a:t>karşılaştırma</a:t>
            </a:r>
            <a:r>
              <a:rPr lang="tr-TR" sz="1600" spc="85">
                <a:latin typeface="Times New Roman"/>
                <a:cs typeface="Times New Roman"/>
              </a:rPr>
              <a:t> </a:t>
            </a:r>
            <a:r>
              <a:rPr lang="tr-TR" sz="1600">
                <a:latin typeface="Times New Roman"/>
                <a:cs typeface="Times New Roman"/>
              </a:rPr>
              <a:t>testi</a:t>
            </a:r>
            <a:r>
              <a:rPr lang="tr-TR" sz="1600" spc="70">
                <a:latin typeface="Times New Roman"/>
                <a:cs typeface="Times New Roman"/>
              </a:rPr>
              <a:t> </a:t>
            </a:r>
            <a:r>
              <a:rPr lang="tr-TR" sz="1600">
                <a:latin typeface="Times New Roman"/>
                <a:cs typeface="Times New Roman"/>
              </a:rPr>
              <a:t>analizi</a:t>
            </a:r>
            <a:r>
              <a:rPr lang="tr-TR" sz="1600" spc="75">
                <a:latin typeface="Times New Roman"/>
                <a:cs typeface="Times New Roman"/>
              </a:rPr>
              <a:t> </a:t>
            </a:r>
            <a:r>
              <a:rPr lang="tr-TR" sz="1600">
                <a:latin typeface="Times New Roman"/>
                <a:cs typeface="Times New Roman"/>
              </a:rPr>
              <a:t>Şekil</a:t>
            </a:r>
            <a:r>
              <a:rPr lang="tr-TR" sz="1600" spc="75">
                <a:latin typeface="Times New Roman"/>
                <a:cs typeface="Times New Roman"/>
              </a:rPr>
              <a:t> </a:t>
            </a:r>
            <a:r>
              <a:rPr lang="tr-TR" sz="1600">
                <a:latin typeface="Times New Roman"/>
                <a:cs typeface="Times New Roman"/>
              </a:rPr>
              <a:t>6.13’de</a:t>
            </a:r>
            <a:r>
              <a:rPr lang="tr-TR" sz="1600" spc="75">
                <a:latin typeface="Times New Roman"/>
                <a:cs typeface="Times New Roman"/>
              </a:rPr>
              <a:t> </a:t>
            </a:r>
            <a:r>
              <a:rPr lang="tr-TR" sz="1600">
                <a:latin typeface="Times New Roman"/>
                <a:cs typeface="Times New Roman"/>
              </a:rPr>
              <a:t>gösterilmiştir.</a:t>
            </a:r>
            <a:r>
              <a:rPr lang="tr-TR" sz="1600" spc="80">
                <a:latin typeface="Times New Roman"/>
                <a:cs typeface="Times New Roman"/>
              </a:rPr>
              <a:t> </a:t>
            </a:r>
            <a:r>
              <a:rPr lang="tr-TR" sz="1600" spc="-25">
                <a:latin typeface="Times New Roman"/>
                <a:cs typeface="Times New Roman"/>
              </a:rPr>
              <a:t>Bu </a:t>
            </a:r>
            <a:r>
              <a:rPr lang="tr-TR" sz="1600">
                <a:latin typeface="Times New Roman"/>
                <a:cs typeface="Times New Roman"/>
              </a:rPr>
              <a:t>test</a:t>
            </a:r>
            <a:r>
              <a:rPr lang="tr-TR" sz="1600" spc="170">
                <a:latin typeface="Times New Roman"/>
                <a:cs typeface="Times New Roman"/>
              </a:rPr>
              <a:t> </a:t>
            </a:r>
            <a:r>
              <a:rPr lang="tr-TR" sz="1600">
                <a:latin typeface="Times New Roman"/>
                <a:cs typeface="Times New Roman"/>
              </a:rPr>
              <a:t>500</a:t>
            </a:r>
            <a:r>
              <a:rPr lang="tr-TR" sz="1600" spc="185">
                <a:latin typeface="Times New Roman"/>
                <a:cs typeface="Times New Roman"/>
              </a:rPr>
              <a:t> </a:t>
            </a:r>
            <a:r>
              <a:rPr lang="tr-TR" sz="1600">
                <a:latin typeface="Times New Roman"/>
                <a:cs typeface="Times New Roman"/>
              </a:rPr>
              <a:t>ile</a:t>
            </a:r>
            <a:r>
              <a:rPr lang="tr-TR" sz="1600" spc="160">
                <a:latin typeface="Times New Roman"/>
                <a:cs typeface="Times New Roman"/>
              </a:rPr>
              <a:t> </a:t>
            </a:r>
            <a:r>
              <a:rPr lang="tr-TR" sz="1600">
                <a:latin typeface="Times New Roman"/>
                <a:cs typeface="Times New Roman"/>
              </a:rPr>
              <a:t>2500</a:t>
            </a:r>
            <a:r>
              <a:rPr lang="tr-TR" sz="1600" spc="170">
                <a:latin typeface="Times New Roman"/>
                <a:cs typeface="Times New Roman"/>
              </a:rPr>
              <a:t> </a:t>
            </a:r>
            <a:r>
              <a:rPr lang="tr-TR" sz="1600">
                <a:latin typeface="Times New Roman"/>
                <a:cs typeface="Times New Roman"/>
              </a:rPr>
              <a:t>veri</a:t>
            </a:r>
            <a:r>
              <a:rPr lang="tr-TR" sz="1600" spc="175">
                <a:latin typeface="Times New Roman"/>
                <a:cs typeface="Times New Roman"/>
              </a:rPr>
              <a:t> </a:t>
            </a:r>
            <a:r>
              <a:rPr lang="tr-TR" sz="1600">
                <a:latin typeface="Times New Roman"/>
                <a:cs typeface="Times New Roman"/>
              </a:rPr>
              <a:t>kayıt</a:t>
            </a:r>
            <a:r>
              <a:rPr lang="tr-TR" sz="1600" spc="185">
                <a:latin typeface="Times New Roman"/>
                <a:cs typeface="Times New Roman"/>
              </a:rPr>
              <a:t> </a:t>
            </a:r>
            <a:r>
              <a:rPr lang="tr-TR" sz="1600">
                <a:latin typeface="Times New Roman"/>
                <a:cs typeface="Times New Roman"/>
              </a:rPr>
              <a:t>setleri</a:t>
            </a:r>
            <a:r>
              <a:rPr lang="tr-TR" sz="1600" spc="175">
                <a:latin typeface="Times New Roman"/>
                <a:cs typeface="Times New Roman"/>
              </a:rPr>
              <a:t> </a:t>
            </a:r>
            <a:r>
              <a:rPr lang="tr-TR" sz="1600">
                <a:latin typeface="Times New Roman"/>
                <a:cs typeface="Times New Roman"/>
              </a:rPr>
              <a:t>üzerinde</a:t>
            </a:r>
            <a:r>
              <a:rPr lang="tr-TR" sz="1600" spc="185">
                <a:latin typeface="Times New Roman"/>
                <a:cs typeface="Times New Roman"/>
              </a:rPr>
              <a:t> </a:t>
            </a:r>
            <a:r>
              <a:rPr lang="tr-TR" sz="1600" spc="-10">
                <a:latin typeface="Times New Roman"/>
                <a:cs typeface="Times New Roman"/>
              </a:rPr>
              <a:t>yapılmıştır. </a:t>
            </a:r>
            <a:r>
              <a:rPr lang="tr-TR" sz="1600">
                <a:latin typeface="Times New Roman"/>
                <a:cs typeface="Times New Roman"/>
              </a:rPr>
              <a:t>MySQL</a:t>
            </a:r>
            <a:r>
              <a:rPr lang="tr-TR" sz="1600" spc="90">
                <a:latin typeface="Times New Roman"/>
                <a:cs typeface="Times New Roman"/>
              </a:rPr>
              <a:t> </a:t>
            </a:r>
            <a:r>
              <a:rPr lang="tr-TR" sz="1600">
                <a:latin typeface="Times New Roman"/>
                <a:cs typeface="Times New Roman"/>
              </a:rPr>
              <a:t>veri</a:t>
            </a:r>
            <a:r>
              <a:rPr lang="tr-TR" sz="1600" spc="90">
                <a:latin typeface="Times New Roman"/>
                <a:cs typeface="Times New Roman"/>
              </a:rPr>
              <a:t> </a:t>
            </a:r>
            <a:r>
              <a:rPr lang="tr-TR" sz="1600">
                <a:latin typeface="Times New Roman"/>
                <a:cs typeface="Times New Roman"/>
              </a:rPr>
              <a:t>tabanı</a:t>
            </a:r>
            <a:r>
              <a:rPr lang="tr-TR" sz="1600" spc="90">
                <a:latin typeface="Times New Roman"/>
                <a:cs typeface="Times New Roman"/>
              </a:rPr>
              <a:t> </a:t>
            </a:r>
            <a:r>
              <a:rPr lang="tr-TR" sz="1600">
                <a:latin typeface="Times New Roman"/>
                <a:cs typeface="Times New Roman"/>
              </a:rPr>
              <a:t>sistemi,</a:t>
            </a:r>
            <a:r>
              <a:rPr lang="tr-TR" sz="1600" spc="95">
                <a:latin typeface="Times New Roman"/>
                <a:cs typeface="Times New Roman"/>
              </a:rPr>
              <a:t> </a:t>
            </a:r>
            <a:r>
              <a:rPr lang="tr-TR" sz="1600">
                <a:latin typeface="Times New Roman"/>
                <a:cs typeface="Times New Roman"/>
              </a:rPr>
              <a:t>iki</a:t>
            </a:r>
            <a:r>
              <a:rPr lang="tr-TR" sz="1600" spc="90">
                <a:latin typeface="Times New Roman"/>
                <a:cs typeface="Times New Roman"/>
              </a:rPr>
              <a:t> </a:t>
            </a:r>
            <a:r>
              <a:rPr lang="tr-TR" sz="1600">
                <a:latin typeface="Times New Roman"/>
                <a:cs typeface="Times New Roman"/>
              </a:rPr>
              <a:t>eksen</a:t>
            </a:r>
            <a:r>
              <a:rPr lang="tr-TR" sz="1600" spc="85">
                <a:latin typeface="Times New Roman"/>
                <a:cs typeface="Times New Roman"/>
              </a:rPr>
              <a:t> </a:t>
            </a:r>
            <a:r>
              <a:rPr lang="tr-TR" sz="1600">
                <a:latin typeface="Times New Roman"/>
                <a:cs typeface="Times New Roman"/>
              </a:rPr>
              <a:t>boyunca</a:t>
            </a:r>
            <a:r>
              <a:rPr lang="tr-TR" sz="1600" spc="90">
                <a:latin typeface="Times New Roman"/>
                <a:cs typeface="Times New Roman"/>
              </a:rPr>
              <a:t> </a:t>
            </a:r>
            <a:r>
              <a:rPr lang="tr-TR" sz="1600" spc="-10">
                <a:latin typeface="Times New Roman"/>
                <a:cs typeface="Times New Roman"/>
              </a:rPr>
              <a:t>logaritma </a:t>
            </a:r>
            <a:r>
              <a:rPr lang="tr-TR" sz="1600">
                <a:latin typeface="Times New Roman"/>
                <a:cs typeface="Times New Roman"/>
              </a:rPr>
              <a:t>kullanılarak</a:t>
            </a:r>
            <a:r>
              <a:rPr lang="tr-TR" sz="1600" spc="105">
                <a:latin typeface="Times New Roman"/>
                <a:cs typeface="Times New Roman"/>
              </a:rPr>
              <a:t> </a:t>
            </a:r>
            <a:r>
              <a:rPr lang="tr-TR" sz="1600">
                <a:latin typeface="Times New Roman"/>
                <a:cs typeface="Times New Roman"/>
              </a:rPr>
              <a:t>çizilen</a:t>
            </a:r>
            <a:r>
              <a:rPr lang="tr-TR" sz="1600" spc="100">
                <a:latin typeface="Times New Roman"/>
                <a:cs typeface="Times New Roman"/>
              </a:rPr>
              <a:t> </a:t>
            </a:r>
            <a:r>
              <a:rPr lang="tr-TR" sz="1600">
                <a:latin typeface="Times New Roman"/>
                <a:cs typeface="Times New Roman"/>
              </a:rPr>
              <a:t>grafikte</a:t>
            </a:r>
            <a:r>
              <a:rPr lang="tr-TR" sz="1600" spc="110">
                <a:latin typeface="Times New Roman"/>
                <a:cs typeface="Times New Roman"/>
              </a:rPr>
              <a:t> </a:t>
            </a:r>
            <a:r>
              <a:rPr lang="tr-TR" sz="1600">
                <a:latin typeface="Times New Roman"/>
                <a:cs typeface="Times New Roman"/>
              </a:rPr>
              <a:t>logaritmik</a:t>
            </a:r>
            <a:r>
              <a:rPr lang="tr-TR" sz="1600" spc="100">
                <a:latin typeface="Times New Roman"/>
                <a:cs typeface="Times New Roman"/>
              </a:rPr>
              <a:t> </a:t>
            </a:r>
            <a:r>
              <a:rPr lang="tr-TR" sz="1600">
                <a:latin typeface="Times New Roman"/>
                <a:cs typeface="Times New Roman"/>
              </a:rPr>
              <a:t>bir</a:t>
            </a:r>
            <a:r>
              <a:rPr lang="tr-TR" sz="1600" spc="110">
                <a:latin typeface="Times New Roman"/>
                <a:cs typeface="Times New Roman"/>
              </a:rPr>
              <a:t> </a:t>
            </a:r>
            <a:r>
              <a:rPr lang="tr-TR" sz="1600">
                <a:latin typeface="Times New Roman"/>
                <a:cs typeface="Times New Roman"/>
              </a:rPr>
              <a:t>eğilim</a:t>
            </a:r>
            <a:r>
              <a:rPr lang="tr-TR" sz="1600" spc="90">
                <a:latin typeface="Times New Roman"/>
                <a:cs typeface="Times New Roman"/>
              </a:rPr>
              <a:t> </a:t>
            </a:r>
            <a:r>
              <a:rPr lang="tr-TR" sz="1600" spc="-10">
                <a:latin typeface="Times New Roman"/>
                <a:cs typeface="Times New Roman"/>
              </a:rPr>
              <a:t>olduğu </a:t>
            </a:r>
            <a:r>
              <a:rPr lang="tr-TR" sz="1600">
                <a:latin typeface="Times New Roman"/>
                <a:cs typeface="Times New Roman"/>
              </a:rPr>
              <a:t>görüntüsü</a:t>
            </a:r>
            <a:r>
              <a:rPr lang="tr-TR" sz="1600" spc="125">
                <a:latin typeface="Times New Roman"/>
                <a:cs typeface="Times New Roman"/>
              </a:rPr>
              <a:t>  </a:t>
            </a:r>
            <a:r>
              <a:rPr lang="tr-TR" sz="1600">
                <a:latin typeface="Times New Roman"/>
                <a:cs typeface="Times New Roman"/>
              </a:rPr>
              <a:t>sergilemektedir.</a:t>
            </a:r>
            <a:r>
              <a:rPr lang="tr-TR" sz="1600" spc="495">
                <a:latin typeface="Times New Roman"/>
                <a:cs typeface="Times New Roman"/>
              </a:rPr>
              <a:t> </a:t>
            </a:r>
            <a:r>
              <a:rPr lang="tr-TR" sz="1600">
                <a:latin typeface="Times New Roman"/>
                <a:cs typeface="Times New Roman"/>
              </a:rPr>
              <a:t>MongoDB’nin</a:t>
            </a:r>
            <a:r>
              <a:rPr lang="tr-TR" sz="1600" spc="490">
                <a:latin typeface="Times New Roman"/>
                <a:cs typeface="Times New Roman"/>
              </a:rPr>
              <a:t> </a:t>
            </a:r>
            <a:r>
              <a:rPr lang="tr-TR" sz="1600">
                <a:latin typeface="Times New Roman"/>
                <a:cs typeface="Times New Roman"/>
              </a:rPr>
              <a:t>ise</a:t>
            </a:r>
            <a:r>
              <a:rPr lang="tr-TR" sz="1600" spc="135">
                <a:latin typeface="Times New Roman"/>
                <a:cs typeface="Times New Roman"/>
              </a:rPr>
              <a:t>  </a:t>
            </a:r>
            <a:r>
              <a:rPr lang="tr-TR" sz="1600" spc="-10">
                <a:latin typeface="Times New Roman"/>
                <a:cs typeface="Times New Roman"/>
              </a:rPr>
              <a:t>eğilimi </a:t>
            </a:r>
            <a:r>
              <a:rPr lang="tr-TR" sz="1600">
                <a:latin typeface="Times New Roman"/>
                <a:cs typeface="Times New Roman"/>
              </a:rPr>
              <a:t>nerede</a:t>
            </a:r>
            <a:r>
              <a:rPr lang="tr-TR" sz="1600" spc="-35">
                <a:latin typeface="Times New Roman"/>
                <a:cs typeface="Times New Roman"/>
              </a:rPr>
              <a:t> </a:t>
            </a:r>
            <a:r>
              <a:rPr lang="tr-TR" sz="1600">
                <a:latin typeface="Times New Roman"/>
                <a:cs typeface="Times New Roman"/>
              </a:rPr>
              <a:t>ve</a:t>
            </a:r>
            <a:r>
              <a:rPr lang="tr-TR" sz="1600" spc="-30">
                <a:latin typeface="Times New Roman"/>
                <a:cs typeface="Times New Roman"/>
              </a:rPr>
              <a:t> </a:t>
            </a:r>
            <a:r>
              <a:rPr lang="tr-TR" sz="1600">
                <a:latin typeface="Times New Roman"/>
                <a:cs typeface="Times New Roman"/>
              </a:rPr>
              <a:t>nasıl</a:t>
            </a:r>
            <a:r>
              <a:rPr lang="tr-TR" sz="1600" spc="-40">
                <a:latin typeface="Times New Roman"/>
                <a:cs typeface="Times New Roman"/>
              </a:rPr>
              <a:t> </a:t>
            </a:r>
            <a:r>
              <a:rPr lang="tr-TR" sz="1600">
                <a:latin typeface="Times New Roman"/>
                <a:cs typeface="Times New Roman"/>
              </a:rPr>
              <a:t>gösterdiği</a:t>
            </a:r>
            <a:r>
              <a:rPr lang="tr-TR" sz="1600" spc="-35">
                <a:latin typeface="Times New Roman"/>
                <a:cs typeface="Times New Roman"/>
              </a:rPr>
              <a:t> </a:t>
            </a:r>
            <a:r>
              <a:rPr lang="tr-TR" sz="1600">
                <a:latin typeface="Times New Roman"/>
                <a:cs typeface="Times New Roman"/>
              </a:rPr>
              <a:t>net</a:t>
            </a:r>
            <a:r>
              <a:rPr lang="tr-TR" sz="1600" spc="-35">
                <a:latin typeface="Times New Roman"/>
                <a:cs typeface="Times New Roman"/>
              </a:rPr>
              <a:t> </a:t>
            </a:r>
            <a:r>
              <a:rPr lang="tr-TR" sz="1600">
                <a:latin typeface="Times New Roman"/>
                <a:cs typeface="Times New Roman"/>
              </a:rPr>
              <a:t>olarak</a:t>
            </a:r>
            <a:r>
              <a:rPr lang="tr-TR" sz="1600" spc="-35">
                <a:latin typeface="Times New Roman"/>
                <a:cs typeface="Times New Roman"/>
              </a:rPr>
              <a:t> </a:t>
            </a:r>
            <a:r>
              <a:rPr lang="tr-TR" sz="1600" spc="-10">
                <a:latin typeface="Times New Roman"/>
                <a:cs typeface="Times New Roman"/>
              </a:rPr>
              <a:t>görülmemektedir.</a:t>
            </a:r>
            <a:endParaRPr lang="tr-TR" sz="1600">
              <a:latin typeface="Times New Roman"/>
              <a:cs typeface="Times New Roman"/>
            </a:endParaRPr>
          </a:p>
          <a:p>
            <a:pPr>
              <a:lnSpc>
                <a:spcPct val="90000"/>
              </a:lnSpc>
            </a:pPr>
            <a:endParaRPr lang="tr-TR" sz="1600"/>
          </a:p>
        </p:txBody>
      </p:sp>
      <p:pic>
        <p:nvPicPr>
          <p:cNvPr id="4" name="object 20">
            <a:extLst>
              <a:ext uri="{FF2B5EF4-FFF2-40B4-BE49-F238E27FC236}">
                <a16:creationId xmlns:a16="http://schemas.microsoft.com/office/drawing/2014/main" id="{37B99BB2-B89B-284B-E34F-DF2D1BEA12DE}"/>
              </a:ext>
            </a:extLst>
          </p:cNvPr>
          <p:cNvPicPr/>
          <p:nvPr/>
        </p:nvPicPr>
        <p:blipFill rotWithShape="1">
          <a:blip r:embed="rId2" cstate="print"/>
          <a:srcRect r="-1" b="6348"/>
          <a:stretch/>
        </p:blipFill>
        <p:spPr>
          <a:xfrm>
            <a:off x="4984956" y="2775951"/>
            <a:ext cx="6158802"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301146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D71B20-00A0-9F71-AB2A-053AC73CFE67}"/>
              </a:ext>
            </a:extLst>
          </p:cNvPr>
          <p:cNvSpPr>
            <a:spLocks noGrp="1"/>
          </p:cNvSpPr>
          <p:nvPr>
            <p:ph type="title"/>
          </p:nvPr>
        </p:nvSpPr>
        <p:spPr>
          <a:xfrm>
            <a:off x="1154954" y="973668"/>
            <a:ext cx="8761413" cy="706964"/>
          </a:xfrm>
        </p:spPr>
        <p:txBody>
          <a:bodyPr>
            <a:normAutofit/>
          </a:bodyPr>
          <a:lstStyle/>
          <a:p>
            <a:endParaRPr lang="tr-TR"/>
          </a:p>
        </p:txBody>
      </p:sp>
      <p:sp>
        <p:nvSpPr>
          <p:cNvPr id="3" name="İçerik Yer Tutucusu 2">
            <a:extLst>
              <a:ext uri="{FF2B5EF4-FFF2-40B4-BE49-F238E27FC236}">
                <a16:creationId xmlns:a16="http://schemas.microsoft.com/office/drawing/2014/main" id="{0FB9411C-C4AF-ADC4-46AC-4A817DEAC976}"/>
              </a:ext>
            </a:extLst>
          </p:cNvPr>
          <p:cNvSpPr>
            <a:spLocks noGrp="1"/>
          </p:cNvSpPr>
          <p:nvPr>
            <p:ph idx="1"/>
          </p:nvPr>
        </p:nvSpPr>
        <p:spPr>
          <a:xfrm>
            <a:off x="1154955" y="2603500"/>
            <a:ext cx="3481054" cy="3416300"/>
          </a:xfrm>
        </p:spPr>
        <p:txBody>
          <a:bodyPr anchor="ctr">
            <a:normAutofit/>
          </a:bodyPr>
          <a:lstStyle/>
          <a:p>
            <a:r>
              <a:rPr lang="tr-TR" sz="1600">
                <a:latin typeface="Times New Roman"/>
                <a:cs typeface="Times New Roman"/>
              </a:rPr>
              <a:t>Zamanlama</a:t>
            </a:r>
            <a:r>
              <a:rPr lang="tr-TR" sz="1600" spc="225">
                <a:latin typeface="Times New Roman"/>
                <a:cs typeface="Times New Roman"/>
              </a:rPr>
              <a:t> </a:t>
            </a:r>
            <a:r>
              <a:rPr lang="tr-TR" sz="1600">
                <a:latin typeface="Times New Roman"/>
                <a:cs typeface="Times New Roman"/>
              </a:rPr>
              <a:t>ölçeği</a:t>
            </a:r>
            <a:r>
              <a:rPr lang="tr-TR" sz="1600" spc="235">
                <a:latin typeface="Times New Roman"/>
                <a:cs typeface="Times New Roman"/>
              </a:rPr>
              <a:t> </a:t>
            </a:r>
            <a:r>
              <a:rPr lang="tr-TR" sz="1600">
                <a:latin typeface="Times New Roman"/>
                <a:cs typeface="Times New Roman"/>
              </a:rPr>
              <a:t>büyütülerek</a:t>
            </a:r>
            <a:r>
              <a:rPr lang="tr-TR" sz="1600" spc="220">
                <a:latin typeface="Times New Roman"/>
                <a:cs typeface="Times New Roman"/>
              </a:rPr>
              <a:t> </a:t>
            </a:r>
            <a:r>
              <a:rPr lang="tr-TR" sz="1600">
                <a:latin typeface="Times New Roman"/>
                <a:cs typeface="Times New Roman"/>
              </a:rPr>
              <a:t>veri</a:t>
            </a:r>
            <a:r>
              <a:rPr lang="tr-TR" sz="1600" spc="225">
                <a:latin typeface="Times New Roman"/>
                <a:cs typeface="Times New Roman"/>
              </a:rPr>
              <a:t> </a:t>
            </a:r>
            <a:r>
              <a:rPr lang="tr-TR" sz="1600">
                <a:latin typeface="Times New Roman"/>
                <a:cs typeface="Times New Roman"/>
              </a:rPr>
              <a:t>tabanları</a:t>
            </a:r>
            <a:r>
              <a:rPr lang="tr-TR" sz="1600" spc="225">
                <a:latin typeface="Times New Roman"/>
                <a:cs typeface="Times New Roman"/>
              </a:rPr>
              <a:t> </a:t>
            </a:r>
            <a:r>
              <a:rPr lang="tr-TR" sz="1600" spc="-10">
                <a:latin typeface="Times New Roman"/>
                <a:cs typeface="Times New Roman"/>
              </a:rPr>
              <a:t>sistemleri </a:t>
            </a:r>
            <a:r>
              <a:rPr lang="tr-TR" sz="1600">
                <a:latin typeface="Times New Roman"/>
                <a:cs typeface="Times New Roman"/>
              </a:rPr>
              <a:t>arasındaki</a:t>
            </a:r>
            <a:r>
              <a:rPr lang="tr-TR" sz="1600" spc="200">
                <a:latin typeface="Times New Roman"/>
                <a:cs typeface="Times New Roman"/>
              </a:rPr>
              <a:t>  </a:t>
            </a:r>
            <a:r>
              <a:rPr lang="tr-TR" sz="1600">
                <a:latin typeface="Times New Roman"/>
                <a:cs typeface="Times New Roman"/>
              </a:rPr>
              <a:t>performans</a:t>
            </a:r>
            <a:r>
              <a:rPr lang="tr-TR" sz="1600" spc="204">
                <a:latin typeface="Times New Roman"/>
                <a:cs typeface="Times New Roman"/>
              </a:rPr>
              <a:t>  </a:t>
            </a:r>
            <a:r>
              <a:rPr lang="tr-TR" sz="1600">
                <a:latin typeface="Times New Roman"/>
                <a:cs typeface="Times New Roman"/>
              </a:rPr>
              <a:t>farkının</a:t>
            </a:r>
            <a:r>
              <a:rPr lang="tr-TR" sz="1600" spc="200">
                <a:latin typeface="Times New Roman"/>
                <a:cs typeface="Times New Roman"/>
              </a:rPr>
              <a:t>  </a:t>
            </a:r>
            <a:r>
              <a:rPr lang="tr-TR" sz="1600">
                <a:latin typeface="Times New Roman"/>
                <a:cs typeface="Times New Roman"/>
              </a:rPr>
              <a:t>Şekil</a:t>
            </a:r>
            <a:r>
              <a:rPr lang="tr-TR" sz="1600" spc="204">
                <a:latin typeface="Times New Roman"/>
                <a:cs typeface="Times New Roman"/>
              </a:rPr>
              <a:t>  </a:t>
            </a:r>
            <a:r>
              <a:rPr lang="tr-TR" sz="1600">
                <a:latin typeface="Times New Roman"/>
                <a:cs typeface="Times New Roman"/>
              </a:rPr>
              <a:t>6.14’de</a:t>
            </a:r>
            <a:r>
              <a:rPr lang="tr-TR" sz="1600" spc="200">
                <a:latin typeface="Times New Roman"/>
                <a:cs typeface="Times New Roman"/>
              </a:rPr>
              <a:t>  </a:t>
            </a:r>
            <a:r>
              <a:rPr lang="tr-TR" sz="1600" spc="-20">
                <a:latin typeface="Times New Roman"/>
                <a:cs typeface="Times New Roman"/>
              </a:rPr>
              <a:t>daha </a:t>
            </a:r>
            <a:r>
              <a:rPr lang="tr-TR" sz="1600">
                <a:latin typeface="Times New Roman"/>
                <a:cs typeface="Times New Roman"/>
              </a:rPr>
              <a:t>anlaşılabilir</a:t>
            </a:r>
            <a:r>
              <a:rPr lang="tr-TR" sz="1600" spc="475">
                <a:latin typeface="Times New Roman"/>
                <a:cs typeface="Times New Roman"/>
              </a:rPr>
              <a:t>  </a:t>
            </a:r>
            <a:r>
              <a:rPr lang="tr-TR" sz="1600">
                <a:latin typeface="Times New Roman"/>
                <a:cs typeface="Times New Roman"/>
              </a:rPr>
              <a:t>hale</a:t>
            </a:r>
            <a:r>
              <a:rPr lang="tr-TR" sz="1600" spc="484">
                <a:latin typeface="Times New Roman"/>
                <a:cs typeface="Times New Roman"/>
              </a:rPr>
              <a:t>  </a:t>
            </a:r>
            <a:r>
              <a:rPr lang="tr-TR" sz="1600">
                <a:latin typeface="Times New Roman"/>
                <a:cs typeface="Times New Roman"/>
              </a:rPr>
              <a:t>geldiği</a:t>
            </a:r>
            <a:r>
              <a:rPr lang="tr-TR" sz="1600" spc="484">
                <a:latin typeface="Times New Roman"/>
                <a:cs typeface="Times New Roman"/>
              </a:rPr>
              <a:t>  </a:t>
            </a:r>
            <a:r>
              <a:rPr lang="tr-TR" sz="1600">
                <a:latin typeface="Times New Roman"/>
                <a:cs typeface="Times New Roman"/>
              </a:rPr>
              <a:t>görülmektedir.</a:t>
            </a:r>
            <a:r>
              <a:rPr lang="tr-TR" sz="1600" spc="480">
                <a:latin typeface="Times New Roman"/>
                <a:cs typeface="Times New Roman"/>
              </a:rPr>
              <a:t>  </a:t>
            </a:r>
            <a:r>
              <a:rPr lang="tr-TR" sz="1600" spc="-10">
                <a:latin typeface="Times New Roman"/>
                <a:cs typeface="Times New Roman"/>
              </a:rPr>
              <a:t>Ölçek </a:t>
            </a:r>
            <a:r>
              <a:rPr lang="tr-TR" sz="1600">
                <a:latin typeface="Times New Roman"/>
                <a:cs typeface="Times New Roman"/>
              </a:rPr>
              <a:t>büyüdüğünde</a:t>
            </a:r>
            <a:r>
              <a:rPr lang="tr-TR" sz="1600" spc="459">
                <a:latin typeface="Times New Roman"/>
                <a:cs typeface="Times New Roman"/>
              </a:rPr>
              <a:t> </a:t>
            </a:r>
            <a:r>
              <a:rPr lang="tr-TR" sz="1600">
                <a:latin typeface="Times New Roman"/>
                <a:cs typeface="Times New Roman"/>
              </a:rPr>
              <a:t>MySQL’in</a:t>
            </a:r>
            <a:r>
              <a:rPr lang="tr-TR" sz="1600" spc="450">
                <a:latin typeface="Times New Roman"/>
                <a:cs typeface="Times New Roman"/>
              </a:rPr>
              <a:t> </a:t>
            </a:r>
            <a:r>
              <a:rPr lang="tr-TR" sz="1600">
                <a:latin typeface="Times New Roman"/>
                <a:cs typeface="Times New Roman"/>
              </a:rPr>
              <a:t>performansındaki</a:t>
            </a:r>
            <a:r>
              <a:rPr lang="tr-TR" sz="1600" spc="459">
                <a:latin typeface="Times New Roman"/>
                <a:cs typeface="Times New Roman"/>
              </a:rPr>
              <a:t> </a:t>
            </a:r>
            <a:r>
              <a:rPr lang="tr-TR" sz="1600" spc="-10">
                <a:latin typeface="Times New Roman"/>
                <a:cs typeface="Times New Roman"/>
              </a:rPr>
              <a:t>dezavantaj </a:t>
            </a:r>
            <a:r>
              <a:rPr lang="tr-TR" sz="1600">
                <a:latin typeface="Times New Roman"/>
                <a:cs typeface="Times New Roman"/>
              </a:rPr>
              <a:t>açıkça</a:t>
            </a:r>
            <a:r>
              <a:rPr lang="tr-TR" sz="1600" spc="5">
                <a:latin typeface="Times New Roman"/>
                <a:cs typeface="Times New Roman"/>
              </a:rPr>
              <a:t> </a:t>
            </a:r>
            <a:r>
              <a:rPr lang="tr-TR" sz="1600">
                <a:latin typeface="Times New Roman"/>
                <a:cs typeface="Times New Roman"/>
              </a:rPr>
              <a:t>görülmektedir.</a:t>
            </a:r>
            <a:r>
              <a:rPr lang="tr-TR" sz="1600" spc="10">
                <a:latin typeface="Times New Roman"/>
                <a:cs typeface="Times New Roman"/>
              </a:rPr>
              <a:t> </a:t>
            </a:r>
            <a:r>
              <a:rPr lang="tr-TR" sz="1600">
                <a:latin typeface="Times New Roman"/>
                <a:cs typeface="Times New Roman"/>
              </a:rPr>
              <a:t>MongoDB</a:t>
            </a:r>
            <a:r>
              <a:rPr lang="tr-TR" sz="1600" spc="10">
                <a:latin typeface="Times New Roman"/>
                <a:cs typeface="Times New Roman"/>
              </a:rPr>
              <a:t> </a:t>
            </a:r>
            <a:r>
              <a:rPr lang="tr-TR" sz="1600">
                <a:latin typeface="Times New Roman"/>
                <a:cs typeface="Times New Roman"/>
              </a:rPr>
              <a:t>tüm</a:t>
            </a:r>
            <a:r>
              <a:rPr lang="tr-TR" sz="1600" spc="-10">
                <a:latin typeface="Times New Roman"/>
                <a:cs typeface="Times New Roman"/>
              </a:rPr>
              <a:t> </a:t>
            </a:r>
            <a:r>
              <a:rPr lang="tr-TR" sz="1600">
                <a:latin typeface="Times New Roman"/>
                <a:cs typeface="Times New Roman"/>
              </a:rPr>
              <a:t>veri</a:t>
            </a:r>
            <a:r>
              <a:rPr lang="tr-TR" sz="1600" spc="5">
                <a:latin typeface="Times New Roman"/>
                <a:cs typeface="Times New Roman"/>
              </a:rPr>
              <a:t> </a:t>
            </a:r>
            <a:r>
              <a:rPr lang="tr-TR" sz="1600">
                <a:latin typeface="Times New Roman"/>
                <a:cs typeface="Times New Roman"/>
              </a:rPr>
              <a:t>kayıt </a:t>
            </a:r>
            <a:r>
              <a:rPr lang="tr-TR" sz="1600" spc="-10">
                <a:latin typeface="Times New Roman"/>
                <a:cs typeface="Times New Roman"/>
              </a:rPr>
              <a:t>setlerinde </a:t>
            </a:r>
            <a:r>
              <a:rPr lang="tr-TR" sz="1600">
                <a:latin typeface="Times New Roman"/>
                <a:cs typeface="Times New Roman"/>
              </a:rPr>
              <a:t>oldukça</a:t>
            </a:r>
            <a:r>
              <a:rPr lang="tr-TR" sz="1600" spc="-15">
                <a:latin typeface="Times New Roman"/>
                <a:cs typeface="Times New Roman"/>
              </a:rPr>
              <a:t> </a:t>
            </a:r>
            <a:r>
              <a:rPr lang="tr-TR" sz="1600">
                <a:latin typeface="Times New Roman"/>
                <a:cs typeface="Times New Roman"/>
              </a:rPr>
              <a:t>iyi</a:t>
            </a:r>
            <a:r>
              <a:rPr lang="tr-TR" sz="1600" spc="-25">
                <a:latin typeface="Times New Roman"/>
                <a:cs typeface="Times New Roman"/>
              </a:rPr>
              <a:t> </a:t>
            </a:r>
            <a:r>
              <a:rPr lang="tr-TR" sz="1600">
                <a:latin typeface="Times New Roman"/>
                <a:cs typeface="Times New Roman"/>
              </a:rPr>
              <a:t>bir</a:t>
            </a:r>
            <a:r>
              <a:rPr lang="tr-TR" sz="1600" spc="-20">
                <a:latin typeface="Times New Roman"/>
                <a:cs typeface="Times New Roman"/>
              </a:rPr>
              <a:t> </a:t>
            </a:r>
            <a:r>
              <a:rPr lang="tr-TR" sz="1600" spc="-10">
                <a:latin typeface="Times New Roman"/>
                <a:cs typeface="Times New Roman"/>
              </a:rPr>
              <a:t>performans</a:t>
            </a:r>
            <a:r>
              <a:rPr lang="tr-TR" sz="1600" spc="-15">
                <a:latin typeface="Times New Roman"/>
                <a:cs typeface="Times New Roman"/>
              </a:rPr>
              <a:t> </a:t>
            </a:r>
            <a:r>
              <a:rPr lang="tr-TR" sz="1600">
                <a:latin typeface="Times New Roman"/>
                <a:cs typeface="Times New Roman"/>
              </a:rPr>
              <a:t>gösterdiği</a:t>
            </a:r>
            <a:r>
              <a:rPr lang="tr-TR" sz="1600" spc="-25">
                <a:latin typeface="Times New Roman"/>
                <a:cs typeface="Times New Roman"/>
              </a:rPr>
              <a:t> </a:t>
            </a:r>
            <a:r>
              <a:rPr lang="tr-TR" sz="1600">
                <a:latin typeface="Times New Roman"/>
                <a:cs typeface="Times New Roman"/>
              </a:rPr>
              <a:t>ortaya</a:t>
            </a:r>
            <a:r>
              <a:rPr lang="tr-TR" sz="1600" spc="-20">
                <a:latin typeface="Times New Roman"/>
                <a:cs typeface="Times New Roman"/>
              </a:rPr>
              <a:t> </a:t>
            </a:r>
            <a:r>
              <a:rPr lang="tr-TR" sz="1600" spc="-10">
                <a:latin typeface="Times New Roman"/>
                <a:cs typeface="Times New Roman"/>
              </a:rPr>
              <a:t>konulmuştur.</a:t>
            </a:r>
            <a:endParaRPr lang="tr-TR" sz="1600">
              <a:latin typeface="Times New Roman"/>
              <a:cs typeface="Times New Roman"/>
            </a:endParaRPr>
          </a:p>
          <a:p>
            <a:endParaRPr lang="tr-TR" sz="1600"/>
          </a:p>
        </p:txBody>
      </p:sp>
      <p:pic>
        <p:nvPicPr>
          <p:cNvPr id="4" name="object 21">
            <a:extLst>
              <a:ext uri="{FF2B5EF4-FFF2-40B4-BE49-F238E27FC236}">
                <a16:creationId xmlns:a16="http://schemas.microsoft.com/office/drawing/2014/main" id="{00F2BB96-CB9B-B318-B08C-93733F0B4395}"/>
              </a:ext>
            </a:extLst>
          </p:cNvPr>
          <p:cNvPicPr/>
          <p:nvPr/>
        </p:nvPicPr>
        <p:blipFill rotWithShape="1">
          <a:blip r:embed="rId2" cstate="print"/>
          <a:srcRect l="7112" r="-3" b="-3"/>
          <a:stretch/>
        </p:blipFill>
        <p:spPr>
          <a:xfrm>
            <a:off x="4984956" y="2775951"/>
            <a:ext cx="6158802"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1865845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8D474C-867B-57C6-92E5-A0D17A72AF6B}"/>
              </a:ext>
            </a:extLst>
          </p:cNvPr>
          <p:cNvSpPr>
            <a:spLocks noGrp="1"/>
          </p:cNvSpPr>
          <p:nvPr>
            <p:ph type="title"/>
          </p:nvPr>
        </p:nvSpPr>
        <p:spPr>
          <a:xfrm>
            <a:off x="1154954" y="973668"/>
            <a:ext cx="8761413" cy="706964"/>
          </a:xfrm>
        </p:spPr>
        <p:txBody>
          <a:bodyPr>
            <a:normAutofit/>
          </a:bodyPr>
          <a:lstStyle/>
          <a:p>
            <a:endParaRPr lang="tr-TR">
              <a:solidFill>
                <a:srgbClr val="EBEBEB"/>
              </a:solidFill>
            </a:endParaRPr>
          </a:p>
        </p:txBody>
      </p:sp>
      <p:sp>
        <p:nvSpPr>
          <p:cNvPr id="3" name="İçerik Yer Tutucusu 2">
            <a:extLst>
              <a:ext uri="{FF2B5EF4-FFF2-40B4-BE49-F238E27FC236}">
                <a16:creationId xmlns:a16="http://schemas.microsoft.com/office/drawing/2014/main" id="{649C1E53-31FE-E85A-63DA-72D382419EE5}"/>
              </a:ext>
            </a:extLst>
          </p:cNvPr>
          <p:cNvSpPr>
            <a:spLocks noGrp="1"/>
          </p:cNvSpPr>
          <p:nvPr>
            <p:ph idx="1"/>
          </p:nvPr>
        </p:nvSpPr>
        <p:spPr>
          <a:xfrm>
            <a:off x="1154954" y="2603500"/>
            <a:ext cx="5211979" cy="3416300"/>
          </a:xfrm>
        </p:spPr>
        <p:txBody>
          <a:bodyPr anchor="ctr">
            <a:normAutofit/>
          </a:bodyPr>
          <a:lstStyle/>
          <a:p>
            <a:pPr>
              <a:lnSpc>
                <a:spcPct val="90000"/>
              </a:lnSpc>
            </a:pPr>
            <a:r>
              <a:rPr lang="tr-TR" sz="1400">
                <a:effectLst/>
                <a:latin typeface="Times New Roman" panose="02020603050405020304" pitchFamily="18" charset="0"/>
              </a:rPr>
              <a:t>Son olarak </a:t>
            </a:r>
            <a:r>
              <a:rPr lang="tr-TR" sz="1400" err="1">
                <a:effectLst/>
                <a:latin typeface="Times New Roman" panose="02020603050405020304" pitchFamily="18" charset="0"/>
              </a:rPr>
              <a:t>MySQL</a:t>
            </a:r>
            <a:r>
              <a:rPr lang="tr-TR" sz="1400">
                <a:effectLst/>
                <a:latin typeface="Times New Roman" panose="02020603050405020304" pitchFamily="18" charset="0"/>
              </a:rPr>
              <a:t> ve </a:t>
            </a:r>
            <a:r>
              <a:rPr lang="tr-TR" sz="1400" err="1">
                <a:effectLst/>
                <a:latin typeface="Times New Roman" panose="02020603050405020304" pitchFamily="18" charset="0"/>
              </a:rPr>
              <a:t>MongoDB</a:t>
            </a:r>
            <a:r>
              <a:rPr lang="tr-TR" sz="1400">
                <a:effectLst/>
                <a:latin typeface="Times New Roman" panose="02020603050405020304" pitchFamily="18" charset="0"/>
              </a:rPr>
              <a:t> veri tabanlarına veri ekleme “INSERT” ve silme “DELETE” </a:t>
            </a:r>
            <a:r>
              <a:rPr lang="tr-TR" sz="1400" err="1">
                <a:effectLst/>
                <a:latin typeface="Times New Roman" panose="02020603050405020304" pitchFamily="18" charset="0"/>
              </a:rPr>
              <a:t>işlemleri</a:t>
            </a:r>
            <a:r>
              <a:rPr lang="tr-TR" sz="1400">
                <a:effectLst/>
                <a:latin typeface="Times New Roman" panose="02020603050405020304" pitchFamily="18" charset="0"/>
              </a:rPr>
              <a:t> </a:t>
            </a:r>
            <a:r>
              <a:rPr lang="tr-TR" sz="1400" err="1">
                <a:effectLst/>
                <a:latin typeface="Times New Roman" panose="02020603050405020304" pitchFamily="18" charset="0"/>
              </a:rPr>
              <a:t>uygulanmıştır</a:t>
            </a:r>
            <a:r>
              <a:rPr lang="tr-TR" sz="1400">
                <a:effectLst/>
                <a:latin typeface="Times New Roman" panose="02020603050405020304" pitchFamily="18" charset="0"/>
              </a:rPr>
              <a:t>. Veri tabanı komutlarının </a:t>
            </a:r>
            <a:r>
              <a:rPr lang="tr-TR" sz="1400" err="1">
                <a:effectLst/>
                <a:latin typeface="Times New Roman" panose="02020603050405020304" pitchFamily="18" charset="0"/>
              </a:rPr>
              <a:t>çoğu</a:t>
            </a:r>
            <a:r>
              <a:rPr lang="tr-TR" sz="1400">
                <a:effectLst/>
                <a:latin typeface="Times New Roman" panose="02020603050405020304" pitchFamily="18" charset="0"/>
              </a:rPr>
              <a:t> veri okuma ve yazma sorguları olmasına </a:t>
            </a:r>
            <a:r>
              <a:rPr lang="tr-TR" sz="1400" err="1">
                <a:effectLst/>
                <a:latin typeface="Times New Roman" panose="02020603050405020304" pitchFamily="18" charset="0"/>
              </a:rPr>
              <a:t>rağmen</a:t>
            </a:r>
            <a:r>
              <a:rPr lang="tr-TR" sz="1400">
                <a:effectLst/>
                <a:latin typeface="Times New Roman" panose="02020603050405020304" pitchFamily="18" charset="0"/>
              </a:rPr>
              <a:t> silme sorguları da </a:t>
            </a:r>
            <a:r>
              <a:rPr lang="tr-TR" sz="1400" err="1">
                <a:effectLst/>
                <a:latin typeface="Times New Roman" panose="02020603050405020304" pitchFamily="18" charset="0"/>
              </a:rPr>
              <a:t>önemli</a:t>
            </a:r>
            <a:r>
              <a:rPr lang="tr-TR" sz="1400">
                <a:effectLst/>
                <a:latin typeface="Times New Roman" panose="02020603050405020304" pitchFamily="18" charset="0"/>
              </a:rPr>
              <a:t> bir </a:t>
            </a:r>
            <a:r>
              <a:rPr lang="tr-TR" sz="1400" err="1">
                <a:effectLst/>
                <a:latin typeface="Times New Roman" panose="02020603050405020304" pitchFamily="18" charset="0"/>
              </a:rPr>
              <a:t>faktör</a:t>
            </a:r>
            <a:r>
              <a:rPr lang="tr-TR" sz="1400">
                <a:effectLst/>
                <a:latin typeface="Times New Roman" panose="02020603050405020304" pitchFamily="18" charset="0"/>
              </a:rPr>
              <a:t> olarak </a:t>
            </a:r>
            <a:r>
              <a:rPr lang="tr-TR" sz="1400" err="1">
                <a:effectLst/>
                <a:latin typeface="Times New Roman" panose="02020603050405020304" pitchFamily="18" charset="0"/>
              </a:rPr>
              <a:t>görülmektedir</a:t>
            </a:r>
            <a:r>
              <a:rPr lang="tr-TR" sz="1400">
                <a:effectLst/>
                <a:latin typeface="Times New Roman" panose="02020603050405020304" pitchFamily="18" charset="0"/>
              </a:rPr>
              <a:t>. </a:t>
            </a:r>
            <a:r>
              <a:rPr lang="tr-TR" sz="1400" err="1">
                <a:effectLst/>
                <a:latin typeface="Times New Roman" panose="02020603050405020304" pitchFamily="18" charset="0"/>
              </a:rPr>
              <a:t>Şekil</a:t>
            </a:r>
            <a:r>
              <a:rPr lang="tr-TR" sz="1400">
                <a:effectLst/>
                <a:latin typeface="Times New Roman" panose="02020603050405020304" pitchFamily="18" charset="0"/>
              </a:rPr>
              <a:t> 6.15’de her iki veri tabanı sisteminin INSERT ve DELETE </a:t>
            </a:r>
            <a:r>
              <a:rPr lang="tr-TR" sz="1400" err="1">
                <a:effectLst/>
                <a:latin typeface="Times New Roman" panose="02020603050405020304" pitchFamily="18" charset="0"/>
              </a:rPr>
              <a:t>işlemlerine</a:t>
            </a:r>
            <a:r>
              <a:rPr lang="tr-TR" sz="1400">
                <a:effectLst/>
                <a:latin typeface="Times New Roman" panose="02020603050405020304" pitchFamily="18" charset="0"/>
              </a:rPr>
              <a:t> ait performans </a:t>
            </a:r>
            <a:r>
              <a:rPr lang="tr-TR" sz="1400" err="1">
                <a:effectLst/>
                <a:latin typeface="Times New Roman" panose="02020603050405020304" pitchFamily="18" charset="0"/>
              </a:rPr>
              <a:t>grafiği</a:t>
            </a:r>
            <a:r>
              <a:rPr lang="tr-TR" sz="1400">
                <a:effectLst/>
                <a:latin typeface="Times New Roman" panose="02020603050405020304" pitchFamily="18" charset="0"/>
              </a:rPr>
              <a:t> </a:t>
            </a:r>
            <a:r>
              <a:rPr lang="tr-TR" sz="1400" err="1">
                <a:effectLst/>
                <a:latin typeface="Times New Roman" panose="02020603050405020304" pitchFamily="18" charset="0"/>
              </a:rPr>
              <a:t>gösterilmektedir</a:t>
            </a:r>
            <a:r>
              <a:rPr lang="tr-TR" sz="1400">
                <a:effectLst/>
                <a:latin typeface="Times New Roman" panose="02020603050405020304" pitchFamily="18" charset="0"/>
              </a:rPr>
              <a:t>. </a:t>
            </a:r>
            <a:endParaRPr lang="tr-TR" sz="1400"/>
          </a:p>
          <a:p>
            <a:pPr>
              <a:lnSpc>
                <a:spcPct val="90000"/>
              </a:lnSpc>
            </a:pPr>
            <a:r>
              <a:rPr lang="tr-TR" sz="1400">
                <a:effectLst/>
                <a:latin typeface="Times New Roman" panose="02020603050405020304" pitchFamily="18" charset="0"/>
              </a:rPr>
              <a:t>Yapılan analizde; her iki veri tabanının komut sayılarına </a:t>
            </a:r>
            <a:r>
              <a:rPr lang="tr-TR" sz="1400" err="1">
                <a:effectLst/>
                <a:latin typeface="Times New Roman" panose="02020603050405020304" pitchFamily="18" charset="0"/>
              </a:rPr>
              <a:t>göre</a:t>
            </a:r>
            <a:r>
              <a:rPr lang="tr-TR" sz="1400">
                <a:effectLst/>
                <a:latin typeface="Times New Roman" panose="02020603050405020304" pitchFamily="18" charset="0"/>
              </a:rPr>
              <a:t> </a:t>
            </a:r>
            <a:r>
              <a:rPr lang="tr-TR" sz="1400" err="1">
                <a:effectLst/>
                <a:latin typeface="Times New Roman" panose="02020603050405020304" pitchFamily="18" charset="0"/>
              </a:rPr>
              <a:t>işlem</a:t>
            </a:r>
            <a:r>
              <a:rPr lang="tr-TR" sz="1400">
                <a:effectLst/>
                <a:latin typeface="Times New Roman" panose="02020603050405020304" pitchFamily="18" charset="0"/>
              </a:rPr>
              <a:t> </a:t>
            </a:r>
            <a:r>
              <a:rPr lang="tr-TR" sz="1400" err="1">
                <a:effectLst/>
                <a:latin typeface="Times New Roman" panose="02020603050405020304" pitchFamily="18" charset="0"/>
              </a:rPr>
              <a:t>süreleri</a:t>
            </a:r>
            <a:r>
              <a:rPr lang="tr-TR" sz="1400">
                <a:effectLst/>
                <a:latin typeface="Times New Roman" panose="02020603050405020304" pitchFamily="18" charset="0"/>
              </a:rPr>
              <a:t> </a:t>
            </a:r>
            <a:r>
              <a:rPr lang="tr-TR" sz="1400" err="1">
                <a:effectLst/>
                <a:latin typeface="Times New Roman" panose="02020603050405020304" pitchFamily="18" charset="0"/>
              </a:rPr>
              <a:t>doğrusal</a:t>
            </a:r>
            <a:r>
              <a:rPr lang="tr-TR" sz="1400">
                <a:effectLst/>
                <a:latin typeface="Times New Roman" panose="02020603050405020304" pitchFamily="18" charset="0"/>
              </a:rPr>
              <a:t> bir </a:t>
            </a:r>
            <a:r>
              <a:rPr lang="tr-TR" sz="1400" err="1">
                <a:effectLst/>
                <a:latin typeface="Times New Roman" panose="02020603050405020304" pitchFamily="18" charset="0"/>
              </a:rPr>
              <a:t>eğilim</a:t>
            </a:r>
            <a:r>
              <a:rPr lang="tr-TR" sz="1400">
                <a:effectLst/>
                <a:latin typeface="Times New Roman" panose="02020603050405020304" pitchFamily="18" charset="0"/>
              </a:rPr>
              <a:t> </a:t>
            </a:r>
            <a:r>
              <a:rPr lang="tr-TR" sz="1400" err="1">
                <a:effectLst/>
                <a:latin typeface="Times New Roman" panose="02020603050405020304" pitchFamily="18" charset="0"/>
              </a:rPr>
              <a:t>göstermektedir</a:t>
            </a:r>
            <a:r>
              <a:rPr lang="tr-TR" sz="1400">
                <a:effectLst/>
                <a:latin typeface="Times New Roman" panose="02020603050405020304" pitchFamily="18" charset="0"/>
              </a:rPr>
              <a:t>. </a:t>
            </a:r>
            <a:r>
              <a:rPr lang="tr-TR" sz="1400" err="1">
                <a:effectLst/>
                <a:latin typeface="Times New Roman" panose="02020603050405020304" pitchFamily="18" charset="0"/>
              </a:rPr>
              <a:t>MongoDB’nin</a:t>
            </a:r>
            <a:r>
              <a:rPr lang="tr-TR" sz="1400">
                <a:effectLst/>
                <a:latin typeface="Times New Roman" panose="02020603050405020304" pitchFamily="18" charset="0"/>
              </a:rPr>
              <a:t> veri ekleme </a:t>
            </a:r>
            <a:r>
              <a:rPr lang="tr-TR" sz="1400" err="1">
                <a:effectLst/>
                <a:latin typeface="Times New Roman" panose="02020603050405020304" pitchFamily="18" charset="0"/>
              </a:rPr>
              <a:t>işlemi</a:t>
            </a:r>
            <a:r>
              <a:rPr lang="tr-TR" sz="1400">
                <a:effectLst/>
                <a:latin typeface="Times New Roman" panose="02020603050405020304" pitchFamily="18" charset="0"/>
              </a:rPr>
              <a:t> </a:t>
            </a:r>
            <a:r>
              <a:rPr lang="tr-TR" sz="1400" err="1">
                <a:effectLst/>
                <a:latin typeface="Times New Roman" panose="02020603050405020304" pitchFamily="18" charset="0"/>
              </a:rPr>
              <a:t>MySQL’e</a:t>
            </a:r>
            <a:r>
              <a:rPr lang="tr-TR" sz="1400">
                <a:effectLst/>
                <a:latin typeface="Times New Roman" panose="02020603050405020304" pitchFamily="18" charset="0"/>
              </a:rPr>
              <a:t> </a:t>
            </a:r>
            <a:r>
              <a:rPr lang="tr-TR" sz="1400" err="1">
                <a:effectLst/>
                <a:latin typeface="Times New Roman" panose="02020603050405020304" pitchFamily="18" charset="0"/>
              </a:rPr>
              <a:t>göre</a:t>
            </a:r>
            <a:r>
              <a:rPr lang="tr-TR" sz="1400">
                <a:effectLst/>
                <a:latin typeface="Times New Roman" panose="02020603050405020304" pitchFamily="18" charset="0"/>
              </a:rPr>
              <a:t> </a:t>
            </a:r>
            <a:r>
              <a:rPr lang="tr-TR" sz="1400" err="1">
                <a:effectLst/>
                <a:latin typeface="Times New Roman" panose="02020603050405020304" pitchFamily="18" charset="0"/>
              </a:rPr>
              <a:t>çok</a:t>
            </a:r>
            <a:r>
              <a:rPr lang="tr-TR" sz="1400">
                <a:effectLst/>
                <a:latin typeface="Times New Roman" panose="02020603050405020304" pitchFamily="18" charset="0"/>
              </a:rPr>
              <a:t> daha iyi bir performansa sahiptir. </a:t>
            </a:r>
            <a:endParaRPr lang="tr-TR" sz="1400"/>
          </a:p>
          <a:p>
            <a:pPr>
              <a:lnSpc>
                <a:spcPct val="90000"/>
              </a:lnSpc>
            </a:pPr>
            <a:r>
              <a:rPr lang="tr-TR" sz="1400">
                <a:effectLst/>
                <a:latin typeface="Times New Roman" panose="02020603050405020304" pitchFamily="18" charset="0"/>
              </a:rPr>
              <a:t>Veri silme </a:t>
            </a:r>
            <a:r>
              <a:rPr lang="tr-TR" sz="1400" err="1">
                <a:effectLst/>
                <a:latin typeface="Times New Roman" panose="02020603050405020304" pitchFamily="18" charset="0"/>
              </a:rPr>
              <a:t>işleminde</a:t>
            </a:r>
            <a:r>
              <a:rPr lang="tr-TR" sz="1400">
                <a:effectLst/>
                <a:latin typeface="Times New Roman" panose="02020603050405020304" pitchFamily="18" charset="0"/>
              </a:rPr>
              <a:t> ise </a:t>
            </a:r>
            <a:r>
              <a:rPr lang="tr-TR" sz="1400" err="1">
                <a:effectLst/>
                <a:latin typeface="Times New Roman" panose="02020603050405020304" pitchFamily="18" charset="0"/>
              </a:rPr>
              <a:t>MongoDB’nin</a:t>
            </a:r>
            <a:r>
              <a:rPr lang="tr-TR" sz="1400">
                <a:effectLst/>
                <a:latin typeface="Times New Roman" panose="02020603050405020304" pitchFamily="18" charset="0"/>
              </a:rPr>
              <a:t> </a:t>
            </a:r>
            <a:r>
              <a:rPr lang="tr-TR" sz="1400" err="1">
                <a:effectLst/>
                <a:latin typeface="Times New Roman" panose="02020603050405020304" pitchFamily="18" charset="0"/>
              </a:rPr>
              <a:t>MySQL</a:t>
            </a:r>
            <a:r>
              <a:rPr lang="tr-TR" sz="1400">
                <a:effectLst/>
                <a:latin typeface="Times New Roman" panose="02020603050405020304" pitchFamily="18" charset="0"/>
              </a:rPr>
              <a:t> ile benzer bir performansa sahip </a:t>
            </a:r>
            <a:r>
              <a:rPr lang="tr-TR" sz="1400" err="1">
                <a:effectLst/>
                <a:latin typeface="Times New Roman" panose="02020603050405020304" pitchFamily="18" charset="0"/>
              </a:rPr>
              <a:t>olduğu</a:t>
            </a:r>
            <a:r>
              <a:rPr lang="tr-TR" sz="1400">
                <a:effectLst/>
                <a:latin typeface="Times New Roman" panose="02020603050405020304" pitchFamily="18" charset="0"/>
              </a:rPr>
              <a:t> fakat veri silme komut sayılarının </a:t>
            </a:r>
            <a:r>
              <a:rPr lang="tr-TR" sz="1400" err="1">
                <a:effectLst/>
                <a:latin typeface="Times New Roman" panose="02020603050405020304" pitchFamily="18" charset="0"/>
              </a:rPr>
              <a:t>artışı</a:t>
            </a:r>
            <a:r>
              <a:rPr lang="tr-TR" sz="1400">
                <a:effectLst/>
                <a:latin typeface="Times New Roman" panose="02020603050405020304" pitchFamily="18" charset="0"/>
              </a:rPr>
              <a:t> ile </a:t>
            </a:r>
            <a:r>
              <a:rPr lang="tr-TR" sz="1400" err="1">
                <a:effectLst/>
                <a:latin typeface="Times New Roman" panose="02020603050405020304" pitchFamily="18" charset="0"/>
              </a:rPr>
              <a:t>MySQL</a:t>
            </a:r>
            <a:r>
              <a:rPr lang="tr-TR" sz="1400">
                <a:effectLst/>
                <a:latin typeface="Times New Roman" panose="02020603050405020304" pitchFamily="18" charset="0"/>
              </a:rPr>
              <a:t> veri tabanı sisteminin silme </a:t>
            </a:r>
            <a:r>
              <a:rPr lang="tr-TR" sz="1400" err="1">
                <a:effectLst/>
                <a:latin typeface="Times New Roman" panose="02020603050405020304" pitchFamily="18" charset="0"/>
              </a:rPr>
              <a:t>işleminde</a:t>
            </a:r>
            <a:r>
              <a:rPr lang="tr-TR" sz="1400">
                <a:effectLst/>
                <a:latin typeface="Times New Roman" panose="02020603050405020304" pitchFamily="18" charset="0"/>
              </a:rPr>
              <a:t> iyi bir performans </a:t>
            </a:r>
            <a:r>
              <a:rPr lang="tr-TR" sz="1400" err="1">
                <a:effectLst/>
                <a:latin typeface="Times New Roman" panose="02020603050405020304" pitchFamily="18" charset="0"/>
              </a:rPr>
              <a:t>sergilediği</a:t>
            </a:r>
            <a:r>
              <a:rPr lang="tr-TR" sz="1400">
                <a:effectLst/>
                <a:latin typeface="Times New Roman" panose="02020603050405020304" pitchFamily="18" charset="0"/>
              </a:rPr>
              <a:t> </a:t>
            </a:r>
            <a:r>
              <a:rPr lang="tr-TR" sz="1400" err="1">
                <a:effectLst/>
                <a:latin typeface="Times New Roman" panose="02020603050405020304" pitchFamily="18" charset="0"/>
              </a:rPr>
              <a:t>gözlemlenmiştir</a:t>
            </a:r>
            <a:r>
              <a:rPr lang="tr-TR" sz="1400">
                <a:effectLst/>
                <a:latin typeface="Times New Roman" panose="02020603050405020304" pitchFamily="18" charset="0"/>
              </a:rPr>
              <a:t>. </a:t>
            </a:r>
            <a:endParaRPr lang="tr-TR" sz="1400"/>
          </a:p>
          <a:p>
            <a:pPr>
              <a:lnSpc>
                <a:spcPct val="90000"/>
              </a:lnSpc>
            </a:pPr>
            <a:endParaRPr lang="tr-TR" sz="1400"/>
          </a:p>
        </p:txBody>
      </p:sp>
      <p:pic>
        <p:nvPicPr>
          <p:cNvPr id="4" name="object 22">
            <a:extLst>
              <a:ext uri="{FF2B5EF4-FFF2-40B4-BE49-F238E27FC236}">
                <a16:creationId xmlns:a16="http://schemas.microsoft.com/office/drawing/2014/main" id="{CCC576DC-4639-C3B0-1978-F6321ED9DB24}"/>
              </a:ext>
            </a:extLst>
          </p:cNvPr>
          <p:cNvPicPr/>
          <p:nvPr/>
        </p:nvPicPr>
        <p:blipFill>
          <a:blip r:embed="rId2" cstate="print"/>
          <a:stretch>
            <a:fillRect/>
          </a:stretch>
        </p:blipFill>
        <p:spPr>
          <a:xfrm>
            <a:off x="6798733" y="3505917"/>
            <a:ext cx="4345024" cy="1607231"/>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6581623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FCB53C-A1EE-1F20-1390-8CD521500D1B}"/>
              </a:ext>
            </a:extLst>
          </p:cNvPr>
          <p:cNvSpPr>
            <a:spLocks noGrp="1"/>
          </p:cNvSpPr>
          <p:nvPr>
            <p:ph type="title"/>
          </p:nvPr>
        </p:nvSpPr>
        <p:spPr/>
        <p:txBody>
          <a:bodyPr/>
          <a:lstStyle/>
          <a:p>
            <a:r>
              <a:rPr lang="tr-TR" sz="1800" dirty="0">
                <a:effectLst/>
                <a:latin typeface="Times New Roman,Bold"/>
              </a:rPr>
              <a:t>7. SONUÇ VE DEĞERLENDİRME (RESULT AND EVALUATION) </a:t>
            </a:r>
            <a:br>
              <a:rPr lang="tr-TR" dirty="0"/>
            </a:br>
            <a:endParaRPr lang="tr-TR" dirty="0"/>
          </a:p>
        </p:txBody>
      </p:sp>
      <p:sp>
        <p:nvSpPr>
          <p:cNvPr id="3" name="İçerik Yer Tutucusu 2">
            <a:extLst>
              <a:ext uri="{FF2B5EF4-FFF2-40B4-BE49-F238E27FC236}">
                <a16:creationId xmlns:a16="http://schemas.microsoft.com/office/drawing/2014/main" id="{A6C8A02E-FA37-4AB4-0888-8EC5A1593D61}"/>
              </a:ext>
            </a:extLst>
          </p:cNvPr>
          <p:cNvSpPr>
            <a:spLocks noGrp="1"/>
          </p:cNvSpPr>
          <p:nvPr>
            <p:ph idx="1"/>
          </p:nvPr>
        </p:nvSpPr>
        <p:spPr/>
        <p:txBody>
          <a:bodyPr>
            <a:normAutofit fontScale="92500"/>
          </a:bodyPr>
          <a:lstStyle/>
          <a:p>
            <a:r>
              <a:rPr lang="tr-TR" sz="1800" dirty="0">
                <a:effectLst/>
                <a:latin typeface="Times New Roman" panose="02020603050405020304" pitchFamily="18" charset="0"/>
              </a:rPr>
              <a:t>Klasik </a:t>
            </a:r>
            <a:r>
              <a:rPr lang="tr-TR" sz="1800" dirty="0" err="1">
                <a:effectLst/>
                <a:latin typeface="Times New Roman" panose="02020603050405020304" pitchFamily="18" charset="0"/>
              </a:rPr>
              <a:t>ilişkisel</a:t>
            </a:r>
            <a:r>
              <a:rPr lang="tr-TR" sz="1800" dirty="0">
                <a:effectLst/>
                <a:latin typeface="Times New Roman" panose="02020603050405020304" pitchFamily="18" charset="0"/>
              </a:rPr>
              <a:t> veri tabanlarını </a:t>
            </a:r>
            <a:r>
              <a:rPr lang="tr-TR" sz="1800" dirty="0" err="1">
                <a:effectLst/>
                <a:latin typeface="Times New Roman" panose="02020603050405020304" pitchFamily="18" charset="0"/>
              </a:rPr>
              <a:t>altküme</a:t>
            </a:r>
            <a:r>
              <a:rPr lang="tr-TR" sz="1800" dirty="0">
                <a:effectLst/>
                <a:latin typeface="Times New Roman" panose="02020603050405020304" pitchFamily="18" charset="0"/>
              </a:rPr>
              <a:t> olarak </a:t>
            </a:r>
            <a:r>
              <a:rPr lang="tr-TR" sz="1800" dirty="0" err="1">
                <a:effectLst/>
                <a:latin typeface="Times New Roman" panose="02020603050405020304" pitchFamily="18" charset="0"/>
              </a:rPr>
              <a:t>gören</a:t>
            </a:r>
            <a:r>
              <a:rPr lang="tr-TR" sz="1800" dirty="0">
                <a:effectLst/>
                <a:latin typeface="Times New Roman" panose="02020603050405020304" pitchFamily="18" charset="0"/>
              </a:rPr>
              <a:t>, aynı zamanda SQL ve Daha Fazlası (Not </a:t>
            </a:r>
            <a:r>
              <a:rPr lang="tr-TR" sz="1800" dirty="0" err="1">
                <a:effectLst/>
                <a:latin typeface="Times New Roman" panose="02020603050405020304" pitchFamily="18" charset="0"/>
              </a:rPr>
              <a:t>Only</a:t>
            </a:r>
            <a:r>
              <a:rPr lang="tr-TR" sz="1800" dirty="0">
                <a:effectLst/>
                <a:latin typeface="Times New Roman" panose="02020603050405020304" pitchFamily="18" charset="0"/>
              </a:rPr>
              <a:t> SQL) olarak da adlandırılan </a:t>
            </a:r>
            <a:r>
              <a:rPr lang="tr-TR" sz="1800" dirty="0" err="1">
                <a:effectLst/>
                <a:latin typeface="Times New Roman" panose="02020603050405020304" pitchFamily="18" charset="0"/>
              </a:rPr>
              <a:t>dağıtık</a:t>
            </a:r>
            <a:r>
              <a:rPr lang="tr-TR" sz="1800" dirty="0">
                <a:effectLst/>
                <a:latin typeface="Times New Roman" panose="02020603050405020304" pitchFamily="18" charset="0"/>
              </a:rPr>
              <a:t> mimari ile </a:t>
            </a:r>
            <a:r>
              <a:rPr lang="tr-TR" sz="1800" dirty="0" err="1">
                <a:effectLst/>
                <a:latin typeface="Times New Roman" panose="02020603050405020304" pitchFamily="18" charset="0"/>
              </a:rPr>
              <a:t>oluşturulmus</a:t>
            </a:r>
            <a:r>
              <a:rPr lang="tr-TR" sz="1800" dirty="0">
                <a:effectLst/>
                <a:latin typeface="Times New Roman" panose="02020603050405020304" pitchFamily="18" charset="0"/>
              </a:rPr>
              <a:t>̧ veri tabanları ile </a:t>
            </a:r>
            <a:r>
              <a:rPr lang="tr-TR" sz="1800" dirty="0" err="1">
                <a:effectLst/>
                <a:latin typeface="Times New Roman" panose="02020603050405020304" pitchFamily="18" charset="0"/>
              </a:rPr>
              <a:t>ilişkisel</a:t>
            </a:r>
            <a:r>
              <a:rPr lang="tr-TR" sz="1800" dirty="0">
                <a:effectLst/>
                <a:latin typeface="Times New Roman" panose="02020603050405020304" pitchFamily="18" charset="0"/>
              </a:rPr>
              <a:t> veri tabanları </a:t>
            </a:r>
            <a:r>
              <a:rPr lang="tr-TR" sz="1800" dirty="0" err="1">
                <a:effectLst/>
                <a:latin typeface="Times New Roman" panose="02020603050405020304" pitchFamily="18" charset="0"/>
              </a:rPr>
              <a:t>karşılaştırılmıs</a:t>
            </a:r>
            <a:r>
              <a:rPr lang="tr-TR" sz="1800" dirty="0">
                <a:effectLst/>
                <a:latin typeface="Times New Roman" panose="02020603050405020304" pitchFamily="18" charset="0"/>
              </a:rPr>
              <a:t>̧ ve </a:t>
            </a:r>
            <a:r>
              <a:rPr lang="tr-TR" sz="1800" dirty="0" err="1">
                <a:effectLst/>
                <a:latin typeface="Times New Roman" panose="02020603050405020304" pitchFamily="18" charset="0"/>
              </a:rPr>
              <a:t>yönetim</a:t>
            </a:r>
            <a:r>
              <a:rPr lang="tr-TR" sz="1800" dirty="0">
                <a:effectLst/>
                <a:latin typeface="Times New Roman" panose="02020603050405020304" pitchFamily="18" charset="0"/>
              </a:rPr>
              <a:t> </a:t>
            </a:r>
            <a:r>
              <a:rPr lang="tr-TR" sz="1800" dirty="0" err="1">
                <a:effectLst/>
                <a:latin typeface="Times New Roman" panose="02020603050405020304" pitchFamily="18" charset="0"/>
              </a:rPr>
              <a:t>bilişim</a:t>
            </a:r>
            <a:r>
              <a:rPr lang="tr-TR" sz="1800" dirty="0">
                <a:effectLst/>
                <a:latin typeface="Times New Roman" panose="02020603050405020304" pitchFamily="18" charset="0"/>
              </a:rPr>
              <a:t> sistemleri </a:t>
            </a:r>
            <a:r>
              <a:rPr lang="tr-TR" sz="1800" dirty="0" err="1">
                <a:effectLst/>
                <a:latin typeface="Times New Roman" panose="02020603050405020304" pitchFamily="18" charset="0"/>
              </a:rPr>
              <a:t>açısından</a:t>
            </a:r>
            <a:r>
              <a:rPr lang="tr-TR" sz="1800" dirty="0">
                <a:effectLst/>
                <a:latin typeface="Times New Roman" panose="02020603050405020304" pitchFamily="18" charset="0"/>
              </a:rPr>
              <a:t> </a:t>
            </a:r>
            <a:r>
              <a:rPr lang="tr-TR" sz="1800" dirty="0" err="1">
                <a:effectLst/>
                <a:latin typeface="Times New Roman" panose="02020603050405020304" pitchFamily="18" charset="0"/>
              </a:rPr>
              <a:t>incelenmiştir</a:t>
            </a:r>
            <a:r>
              <a:rPr lang="tr-TR" sz="1800" dirty="0">
                <a:effectLst/>
                <a:latin typeface="Times New Roman" panose="02020603050405020304" pitchFamily="18" charset="0"/>
              </a:rPr>
              <a:t>. </a:t>
            </a:r>
            <a:endParaRPr lang="tr-TR" dirty="0"/>
          </a:p>
          <a:p>
            <a:r>
              <a:rPr lang="tr-TR" sz="1800" dirty="0">
                <a:effectLst/>
                <a:latin typeface="Times New Roman" panose="02020603050405020304" pitchFamily="18" charset="0"/>
              </a:rPr>
              <a:t>Bu </a:t>
            </a:r>
            <a:r>
              <a:rPr lang="tr-TR" sz="1800" dirty="0" err="1">
                <a:effectLst/>
                <a:latin typeface="Times New Roman" panose="02020603050405020304" pitchFamily="18" charset="0"/>
              </a:rPr>
              <a:t>çalışmada</a:t>
            </a:r>
            <a:r>
              <a:rPr lang="tr-TR" sz="1800" dirty="0">
                <a:effectLst/>
                <a:latin typeface="Times New Roman" panose="02020603050405020304" pitchFamily="18" charset="0"/>
              </a:rPr>
              <a:t>, </a:t>
            </a:r>
            <a:r>
              <a:rPr lang="tr-TR" sz="1800" dirty="0" err="1">
                <a:effectLst/>
                <a:latin typeface="Times New Roman" panose="02020603050405020304" pitchFamily="18" charset="0"/>
              </a:rPr>
              <a:t>yönetim</a:t>
            </a:r>
            <a:r>
              <a:rPr lang="tr-TR" sz="1800" dirty="0">
                <a:effectLst/>
                <a:latin typeface="Times New Roman" panose="02020603050405020304" pitchFamily="18" charset="0"/>
              </a:rPr>
              <a:t> </a:t>
            </a:r>
            <a:r>
              <a:rPr lang="tr-TR" sz="1800" dirty="0" err="1">
                <a:effectLst/>
                <a:latin typeface="Times New Roman" panose="02020603050405020304" pitchFamily="18" charset="0"/>
              </a:rPr>
              <a:t>bilişim</a:t>
            </a:r>
            <a:r>
              <a:rPr lang="tr-TR" sz="1800" dirty="0">
                <a:effectLst/>
                <a:latin typeface="Times New Roman" panose="02020603050405020304" pitchFamily="18" charset="0"/>
              </a:rPr>
              <a:t> sistemleri kapsamında veri tabanlarının modellemesi ve niteliklerinin belirlenmesi, en uygun performans </a:t>
            </a:r>
            <a:r>
              <a:rPr lang="tr-TR" sz="1800" dirty="0" err="1">
                <a:effectLst/>
                <a:latin typeface="Times New Roman" panose="02020603050405020304" pitchFamily="18" charset="0"/>
              </a:rPr>
              <a:t>ölçümleri</a:t>
            </a:r>
            <a:r>
              <a:rPr lang="tr-TR" sz="1800" dirty="0">
                <a:effectLst/>
                <a:latin typeface="Times New Roman" panose="02020603050405020304" pitchFamily="18" charset="0"/>
              </a:rPr>
              <a:t>, </a:t>
            </a:r>
            <a:r>
              <a:rPr lang="tr-TR" sz="1800" dirty="0" err="1">
                <a:effectLst/>
                <a:latin typeface="Times New Roman" panose="02020603050405020304" pitchFamily="18" charset="0"/>
              </a:rPr>
              <a:t>sürecin</a:t>
            </a:r>
            <a:r>
              <a:rPr lang="tr-TR" sz="1800" dirty="0">
                <a:effectLst/>
                <a:latin typeface="Times New Roman" panose="02020603050405020304" pitchFamily="18" charset="0"/>
              </a:rPr>
              <a:t> uygun hale getirilmesi ve en uygun veri tabanı </a:t>
            </a:r>
            <a:r>
              <a:rPr lang="tr-TR" sz="1800" dirty="0" err="1">
                <a:effectLst/>
                <a:latin typeface="Times New Roman" panose="02020603050405020304" pitchFamily="18" charset="0"/>
              </a:rPr>
              <a:t>seçiminde</a:t>
            </a:r>
            <a:r>
              <a:rPr lang="tr-TR" sz="1800" dirty="0">
                <a:effectLst/>
                <a:latin typeface="Times New Roman" panose="02020603050405020304" pitchFamily="18" charset="0"/>
              </a:rPr>
              <a:t> kullanıcılara </a:t>
            </a:r>
            <a:r>
              <a:rPr lang="tr-TR" sz="1800" dirty="0" err="1">
                <a:effectLst/>
                <a:latin typeface="Times New Roman" panose="02020603050405020304" pitchFamily="18" charset="0"/>
              </a:rPr>
              <a:t>ışık</a:t>
            </a:r>
            <a:r>
              <a:rPr lang="tr-TR" sz="1800" dirty="0">
                <a:effectLst/>
                <a:latin typeface="Times New Roman" panose="02020603050405020304" pitchFamily="18" charset="0"/>
              </a:rPr>
              <a:t> tutulması </a:t>
            </a:r>
            <a:r>
              <a:rPr lang="tr-TR" sz="1800" dirty="0" err="1">
                <a:effectLst/>
                <a:latin typeface="Times New Roman" panose="02020603050405020304" pitchFamily="18" charset="0"/>
              </a:rPr>
              <a:t>hedeflenmiştir</a:t>
            </a:r>
            <a:r>
              <a:rPr lang="tr-TR" sz="1800" dirty="0">
                <a:effectLst/>
                <a:latin typeface="Times New Roman" panose="02020603050405020304" pitchFamily="18" charset="0"/>
              </a:rPr>
              <a:t>. Son yıllardaki teknolojik ilerleme ile paralel olarak yapılan </a:t>
            </a:r>
            <a:r>
              <a:rPr lang="tr-TR" sz="1800" dirty="0" err="1">
                <a:effectLst/>
                <a:latin typeface="Times New Roman" panose="02020603050405020304" pitchFamily="18" charset="0"/>
              </a:rPr>
              <a:t>çalışmalar</a:t>
            </a:r>
            <a:r>
              <a:rPr lang="tr-TR" sz="1800" dirty="0">
                <a:effectLst/>
                <a:latin typeface="Times New Roman" panose="02020603050405020304" pitchFamily="18" charset="0"/>
              </a:rPr>
              <a:t>, veri tabanı sistemlerinde de etkisini </a:t>
            </a:r>
            <a:r>
              <a:rPr lang="tr-TR" sz="1800" dirty="0" err="1">
                <a:effectLst/>
                <a:latin typeface="Times New Roman" panose="02020603050405020304" pitchFamily="18" charset="0"/>
              </a:rPr>
              <a:t>göstererek</a:t>
            </a:r>
            <a:r>
              <a:rPr lang="tr-TR" sz="1800" dirty="0">
                <a:effectLst/>
                <a:latin typeface="Times New Roman" panose="02020603050405020304" pitchFamily="18" charset="0"/>
              </a:rPr>
              <a:t> </a:t>
            </a:r>
            <a:r>
              <a:rPr lang="tr-TR" sz="1800" dirty="0" err="1">
                <a:effectLst/>
                <a:latin typeface="Times New Roman" panose="02020603050405020304" pitchFamily="18" charset="0"/>
              </a:rPr>
              <a:t>NoSQL</a:t>
            </a:r>
            <a:r>
              <a:rPr lang="tr-TR" sz="1800" dirty="0">
                <a:effectLst/>
                <a:latin typeface="Times New Roman" panose="02020603050405020304" pitchFamily="18" charset="0"/>
              </a:rPr>
              <a:t> kavramını </a:t>
            </a:r>
            <a:r>
              <a:rPr lang="tr-TR" sz="1800" dirty="0" err="1">
                <a:effectLst/>
                <a:latin typeface="Times New Roman" panose="02020603050405020304" pitchFamily="18" charset="0"/>
              </a:rPr>
              <a:t>gün</a:t>
            </a:r>
            <a:r>
              <a:rPr lang="tr-TR" sz="1800" dirty="0">
                <a:effectLst/>
                <a:latin typeface="Times New Roman" panose="02020603050405020304" pitchFamily="18" charset="0"/>
              </a:rPr>
              <a:t> </a:t>
            </a:r>
            <a:r>
              <a:rPr lang="tr-TR" sz="1800" dirty="0" err="1">
                <a:effectLst/>
                <a:latin typeface="Times New Roman" panose="02020603050405020304" pitchFamily="18" charset="0"/>
              </a:rPr>
              <a:t>yüzüne</a:t>
            </a:r>
            <a:r>
              <a:rPr lang="tr-TR" sz="1800" dirty="0">
                <a:effectLst/>
                <a:latin typeface="Times New Roman" panose="02020603050405020304" pitchFamily="18" charset="0"/>
              </a:rPr>
              <a:t> </a:t>
            </a:r>
            <a:r>
              <a:rPr lang="tr-TR" sz="1800" dirty="0" err="1">
                <a:effectLst/>
                <a:latin typeface="Times New Roman" panose="02020603050405020304" pitchFamily="18" charset="0"/>
              </a:rPr>
              <a:t>çıkartmıştır</a:t>
            </a:r>
            <a:r>
              <a:rPr lang="tr-TR" sz="1800" dirty="0">
                <a:effectLst/>
                <a:latin typeface="Times New Roman" panose="02020603050405020304" pitchFamily="18" charset="0"/>
              </a:rPr>
              <a:t>. Hazırlanan bu makalede </a:t>
            </a:r>
            <a:r>
              <a:rPr lang="tr-TR" sz="1800" dirty="0" err="1">
                <a:effectLst/>
                <a:latin typeface="Times New Roman" panose="02020603050405020304" pitchFamily="18" charset="0"/>
              </a:rPr>
              <a:t>ilişkisel</a:t>
            </a:r>
            <a:r>
              <a:rPr lang="tr-TR" sz="1800" dirty="0">
                <a:effectLst/>
                <a:latin typeface="Times New Roman" panose="02020603050405020304" pitchFamily="18" charset="0"/>
              </a:rPr>
              <a:t> ve </a:t>
            </a:r>
            <a:r>
              <a:rPr lang="tr-TR" sz="1800" dirty="0" err="1">
                <a:effectLst/>
                <a:latin typeface="Times New Roman" panose="02020603050405020304" pitchFamily="18" charset="0"/>
              </a:rPr>
              <a:t>ilişkisel</a:t>
            </a:r>
            <a:r>
              <a:rPr lang="tr-TR" sz="1800" dirty="0">
                <a:effectLst/>
                <a:latin typeface="Times New Roman" panose="02020603050405020304" pitchFamily="18" charset="0"/>
              </a:rPr>
              <a:t> olmayan veri tabanı </a:t>
            </a:r>
            <a:r>
              <a:rPr lang="tr-TR" sz="1800" dirty="0" err="1">
                <a:effectLst/>
                <a:latin typeface="Times New Roman" panose="02020603050405020304" pitchFamily="18" charset="0"/>
              </a:rPr>
              <a:t>yönetim</a:t>
            </a:r>
            <a:r>
              <a:rPr lang="tr-TR" sz="1800" dirty="0">
                <a:effectLst/>
                <a:latin typeface="Times New Roman" panose="02020603050405020304" pitchFamily="18" charset="0"/>
              </a:rPr>
              <a:t> sistemlerinin performans </a:t>
            </a:r>
            <a:r>
              <a:rPr lang="tr-TR" sz="1800" dirty="0" err="1">
                <a:effectLst/>
                <a:latin typeface="Times New Roman" panose="02020603050405020304" pitchFamily="18" charset="0"/>
              </a:rPr>
              <a:t>karşılaştırmasının</a:t>
            </a:r>
            <a:r>
              <a:rPr lang="tr-TR" sz="1800" dirty="0">
                <a:effectLst/>
                <a:latin typeface="Times New Roman" panose="02020603050405020304" pitchFamily="18" charset="0"/>
              </a:rPr>
              <a:t> yapılması ve farklı </a:t>
            </a:r>
            <a:r>
              <a:rPr lang="tr-TR" sz="1800" dirty="0" err="1">
                <a:effectLst/>
                <a:latin typeface="Times New Roman" panose="02020603050405020304" pitchFamily="18" charset="0"/>
              </a:rPr>
              <a:t>faktörlerin</a:t>
            </a:r>
            <a:r>
              <a:rPr lang="tr-TR" sz="1800" dirty="0">
                <a:effectLst/>
                <a:latin typeface="Times New Roman" panose="02020603050405020304" pitchFamily="18" charset="0"/>
              </a:rPr>
              <a:t> her bir veri tabanını nasıl </a:t>
            </a:r>
            <a:r>
              <a:rPr lang="tr-TR" sz="1800" dirty="0" err="1">
                <a:effectLst/>
                <a:latin typeface="Times New Roman" panose="02020603050405020304" pitchFamily="18" charset="0"/>
              </a:rPr>
              <a:t>etkilediğini</a:t>
            </a:r>
            <a:r>
              <a:rPr lang="tr-TR" sz="1800" dirty="0">
                <a:effectLst/>
                <a:latin typeface="Times New Roman" panose="02020603050405020304" pitchFamily="18" charset="0"/>
              </a:rPr>
              <a:t> </a:t>
            </a:r>
            <a:r>
              <a:rPr lang="tr-TR" sz="1800" dirty="0" err="1">
                <a:effectLst/>
                <a:latin typeface="Times New Roman" panose="02020603050405020304" pitchFamily="18" charset="0"/>
              </a:rPr>
              <a:t>keşfederek</a:t>
            </a:r>
            <a:r>
              <a:rPr lang="tr-TR" sz="1800" dirty="0">
                <a:effectLst/>
                <a:latin typeface="Times New Roman" panose="02020603050405020304" pitchFamily="18" charset="0"/>
              </a:rPr>
              <a:t> hangi teknolojinin hangi durumlarda </a:t>
            </a:r>
            <a:r>
              <a:rPr lang="tr-TR" sz="1800" dirty="0" err="1">
                <a:effectLst/>
                <a:latin typeface="Times New Roman" panose="02020603050405020304" pitchFamily="18" charset="0"/>
              </a:rPr>
              <a:t>diğerinden</a:t>
            </a:r>
            <a:r>
              <a:rPr lang="tr-TR" sz="1800" dirty="0">
                <a:effectLst/>
                <a:latin typeface="Times New Roman" panose="02020603050405020304" pitchFamily="18" charset="0"/>
              </a:rPr>
              <a:t> daha uygun </a:t>
            </a:r>
            <a:r>
              <a:rPr lang="tr-TR" sz="1800" dirty="0" err="1">
                <a:effectLst/>
                <a:latin typeface="Times New Roman" panose="02020603050405020304" pitchFamily="18" charset="0"/>
              </a:rPr>
              <a:t>olduğunun</a:t>
            </a:r>
            <a:r>
              <a:rPr lang="tr-TR" sz="1800" dirty="0">
                <a:effectLst/>
                <a:latin typeface="Times New Roman" panose="02020603050405020304" pitchFamily="18" charset="0"/>
              </a:rPr>
              <a:t> </a:t>
            </a:r>
            <a:r>
              <a:rPr lang="tr-TR" sz="1800" dirty="0" err="1">
                <a:effectLst/>
                <a:latin typeface="Times New Roman" panose="02020603050405020304" pitchFamily="18" charset="0"/>
              </a:rPr>
              <a:t>araştırılması</a:t>
            </a:r>
            <a:r>
              <a:rPr lang="tr-TR" sz="1800" dirty="0">
                <a:effectLst/>
                <a:latin typeface="Times New Roman" panose="02020603050405020304" pitchFamily="18" charset="0"/>
              </a:rPr>
              <a:t> </a:t>
            </a:r>
            <a:r>
              <a:rPr lang="tr-TR" sz="1800" dirty="0" err="1">
                <a:effectLst/>
                <a:latin typeface="Times New Roman" panose="02020603050405020304" pitchFamily="18" charset="0"/>
              </a:rPr>
              <a:t>amaçlanmıştır</a:t>
            </a:r>
            <a:r>
              <a:rPr lang="tr-TR" sz="1800" dirty="0">
                <a:effectLst/>
                <a:latin typeface="Times New Roman" panose="02020603050405020304" pitchFamily="18" charset="0"/>
              </a:rPr>
              <a:t>. </a:t>
            </a:r>
            <a:endParaRPr lang="tr-TR" dirty="0"/>
          </a:p>
          <a:p>
            <a:endParaRPr lang="tr-TR" dirty="0"/>
          </a:p>
        </p:txBody>
      </p:sp>
    </p:spTree>
    <p:extLst>
      <p:ext uri="{BB962C8B-B14F-4D97-AF65-F5344CB8AC3E}">
        <p14:creationId xmlns:p14="http://schemas.microsoft.com/office/powerpoint/2010/main" val="25742857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D9B235-BB1A-5F66-E547-F898C04CE17B}"/>
              </a:ext>
            </a:extLst>
          </p:cNvPr>
          <p:cNvSpPr>
            <a:spLocks noGrp="1"/>
          </p:cNvSpPr>
          <p:nvPr>
            <p:ph type="title"/>
          </p:nvPr>
        </p:nvSpPr>
        <p:spPr/>
        <p:txBody>
          <a:bodyPr/>
          <a:lstStyle/>
          <a:p>
            <a:r>
              <a:rPr lang="tr-TR" dirty="0"/>
              <a:t>KAYNAKLAR</a:t>
            </a:r>
          </a:p>
        </p:txBody>
      </p:sp>
      <p:sp>
        <p:nvSpPr>
          <p:cNvPr id="3" name="İçerik Yer Tutucusu 2">
            <a:extLst>
              <a:ext uri="{FF2B5EF4-FFF2-40B4-BE49-F238E27FC236}">
                <a16:creationId xmlns:a16="http://schemas.microsoft.com/office/drawing/2014/main" id="{DA032F68-A0D8-4324-60EC-300B37825C2E}"/>
              </a:ext>
            </a:extLst>
          </p:cNvPr>
          <p:cNvSpPr>
            <a:spLocks noGrp="1"/>
          </p:cNvSpPr>
          <p:nvPr>
            <p:ph idx="1"/>
          </p:nvPr>
        </p:nvSpPr>
        <p:spPr/>
        <p:txBody>
          <a:bodyPr>
            <a:normAutofit fontScale="47500" lnSpcReduction="20000"/>
          </a:bodyPr>
          <a:lstStyle/>
          <a:p>
            <a:r>
              <a:rPr lang="tr-TR" sz="1800" dirty="0">
                <a:effectLst/>
                <a:latin typeface="Times New Roman" panose="02020603050405020304" pitchFamily="18" charset="0"/>
              </a:rPr>
              <a:t>1] A. </a:t>
            </a:r>
            <a:r>
              <a:rPr lang="tr-TR" sz="1800" dirty="0" err="1">
                <a:effectLst/>
                <a:latin typeface="Times New Roman" panose="02020603050405020304" pitchFamily="18" charset="0"/>
              </a:rPr>
              <a:t>Emhan</a:t>
            </a:r>
            <a:r>
              <a:rPr lang="tr-TR" sz="1800" dirty="0">
                <a:effectLst/>
                <a:latin typeface="Times New Roman" panose="02020603050405020304" pitchFamily="18" charset="0"/>
              </a:rPr>
              <a:t>, “</a:t>
            </a:r>
            <a:r>
              <a:rPr lang="tr-TR" sz="1800" dirty="0">
                <a:effectLst/>
                <a:latin typeface="Times New Roman,Bold"/>
              </a:rPr>
              <a:t>Karar Verme </a:t>
            </a:r>
            <a:r>
              <a:rPr lang="tr-TR" sz="1800" dirty="0" err="1">
                <a:effectLst/>
                <a:latin typeface="Times New Roman,Bold"/>
              </a:rPr>
              <a:t>Süreci</a:t>
            </a:r>
            <a:r>
              <a:rPr lang="tr-TR" sz="1800" dirty="0">
                <a:effectLst/>
                <a:latin typeface="Times New Roman,Bold"/>
              </a:rPr>
              <a:t> ve Bu </a:t>
            </a:r>
            <a:r>
              <a:rPr lang="tr-TR" sz="1800" dirty="0" err="1">
                <a:effectLst/>
                <a:latin typeface="Times New Roman,Bold"/>
              </a:rPr>
              <a:t>Süreçte</a:t>
            </a:r>
            <a:r>
              <a:rPr lang="tr-TR" sz="1800" dirty="0">
                <a:effectLst/>
                <a:latin typeface="Times New Roman,Bold"/>
              </a:rPr>
              <a:t> </a:t>
            </a:r>
            <a:r>
              <a:rPr lang="tr-TR" sz="1800" dirty="0" err="1">
                <a:effectLst/>
                <a:latin typeface="Times New Roman,Bold"/>
              </a:rPr>
              <a:t>BiliĢim</a:t>
            </a:r>
            <a:r>
              <a:rPr lang="tr-TR" sz="1800" dirty="0">
                <a:effectLst/>
                <a:latin typeface="Times New Roman,Bold"/>
              </a:rPr>
              <a:t> Sistemlerinin Kullanılması</a:t>
            </a:r>
            <a:r>
              <a:rPr lang="tr-TR" sz="1800" dirty="0">
                <a:effectLst/>
                <a:latin typeface="Times New Roman" panose="02020603050405020304" pitchFamily="18" charset="0"/>
              </a:rPr>
              <a:t>”, Elektronik Sosyal Bilimler Dergisi, 212- 224, 2007.</a:t>
            </a:r>
            <a:br>
              <a:rPr lang="tr-TR" sz="1800" dirty="0">
                <a:effectLst/>
                <a:latin typeface="Times New Roman" panose="02020603050405020304" pitchFamily="18" charset="0"/>
              </a:rPr>
            </a:br>
            <a:r>
              <a:rPr lang="tr-TR" sz="1800" dirty="0">
                <a:effectLst/>
                <a:latin typeface="Times New Roman" panose="02020603050405020304" pitchFamily="18" charset="0"/>
              </a:rPr>
              <a:t>[2] Y. </a:t>
            </a:r>
            <a:r>
              <a:rPr lang="tr-TR" sz="1800" dirty="0" err="1">
                <a:effectLst/>
                <a:latin typeface="Times New Roman" panose="02020603050405020304" pitchFamily="18" charset="0"/>
              </a:rPr>
              <a:t>Gökşen</a:t>
            </a:r>
            <a:r>
              <a:rPr lang="tr-TR" sz="1800" dirty="0">
                <a:effectLst/>
                <a:latin typeface="Times New Roman" panose="02020603050405020304" pitchFamily="18" charset="0"/>
              </a:rPr>
              <a:t>, “</a:t>
            </a:r>
            <a:r>
              <a:rPr lang="tr-TR" sz="1800" dirty="0">
                <a:effectLst/>
                <a:latin typeface="Times New Roman,Bold"/>
              </a:rPr>
              <a:t>Veri </a:t>
            </a:r>
            <a:r>
              <a:rPr lang="tr-TR" sz="1800" dirty="0" err="1">
                <a:effectLst/>
                <a:latin typeface="Times New Roman,Bold"/>
              </a:rPr>
              <a:t>Büyüklüklerinin</a:t>
            </a:r>
            <a:r>
              <a:rPr lang="tr-TR" sz="1800" dirty="0">
                <a:effectLst/>
                <a:latin typeface="Times New Roman,Bold"/>
              </a:rPr>
              <a:t> Veri tabanı </a:t>
            </a:r>
            <a:r>
              <a:rPr lang="tr-TR" sz="1800" dirty="0" err="1">
                <a:effectLst/>
                <a:latin typeface="Times New Roman,Bold"/>
              </a:rPr>
              <a:t>Yönetim</a:t>
            </a:r>
            <a:r>
              <a:rPr lang="tr-TR" sz="1800" dirty="0">
                <a:effectLst/>
                <a:latin typeface="Times New Roman,Bold"/>
              </a:rPr>
              <a:t> Sistemlerinde Meydana </a:t>
            </a:r>
            <a:r>
              <a:rPr lang="tr-TR" sz="1800" dirty="0" err="1">
                <a:effectLst/>
                <a:latin typeface="Times New Roman,Bold"/>
              </a:rPr>
              <a:t>Getirdiği</a:t>
            </a:r>
            <a:r>
              <a:rPr lang="tr-TR" sz="1800" dirty="0">
                <a:effectLst/>
                <a:latin typeface="Times New Roman,Bold"/>
              </a:rPr>
              <a:t> </a:t>
            </a:r>
            <a:r>
              <a:rPr lang="tr-TR" sz="1800" dirty="0" err="1">
                <a:effectLst/>
                <a:latin typeface="Times New Roman,Bold"/>
              </a:rPr>
              <a:t>DeğiĢim</a:t>
            </a:r>
            <a:r>
              <a:rPr lang="tr-TR" sz="1800" dirty="0">
                <a:effectLst/>
                <a:latin typeface="Times New Roman,Bold"/>
              </a:rPr>
              <a:t>: </a:t>
            </a:r>
            <a:r>
              <a:rPr lang="tr-TR" sz="1800" dirty="0" err="1">
                <a:effectLst/>
                <a:latin typeface="Times New Roman,Bold"/>
              </a:rPr>
              <a:t>NoSQL</a:t>
            </a:r>
            <a:r>
              <a:rPr lang="tr-TR" sz="1800" dirty="0">
                <a:effectLst/>
                <a:latin typeface="Times New Roman" panose="02020603050405020304" pitchFamily="18" charset="0"/>
              </a:rPr>
              <a:t>”, </a:t>
            </a:r>
            <a:r>
              <a:rPr lang="tr-TR" sz="1800" dirty="0" err="1">
                <a:effectLst/>
                <a:latin typeface="Times New Roman" panose="02020603050405020304" pitchFamily="18" charset="0"/>
              </a:rPr>
              <a:t>Bilişim</a:t>
            </a:r>
            <a:r>
              <a:rPr lang="tr-TR" sz="1800" dirty="0">
                <a:effectLst/>
                <a:latin typeface="Times New Roman" panose="02020603050405020304" pitchFamily="18" charset="0"/>
              </a:rPr>
              <a:t> Teknolojileri Dergisi, 8-3, 2015 </a:t>
            </a:r>
            <a:endParaRPr lang="tr-TR" dirty="0"/>
          </a:p>
          <a:p>
            <a:r>
              <a:rPr lang="tr-TR" sz="1800" dirty="0">
                <a:effectLst/>
                <a:latin typeface="Times New Roman" panose="02020603050405020304" pitchFamily="18" charset="0"/>
              </a:rPr>
              <a:t>[3] D. </a:t>
            </a:r>
            <a:r>
              <a:rPr lang="tr-TR" sz="1800" dirty="0" err="1">
                <a:effectLst/>
                <a:latin typeface="Times New Roman" panose="02020603050405020304" pitchFamily="18" charset="0"/>
              </a:rPr>
              <a:t>Karahoca</a:t>
            </a:r>
            <a:r>
              <a:rPr lang="tr-TR" sz="1800" dirty="0">
                <a:effectLst/>
                <a:latin typeface="Times New Roman" panose="02020603050405020304" pitchFamily="18" charset="0"/>
              </a:rPr>
              <a:t>, “</a:t>
            </a:r>
            <a:r>
              <a:rPr lang="tr-TR" sz="1800" dirty="0" err="1">
                <a:effectLst/>
                <a:latin typeface="Times New Roman,Bold"/>
              </a:rPr>
              <a:t>Yönetim</a:t>
            </a:r>
            <a:r>
              <a:rPr lang="tr-TR" sz="1800" dirty="0">
                <a:effectLst/>
                <a:latin typeface="Times New Roman,Bold"/>
              </a:rPr>
              <a:t> </a:t>
            </a:r>
            <a:r>
              <a:rPr lang="tr-TR" sz="1800" dirty="0" err="1">
                <a:effectLst/>
                <a:latin typeface="Times New Roman,Bold"/>
              </a:rPr>
              <a:t>BiliĢim</a:t>
            </a:r>
            <a:r>
              <a:rPr lang="tr-TR" sz="1800" dirty="0">
                <a:effectLst/>
                <a:latin typeface="Times New Roman,Bold"/>
              </a:rPr>
              <a:t> Sistemleri</a:t>
            </a:r>
            <a:r>
              <a:rPr lang="tr-TR" sz="1800" dirty="0">
                <a:effectLst/>
                <a:latin typeface="Times New Roman" panose="02020603050405020304" pitchFamily="18" charset="0"/>
              </a:rPr>
              <a:t>”, Beta Basım Yayım </a:t>
            </a:r>
            <a:r>
              <a:rPr lang="tr-TR" sz="1800" dirty="0" err="1">
                <a:effectLst/>
                <a:latin typeface="Times New Roman" panose="02020603050405020304" pitchFamily="18" charset="0"/>
              </a:rPr>
              <a:t>Dağıtım</a:t>
            </a:r>
            <a:r>
              <a:rPr lang="tr-TR" sz="1800" dirty="0">
                <a:effectLst/>
                <a:latin typeface="Times New Roman" panose="02020603050405020304" pitchFamily="18" charset="0"/>
              </a:rPr>
              <a:t> A.Ş., </a:t>
            </a:r>
            <a:r>
              <a:rPr lang="tr-TR" sz="1800" dirty="0" err="1">
                <a:effectLst/>
                <a:latin typeface="Times New Roman" panose="02020603050405020304" pitchFamily="18" charset="0"/>
              </a:rPr>
              <a:t>İstanbul</a:t>
            </a:r>
            <a:r>
              <a:rPr lang="tr-TR" sz="1800" dirty="0">
                <a:effectLst/>
                <a:latin typeface="Times New Roman" panose="02020603050405020304" pitchFamily="18" charset="0"/>
              </a:rPr>
              <a:t>, 1998.</a:t>
            </a:r>
            <a:br>
              <a:rPr lang="tr-TR" sz="1800" dirty="0">
                <a:effectLst/>
                <a:latin typeface="Times New Roman" panose="02020603050405020304" pitchFamily="18" charset="0"/>
              </a:rPr>
            </a:br>
            <a:r>
              <a:rPr lang="tr-TR" sz="1800" dirty="0">
                <a:effectLst/>
                <a:latin typeface="Times New Roman" panose="02020603050405020304" pitchFamily="18" charset="0"/>
              </a:rPr>
              <a:t>[4] Internet: E. </a:t>
            </a:r>
            <a:r>
              <a:rPr lang="tr-TR" sz="1800" dirty="0" err="1">
                <a:effectLst/>
                <a:latin typeface="Times New Roman" panose="02020603050405020304" pitchFamily="18" charset="0"/>
              </a:rPr>
              <a:t>Baycan</a:t>
            </a:r>
            <a:r>
              <a:rPr lang="tr-TR" sz="1800" dirty="0">
                <a:effectLst/>
                <a:latin typeface="Times New Roman" panose="02020603050405020304" pitchFamily="18" charset="0"/>
              </a:rPr>
              <a:t>, “</a:t>
            </a:r>
            <a:r>
              <a:rPr lang="tr-TR" sz="1800" dirty="0">
                <a:effectLst/>
                <a:latin typeface="Times New Roman,Bold"/>
              </a:rPr>
              <a:t>Veri Tabanı </a:t>
            </a:r>
            <a:r>
              <a:rPr lang="tr-TR" sz="1800" dirty="0" err="1">
                <a:effectLst/>
                <a:latin typeface="Times New Roman,Bold"/>
              </a:rPr>
              <a:t>Yönetim</a:t>
            </a:r>
            <a:r>
              <a:rPr lang="tr-TR" sz="1800" dirty="0">
                <a:effectLst/>
                <a:latin typeface="Times New Roman,Bold"/>
              </a:rPr>
              <a:t> Sistemleri”</a:t>
            </a:r>
            <a:r>
              <a:rPr lang="tr-TR" sz="1800" dirty="0">
                <a:effectLst/>
                <a:latin typeface="Times New Roman" panose="02020603050405020304" pitchFamily="18" charset="0"/>
              </a:rPr>
              <a:t>, http://</a:t>
            </a:r>
            <a:r>
              <a:rPr lang="tr-TR" sz="1800" dirty="0" err="1">
                <a:effectLst/>
                <a:latin typeface="Times New Roman" panose="02020603050405020304" pitchFamily="18" charset="0"/>
              </a:rPr>
              <a:t>www.gencklavyeler.com</a:t>
            </a:r>
            <a:r>
              <a:rPr lang="tr-TR" sz="1800" dirty="0">
                <a:effectLst/>
                <a:latin typeface="Times New Roman" panose="02020603050405020304" pitchFamily="18" charset="0"/>
              </a:rPr>
              <a:t>/forum/</a:t>
            </a:r>
            <a:r>
              <a:rPr lang="tr-TR" sz="1800" dirty="0" err="1">
                <a:effectLst/>
                <a:latin typeface="Times New Roman" panose="02020603050405020304" pitchFamily="18" charset="0"/>
              </a:rPr>
              <a:t>attachment.php?aid</a:t>
            </a:r>
            <a:r>
              <a:rPr lang="tr-TR" sz="1800" dirty="0">
                <a:effectLst/>
                <a:latin typeface="Times New Roman" panose="02020603050405020304" pitchFamily="18" charset="0"/>
              </a:rPr>
              <a:t>=1135. </a:t>
            </a:r>
            <a:endParaRPr lang="tr-TR" dirty="0"/>
          </a:p>
          <a:p>
            <a:r>
              <a:rPr lang="tr-TR" sz="1800" dirty="0">
                <a:effectLst/>
                <a:latin typeface="Times New Roman" panose="02020603050405020304" pitchFamily="18" charset="0"/>
              </a:rPr>
              <a:t>[5] Internet: “</a:t>
            </a:r>
            <a:r>
              <a:rPr lang="tr-TR" sz="1800" dirty="0">
                <a:effectLst/>
                <a:latin typeface="Times New Roman,Bold"/>
              </a:rPr>
              <a:t>Veri Tabanı Modeli</a:t>
            </a:r>
            <a:r>
              <a:rPr lang="tr-TR" sz="1800" dirty="0">
                <a:effectLst/>
                <a:latin typeface="Times New Roman" panose="02020603050405020304" pitchFamily="18" charset="0"/>
              </a:rPr>
              <a:t>”, http://</a:t>
            </a:r>
            <a:r>
              <a:rPr lang="tr-TR" sz="1800" dirty="0" err="1">
                <a:effectLst/>
                <a:latin typeface="Times New Roman" panose="02020603050405020304" pitchFamily="18" charset="0"/>
              </a:rPr>
              <a:t>en.wikipedia.org</a:t>
            </a:r>
            <a:r>
              <a:rPr lang="tr-TR" sz="1800" dirty="0">
                <a:effectLst/>
                <a:latin typeface="Times New Roman" panose="02020603050405020304" pitchFamily="18" charset="0"/>
              </a:rPr>
              <a:t>/</a:t>
            </a:r>
            <a:r>
              <a:rPr lang="tr-TR" sz="1800" dirty="0" err="1">
                <a:effectLst/>
                <a:latin typeface="Times New Roman" panose="02020603050405020304" pitchFamily="18" charset="0"/>
              </a:rPr>
              <a:t>wiki</a:t>
            </a:r>
            <a:r>
              <a:rPr lang="tr-TR" sz="1800" dirty="0">
                <a:effectLst/>
                <a:latin typeface="Times New Roman" panose="02020603050405020304" pitchFamily="18" charset="0"/>
              </a:rPr>
              <a:t>/</a:t>
            </a:r>
            <a:r>
              <a:rPr lang="tr-TR" sz="1800" dirty="0" err="1">
                <a:effectLst/>
                <a:latin typeface="Times New Roman" panose="02020603050405020304" pitchFamily="18" charset="0"/>
              </a:rPr>
              <a:t>Database_model</a:t>
            </a:r>
            <a:r>
              <a:rPr lang="tr-TR" sz="1800" dirty="0">
                <a:effectLst/>
                <a:latin typeface="Times New Roman" panose="02020603050405020304" pitchFamily="18" charset="0"/>
              </a:rPr>
              <a:t>, 6.02.2017.</a:t>
            </a:r>
            <a:br>
              <a:rPr lang="tr-TR" sz="1800" dirty="0">
                <a:effectLst/>
                <a:latin typeface="Times New Roman" panose="02020603050405020304" pitchFamily="18" charset="0"/>
              </a:rPr>
            </a:br>
            <a:r>
              <a:rPr lang="tr-TR" sz="1800" dirty="0">
                <a:effectLst/>
                <a:latin typeface="Times New Roman" panose="02020603050405020304" pitchFamily="18" charset="0"/>
              </a:rPr>
              <a:t>[6] E.</a:t>
            </a:r>
            <a:r>
              <a:rPr lang="tr-TR" sz="1800" dirty="0" err="1">
                <a:effectLst/>
                <a:latin typeface="Times New Roman" panose="02020603050405020304" pitchFamily="18" charset="0"/>
              </a:rPr>
              <a:t>Önder</a:t>
            </a:r>
            <a:r>
              <a:rPr lang="tr-TR" sz="1800" dirty="0">
                <a:effectLst/>
                <a:latin typeface="Times New Roman" panose="02020603050405020304" pitchFamily="18" charset="0"/>
              </a:rPr>
              <a:t>,“</a:t>
            </a:r>
            <a:r>
              <a:rPr lang="tr-TR" sz="1800" dirty="0" err="1">
                <a:effectLst/>
                <a:latin typeface="Times New Roman,Bold"/>
              </a:rPr>
              <a:t>YönetimBiliĢimSistemleriKapsamındaWebTabanlı</a:t>
            </a:r>
            <a:r>
              <a:rPr lang="tr-TR" sz="1800" dirty="0">
                <a:effectLst/>
                <a:latin typeface="Times New Roman,Bold"/>
              </a:rPr>
              <a:t> </a:t>
            </a:r>
            <a:r>
              <a:rPr lang="tr-TR" sz="1800" dirty="0" err="1">
                <a:effectLst/>
                <a:latin typeface="Times New Roman,Bold"/>
              </a:rPr>
              <a:t>ĠliĢkisel</a:t>
            </a:r>
            <a:r>
              <a:rPr lang="tr-TR" sz="1800" dirty="0">
                <a:effectLst/>
                <a:latin typeface="Times New Roman,Bold"/>
              </a:rPr>
              <a:t> Veri tabanı </a:t>
            </a:r>
            <a:r>
              <a:rPr lang="tr-TR" sz="1800" dirty="0" err="1">
                <a:effectLst/>
                <a:latin typeface="Times New Roman,Bold"/>
              </a:rPr>
              <a:t>Yönetim</a:t>
            </a:r>
            <a:r>
              <a:rPr lang="tr-TR" sz="1800" dirty="0">
                <a:effectLst/>
                <a:latin typeface="Times New Roman,Bold"/>
              </a:rPr>
              <a:t> Sistemleri ve Bir Uygulama</a:t>
            </a:r>
            <a:r>
              <a:rPr lang="tr-TR" sz="1800" dirty="0">
                <a:effectLst/>
                <a:latin typeface="Times New Roman" panose="02020603050405020304" pitchFamily="18" charset="0"/>
              </a:rPr>
              <a:t>”, </a:t>
            </a:r>
            <a:r>
              <a:rPr lang="tr-TR" sz="1800" dirty="0" err="1">
                <a:effectLst/>
                <a:latin typeface="Times New Roman" panose="02020603050405020304" pitchFamily="18" charset="0"/>
              </a:rPr>
              <a:t>Yüksek</a:t>
            </a:r>
            <a:r>
              <a:rPr lang="tr-TR" sz="1800" dirty="0">
                <a:effectLst/>
                <a:latin typeface="Times New Roman" panose="02020603050405020304" pitchFamily="18" charset="0"/>
              </a:rPr>
              <a:t> Lisans Tezi, </a:t>
            </a:r>
            <a:r>
              <a:rPr lang="tr-TR" sz="1800" dirty="0" err="1">
                <a:effectLst/>
                <a:latin typeface="Times New Roman" panose="02020603050405020304" pitchFamily="18" charset="0"/>
              </a:rPr>
              <a:t>İstanbul</a:t>
            </a:r>
            <a:r>
              <a:rPr lang="tr-TR" sz="1800" dirty="0">
                <a:effectLst/>
                <a:latin typeface="Times New Roman" panose="02020603050405020304" pitchFamily="18" charset="0"/>
              </a:rPr>
              <a:t> </a:t>
            </a:r>
            <a:r>
              <a:rPr lang="tr-TR" sz="1800" dirty="0" err="1">
                <a:effectLst/>
                <a:latin typeface="Times New Roman" panose="02020603050405020304" pitchFamily="18" charset="0"/>
              </a:rPr>
              <a:t>Üniversitesi</a:t>
            </a:r>
            <a:r>
              <a:rPr lang="tr-TR" sz="1800" dirty="0">
                <a:effectLst/>
                <a:latin typeface="Times New Roman" panose="02020603050405020304" pitchFamily="18" charset="0"/>
              </a:rPr>
              <a:t>, Sosyal Bilimler </a:t>
            </a:r>
            <a:r>
              <a:rPr lang="tr-TR" sz="1800" dirty="0" err="1">
                <a:effectLst/>
                <a:latin typeface="Times New Roman" panose="02020603050405020304" pitchFamily="18" charset="0"/>
              </a:rPr>
              <a:t>Enstitüsu</a:t>
            </a:r>
            <a:r>
              <a:rPr lang="tr-TR" sz="1800" dirty="0">
                <a:effectLst/>
                <a:latin typeface="Times New Roman" panose="02020603050405020304" pitchFamily="18" charset="0"/>
              </a:rPr>
              <a:t>̈, </a:t>
            </a:r>
            <a:r>
              <a:rPr lang="tr-TR" sz="1800" dirty="0" err="1">
                <a:effectLst/>
                <a:latin typeface="Times New Roman" panose="02020603050405020304" pitchFamily="18" charset="0"/>
              </a:rPr>
              <a:t>İşletme</a:t>
            </a:r>
            <a:r>
              <a:rPr lang="tr-TR" sz="1800" dirty="0">
                <a:effectLst/>
                <a:latin typeface="Times New Roman" panose="02020603050405020304" pitchFamily="18" charset="0"/>
              </a:rPr>
              <a:t> Anabilim Dalı, Sayısal </a:t>
            </a:r>
            <a:r>
              <a:rPr lang="tr-TR" sz="1800" dirty="0" err="1">
                <a:effectLst/>
                <a:latin typeface="Times New Roman" panose="02020603050405020304" pitchFamily="18" charset="0"/>
              </a:rPr>
              <a:t>Yöntemler</a:t>
            </a:r>
            <a:r>
              <a:rPr lang="tr-TR" sz="1800" dirty="0">
                <a:effectLst/>
                <a:latin typeface="Times New Roman" panose="02020603050405020304" pitchFamily="18" charset="0"/>
              </a:rPr>
              <a:t> Bilim Dalı, 2005. </a:t>
            </a:r>
            <a:endParaRPr lang="tr-TR" dirty="0"/>
          </a:p>
          <a:p>
            <a:r>
              <a:rPr lang="tr-TR" sz="1800" dirty="0">
                <a:effectLst/>
                <a:latin typeface="Times New Roman" panose="02020603050405020304" pitchFamily="18" charset="0"/>
              </a:rPr>
              <a:t>[7] Ö. </a:t>
            </a:r>
            <a:r>
              <a:rPr lang="tr-TR" sz="1800" dirty="0" err="1">
                <a:effectLst/>
                <a:latin typeface="Times New Roman" panose="02020603050405020304" pitchFamily="18" charset="0"/>
              </a:rPr>
              <a:t>Özaslan</a:t>
            </a:r>
            <a:r>
              <a:rPr lang="tr-TR" sz="1800" dirty="0">
                <a:effectLst/>
                <a:latin typeface="Times New Roman" panose="02020603050405020304" pitchFamily="18" charset="0"/>
              </a:rPr>
              <a:t>, “</a:t>
            </a:r>
            <a:r>
              <a:rPr lang="tr-TR" sz="1800" dirty="0">
                <a:effectLst/>
                <a:latin typeface="Times New Roman,Bold"/>
              </a:rPr>
              <a:t>Web Tabanlı </a:t>
            </a:r>
            <a:r>
              <a:rPr lang="tr-TR" sz="1800" dirty="0" err="1">
                <a:effectLst/>
                <a:latin typeface="Times New Roman,Bold"/>
              </a:rPr>
              <a:t>Jeodezik</a:t>
            </a:r>
            <a:r>
              <a:rPr lang="tr-TR" sz="1800" dirty="0">
                <a:effectLst/>
                <a:latin typeface="Times New Roman,Bold"/>
              </a:rPr>
              <a:t> </a:t>
            </a:r>
            <a:r>
              <a:rPr lang="tr-TR" sz="1800" dirty="0" err="1">
                <a:effectLst/>
                <a:latin typeface="Times New Roman,Bold"/>
              </a:rPr>
              <a:t>Amaçlı</a:t>
            </a:r>
            <a:r>
              <a:rPr lang="tr-TR" sz="1800" dirty="0">
                <a:effectLst/>
                <a:latin typeface="Times New Roman,Bold"/>
              </a:rPr>
              <a:t> </a:t>
            </a:r>
            <a:r>
              <a:rPr lang="tr-TR" sz="1800" dirty="0" err="1">
                <a:effectLst/>
                <a:latin typeface="Times New Roman,Bold"/>
              </a:rPr>
              <a:t>Mekânsal</a:t>
            </a:r>
            <a:r>
              <a:rPr lang="tr-TR" sz="1800" dirty="0">
                <a:effectLst/>
                <a:latin typeface="Times New Roman,Bold"/>
              </a:rPr>
              <a:t> Veri Tabanı tasarımı ve Uygulamaları</a:t>
            </a:r>
            <a:r>
              <a:rPr lang="tr-TR" sz="1800" dirty="0">
                <a:effectLst/>
                <a:latin typeface="Times New Roman" panose="02020603050405020304" pitchFamily="18" charset="0"/>
              </a:rPr>
              <a:t>” Doktora Tezi, </a:t>
            </a:r>
            <a:r>
              <a:rPr lang="tr-TR" sz="1800" dirty="0" err="1">
                <a:effectLst/>
                <a:latin typeface="Times New Roman" panose="02020603050405020304" pitchFamily="18" charset="0"/>
              </a:rPr>
              <a:t>İstanbul</a:t>
            </a:r>
            <a:r>
              <a:rPr lang="tr-TR" sz="1800" dirty="0">
                <a:effectLst/>
                <a:latin typeface="Times New Roman" panose="02020603050405020304" pitchFamily="18" charset="0"/>
              </a:rPr>
              <a:t> Teknik </a:t>
            </a:r>
            <a:r>
              <a:rPr lang="tr-TR" sz="1800" dirty="0" err="1">
                <a:effectLst/>
                <a:latin typeface="Times New Roman" panose="02020603050405020304" pitchFamily="18" charset="0"/>
              </a:rPr>
              <a:t>Üniversitesi</a:t>
            </a:r>
            <a:r>
              <a:rPr lang="tr-TR" sz="1800" dirty="0">
                <a:effectLst/>
                <a:latin typeface="Times New Roman" panose="02020603050405020304" pitchFamily="18" charset="0"/>
              </a:rPr>
              <a:t>, Fen Bilimleri </a:t>
            </a:r>
            <a:r>
              <a:rPr lang="tr-TR" sz="1800" dirty="0" err="1">
                <a:effectLst/>
                <a:latin typeface="Times New Roman" panose="02020603050405020304" pitchFamily="18" charset="0"/>
              </a:rPr>
              <a:t>Enstitüsu</a:t>
            </a:r>
            <a:r>
              <a:rPr lang="tr-TR" sz="1800" dirty="0">
                <a:effectLst/>
                <a:latin typeface="Times New Roman" panose="02020603050405020304" pitchFamily="18" charset="0"/>
              </a:rPr>
              <a:t>̈, Jeodezi ve </a:t>
            </a:r>
            <a:r>
              <a:rPr lang="tr-TR" sz="1800" dirty="0" err="1">
                <a:effectLst/>
                <a:latin typeface="Times New Roman" panose="02020603050405020304" pitchFamily="18" charset="0"/>
              </a:rPr>
              <a:t>Fotogrametri</a:t>
            </a:r>
            <a:r>
              <a:rPr lang="tr-TR" sz="1800" dirty="0">
                <a:effectLst/>
                <a:latin typeface="Times New Roman" panose="02020603050405020304" pitchFamily="18" charset="0"/>
              </a:rPr>
              <a:t> </a:t>
            </a:r>
            <a:r>
              <a:rPr lang="tr-TR" sz="1800" dirty="0" err="1">
                <a:effectLst/>
                <a:latin typeface="Times New Roman" panose="02020603050405020304" pitchFamily="18" charset="0"/>
              </a:rPr>
              <a:t>Mühendisliği</a:t>
            </a:r>
            <a:r>
              <a:rPr lang="tr-TR" sz="1800" dirty="0">
                <a:effectLst/>
                <a:latin typeface="Times New Roman" panose="02020603050405020304" pitchFamily="18" charset="0"/>
              </a:rPr>
              <a:t>, </a:t>
            </a:r>
            <a:r>
              <a:rPr lang="tr-TR" sz="1800" dirty="0" err="1">
                <a:effectLst/>
                <a:latin typeface="Times New Roman" panose="02020603050405020304" pitchFamily="18" charset="0"/>
              </a:rPr>
              <a:t>Geomatik</a:t>
            </a:r>
            <a:r>
              <a:rPr lang="tr-TR" sz="1800" dirty="0">
                <a:effectLst/>
                <a:latin typeface="Times New Roman" panose="02020603050405020304" pitchFamily="18" charset="0"/>
              </a:rPr>
              <a:t> </a:t>
            </a:r>
            <a:r>
              <a:rPr lang="tr-TR" sz="1800" dirty="0" err="1">
                <a:effectLst/>
                <a:latin typeface="Times New Roman" panose="02020603050405020304" pitchFamily="18" charset="0"/>
              </a:rPr>
              <a:t>Mühendisliği</a:t>
            </a:r>
            <a:r>
              <a:rPr lang="tr-TR" sz="1800" dirty="0">
                <a:effectLst/>
                <a:latin typeface="Times New Roman" panose="02020603050405020304" pitchFamily="18" charset="0"/>
              </a:rPr>
              <a:t>, 2011. </a:t>
            </a:r>
            <a:endParaRPr lang="tr-TR" dirty="0"/>
          </a:p>
          <a:p>
            <a:r>
              <a:rPr lang="tr-TR" sz="1800" dirty="0">
                <a:effectLst/>
                <a:latin typeface="Times New Roman" panose="02020603050405020304" pitchFamily="18" charset="0"/>
              </a:rPr>
              <a:t>[8] E.F. </a:t>
            </a:r>
            <a:r>
              <a:rPr lang="tr-TR" sz="1800" dirty="0" err="1">
                <a:effectLst/>
                <a:latin typeface="Times New Roman" panose="02020603050405020304" pitchFamily="18" charset="0"/>
              </a:rPr>
              <a:t>Codd</a:t>
            </a:r>
            <a:r>
              <a:rPr lang="tr-TR" sz="1800" dirty="0">
                <a:effectLst/>
                <a:latin typeface="Times New Roman" panose="02020603050405020304" pitchFamily="18" charset="0"/>
              </a:rPr>
              <a:t>, “</a:t>
            </a:r>
            <a:r>
              <a:rPr lang="tr-TR" sz="1800" dirty="0">
                <a:effectLst/>
                <a:latin typeface="Times New Roman,Bold"/>
              </a:rPr>
              <a:t>A </a:t>
            </a:r>
            <a:r>
              <a:rPr lang="tr-TR" sz="1800" dirty="0" err="1">
                <a:effectLst/>
                <a:latin typeface="Times New Roman,Bold"/>
              </a:rPr>
              <a:t>Relational</a:t>
            </a:r>
            <a:r>
              <a:rPr lang="tr-TR" sz="1800" dirty="0">
                <a:effectLst/>
                <a:latin typeface="Times New Roman,Bold"/>
              </a:rPr>
              <a:t> Model of Data </a:t>
            </a:r>
            <a:r>
              <a:rPr lang="tr-TR" sz="1800" dirty="0" err="1">
                <a:effectLst/>
                <a:latin typeface="Times New Roman,Bold"/>
              </a:rPr>
              <a:t>for</a:t>
            </a:r>
            <a:r>
              <a:rPr lang="tr-TR" sz="1800" dirty="0">
                <a:effectLst/>
                <a:latin typeface="Times New Roman,Bold"/>
              </a:rPr>
              <a:t> </a:t>
            </a:r>
            <a:r>
              <a:rPr lang="tr-TR" sz="1800" dirty="0" err="1">
                <a:effectLst/>
                <a:latin typeface="Times New Roman,Bold"/>
              </a:rPr>
              <a:t>Large</a:t>
            </a:r>
            <a:r>
              <a:rPr lang="tr-TR" sz="1800" dirty="0">
                <a:effectLst/>
                <a:latin typeface="Times New Roman,Bold"/>
              </a:rPr>
              <a:t> </a:t>
            </a:r>
            <a:r>
              <a:rPr lang="tr-TR" sz="1800" dirty="0" err="1">
                <a:effectLst/>
                <a:latin typeface="Times New Roman,Bold"/>
              </a:rPr>
              <a:t>Shared</a:t>
            </a:r>
            <a:r>
              <a:rPr lang="tr-TR" sz="1800" dirty="0">
                <a:effectLst/>
                <a:latin typeface="Times New Roman,Bold"/>
              </a:rPr>
              <a:t> Data </a:t>
            </a:r>
            <a:r>
              <a:rPr lang="tr-TR" sz="1800" dirty="0" err="1">
                <a:effectLst/>
                <a:latin typeface="Times New Roman,Bold"/>
              </a:rPr>
              <a:t>Banks</a:t>
            </a:r>
            <a:r>
              <a:rPr lang="tr-TR" sz="1800" dirty="0">
                <a:effectLst/>
                <a:latin typeface="Times New Roman" panose="02020603050405020304" pitchFamily="18" charset="0"/>
              </a:rPr>
              <a:t>”, 1970.</a:t>
            </a:r>
            <a:br>
              <a:rPr lang="tr-TR" sz="1800" dirty="0">
                <a:effectLst/>
                <a:latin typeface="Times New Roman" panose="02020603050405020304" pitchFamily="18" charset="0"/>
              </a:rPr>
            </a:br>
            <a:r>
              <a:rPr lang="tr-TR" sz="1800" dirty="0">
                <a:effectLst/>
                <a:latin typeface="Times New Roman" panose="02020603050405020304" pitchFamily="18" charset="0"/>
              </a:rPr>
              <a:t>[9] D. </a:t>
            </a:r>
            <a:r>
              <a:rPr lang="tr-TR" sz="1800" dirty="0" err="1">
                <a:effectLst/>
                <a:latin typeface="Times New Roman" panose="02020603050405020304" pitchFamily="18" charset="0"/>
              </a:rPr>
              <a:t>Gündüz</a:t>
            </a:r>
            <a:r>
              <a:rPr lang="tr-TR" sz="1800" dirty="0">
                <a:effectLst/>
                <a:latin typeface="Times New Roman" panose="02020603050405020304" pitchFamily="18" charset="0"/>
              </a:rPr>
              <a:t>, “</a:t>
            </a:r>
            <a:r>
              <a:rPr lang="tr-TR" sz="1800" dirty="0">
                <a:effectLst/>
                <a:latin typeface="Times New Roman,Bold"/>
              </a:rPr>
              <a:t>Veri tabanlarına </a:t>
            </a:r>
            <a:r>
              <a:rPr lang="tr-TR" sz="1800" dirty="0" err="1">
                <a:effectLst/>
                <a:latin typeface="Times New Roman,Bold"/>
              </a:rPr>
              <a:t>GiriG</a:t>
            </a:r>
            <a:r>
              <a:rPr lang="tr-TR" sz="1800" dirty="0">
                <a:effectLst/>
                <a:latin typeface="Times New Roman,Bold"/>
              </a:rPr>
              <a:t>̧ Seminer Notları</a:t>
            </a:r>
            <a:r>
              <a:rPr lang="tr-TR" sz="1800" dirty="0">
                <a:effectLst/>
                <a:latin typeface="Times New Roman" panose="02020603050405020304" pitchFamily="18" charset="0"/>
              </a:rPr>
              <a:t>”, IV. Akademik </a:t>
            </a:r>
            <a:r>
              <a:rPr lang="tr-TR" sz="1800" dirty="0" err="1">
                <a:effectLst/>
                <a:latin typeface="Times New Roman" panose="02020603050405020304" pitchFamily="18" charset="0"/>
              </a:rPr>
              <a:t>Bilişim</a:t>
            </a:r>
            <a:r>
              <a:rPr lang="tr-TR" sz="1800" dirty="0">
                <a:effectLst/>
                <a:latin typeface="Times New Roman" panose="02020603050405020304" pitchFamily="18" charset="0"/>
              </a:rPr>
              <a:t> Konferansı, Konya, 2002. </a:t>
            </a:r>
            <a:endParaRPr lang="tr-TR" dirty="0"/>
          </a:p>
          <a:p>
            <a:r>
              <a:rPr lang="tr-TR" sz="1800" dirty="0">
                <a:effectLst/>
                <a:latin typeface="Times New Roman" panose="02020603050405020304" pitchFamily="18" charset="0"/>
              </a:rPr>
              <a:t>[10]Ö. </a:t>
            </a:r>
            <a:r>
              <a:rPr lang="tr-TR" sz="1800" dirty="0" err="1">
                <a:effectLst/>
                <a:latin typeface="Times New Roman" panose="02020603050405020304" pitchFamily="18" charset="0"/>
              </a:rPr>
              <a:t>Özaslan</a:t>
            </a:r>
            <a:r>
              <a:rPr lang="tr-TR" sz="1800" dirty="0">
                <a:effectLst/>
                <a:latin typeface="Times New Roman" panose="02020603050405020304" pitchFamily="18" charset="0"/>
              </a:rPr>
              <a:t>, “</a:t>
            </a:r>
            <a:r>
              <a:rPr lang="tr-TR" sz="1800" dirty="0" err="1">
                <a:effectLst/>
                <a:latin typeface="Times New Roman,Bold"/>
              </a:rPr>
              <a:t>Jeodezik</a:t>
            </a:r>
            <a:r>
              <a:rPr lang="tr-TR" sz="1800" dirty="0">
                <a:effectLst/>
                <a:latin typeface="Times New Roman,Bold"/>
              </a:rPr>
              <a:t> Veri Tabanı Tasarımı ve WEB Tabanlı </a:t>
            </a:r>
            <a:r>
              <a:rPr lang="tr-TR" sz="1800" dirty="0" err="1">
                <a:effectLst/>
                <a:latin typeface="Times New Roman,Bold"/>
              </a:rPr>
              <a:t>Yönetimi</a:t>
            </a:r>
            <a:r>
              <a:rPr lang="tr-TR" sz="1800" dirty="0">
                <a:effectLst/>
                <a:latin typeface="Times New Roman" panose="02020603050405020304" pitchFamily="18" charset="0"/>
              </a:rPr>
              <a:t>” </a:t>
            </a:r>
            <a:r>
              <a:rPr lang="tr-TR" sz="1800" dirty="0" err="1">
                <a:effectLst/>
                <a:latin typeface="Times New Roman" panose="02020603050405020304" pitchFamily="18" charset="0"/>
              </a:rPr>
              <a:t>Yüksek</a:t>
            </a:r>
            <a:r>
              <a:rPr lang="tr-TR" sz="1800" dirty="0">
                <a:effectLst/>
                <a:latin typeface="Times New Roman" panose="02020603050405020304" pitchFamily="18" charset="0"/>
              </a:rPr>
              <a:t> Lisan Tezi, </a:t>
            </a:r>
            <a:r>
              <a:rPr lang="tr-TR" sz="1800" dirty="0" err="1">
                <a:effectLst/>
                <a:latin typeface="Times New Roman" panose="02020603050405020304" pitchFamily="18" charset="0"/>
              </a:rPr>
              <a:t>İstanbul</a:t>
            </a:r>
            <a:r>
              <a:rPr lang="tr-TR" sz="1800" dirty="0">
                <a:effectLst/>
                <a:latin typeface="Times New Roman" panose="02020603050405020304" pitchFamily="18" charset="0"/>
              </a:rPr>
              <a:t> Teknik </a:t>
            </a:r>
            <a:r>
              <a:rPr lang="tr-TR" sz="1800" dirty="0" err="1">
                <a:effectLst/>
                <a:latin typeface="Times New Roman" panose="02020603050405020304" pitchFamily="18" charset="0"/>
              </a:rPr>
              <a:t>Üniversitesi</a:t>
            </a:r>
            <a:r>
              <a:rPr lang="tr-TR" sz="1800" dirty="0">
                <a:effectLst/>
                <a:latin typeface="Times New Roman" panose="02020603050405020304" pitchFamily="18" charset="0"/>
              </a:rPr>
              <a:t>, Fen Bilimleri </a:t>
            </a:r>
            <a:r>
              <a:rPr lang="tr-TR" sz="1800" dirty="0" err="1">
                <a:effectLst/>
                <a:latin typeface="Times New Roman" panose="02020603050405020304" pitchFamily="18" charset="0"/>
              </a:rPr>
              <a:t>Enstitüsu</a:t>
            </a:r>
            <a:r>
              <a:rPr lang="tr-TR" sz="1800" dirty="0">
                <a:effectLst/>
                <a:latin typeface="Times New Roman" panose="02020603050405020304" pitchFamily="18" charset="0"/>
              </a:rPr>
              <a:t>̈, 2003.</a:t>
            </a:r>
            <a:br>
              <a:rPr lang="tr-TR" sz="1800" dirty="0">
                <a:effectLst/>
                <a:latin typeface="Times New Roman" panose="02020603050405020304" pitchFamily="18" charset="0"/>
              </a:rPr>
            </a:br>
            <a:r>
              <a:rPr lang="tr-TR" sz="1800" dirty="0">
                <a:effectLst/>
                <a:latin typeface="Times New Roman" panose="02020603050405020304" pitchFamily="18" charset="0"/>
              </a:rPr>
              <a:t>[11]R. </a:t>
            </a:r>
            <a:r>
              <a:rPr lang="tr-TR" sz="1800" dirty="0" err="1">
                <a:effectLst/>
                <a:latin typeface="Times New Roman" panose="02020603050405020304" pitchFamily="18" charset="0"/>
              </a:rPr>
              <a:t>Stephens</a:t>
            </a:r>
            <a:r>
              <a:rPr lang="tr-TR" sz="1800" dirty="0">
                <a:effectLst/>
                <a:latin typeface="Times New Roman" panose="02020603050405020304" pitchFamily="18" charset="0"/>
              </a:rPr>
              <a:t>, R. </a:t>
            </a:r>
            <a:r>
              <a:rPr lang="tr-TR" sz="1800" dirty="0" err="1">
                <a:effectLst/>
                <a:latin typeface="Times New Roman" panose="02020603050405020304" pitchFamily="18" charset="0"/>
              </a:rPr>
              <a:t>Plew</a:t>
            </a:r>
            <a:r>
              <a:rPr lang="tr-TR" sz="1800" dirty="0">
                <a:effectLst/>
                <a:latin typeface="Times New Roman" panose="02020603050405020304" pitchFamily="18" charset="0"/>
              </a:rPr>
              <a:t>, “</a:t>
            </a:r>
            <a:r>
              <a:rPr lang="tr-TR" sz="1800" dirty="0">
                <a:effectLst/>
                <a:latin typeface="Times New Roman,Bold"/>
              </a:rPr>
              <a:t>Veri Tabanları</a:t>
            </a:r>
            <a:r>
              <a:rPr lang="tr-TR" sz="1800" dirty="0">
                <a:effectLst/>
                <a:latin typeface="Times New Roman" panose="02020603050405020304" pitchFamily="18" charset="0"/>
              </a:rPr>
              <a:t>”, </a:t>
            </a:r>
            <a:r>
              <a:rPr lang="tr-TR" sz="1800" dirty="0" err="1">
                <a:effectLst/>
                <a:latin typeface="Times New Roman" panose="02020603050405020304" pitchFamily="18" charset="0"/>
              </a:rPr>
              <a:t>Çeviren</a:t>
            </a:r>
            <a:r>
              <a:rPr lang="tr-TR" sz="1800" dirty="0">
                <a:effectLst/>
                <a:latin typeface="Times New Roman" panose="02020603050405020304" pitchFamily="18" charset="0"/>
              </a:rPr>
              <a:t>: Nalan </a:t>
            </a:r>
            <a:r>
              <a:rPr lang="tr-TR" sz="1800" dirty="0" err="1">
                <a:effectLst/>
                <a:latin typeface="Times New Roman" panose="02020603050405020304" pitchFamily="18" charset="0"/>
              </a:rPr>
              <a:t>Güven</a:t>
            </a:r>
            <a:r>
              <a:rPr lang="tr-TR" sz="1800" dirty="0">
                <a:effectLst/>
                <a:latin typeface="Times New Roman" panose="02020603050405020304" pitchFamily="18" charset="0"/>
              </a:rPr>
              <a:t> </a:t>
            </a:r>
            <a:r>
              <a:rPr lang="tr-TR" sz="1800" dirty="0" err="1">
                <a:effectLst/>
                <a:latin typeface="Times New Roman" panose="02020603050405020304" pitchFamily="18" charset="0"/>
              </a:rPr>
              <a:t>Küçükler</a:t>
            </a:r>
            <a:r>
              <a:rPr lang="tr-TR" sz="1800" dirty="0">
                <a:effectLst/>
                <a:latin typeface="Times New Roman" panose="02020603050405020304" pitchFamily="18" charset="0"/>
              </a:rPr>
              <a:t>, Alfa Basım Yayım </a:t>
            </a:r>
            <a:r>
              <a:rPr lang="tr-TR" sz="1800" dirty="0" err="1">
                <a:effectLst/>
                <a:latin typeface="Times New Roman" panose="02020603050405020304" pitchFamily="18" charset="0"/>
              </a:rPr>
              <a:t>Dağıtım</a:t>
            </a:r>
            <a:r>
              <a:rPr lang="tr-TR" sz="1800" dirty="0">
                <a:effectLst/>
                <a:latin typeface="Times New Roman" panose="02020603050405020304" pitchFamily="18" charset="0"/>
              </a:rPr>
              <a:t> Ltd. </a:t>
            </a:r>
            <a:r>
              <a:rPr lang="tr-TR" sz="1800" dirty="0" err="1">
                <a:effectLst/>
                <a:latin typeface="Times New Roman" panose="02020603050405020304" pitchFamily="18" charset="0"/>
              </a:rPr>
              <a:t>Şti</a:t>
            </a:r>
            <a:r>
              <a:rPr lang="tr-TR" sz="1800" dirty="0">
                <a:effectLst/>
                <a:latin typeface="Times New Roman" panose="02020603050405020304" pitchFamily="18" charset="0"/>
              </a:rPr>
              <a:t>, </a:t>
            </a:r>
            <a:r>
              <a:rPr lang="tr-TR" sz="1800" dirty="0" err="1">
                <a:effectLst/>
                <a:latin typeface="Times New Roman" panose="02020603050405020304" pitchFamily="18" charset="0"/>
              </a:rPr>
              <a:t>İstanbul</a:t>
            </a:r>
            <a:r>
              <a:rPr lang="tr-TR" sz="1800" dirty="0">
                <a:effectLst/>
                <a:latin typeface="Times New Roman" panose="02020603050405020304" pitchFamily="18" charset="0"/>
              </a:rPr>
              <a:t>, 2003. </a:t>
            </a:r>
            <a:endParaRPr lang="tr-TR" dirty="0"/>
          </a:p>
          <a:p>
            <a:r>
              <a:rPr lang="tr-TR" sz="1800" dirty="0">
                <a:effectLst/>
                <a:latin typeface="Times New Roman" panose="02020603050405020304" pitchFamily="18" charset="0"/>
              </a:rPr>
              <a:t>[12]F. </a:t>
            </a:r>
            <a:r>
              <a:rPr lang="tr-TR" sz="1800" dirty="0" err="1">
                <a:effectLst/>
                <a:latin typeface="Times New Roman" panose="02020603050405020304" pitchFamily="18" charset="0"/>
              </a:rPr>
              <a:t>Sürmeli</a:t>
            </a:r>
            <a:r>
              <a:rPr lang="tr-TR" sz="1800" dirty="0">
                <a:effectLst/>
                <a:latin typeface="Times New Roman" panose="02020603050405020304" pitchFamily="18" charset="0"/>
              </a:rPr>
              <a:t>, M. </a:t>
            </a:r>
            <a:r>
              <a:rPr lang="tr-TR" sz="1800" dirty="0" err="1">
                <a:effectLst/>
                <a:latin typeface="Times New Roman" panose="02020603050405020304" pitchFamily="18" charset="0"/>
              </a:rPr>
              <a:t>Erdoğan</a:t>
            </a:r>
            <a:r>
              <a:rPr lang="tr-TR" sz="1800" dirty="0">
                <a:effectLst/>
                <a:latin typeface="Times New Roman" panose="02020603050405020304" pitchFamily="18" charset="0"/>
              </a:rPr>
              <a:t>, N. </a:t>
            </a:r>
            <a:r>
              <a:rPr lang="tr-TR" sz="1800" dirty="0" err="1">
                <a:effectLst/>
                <a:latin typeface="Times New Roman" panose="02020603050405020304" pitchFamily="18" charset="0"/>
              </a:rPr>
              <a:t>Erdoğan</a:t>
            </a:r>
            <a:r>
              <a:rPr lang="tr-TR" sz="1800" dirty="0">
                <a:effectLst/>
                <a:latin typeface="Times New Roman" panose="02020603050405020304" pitchFamily="18" charset="0"/>
              </a:rPr>
              <a:t>, K. Banar, E. Kaya, A. Sevim, “</a:t>
            </a:r>
            <a:r>
              <a:rPr lang="tr-TR" sz="1800" dirty="0">
                <a:effectLst/>
                <a:latin typeface="Times New Roman,Bold"/>
              </a:rPr>
              <a:t>Muhasebe Bilgi Sistemi</a:t>
            </a:r>
            <a:r>
              <a:rPr lang="tr-TR" sz="1800" dirty="0">
                <a:effectLst/>
                <a:latin typeface="Times New Roman" panose="02020603050405020304" pitchFamily="18" charset="0"/>
              </a:rPr>
              <a:t>”, Anadolu </a:t>
            </a:r>
            <a:r>
              <a:rPr lang="tr-TR" sz="1800" dirty="0" err="1">
                <a:effectLst/>
                <a:latin typeface="Times New Roman" panose="02020603050405020304" pitchFamily="18" charset="0"/>
              </a:rPr>
              <a:t>Üniversitesi</a:t>
            </a:r>
            <a:r>
              <a:rPr lang="tr-TR" sz="1800" dirty="0">
                <a:effectLst/>
                <a:latin typeface="Times New Roman" panose="02020603050405020304" pitchFamily="18" charset="0"/>
              </a:rPr>
              <a:t>, </a:t>
            </a:r>
            <a:r>
              <a:rPr lang="tr-TR" sz="1800" dirty="0" err="1">
                <a:effectLst/>
                <a:latin typeface="Times New Roman" panose="02020603050405020304" pitchFamily="18" charset="0"/>
              </a:rPr>
              <a:t>Eskişehir</a:t>
            </a:r>
            <a:r>
              <a:rPr lang="tr-TR" sz="1800" dirty="0">
                <a:effectLst/>
                <a:latin typeface="Times New Roman" panose="02020603050405020304" pitchFamily="18" charset="0"/>
              </a:rPr>
              <a:t>, 2006. [13]Internet: “</a:t>
            </a:r>
            <a:r>
              <a:rPr lang="tr-TR" sz="1800" dirty="0" err="1">
                <a:effectLst/>
                <a:latin typeface="Times New Roman,Bold"/>
              </a:rPr>
              <a:t>Acid</a:t>
            </a:r>
            <a:r>
              <a:rPr lang="tr-TR" sz="1800" dirty="0">
                <a:effectLst/>
                <a:latin typeface="Times New Roman" panose="02020603050405020304" pitchFamily="18" charset="0"/>
              </a:rPr>
              <a:t>” http://</a:t>
            </a:r>
            <a:r>
              <a:rPr lang="tr-TR" sz="1800" dirty="0" err="1">
                <a:effectLst/>
                <a:latin typeface="Times New Roman" panose="02020603050405020304" pitchFamily="18" charset="0"/>
              </a:rPr>
              <a:t>en.wikipedia.org</a:t>
            </a:r>
            <a:r>
              <a:rPr lang="tr-TR" sz="1800" dirty="0">
                <a:effectLst/>
                <a:latin typeface="Times New Roman" panose="02020603050405020304" pitchFamily="18" charset="0"/>
              </a:rPr>
              <a:t>/</a:t>
            </a:r>
            <a:r>
              <a:rPr lang="tr-TR" sz="1800" dirty="0" err="1">
                <a:effectLst/>
                <a:latin typeface="Times New Roman" panose="02020603050405020304" pitchFamily="18" charset="0"/>
              </a:rPr>
              <a:t>wiki</a:t>
            </a:r>
            <a:r>
              <a:rPr lang="tr-TR" sz="1800" dirty="0">
                <a:effectLst/>
                <a:latin typeface="Times New Roman" panose="02020603050405020304" pitchFamily="18" charset="0"/>
              </a:rPr>
              <a:t>/</a:t>
            </a:r>
            <a:r>
              <a:rPr lang="tr-TR" sz="1800" dirty="0" err="1">
                <a:effectLst/>
                <a:latin typeface="Times New Roman" panose="02020603050405020304" pitchFamily="18" charset="0"/>
              </a:rPr>
              <a:t>Acid</a:t>
            </a:r>
            <a:r>
              <a:rPr lang="tr-TR" sz="1800" dirty="0">
                <a:effectLst/>
                <a:latin typeface="Times New Roman" panose="02020603050405020304" pitchFamily="18" charset="0"/>
              </a:rPr>
              <a:t>; 08.08.2014. [14]Internet: S. </a:t>
            </a:r>
            <a:r>
              <a:rPr lang="tr-TR" sz="1800" dirty="0" err="1">
                <a:effectLst/>
                <a:latin typeface="Times New Roman" panose="02020603050405020304" pitchFamily="18" charset="0"/>
              </a:rPr>
              <a:t>Davaz</a:t>
            </a:r>
            <a:r>
              <a:rPr lang="tr-TR" sz="1800" dirty="0">
                <a:effectLst/>
                <a:latin typeface="Times New Roman" panose="02020603050405020304" pitchFamily="18" charset="0"/>
              </a:rPr>
              <a:t>, “</a:t>
            </a:r>
            <a:r>
              <a:rPr lang="tr-TR" sz="1800" dirty="0" err="1">
                <a:effectLst/>
                <a:latin typeface="Times New Roman,Bold"/>
              </a:rPr>
              <a:t>NoSQL</a:t>
            </a:r>
            <a:r>
              <a:rPr lang="tr-TR" sz="1800" dirty="0">
                <a:effectLst/>
                <a:latin typeface="Times New Roman,Bold"/>
              </a:rPr>
              <a:t> Nedir Avantajları ve Dezavantajları Hakkında Bilgi</a:t>
            </a:r>
            <a:r>
              <a:rPr lang="tr-TR" sz="1800" dirty="0">
                <a:effectLst/>
                <a:latin typeface="Times New Roman" panose="02020603050405020304" pitchFamily="18" charset="0"/>
              </a:rPr>
              <a:t>” </a:t>
            </a:r>
            <a:r>
              <a:rPr lang="tr-TR" sz="1800" dirty="0" err="1">
                <a:effectLst/>
                <a:latin typeface="Times New Roman" panose="02020603050405020304" pitchFamily="18" charset="0"/>
              </a:rPr>
              <a:t>https</a:t>
            </a:r>
            <a:r>
              <a:rPr lang="tr-TR" sz="1800" dirty="0">
                <a:effectLst/>
                <a:latin typeface="Times New Roman" panose="02020603050405020304" pitchFamily="18" charset="0"/>
              </a:rPr>
              <a:t>://</a:t>
            </a:r>
            <a:r>
              <a:rPr lang="tr-TR" sz="1800" dirty="0" err="1">
                <a:effectLst/>
                <a:latin typeface="Times New Roman" panose="02020603050405020304" pitchFamily="18" charset="0"/>
              </a:rPr>
              <a:t>blog.kodcu.com</a:t>
            </a:r>
            <a:r>
              <a:rPr lang="tr-TR" sz="1800" dirty="0">
                <a:effectLst/>
                <a:latin typeface="Times New Roman" panose="02020603050405020304" pitchFamily="18" charset="0"/>
              </a:rPr>
              <a:t>/2014/03/</a:t>
            </a:r>
            <a:r>
              <a:rPr lang="tr-TR" sz="1800" dirty="0" err="1">
                <a:effectLst/>
                <a:latin typeface="Times New Roman" panose="02020603050405020304" pitchFamily="18" charset="0"/>
              </a:rPr>
              <a:t>nosql</a:t>
            </a:r>
            <a:r>
              <a:rPr lang="tr-TR" sz="1800" dirty="0">
                <a:effectLst/>
                <a:latin typeface="Times New Roman" panose="02020603050405020304" pitchFamily="18" charset="0"/>
              </a:rPr>
              <a:t>-nedir- </a:t>
            </a:r>
            <a:r>
              <a:rPr lang="tr-TR" sz="1800" dirty="0" err="1">
                <a:effectLst/>
                <a:latin typeface="Times New Roman" panose="02020603050405020304" pitchFamily="18" charset="0"/>
              </a:rPr>
              <a:t>avantajlari</a:t>
            </a:r>
            <a:r>
              <a:rPr lang="tr-TR" sz="1800" dirty="0">
                <a:effectLst/>
                <a:latin typeface="Times New Roman" panose="02020603050405020304" pitchFamily="18" charset="0"/>
              </a:rPr>
              <a:t>-ve-</a:t>
            </a:r>
            <a:r>
              <a:rPr lang="tr-TR" sz="1800" dirty="0" err="1">
                <a:effectLst/>
                <a:latin typeface="Times New Roman" panose="02020603050405020304" pitchFamily="18" charset="0"/>
              </a:rPr>
              <a:t>dezavantajlari</a:t>
            </a:r>
            <a:r>
              <a:rPr lang="tr-TR" sz="1800" dirty="0">
                <a:effectLst/>
                <a:latin typeface="Times New Roman" panose="02020603050405020304" pitchFamily="18" charset="0"/>
              </a:rPr>
              <a:t>-</a:t>
            </a:r>
            <a:r>
              <a:rPr lang="tr-TR" sz="1800" dirty="0" err="1">
                <a:effectLst/>
                <a:latin typeface="Times New Roman" panose="02020603050405020304" pitchFamily="18" charset="0"/>
              </a:rPr>
              <a:t>hakkinda</a:t>
            </a:r>
            <a:r>
              <a:rPr lang="tr-TR" sz="1800" dirty="0">
                <a:effectLst/>
                <a:latin typeface="Times New Roman" panose="02020603050405020304" pitchFamily="18" charset="0"/>
              </a:rPr>
              <a:t>-bilgi, 28.03.2014. </a:t>
            </a:r>
            <a:endParaRPr lang="tr-TR" dirty="0"/>
          </a:p>
          <a:p>
            <a:r>
              <a:rPr lang="tr-TR" sz="1800" dirty="0">
                <a:effectLst/>
                <a:latin typeface="Times New Roman" panose="02020603050405020304" pitchFamily="18" charset="0"/>
              </a:rPr>
              <a:t>[15]G. </a:t>
            </a:r>
            <a:r>
              <a:rPr lang="tr-TR" sz="1800" dirty="0" err="1">
                <a:effectLst/>
                <a:latin typeface="Times New Roman" panose="02020603050405020304" pitchFamily="18" charset="0"/>
              </a:rPr>
              <a:t>Vaish</a:t>
            </a:r>
            <a:r>
              <a:rPr lang="tr-TR" sz="1800" dirty="0">
                <a:effectLst/>
                <a:latin typeface="Times New Roman" panose="02020603050405020304" pitchFamily="18" charset="0"/>
              </a:rPr>
              <a:t>, “</a:t>
            </a:r>
            <a:r>
              <a:rPr lang="tr-TR" sz="1800" dirty="0" err="1">
                <a:effectLst/>
                <a:latin typeface="Times New Roman,Bold"/>
              </a:rPr>
              <a:t>Getting</a:t>
            </a:r>
            <a:r>
              <a:rPr lang="tr-TR" sz="1800" dirty="0">
                <a:effectLst/>
                <a:latin typeface="Times New Roman,Bold"/>
              </a:rPr>
              <a:t> </a:t>
            </a:r>
            <a:r>
              <a:rPr lang="tr-TR" sz="1800" dirty="0" err="1">
                <a:effectLst/>
                <a:latin typeface="Times New Roman,Bold"/>
              </a:rPr>
              <a:t>Started</a:t>
            </a:r>
            <a:r>
              <a:rPr lang="tr-TR" sz="1800" dirty="0">
                <a:effectLst/>
                <a:latin typeface="Times New Roman,Bold"/>
              </a:rPr>
              <a:t> </a:t>
            </a:r>
            <a:r>
              <a:rPr lang="tr-TR" sz="1800" dirty="0" err="1">
                <a:effectLst/>
                <a:latin typeface="Times New Roman,Bold"/>
              </a:rPr>
              <a:t>With</a:t>
            </a:r>
            <a:r>
              <a:rPr lang="tr-TR" sz="1800" dirty="0">
                <a:effectLst/>
                <a:latin typeface="Times New Roman,Bold"/>
              </a:rPr>
              <a:t> </a:t>
            </a:r>
            <a:r>
              <a:rPr lang="tr-TR" sz="1800" dirty="0" err="1">
                <a:effectLst/>
                <a:latin typeface="Times New Roman,Bold"/>
              </a:rPr>
              <a:t>NoSQL</a:t>
            </a:r>
            <a:r>
              <a:rPr lang="tr-TR" sz="1800" dirty="0">
                <a:effectLst/>
                <a:latin typeface="Times New Roman" panose="02020603050405020304" pitchFamily="18" charset="0"/>
              </a:rPr>
              <a:t>”, </a:t>
            </a:r>
            <a:r>
              <a:rPr lang="tr-TR" sz="1800" dirty="0" err="1">
                <a:effectLst/>
                <a:latin typeface="Times New Roman" panose="02020603050405020304" pitchFamily="18" charset="0"/>
              </a:rPr>
              <a:t>Packt</a:t>
            </a:r>
            <a:r>
              <a:rPr lang="tr-TR" sz="1800" dirty="0">
                <a:effectLst/>
                <a:latin typeface="Times New Roman" panose="02020603050405020304" pitchFamily="18" charset="0"/>
              </a:rPr>
              <a:t> Publishing, United </a:t>
            </a:r>
            <a:r>
              <a:rPr lang="tr-TR" sz="1800" dirty="0" err="1">
                <a:effectLst/>
                <a:latin typeface="Times New Roman" panose="02020603050405020304" pitchFamily="18" charset="0"/>
              </a:rPr>
              <a:t>Kingdom</a:t>
            </a:r>
            <a:r>
              <a:rPr lang="tr-TR" sz="1800" dirty="0">
                <a:effectLst/>
                <a:latin typeface="Times New Roman" panose="02020603050405020304" pitchFamily="18" charset="0"/>
              </a:rPr>
              <a:t>, 2013.</a:t>
            </a:r>
            <a:br>
              <a:rPr lang="tr-TR" sz="1800" dirty="0">
                <a:effectLst/>
                <a:latin typeface="Times New Roman" panose="02020603050405020304" pitchFamily="18" charset="0"/>
              </a:rPr>
            </a:br>
            <a:r>
              <a:rPr lang="tr-TR" sz="1800" dirty="0">
                <a:effectLst/>
                <a:latin typeface="Times New Roman" panose="02020603050405020304" pitchFamily="18" charset="0"/>
              </a:rPr>
              <a:t>[16] M. </a:t>
            </a:r>
            <a:r>
              <a:rPr lang="tr-TR" sz="1800" dirty="0" err="1">
                <a:effectLst/>
                <a:latin typeface="Times New Roman" panose="02020603050405020304" pitchFamily="18" charset="0"/>
              </a:rPr>
              <a:t>Otey</a:t>
            </a:r>
            <a:r>
              <a:rPr lang="tr-TR" sz="1800" dirty="0">
                <a:effectLst/>
                <a:latin typeface="Times New Roman" panose="02020603050405020304" pitchFamily="18" charset="0"/>
              </a:rPr>
              <a:t>, “</a:t>
            </a:r>
            <a:r>
              <a:rPr lang="tr-TR" sz="1800" dirty="0" err="1">
                <a:effectLst/>
                <a:latin typeface="Times New Roman,Bold"/>
              </a:rPr>
              <a:t>NoSQL</a:t>
            </a:r>
            <a:r>
              <a:rPr lang="tr-TR" sz="1800" dirty="0">
                <a:effectLst/>
                <a:latin typeface="Times New Roman,Bold"/>
              </a:rPr>
              <a:t>? No </a:t>
            </a:r>
            <a:r>
              <a:rPr lang="tr-TR" sz="1800" dirty="0" err="1">
                <a:effectLst/>
                <a:latin typeface="Times New Roman,Bold"/>
              </a:rPr>
              <a:t>Way</a:t>
            </a:r>
            <a:r>
              <a:rPr lang="tr-TR" sz="1800" dirty="0">
                <a:effectLst/>
                <a:latin typeface="Times New Roman,Bold"/>
              </a:rPr>
              <a:t>!</a:t>
            </a:r>
            <a:r>
              <a:rPr lang="tr-TR" sz="1800" dirty="0">
                <a:effectLst/>
                <a:latin typeface="Times New Roman" panose="02020603050405020304" pitchFamily="18" charset="0"/>
              </a:rPr>
              <a:t>”, SQL Server Magazine, pp:5, 2010. [17] Internet: “</a:t>
            </a:r>
            <a:r>
              <a:rPr lang="tr-TR" sz="1800" dirty="0" err="1">
                <a:effectLst/>
                <a:latin typeface="Times New Roman,Bold"/>
              </a:rPr>
              <a:t>Oracle</a:t>
            </a:r>
            <a:r>
              <a:rPr lang="tr-TR" sz="1800" dirty="0">
                <a:effectLst/>
                <a:latin typeface="Times New Roman,Bold"/>
              </a:rPr>
              <a:t> </a:t>
            </a:r>
            <a:r>
              <a:rPr lang="tr-TR" sz="1800" dirty="0" err="1">
                <a:effectLst/>
                <a:latin typeface="Times New Roman,Bold"/>
              </a:rPr>
              <a:t>NoSQL</a:t>
            </a:r>
            <a:r>
              <a:rPr lang="tr-TR" sz="1800" dirty="0">
                <a:effectLst/>
                <a:latin typeface="Times New Roman,Bold"/>
              </a:rPr>
              <a:t> Database</a:t>
            </a:r>
            <a:r>
              <a:rPr lang="tr-TR" sz="1800" dirty="0">
                <a:effectLst/>
                <a:latin typeface="Times New Roman" panose="02020603050405020304" pitchFamily="18" charset="0"/>
              </a:rPr>
              <a:t>”, http://</a:t>
            </a:r>
            <a:r>
              <a:rPr lang="tr-TR" sz="1800" dirty="0" err="1">
                <a:effectLst/>
                <a:latin typeface="Times New Roman" panose="02020603050405020304" pitchFamily="18" charset="0"/>
              </a:rPr>
              <a:t>www.oracle.com</a:t>
            </a:r>
            <a:r>
              <a:rPr lang="tr-TR" sz="1800" dirty="0">
                <a:effectLst/>
                <a:latin typeface="Times New Roman" panose="02020603050405020304" pitchFamily="18" charset="0"/>
              </a:rPr>
              <a:t>/</a:t>
            </a:r>
            <a:r>
              <a:rPr lang="tr-TR" sz="1800" dirty="0" err="1">
                <a:effectLst/>
                <a:latin typeface="Times New Roman" panose="02020603050405020304" pitchFamily="18" charset="0"/>
              </a:rPr>
              <a:t>technetwork</a:t>
            </a:r>
            <a:r>
              <a:rPr lang="tr-TR" sz="1800" dirty="0">
                <a:effectLst/>
                <a:latin typeface="Times New Roman" panose="02020603050405020304" pitchFamily="18" charset="0"/>
              </a:rPr>
              <a:t>/</a:t>
            </a:r>
            <a:r>
              <a:rPr lang="tr-TR" sz="1800" dirty="0" err="1">
                <a:effectLst/>
                <a:latin typeface="Times New Roman" panose="02020603050405020304" pitchFamily="18" charset="0"/>
              </a:rPr>
              <a:t>database</a:t>
            </a:r>
            <a:r>
              <a:rPr lang="tr-TR" sz="1800" dirty="0">
                <a:effectLst/>
                <a:latin typeface="Times New Roman" panose="02020603050405020304" pitchFamily="18" charset="0"/>
              </a:rPr>
              <a:t>/</a:t>
            </a:r>
            <a:r>
              <a:rPr lang="tr-TR" sz="1800" dirty="0" err="1">
                <a:effectLst/>
                <a:latin typeface="Times New Roman" panose="02020603050405020304" pitchFamily="18" charset="0"/>
              </a:rPr>
              <a:t>nosqldb</a:t>
            </a:r>
            <a:r>
              <a:rPr lang="tr-TR" sz="1800" dirty="0">
                <a:effectLst/>
                <a:latin typeface="Times New Roman" panose="02020603050405020304" pitchFamily="18" charset="0"/>
              </a:rPr>
              <a:t>/</a:t>
            </a:r>
            <a:r>
              <a:rPr lang="tr-TR" sz="1800" dirty="0" err="1">
                <a:effectLst/>
                <a:latin typeface="Times New Roman" panose="02020603050405020304" pitchFamily="18" charset="0"/>
              </a:rPr>
              <a:t>learnmore</a:t>
            </a:r>
            <a:r>
              <a:rPr lang="tr-TR" sz="1800" dirty="0">
                <a:effectLst/>
                <a:latin typeface="Times New Roman" panose="02020603050405020304" pitchFamily="18" charset="0"/>
              </a:rPr>
              <a:t>/</a:t>
            </a:r>
            <a:r>
              <a:rPr lang="tr-TR" sz="1800" dirty="0" err="1">
                <a:effectLst/>
                <a:latin typeface="Times New Roman" panose="02020603050405020304" pitchFamily="18" charset="0"/>
              </a:rPr>
              <a:t>nosql</a:t>
            </a:r>
            <a:r>
              <a:rPr lang="tr-TR" sz="1800" dirty="0">
                <a:effectLst/>
                <a:latin typeface="Times New Roman" panose="02020603050405020304" pitchFamily="18" charset="0"/>
              </a:rPr>
              <a:t>- database-498041.pdf, 11. 2011. </a:t>
            </a:r>
            <a:endParaRPr lang="tr-TR" dirty="0"/>
          </a:p>
          <a:p>
            <a:r>
              <a:rPr lang="tr-TR" sz="1800" dirty="0">
                <a:effectLst/>
                <a:latin typeface="Times New Roman" panose="02020603050405020304" pitchFamily="18" charset="0"/>
              </a:rPr>
              <a:t>[18] N. </a:t>
            </a:r>
            <a:r>
              <a:rPr lang="tr-TR" sz="1800" dirty="0" err="1">
                <a:effectLst/>
                <a:latin typeface="Times New Roman" panose="02020603050405020304" pitchFamily="18" charset="0"/>
              </a:rPr>
              <a:t>Rozanski</a:t>
            </a:r>
            <a:r>
              <a:rPr lang="tr-TR" sz="1800" dirty="0">
                <a:effectLst/>
                <a:latin typeface="Times New Roman" panose="02020603050405020304" pitchFamily="18" charset="0"/>
              </a:rPr>
              <a:t>, E. </a:t>
            </a:r>
            <a:r>
              <a:rPr lang="tr-TR" sz="1800" dirty="0" err="1">
                <a:effectLst/>
                <a:latin typeface="Times New Roman" panose="02020603050405020304" pitchFamily="18" charset="0"/>
              </a:rPr>
              <a:t>Woods</a:t>
            </a:r>
            <a:r>
              <a:rPr lang="tr-TR" sz="1800" dirty="0">
                <a:effectLst/>
                <a:latin typeface="Times New Roman" panose="02020603050405020304" pitchFamily="18" charset="0"/>
              </a:rPr>
              <a:t>, “</a:t>
            </a:r>
            <a:r>
              <a:rPr lang="tr-TR" sz="1800" dirty="0">
                <a:effectLst/>
                <a:latin typeface="Times New Roman,Bold"/>
              </a:rPr>
              <a:t>Software </a:t>
            </a:r>
            <a:r>
              <a:rPr lang="tr-TR" sz="1800" dirty="0" err="1">
                <a:effectLst/>
                <a:latin typeface="Times New Roman,Bold"/>
              </a:rPr>
              <a:t>Systems</a:t>
            </a:r>
            <a:r>
              <a:rPr lang="tr-TR" sz="1800" dirty="0">
                <a:effectLst/>
                <a:latin typeface="Times New Roman,Bold"/>
              </a:rPr>
              <a:t> Architecture: </a:t>
            </a:r>
            <a:r>
              <a:rPr lang="tr-TR" sz="1800" dirty="0" err="1">
                <a:effectLst/>
                <a:latin typeface="Times New Roman,Bold"/>
              </a:rPr>
              <a:t>Working</a:t>
            </a:r>
            <a:r>
              <a:rPr lang="tr-TR" sz="1800" dirty="0">
                <a:effectLst/>
                <a:latin typeface="Times New Roman,Bold"/>
              </a:rPr>
              <a:t> </a:t>
            </a:r>
            <a:r>
              <a:rPr lang="tr-TR" sz="1800" dirty="0" err="1">
                <a:effectLst/>
                <a:latin typeface="Times New Roman,Bold"/>
              </a:rPr>
              <a:t>with</a:t>
            </a:r>
            <a:r>
              <a:rPr lang="tr-TR" sz="1800" dirty="0">
                <a:effectLst/>
                <a:latin typeface="Times New Roman,Bold"/>
              </a:rPr>
              <a:t> </a:t>
            </a:r>
            <a:r>
              <a:rPr lang="tr-TR" sz="1800" dirty="0" err="1">
                <a:effectLst/>
                <a:latin typeface="Times New Roman,Bold"/>
              </a:rPr>
              <a:t>Stakeholders</a:t>
            </a:r>
            <a:r>
              <a:rPr lang="tr-TR" sz="1800" dirty="0">
                <a:effectLst/>
                <a:latin typeface="Times New Roman,Bold"/>
              </a:rPr>
              <a:t> Using </a:t>
            </a:r>
            <a:r>
              <a:rPr lang="tr-TR" sz="1800" dirty="0" err="1">
                <a:effectLst/>
                <a:latin typeface="Times New Roman,Bold"/>
              </a:rPr>
              <a:t>Viewpoints</a:t>
            </a:r>
            <a:r>
              <a:rPr lang="tr-TR" sz="1800" dirty="0">
                <a:effectLst/>
                <a:latin typeface="Times New Roman,Bold"/>
              </a:rPr>
              <a:t> </a:t>
            </a:r>
            <a:r>
              <a:rPr lang="tr-TR" sz="1800" dirty="0" err="1">
                <a:effectLst/>
                <a:latin typeface="Times New Roman,Bold"/>
              </a:rPr>
              <a:t>and</a:t>
            </a:r>
            <a:r>
              <a:rPr lang="tr-TR" sz="1800" dirty="0">
                <a:effectLst/>
                <a:latin typeface="Times New Roman,Bold"/>
              </a:rPr>
              <a:t> </a:t>
            </a:r>
            <a:r>
              <a:rPr lang="tr-TR" sz="1800" dirty="0" err="1">
                <a:effectLst/>
                <a:latin typeface="Times New Roman,Bold"/>
              </a:rPr>
              <a:t>Perspectives</a:t>
            </a:r>
            <a:r>
              <a:rPr lang="tr-TR" sz="1800" dirty="0">
                <a:effectLst/>
                <a:latin typeface="Times New Roman" panose="02020603050405020304" pitchFamily="18" charset="0"/>
              </a:rPr>
              <a:t>”, </a:t>
            </a:r>
            <a:r>
              <a:rPr lang="tr-TR" sz="1800" dirty="0" err="1">
                <a:effectLst/>
                <a:latin typeface="Times New Roman" panose="02020603050405020304" pitchFamily="18" charset="0"/>
              </a:rPr>
              <a:t>Pearson</a:t>
            </a:r>
            <a:r>
              <a:rPr lang="tr-TR" sz="1800" dirty="0">
                <a:effectLst/>
                <a:latin typeface="Times New Roman" panose="02020603050405020304" pitchFamily="18" charset="0"/>
              </a:rPr>
              <a:t> </a:t>
            </a:r>
            <a:r>
              <a:rPr lang="tr-TR" sz="1800" dirty="0" err="1">
                <a:effectLst/>
                <a:latin typeface="Times New Roman" panose="02020603050405020304" pitchFamily="18" charset="0"/>
              </a:rPr>
              <a:t>Education</a:t>
            </a:r>
            <a:r>
              <a:rPr lang="tr-TR" sz="1800" dirty="0">
                <a:effectLst/>
                <a:latin typeface="Times New Roman" panose="02020603050405020304" pitchFamily="18" charset="0"/>
              </a:rPr>
              <a:t> </a:t>
            </a:r>
            <a:r>
              <a:rPr lang="tr-TR" sz="1800" dirty="0" err="1">
                <a:effectLst/>
                <a:latin typeface="Times New Roman" panose="02020603050405020304" pitchFamily="18" charset="0"/>
              </a:rPr>
              <a:t>Inc</a:t>
            </a:r>
            <a:r>
              <a:rPr lang="tr-TR" sz="1800" dirty="0">
                <a:effectLst/>
                <a:latin typeface="Times New Roman" panose="02020603050405020304" pitchFamily="18" charset="0"/>
              </a:rPr>
              <a:t>., USA, 2012.</a:t>
            </a:r>
            <a:br>
              <a:rPr lang="tr-TR" sz="1800" dirty="0">
                <a:effectLst/>
                <a:latin typeface="Times New Roman" panose="02020603050405020304" pitchFamily="18" charset="0"/>
              </a:rPr>
            </a:br>
            <a:r>
              <a:rPr lang="tr-TR" sz="1800" dirty="0">
                <a:effectLst/>
                <a:latin typeface="Times New Roman" panose="02020603050405020304" pitchFamily="18" charset="0"/>
              </a:rPr>
              <a:t>[19]G. </a:t>
            </a:r>
            <a:r>
              <a:rPr lang="tr-TR" sz="1800" dirty="0" err="1">
                <a:effectLst/>
                <a:latin typeface="Times New Roman" panose="02020603050405020304" pitchFamily="18" charset="0"/>
              </a:rPr>
              <a:t>Burd</a:t>
            </a:r>
            <a:r>
              <a:rPr lang="tr-TR" sz="1800" dirty="0">
                <a:effectLst/>
                <a:latin typeface="Times New Roman" panose="02020603050405020304" pitchFamily="18" charset="0"/>
              </a:rPr>
              <a:t>, “</a:t>
            </a:r>
            <a:r>
              <a:rPr lang="tr-TR" sz="1800" dirty="0" err="1">
                <a:effectLst/>
                <a:latin typeface="Times New Roman,Bold"/>
              </a:rPr>
              <a:t>NoSQL</a:t>
            </a:r>
            <a:r>
              <a:rPr lang="tr-TR" sz="1800" dirty="0">
                <a:effectLst/>
                <a:latin typeface="Times New Roman" panose="02020603050405020304" pitchFamily="18" charset="0"/>
              </a:rPr>
              <a:t>”, </a:t>
            </a:r>
            <a:r>
              <a:rPr lang="tr-TR" sz="1800" dirty="0" err="1">
                <a:effectLst/>
                <a:latin typeface="Times New Roman" panose="02020603050405020304" pitchFamily="18" charset="0"/>
              </a:rPr>
              <a:t>Sysadmin</a:t>
            </a:r>
            <a:r>
              <a:rPr lang="tr-TR" sz="1800" dirty="0">
                <a:effectLst/>
                <a:latin typeface="Times New Roman" panose="02020603050405020304" pitchFamily="18" charset="0"/>
              </a:rPr>
              <a:t> </a:t>
            </a:r>
            <a:r>
              <a:rPr lang="tr-TR" sz="1800" dirty="0" err="1">
                <a:effectLst/>
                <a:latin typeface="Times New Roman" panose="02020603050405020304" pitchFamily="18" charset="0"/>
              </a:rPr>
              <a:t>Journal</a:t>
            </a:r>
            <a:r>
              <a:rPr lang="tr-TR" sz="1800" dirty="0">
                <a:effectLst/>
                <a:latin typeface="Times New Roman" panose="02020603050405020304" pitchFamily="18" charset="0"/>
              </a:rPr>
              <a:t>, Vol:36 No. 5 ss:5-12 ABD, 2011. </a:t>
            </a:r>
            <a:endParaRPr lang="tr-TR" dirty="0"/>
          </a:p>
          <a:p>
            <a:endParaRPr lang="tr-TR" dirty="0"/>
          </a:p>
        </p:txBody>
      </p:sp>
    </p:spTree>
    <p:extLst>
      <p:ext uri="{BB962C8B-B14F-4D97-AF65-F5344CB8AC3E}">
        <p14:creationId xmlns:p14="http://schemas.microsoft.com/office/powerpoint/2010/main" val="27498495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197DFB-70D6-59B7-D012-A3BB1F5C32DC}"/>
              </a:ext>
            </a:extLst>
          </p:cNvPr>
          <p:cNvSpPr>
            <a:spLocks noGrp="1"/>
          </p:cNvSpPr>
          <p:nvPr>
            <p:ph type="title"/>
          </p:nvPr>
        </p:nvSpPr>
        <p:spPr/>
        <p:txBody>
          <a:bodyPr/>
          <a:lstStyle/>
          <a:p>
            <a:r>
              <a:rPr lang="tr-TR" dirty="0"/>
              <a:t>DEVAMI</a:t>
            </a:r>
          </a:p>
        </p:txBody>
      </p:sp>
      <p:sp>
        <p:nvSpPr>
          <p:cNvPr id="3" name="İçerik Yer Tutucusu 2">
            <a:extLst>
              <a:ext uri="{FF2B5EF4-FFF2-40B4-BE49-F238E27FC236}">
                <a16:creationId xmlns:a16="http://schemas.microsoft.com/office/drawing/2014/main" id="{FDFCA38C-3807-CBE7-9C11-4C5981BD51C9}"/>
              </a:ext>
            </a:extLst>
          </p:cNvPr>
          <p:cNvSpPr>
            <a:spLocks noGrp="1"/>
          </p:cNvSpPr>
          <p:nvPr>
            <p:ph idx="1"/>
          </p:nvPr>
        </p:nvSpPr>
        <p:spPr/>
        <p:txBody>
          <a:bodyPr/>
          <a:lstStyle/>
          <a:p>
            <a:r>
              <a:rPr lang="tr-TR" sz="1800" dirty="0">
                <a:effectLst/>
                <a:latin typeface="Times New Roman" panose="02020603050405020304" pitchFamily="18" charset="0"/>
              </a:rPr>
              <a:t>Yapılan </a:t>
            </a:r>
            <a:r>
              <a:rPr lang="tr-TR" sz="1800" dirty="0" err="1">
                <a:effectLst/>
                <a:latin typeface="Times New Roman" panose="02020603050405020304" pitchFamily="18" charset="0"/>
              </a:rPr>
              <a:t>literatür</a:t>
            </a:r>
            <a:r>
              <a:rPr lang="tr-TR" sz="1800" dirty="0">
                <a:effectLst/>
                <a:latin typeface="Times New Roman" panose="02020603050405020304" pitchFamily="18" charset="0"/>
              </a:rPr>
              <a:t> taramasında en yakın olarak </a:t>
            </a:r>
            <a:r>
              <a:rPr lang="tr-TR" sz="1800" dirty="0" err="1">
                <a:effectLst/>
                <a:latin typeface="Times New Roman" panose="02020603050405020304" pitchFamily="18" charset="0"/>
              </a:rPr>
              <a:t>görülen</a:t>
            </a:r>
            <a:r>
              <a:rPr lang="tr-TR" sz="1800" dirty="0">
                <a:effectLst/>
                <a:latin typeface="Times New Roman" panose="02020603050405020304" pitchFamily="18" charset="0"/>
              </a:rPr>
              <a:t> </a:t>
            </a:r>
            <a:r>
              <a:rPr lang="tr-TR" sz="1800" dirty="0" err="1">
                <a:effectLst/>
                <a:latin typeface="Times New Roman" panose="02020603050405020304" pitchFamily="18" charset="0"/>
              </a:rPr>
              <a:t>çalışmalarda</a:t>
            </a:r>
            <a:r>
              <a:rPr lang="tr-TR" sz="1800" dirty="0">
                <a:effectLst/>
                <a:latin typeface="Times New Roman" panose="02020603050405020304" pitchFamily="18" charset="0"/>
              </a:rPr>
              <a:t>; Ahmet ALADILY tarafından 2015 yılında yazılan “En </a:t>
            </a:r>
            <a:r>
              <a:rPr lang="tr-TR" sz="1800" dirty="0" err="1">
                <a:effectLst/>
                <a:latin typeface="Times New Roman" panose="02020603050405020304" pitchFamily="18" charset="0"/>
              </a:rPr>
              <a:t>çok</a:t>
            </a:r>
            <a:r>
              <a:rPr lang="tr-TR" sz="1800" dirty="0">
                <a:effectLst/>
                <a:latin typeface="Times New Roman" panose="02020603050405020304" pitchFamily="18" charset="0"/>
              </a:rPr>
              <a:t> kullanılan </a:t>
            </a:r>
            <a:r>
              <a:rPr lang="tr-TR" sz="1800" dirty="0" err="1">
                <a:effectLst/>
                <a:latin typeface="Times New Roman" panose="02020603050405020304" pitchFamily="18" charset="0"/>
              </a:rPr>
              <a:t>NoSQL</a:t>
            </a:r>
            <a:r>
              <a:rPr lang="tr-TR" sz="1800" dirty="0">
                <a:effectLst/>
                <a:latin typeface="Times New Roman" panose="02020603050405020304" pitchFamily="18" charset="0"/>
              </a:rPr>
              <a:t> veri tabanları performans </a:t>
            </a:r>
            <a:r>
              <a:rPr lang="tr-TR" sz="1800" dirty="0" err="1">
                <a:effectLst/>
                <a:latin typeface="Times New Roman" panose="02020603050405020304" pitchFamily="18" charset="0"/>
              </a:rPr>
              <a:t>karşılaştırması</a:t>
            </a:r>
            <a:r>
              <a:rPr lang="tr-TR" sz="1800" dirty="0">
                <a:effectLst/>
                <a:latin typeface="Times New Roman" panose="02020603050405020304" pitchFamily="18" charset="0"/>
              </a:rPr>
              <a:t>” konulu tezde 4 ayrı </a:t>
            </a:r>
            <a:r>
              <a:rPr lang="tr-TR" sz="1800" dirty="0" err="1">
                <a:effectLst/>
                <a:latin typeface="Times New Roman" panose="02020603050405020304" pitchFamily="18" charset="0"/>
              </a:rPr>
              <a:t>dağıtık</a:t>
            </a:r>
            <a:r>
              <a:rPr lang="tr-TR" sz="1800" dirty="0">
                <a:effectLst/>
                <a:latin typeface="Times New Roman" panose="02020603050405020304" pitchFamily="18" charset="0"/>
              </a:rPr>
              <a:t> veri tabanı (</a:t>
            </a:r>
            <a:r>
              <a:rPr lang="tr-TR" sz="1800" dirty="0" err="1">
                <a:effectLst/>
                <a:latin typeface="Times New Roman" panose="02020603050405020304" pitchFamily="18" charset="0"/>
              </a:rPr>
              <a:t>Couchdb</a:t>
            </a:r>
            <a:r>
              <a:rPr lang="tr-TR" sz="1800" dirty="0">
                <a:effectLst/>
                <a:latin typeface="Times New Roman" panose="02020603050405020304" pitchFamily="18" charset="0"/>
              </a:rPr>
              <a:t>, </a:t>
            </a:r>
            <a:r>
              <a:rPr lang="tr-TR" sz="1800" dirty="0" err="1">
                <a:effectLst/>
                <a:latin typeface="Times New Roman" panose="02020603050405020304" pitchFamily="18" charset="0"/>
              </a:rPr>
              <a:t>Mongodb</a:t>
            </a:r>
            <a:r>
              <a:rPr lang="tr-TR" sz="1800" dirty="0">
                <a:effectLst/>
                <a:latin typeface="Times New Roman" panose="02020603050405020304" pitchFamily="18" charset="0"/>
              </a:rPr>
              <a:t>, </a:t>
            </a:r>
            <a:r>
              <a:rPr lang="tr-TR" sz="1800" dirty="0" err="1">
                <a:effectLst/>
                <a:latin typeface="Times New Roman" panose="02020603050405020304" pitchFamily="18" charset="0"/>
              </a:rPr>
              <a:t>Cassandra</a:t>
            </a:r>
            <a:r>
              <a:rPr lang="tr-TR" sz="1800" dirty="0">
                <a:effectLst/>
                <a:latin typeface="Times New Roman" panose="02020603050405020304" pitchFamily="18" charset="0"/>
              </a:rPr>
              <a:t> ve </a:t>
            </a:r>
            <a:r>
              <a:rPr lang="tr-TR" sz="1800" dirty="0" err="1">
                <a:effectLst/>
                <a:latin typeface="Times New Roman" panose="02020603050405020304" pitchFamily="18" charset="0"/>
              </a:rPr>
              <a:t>Hbase</a:t>
            </a:r>
            <a:r>
              <a:rPr lang="tr-TR" sz="1800" dirty="0">
                <a:effectLst/>
                <a:latin typeface="Times New Roman" panose="02020603050405020304" pitchFamily="18" charset="0"/>
              </a:rPr>
              <a:t>) performansı </a:t>
            </a:r>
            <a:r>
              <a:rPr lang="tr-TR" sz="1800" dirty="0" err="1">
                <a:effectLst/>
                <a:latin typeface="Times New Roman" panose="02020603050405020304" pitchFamily="18" charset="0"/>
              </a:rPr>
              <a:t>karşılaştırıldığı</a:t>
            </a:r>
            <a:r>
              <a:rPr lang="tr-TR" sz="1800" dirty="0">
                <a:effectLst/>
                <a:latin typeface="Times New Roman" panose="02020603050405020304" pitchFamily="18" charset="0"/>
              </a:rPr>
              <a:t> </a:t>
            </a:r>
            <a:r>
              <a:rPr lang="tr-TR" sz="1800" dirty="0" err="1">
                <a:effectLst/>
                <a:latin typeface="Times New Roman" panose="02020603050405020304" pitchFamily="18" charset="0"/>
              </a:rPr>
              <a:t>görülmüştür</a:t>
            </a:r>
            <a:r>
              <a:rPr lang="tr-TR" sz="1800" dirty="0">
                <a:effectLst/>
                <a:latin typeface="Times New Roman" panose="02020603050405020304" pitchFamily="18" charset="0"/>
              </a:rPr>
              <a:t>. Yılmaz GÖKŞEN ve Hakan AŞAN tarafından hazırlanan “Veri </a:t>
            </a:r>
            <a:r>
              <a:rPr lang="tr-TR" sz="1800" dirty="0" err="1">
                <a:effectLst/>
                <a:latin typeface="Times New Roman" panose="02020603050405020304" pitchFamily="18" charset="0"/>
              </a:rPr>
              <a:t>büyüklüklerinin</a:t>
            </a:r>
            <a:r>
              <a:rPr lang="tr-TR" sz="1800" dirty="0">
                <a:effectLst/>
                <a:latin typeface="Times New Roman" panose="02020603050405020304" pitchFamily="18" charset="0"/>
              </a:rPr>
              <a:t> veri tabanı </a:t>
            </a:r>
            <a:r>
              <a:rPr lang="tr-TR" sz="1800" dirty="0" err="1">
                <a:effectLst/>
                <a:latin typeface="Times New Roman" panose="02020603050405020304" pitchFamily="18" charset="0"/>
              </a:rPr>
              <a:t>yönetim</a:t>
            </a:r>
            <a:r>
              <a:rPr lang="tr-TR" sz="1800" dirty="0">
                <a:effectLst/>
                <a:latin typeface="Times New Roman" panose="02020603050405020304" pitchFamily="18" charset="0"/>
              </a:rPr>
              <a:t> sistemlerinde meydana </a:t>
            </a:r>
            <a:r>
              <a:rPr lang="tr-TR" sz="1800" dirty="0" err="1">
                <a:effectLst/>
                <a:latin typeface="Times New Roman" panose="02020603050405020304" pitchFamily="18" charset="0"/>
              </a:rPr>
              <a:t>getirdiği</a:t>
            </a:r>
            <a:r>
              <a:rPr lang="tr-TR" sz="1800" dirty="0">
                <a:effectLst/>
                <a:latin typeface="Times New Roman" panose="02020603050405020304" pitchFamily="18" charset="0"/>
              </a:rPr>
              <a:t> </a:t>
            </a:r>
            <a:r>
              <a:rPr lang="tr-TR" sz="1800" dirty="0" err="1">
                <a:effectLst/>
                <a:latin typeface="Times New Roman" panose="02020603050405020304" pitchFamily="18" charset="0"/>
              </a:rPr>
              <a:t>değişim</a:t>
            </a:r>
            <a:r>
              <a:rPr lang="tr-TR" sz="1800" dirty="0">
                <a:effectLst/>
                <a:latin typeface="Times New Roman" panose="02020603050405020304" pitchFamily="18" charset="0"/>
              </a:rPr>
              <a:t>: </a:t>
            </a:r>
            <a:r>
              <a:rPr lang="tr-TR" sz="1800" dirty="0" err="1">
                <a:effectLst/>
                <a:latin typeface="Times New Roman" panose="02020603050405020304" pitchFamily="18" charset="0"/>
              </a:rPr>
              <a:t>NoSQL</a:t>
            </a:r>
            <a:r>
              <a:rPr lang="tr-TR" sz="1800" dirty="0">
                <a:effectLst/>
                <a:latin typeface="Times New Roman" panose="02020603050405020304" pitchFamily="18" charset="0"/>
              </a:rPr>
              <a:t>” konulu </a:t>
            </a:r>
            <a:r>
              <a:rPr lang="tr-TR" sz="1800" dirty="0" err="1">
                <a:effectLst/>
                <a:latin typeface="Times New Roman" panose="02020603050405020304" pitchFamily="18" charset="0"/>
              </a:rPr>
              <a:t>çalışmada</a:t>
            </a:r>
            <a:r>
              <a:rPr lang="tr-TR" sz="1800" dirty="0">
                <a:effectLst/>
                <a:latin typeface="Times New Roman" panose="02020603050405020304" pitchFamily="18" charset="0"/>
              </a:rPr>
              <a:t> </a:t>
            </a:r>
            <a:r>
              <a:rPr lang="tr-TR" sz="1800" dirty="0" err="1">
                <a:effectLst/>
                <a:latin typeface="Times New Roman" panose="02020603050405020304" pitchFamily="18" charset="0"/>
              </a:rPr>
              <a:t>NoSQL</a:t>
            </a:r>
            <a:r>
              <a:rPr lang="tr-TR" sz="1800" dirty="0">
                <a:effectLst/>
                <a:latin typeface="Times New Roman" panose="02020603050405020304" pitchFamily="18" charset="0"/>
              </a:rPr>
              <a:t> veri tabanları </a:t>
            </a:r>
            <a:r>
              <a:rPr lang="tr-TR" sz="1800" dirty="0" err="1">
                <a:effectLst/>
                <a:latin typeface="Times New Roman" panose="02020603050405020304" pitchFamily="18" charset="0"/>
              </a:rPr>
              <a:t>özelinde</a:t>
            </a:r>
            <a:r>
              <a:rPr lang="tr-TR" sz="1800" dirty="0">
                <a:effectLst/>
                <a:latin typeface="Times New Roman" panose="02020603050405020304" pitchFamily="18" charset="0"/>
              </a:rPr>
              <a:t> bilgiler verilerek esneklik, tutarlılık, performans, sorgulama dili ve veri </a:t>
            </a:r>
            <a:r>
              <a:rPr lang="tr-TR" sz="1800" dirty="0" err="1">
                <a:effectLst/>
                <a:latin typeface="Times New Roman" panose="02020603050405020304" pitchFamily="18" charset="0"/>
              </a:rPr>
              <a:t>bağlantıları</a:t>
            </a:r>
            <a:r>
              <a:rPr lang="tr-TR" sz="1800" dirty="0">
                <a:effectLst/>
                <a:latin typeface="Times New Roman" panose="02020603050405020304" pitchFamily="18" charset="0"/>
              </a:rPr>
              <a:t> kapsamında </a:t>
            </a:r>
            <a:r>
              <a:rPr lang="tr-TR" sz="1800" dirty="0" err="1">
                <a:effectLst/>
                <a:latin typeface="Times New Roman" panose="02020603050405020304" pitchFamily="18" charset="0"/>
              </a:rPr>
              <a:t>ilişkisel</a:t>
            </a:r>
            <a:r>
              <a:rPr lang="tr-TR" sz="1800" dirty="0">
                <a:effectLst/>
                <a:latin typeface="Times New Roman" panose="02020603050405020304" pitchFamily="18" charset="0"/>
              </a:rPr>
              <a:t> veri tabanları ile genel bir </a:t>
            </a:r>
            <a:r>
              <a:rPr lang="tr-TR" sz="1800" dirty="0" err="1">
                <a:effectLst/>
                <a:latin typeface="Times New Roman" panose="02020603050405020304" pitchFamily="18" charset="0"/>
              </a:rPr>
              <a:t>karşılaştırma</a:t>
            </a:r>
            <a:r>
              <a:rPr lang="tr-TR" sz="1800" dirty="0">
                <a:effectLst/>
                <a:latin typeface="Times New Roman" panose="02020603050405020304" pitchFamily="18" charset="0"/>
              </a:rPr>
              <a:t> </a:t>
            </a:r>
            <a:r>
              <a:rPr lang="tr-TR" sz="1800" dirty="0" err="1">
                <a:effectLst/>
                <a:latin typeface="Times New Roman" panose="02020603050405020304" pitchFamily="18" charset="0"/>
              </a:rPr>
              <a:t>yapılmıştır</a:t>
            </a:r>
            <a:r>
              <a:rPr lang="tr-TR" sz="1800" dirty="0">
                <a:effectLst/>
                <a:latin typeface="Times New Roman" panose="02020603050405020304" pitchFamily="18" charset="0"/>
              </a:rPr>
              <a:t>. Bu </a:t>
            </a:r>
            <a:r>
              <a:rPr lang="tr-TR" sz="1800" dirty="0" err="1">
                <a:effectLst/>
                <a:latin typeface="Times New Roman" panose="02020603050405020304" pitchFamily="18" charset="0"/>
              </a:rPr>
              <a:t>çalışmada</a:t>
            </a:r>
            <a:r>
              <a:rPr lang="tr-TR" sz="1800" dirty="0">
                <a:effectLst/>
                <a:latin typeface="Times New Roman" panose="02020603050405020304" pitchFamily="18" charset="0"/>
              </a:rPr>
              <a:t> ise yapılan uygulama ile bilinen tutarlılık, esneklik gibi </a:t>
            </a:r>
            <a:r>
              <a:rPr lang="tr-TR" sz="1800" dirty="0" err="1">
                <a:effectLst/>
                <a:latin typeface="Times New Roman" panose="02020603050405020304" pitchFamily="18" charset="0"/>
              </a:rPr>
              <a:t>özelliklerden</a:t>
            </a:r>
            <a:r>
              <a:rPr lang="tr-TR" sz="1800" dirty="0">
                <a:effectLst/>
                <a:latin typeface="Times New Roman" panose="02020603050405020304" pitchFamily="18" charset="0"/>
              </a:rPr>
              <a:t> bahsedilmek sureti ile performans </a:t>
            </a:r>
            <a:r>
              <a:rPr lang="tr-TR" sz="1800" dirty="0" err="1">
                <a:effectLst/>
                <a:latin typeface="Times New Roman" panose="02020603050405020304" pitchFamily="18" charset="0"/>
              </a:rPr>
              <a:t>özelinde</a:t>
            </a:r>
            <a:r>
              <a:rPr lang="tr-TR" sz="1800" dirty="0">
                <a:effectLst/>
                <a:latin typeface="Times New Roman" panose="02020603050405020304" pitchFamily="18" charset="0"/>
              </a:rPr>
              <a:t> </a:t>
            </a:r>
            <a:r>
              <a:rPr lang="tr-TR" sz="1800" dirty="0" err="1">
                <a:effectLst/>
                <a:latin typeface="Times New Roman" panose="02020603050405020304" pitchFamily="18" charset="0"/>
              </a:rPr>
              <a:t>çok</a:t>
            </a:r>
            <a:r>
              <a:rPr lang="tr-TR" sz="1800" dirty="0">
                <a:effectLst/>
                <a:latin typeface="Times New Roman" panose="02020603050405020304" pitchFamily="18" charset="0"/>
              </a:rPr>
              <a:t> farklı durumlar yaratılarak detaylı bir analiz </a:t>
            </a:r>
            <a:r>
              <a:rPr lang="tr-TR" sz="1800" dirty="0" err="1">
                <a:effectLst/>
                <a:latin typeface="Times New Roman" panose="02020603050405020304" pitchFamily="18" charset="0"/>
              </a:rPr>
              <a:t>yapılmıştır</a:t>
            </a:r>
            <a:r>
              <a:rPr lang="tr-TR" sz="1800" dirty="0">
                <a:effectLst/>
                <a:latin typeface="Times New Roman" panose="02020603050405020304" pitchFamily="18" charset="0"/>
              </a:rPr>
              <a:t>. </a:t>
            </a:r>
            <a:endParaRPr lang="tr-TR" dirty="0"/>
          </a:p>
          <a:p>
            <a:pPr marL="0" indent="0">
              <a:buNone/>
            </a:pPr>
            <a:endParaRPr lang="tr-TR" dirty="0"/>
          </a:p>
        </p:txBody>
      </p:sp>
    </p:spTree>
    <p:extLst>
      <p:ext uri="{BB962C8B-B14F-4D97-AF65-F5344CB8AC3E}">
        <p14:creationId xmlns:p14="http://schemas.microsoft.com/office/powerpoint/2010/main" val="11773223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56F89A-2D26-7A8D-AE92-F0C6875CF52A}"/>
              </a:ext>
            </a:extLst>
          </p:cNvPr>
          <p:cNvSpPr>
            <a:spLocks noGrp="1"/>
          </p:cNvSpPr>
          <p:nvPr>
            <p:ph type="title"/>
          </p:nvPr>
        </p:nvSpPr>
        <p:spPr/>
        <p:txBody>
          <a:bodyPr/>
          <a:lstStyle/>
          <a:p>
            <a:r>
              <a:rPr lang="tr-TR" dirty="0"/>
              <a:t>KAYNAKLAR</a:t>
            </a:r>
          </a:p>
        </p:txBody>
      </p:sp>
      <p:sp>
        <p:nvSpPr>
          <p:cNvPr id="3" name="İçerik Yer Tutucusu 2">
            <a:extLst>
              <a:ext uri="{FF2B5EF4-FFF2-40B4-BE49-F238E27FC236}">
                <a16:creationId xmlns:a16="http://schemas.microsoft.com/office/drawing/2014/main" id="{6A5FD65F-F70F-6247-C9F3-AFC0305C23D4}"/>
              </a:ext>
            </a:extLst>
          </p:cNvPr>
          <p:cNvSpPr>
            <a:spLocks noGrp="1"/>
          </p:cNvSpPr>
          <p:nvPr>
            <p:ph idx="1"/>
          </p:nvPr>
        </p:nvSpPr>
        <p:spPr/>
        <p:txBody>
          <a:bodyPr>
            <a:normAutofit fontScale="77500" lnSpcReduction="20000"/>
          </a:bodyPr>
          <a:lstStyle/>
          <a:p>
            <a:r>
              <a:rPr lang="tr-TR" sz="1800" dirty="0">
                <a:effectLst/>
                <a:latin typeface="Times New Roman" panose="02020603050405020304" pitchFamily="18" charset="0"/>
              </a:rPr>
              <a:t>1] A. </a:t>
            </a:r>
            <a:r>
              <a:rPr lang="tr-TR" sz="1800" dirty="0" err="1">
                <a:effectLst/>
                <a:latin typeface="Times New Roman" panose="02020603050405020304" pitchFamily="18" charset="0"/>
              </a:rPr>
              <a:t>Emhan</a:t>
            </a:r>
            <a:r>
              <a:rPr lang="tr-TR" sz="1800" dirty="0">
                <a:effectLst/>
                <a:latin typeface="Times New Roman" panose="02020603050405020304" pitchFamily="18" charset="0"/>
              </a:rPr>
              <a:t>, “</a:t>
            </a:r>
            <a:r>
              <a:rPr lang="tr-TR" sz="1800" dirty="0">
                <a:effectLst/>
                <a:latin typeface="Times New Roman,Bold"/>
              </a:rPr>
              <a:t>Karar Verme </a:t>
            </a:r>
            <a:r>
              <a:rPr lang="tr-TR" sz="1800" dirty="0" err="1">
                <a:effectLst/>
                <a:latin typeface="Times New Roman,Bold"/>
              </a:rPr>
              <a:t>Süreci</a:t>
            </a:r>
            <a:r>
              <a:rPr lang="tr-TR" sz="1800" dirty="0">
                <a:effectLst/>
                <a:latin typeface="Times New Roman,Bold"/>
              </a:rPr>
              <a:t> ve Bu </a:t>
            </a:r>
            <a:r>
              <a:rPr lang="tr-TR" sz="1800" dirty="0" err="1">
                <a:effectLst/>
                <a:latin typeface="Times New Roman,Bold"/>
              </a:rPr>
              <a:t>Süreçte</a:t>
            </a:r>
            <a:r>
              <a:rPr lang="tr-TR" sz="1800" dirty="0">
                <a:effectLst/>
                <a:latin typeface="Times New Roman,Bold"/>
              </a:rPr>
              <a:t> </a:t>
            </a:r>
            <a:r>
              <a:rPr lang="tr-TR" sz="1800" dirty="0" err="1">
                <a:effectLst/>
                <a:latin typeface="Times New Roman,Bold"/>
              </a:rPr>
              <a:t>BiliĢim</a:t>
            </a:r>
            <a:r>
              <a:rPr lang="tr-TR" sz="1800" dirty="0">
                <a:effectLst/>
                <a:latin typeface="Times New Roman,Bold"/>
              </a:rPr>
              <a:t> Sistemlerinin Kullanılması</a:t>
            </a:r>
            <a:r>
              <a:rPr lang="tr-TR" sz="1800" dirty="0">
                <a:effectLst/>
                <a:latin typeface="Times New Roman" panose="02020603050405020304" pitchFamily="18" charset="0"/>
              </a:rPr>
              <a:t>”, Elektronik Sosyal Bilimler Dergisi, 212- 224, 2007.</a:t>
            </a:r>
            <a:br>
              <a:rPr lang="tr-TR" sz="1800" dirty="0">
                <a:effectLst/>
                <a:latin typeface="Times New Roman" panose="02020603050405020304" pitchFamily="18" charset="0"/>
              </a:rPr>
            </a:br>
            <a:r>
              <a:rPr lang="tr-TR" sz="1800" dirty="0">
                <a:effectLst/>
                <a:latin typeface="Times New Roman" panose="02020603050405020304" pitchFamily="18" charset="0"/>
              </a:rPr>
              <a:t>[2] Y. </a:t>
            </a:r>
            <a:r>
              <a:rPr lang="tr-TR" sz="1800" dirty="0" err="1">
                <a:effectLst/>
                <a:latin typeface="Times New Roman" panose="02020603050405020304" pitchFamily="18" charset="0"/>
              </a:rPr>
              <a:t>Gökşen</a:t>
            </a:r>
            <a:r>
              <a:rPr lang="tr-TR" sz="1800" dirty="0">
                <a:effectLst/>
                <a:latin typeface="Times New Roman" panose="02020603050405020304" pitchFamily="18" charset="0"/>
              </a:rPr>
              <a:t>, “</a:t>
            </a:r>
            <a:r>
              <a:rPr lang="tr-TR" sz="1800" dirty="0">
                <a:effectLst/>
                <a:latin typeface="Times New Roman,Bold"/>
              </a:rPr>
              <a:t>Veri </a:t>
            </a:r>
            <a:r>
              <a:rPr lang="tr-TR" sz="1800" dirty="0" err="1">
                <a:effectLst/>
                <a:latin typeface="Times New Roman,Bold"/>
              </a:rPr>
              <a:t>Büyüklüklerinin</a:t>
            </a:r>
            <a:r>
              <a:rPr lang="tr-TR" sz="1800" dirty="0">
                <a:effectLst/>
                <a:latin typeface="Times New Roman,Bold"/>
              </a:rPr>
              <a:t> Veri tabanı </a:t>
            </a:r>
            <a:r>
              <a:rPr lang="tr-TR" sz="1800" dirty="0" err="1">
                <a:effectLst/>
                <a:latin typeface="Times New Roman,Bold"/>
              </a:rPr>
              <a:t>Yönetim</a:t>
            </a:r>
            <a:r>
              <a:rPr lang="tr-TR" sz="1800" dirty="0">
                <a:effectLst/>
                <a:latin typeface="Times New Roman,Bold"/>
              </a:rPr>
              <a:t> Sistemlerinde Meydana </a:t>
            </a:r>
            <a:r>
              <a:rPr lang="tr-TR" sz="1800" dirty="0" err="1">
                <a:effectLst/>
                <a:latin typeface="Times New Roman,Bold"/>
              </a:rPr>
              <a:t>Getirdiği</a:t>
            </a:r>
            <a:r>
              <a:rPr lang="tr-TR" sz="1800" dirty="0">
                <a:effectLst/>
                <a:latin typeface="Times New Roman,Bold"/>
              </a:rPr>
              <a:t> </a:t>
            </a:r>
            <a:r>
              <a:rPr lang="tr-TR" sz="1800" dirty="0" err="1">
                <a:effectLst/>
                <a:latin typeface="Times New Roman,Bold"/>
              </a:rPr>
              <a:t>DeğiĢim</a:t>
            </a:r>
            <a:r>
              <a:rPr lang="tr-TR" sz="1800" dirty="0">
                <a:effectLst/>
                <a:latin typeface="Times New Roman,Bold"/>
              </a:rPr>
              <a:t>: </a:t>
            </a:r>
            <a:r>
              <a:rPr lang="tr-TR" sz="1800" dirty="0" err="1">
                <a:effectLst/>
                <a:latin typeface="Times New Roman,Bold"/>
              </a:rPr>
              <a:t>NoSQL</a:t>
            </a:r>
            <a:r>
              <a:rPr lang="tr-TR" sz="1800" dirty="0">
                <a:effectLst/>
                <a:latin typeface="Times New Roman" panose="02020603050405020304" pitchFamily="18" charset="0"/>
              </a:rPr>
              <a:t>”, </a:t>
            </a:r>
            <a:r>
              <a:rPr lang="tr-TR" sz="1800" dirty="0" err="1">
                <a:effectLst/>
                <a:latin typeface="Times New Roman" panose="02020603050405020304" pitchFamily="18" charset="0"/>
              </a:rPr>
              <a:t>Bilişim</a:t>
            </a:r>
            <a:r>
              <a:rPr lang="tr-TR" sz="1800" dirty="0">
                <a:effectLst/>
                <a:latin typeface="Times New Roman" panose="02020603050405020304" pitchFamily="18" charset="0"/>
              </a:rPr>
              <a:t> Teknolojileri Dergisi, 8-3, 2015 </a:t>
            </a:r>
            <a:endParaRPr lang="tr-TR" dirty="0"/>
          </a:p>
          <a:p>
            <a:r>
              <a:rPr lang="tr-TR" sz="1800" dirty="0">
                <a:effectLst/>
                <a:latin typeface="Times New Roman" panose="02020603050405020304" pitchFamily="18" charset="0"/>
              </a:rPr>
              <a:t>[3] D. </a:t>
            </a:r>
            <a:r>
              <a:rPr lang="tr-TR" sz="1800" dirty="0" err="1">
                <a:effectLst/>
                <a:latin typeface="Times New Roman" panose="02020603050405020304" pitchFamily="18" charset="0"/>
              </a:rPr>
              <a:t>Karahoca</a:t>
            </a:r>
            <a:r>
              <a:rPr lang="tr-TR" sz="1800" dirty="0">
                <a:effectLst/>
                <a:latin typeface="Times New Roman" panose="02020603050405020304" pitchFamily="18" charset="0"/>
              </a:rPr>
              <a:t>, “</a:t>
            </a:r>
            <a:r>
              <a:rPr lang="tr-TR" sz="1800" dirty="0" err="1">
                <a:effectLst/>
                <a:latin typeface="Times New Roman,Bold"/>
              </a:rPr>
              <a:t>Yönetim</a:t>
            </a:r>
            <a:r>
              <a:rPr lang="tr-TR" sz="1800" dirty="0">
                <a:effectLst/>
                <a:latin typeface="Times New Roman,Bold"/>
              </a:rPr>
              <a:t> </a:t>
            </a:r>
            <a:r>
              <a:rPr lang="tr-TR" sz="1800" dirty="0" err="1">
                <a:effectLst/>
                <a:latin typeface="Times New Roman,Bold"/>
              </a:rPr>
              <a:t>BiliĢim</a:t>
            </a:r>
            <a:r>
              <a:rPr lang="tr-TR" sz="1800" dirty="0">
                <a:effectLst/>
                <a:latin typeface="Times New Roman,Bold"/>
              </a:rPr>
              <a:t> Sistemleri</a:t>
            </a:r>
            <a:r>
              <a:rPr lang="tr-TR" sz="1800" dirty="0">
                <a:effectLst/>
                <a:latin typeface="Times New Roman" panose="02020603050405020304" pitchFamily="18" charset="0"/>
              </a:rPr>
              <a:t>”, Beta Basım Yayım </a:t>
            </a:r>
            <a:r>
              <a:rPr lang="tr-TR" sz="1800" dirty="0" err="1">
                <a:effectLst/>
                <a:latin typeface="Times New Roman" panose="02020603050405020304" pitchFamily="18" charset="0"/>
              </a:rPr>
              <a:t>Dağıtım</a:t>
            </a:r>
            <a:r>
              <a:rPr lang="tr-TR" sz="1800" dirty="0">
                <a:effectLst/>
                <a:latin typeface="Times New Roman" panose="02020603050405020304" pitchFamily="18" charset="0"/>
              </a:rPr>
              <a:t> A.Ş., </a:t>
            </a:r>
            <a:r>
              <a:rPr lang="tr-TR" sz="1800" dirty="0" err="1">
                <a:effectLst/>
                <a:latin typeface="Times New Roman" panose="02020603050405020304" pitchFamily="18" charset="0"/>
              </a:rPr>
              <a:t>İstanbul</a:t>
            </a:r>
            <a:r>
              <a:rPr lang="tr-TR" sz="1800" dirty="0">
                <a:effectLst/>
                <a:latin typeface="Times New Roman" panose="02020603050405020304" pitchFamily="18" charset="0"/>
              </a:rPr>
              <a:t>, 1998.</a:t>
            </a:r>
            <a:br>
              <a:rPr lang="tr-TR" sz="1800" dirty="0">
                <a:effectLst/>
                <a:latin typeface="Times New Roman" panose="02020603050405020304" pitchFamily="18" charset="0"/>
              </a:rPr>
            </a:br>
            <a:r>
              <a:rPr lang="tr-TR" sz="1800" dirty="0">
                <a:effectLst/>
                <a:latin typeface="Times New Roman" panose="02020603050405020304" pitchFamily="18" charset="0"/>
              </a:rPr>
              <a:t>[4] Internet: E. </a:t>
            </a:r>
            <a:r>
              <a:rPr lang="tr-TR" sz="1800" dirty="0" err="1">
                <a:effectLst/>
                <a:latin typeface="Times New Roman" panose="02020603050405020304" pitchFamily="18" charset="0"/>
              </a:rPr>
              <a:t>Baycan</a:t>
            </a:r>
            <a:r>
              <a:rPr lang="tr-TR" sz="1800" dirty="0">
                <a:effectLst/>
                <a:latin typeface="Times New Roman" panose="02020603050405020304" pitchFamily="18" charset="0"/>
              </a:rPr>
              <a:t>, “</a:t>
            </a:r>
            <a:r>
              <a:rPr lang="tr-TR" sz="1800" dirty="0">
                <a:effectLst/>
                <a:latin typeface="Times New Roman,Bold"/>
              </a:rPr>
              <a:t>Veri Tabanı </a:t>
            </a:r>
            <a:r>
              <a:rPr lang="tr-TR" sz="1800" dirty="0" err="1">
                <a:effectLst/>
                <a:latin typeface="Times New Roman,Bold"/>
              </a:rPr>
              <a:t>Yönetim</a:t>
            </a:r>
            <a:r>
              <a:rPr lang="tr-TR" sz="1800" dirty="0">
                <a:effectLst/>
                <a:latin typeface="Times New Roman,Bold"/>
              </a:rPr>
              <a:t> Sistemleri”</a:t>
            </a:r>
            <a:r>
              <a:rPr lang="tr-TR" sz="1800" dirty="0">
                <a:effectLst/>
                <a:latin typeface="Times New Roman" panose="02020603050405020304" pitchFamily="18" charset="0"/>
              </a:rPr>
              <a:t>, http://</a:t>
            </a:r>
            <a:r>
              <a:rPr lang="tr-TR" sz="1800" dirty="0" err="1">
                <a:effectLst/>
                <a:latin typeface="Times New Roman" panose="02020603050405020304" pitchFamily="18" charset="0"/>
              </a:rPr>
              <a:t>www.gencklavyeler.com</a:t>
            </a:r>
            <a:r>
              <a:rPr lang="tr-TR" sz="1800" dirty="0">
                <a:effectLst/>
                <a:latin typeface="Times New Roman" panose="02020603050405020304" pitchFamily="18" charset="0"/>
              </a:rPr>
              <a:t>/forum/</a:t>
            </a:r>
            <a:r>
              <a:rPr lang="tr-TR" sz="1800" dirty="0" err="1">
                <a:effectLst/>
                <a:latin typeface="Times New Roman" panose="02020603050405020304" pitchFamily="18" charset="0"/>
              </a:rPr>
              <a:t>attachment.php?aid</a:t>
            </a:r>
            <a:r>
              <a:rPr lang="tr-TR" sz="1800" dirty="0">
                <a:effectLst/>
                <a:latin typeface="Times New Roman" panose="02020603050405020304" pitchFamily="18" charset="0"/>
              </a:rPr>
              <a:t>=1135. </a:t>
            </a:r>
            <a:endParaRPr lang="tr-TR" dirty="0"/>
          </a:p>
          <a:p>
            <a:r>
              <a:rPr lang="tr-TR" sz="1800" dirty="0">
                <a:effectLst/>
                <a:latin typeface="Times New Roman" panose="02020603050405020304" pitchFamily="18" charset="0"/>
              </a:rPr>
              <a:t>[5] Internet: “</a:t>
            </a:r>
            <a:r>
              <a:rPr lang="tr-TR" sz="1800" dirty="0">
                <a:effectLst/>
                <a:latin typeface="Times New Roman,Bold"/>
              </a:rPr>
              <a:t>Veri Tabanı Modeli</a:t>
            </a:r>
            <a:r>
              <a:rPr lang="tr-TR" sz="1800" dirty="0">
                <a:effectLst/>
                <a:latin typeface="Times New Roman" panose="02020603050405020304" pitchFamily="18" charset="0"/>
              </a:rPr>
              <a:t>”, http://</a:t>
            </a:r>
            <a:r>
              <a:rPr lang="tr-TR" sz="1800" dirty="0" err="1">
                <a:effectLst/>
                <a:latin typeface="Times New Roman" panose="02020603050405020304" pitchFamily="18" charset="0"/>
              </a:rPr>
              <a:t>en.wikipedia.org</a:t>
            </a:r>
            <a:r>
              <a:rPr lang="tr-TR" sz="1800" dirty="0">
                <a:effectLst/>
                <a:latin typeface="Times New Roman" panose="02020603050405020304" pitchFamily="18" charset="0"/>
              </a:rPr>
              <a:t>/</a:t>
            </a:r>
            <a:r>
              <a:rPr lang="tr-TR" sz="1800" dirty="0" err="1">
                <a:effectLst/>
                <a:latin typeface="Times New Roman" panose="02020603050405020304" pitchFamily="18" charset="0"/>
              </a:rPr>
              <a:t>wiki</a:t>
            </a:r>
            <a:r>
              <a:rPr lang="tr-TR" sz="1800" dirty="0">
                <a:effectLst/>
                <a:latin typeface="Times New Roman" panose="02020603050405020304" pitchFamily="18" charset="0"/>
              </a:rPr>
              <a:t>/</a:t>
            </a:r>
            <a:r>
              <a:rPr lang="tr-TR" sz="1800" dirty="0" err="1">
                <a:effectLst/>
                <a:latin typeface="Times New Roman" panose="02020603050405020304" pitchFamily="18" charset="0"/>
              </a:rPr>
              <a:t>Database_model</a:t>
            </a:r>
            <a:r>
              <a:rPr lang="tr-TR" sz="1800" dirty="0">
                <a:effectLst/>
                <a:latin typeface="Times New Roman" panose="02020603050405020304" pitchFamily="18" charset="0"/>
              </a:rPr>
              <a:t>, 6.02.2017.</a:t>
            </a:r>
            <a:br>
              <a:rPr lang="tr-TR" sz="1800" dirty="0">
                <a:effectLst/>
                <a:latin typeface="Times New Roman" panose="02020603050405020304" pitchFamily="18" charset="0"/>
              </a:rPr>
            </a:br>
            <a:r>
              <a:rPr lang="tr-TR" sz="1800" dirty="0">
                <a:effectLst/>
                <a:latin typeface="Times New Roman" panose="02020603050405020304" pitchFamily="18" charset="0"/>
              </a:rPr>
              <a:t>[6] E.</a:t>
            </a:r>
            <a:r>
              <a:rPr lang="tr-TR" sz="1800" dirty="0" err="1">
                <a:effectLst/>
                <a:latin typeface="Times New Roman" panose="02020603050405020304" pitchFamily="18" charset="0"/>
              </a:rPr>
              <a:t>Önder</a:t>
            </a:r>
            <a:r>
              <a:rPr lang="tr-TR" sz="1800" dirty="0">
                <a:effectLst/>
                <a:latin typeface="Times New Roman" panose="02020603050405020304" pitchFamily="18" charset="0"/>
              </a:rPr>
              <a:t>,“</a:t>
            </a:r>
            <a:r>
              <a:rPr lang="tr-TR" sz="1800" dirty="0" err="1">
                <a:effectLst/>
                <a:latin typeface="Times New Roman,Bold"/>
              </a:rPr>
              <a:t>YönetimBiliĢimSistemleriKapsamındaWebTabanlı</a:t>
            </a:r>
            <a:r>
              <a:rPr lang="tr-TR" sz="1800" dirty="0">
                <a:effectLst/>
                <a:latin typeface="Times New Roman,Bold"/>
              </a:rPr>
              <a:t> </a:t>
            </a:r>
            <a:r>
              <a:rPr lang="tr-TR" sz="1800" dirty="0" err="1">
                <a:effectLst/>
                <a:latin typeface="Times New Roman,Bold"/>
              </a:rPr>
              <a:t>ĠliĢkisel</a:t>
            </a:r>
            <a:r>
              <a:rPr lang="tr-TR" sz="1800" dirty="0">
                <a:effectLst/>
                <a:latin typeface="Times New Roman,Bold"/>
              </a:rPr>
              <a:t> Veri tabanı </a:t>
            </a:r>
            <a:r>
              <a:rPr lang="tr-TR" sz="1800" dirty="0" err="1">
                <a:effectLst/>
                <a:latin typeface="Times New Roman,Bold"/>
              </a:rPr>
              <a:t>Yönetim</a:t>
            </a:r>
            <a:r>
              <a:rPr lang="tr-TR" sz="1800" dirty="0">
                <a:effectLst/>
                <a:latin typeface="Times New Roman,Bold"/>
              </a:rPr>
              <a:t> Sistemleri ve Bir Uygulama</a:t>
            </a:r>
            <a:r>
              <a:rPr lang="tr-TR" sz="1800" dirty="0">
                <a:effectLst/>
                <a:latin typeface="Times New Roman" panose="02020603050405020304" pitchFamily="18" charset="0"/>
              </a:rPr>
              <a:t>”, </a:t>
            </a:r>
            <a:r>
              <a:rPr lang="tr-TR" sz="1800" dirty="0" err="1">
                <a:effectLst/>
                <a:latin typeface="Times New Roman" panose="02020603050405020304" pitchFamily="18" charset="0"/>
              </a:rPr>
              <a:t>Yüksek</a:t>
            </a:r>
            <a:r>
              <a:rPr lang="tr-TR" sz="1800" dirty="0">
                <a:effectLst/>
                <a:latin typeface="Times New Roman" panose="02020603050405020304" pitchFamily="18" charset="0"/>
              </a:rPr>
              <a:t> Lisans Tezi, </a:t>
            </a:r>
            <a:r>
              <a:rPr lang="tr-TR" sz="1800" dirty="0" err="1">
                <a:effectLst/>
                <a:latin typeface="Times New Roman" panose="02020603050405020304" pitchFamily="18" charset="0"/>
              </a:rPr>
              <a:t>İstanbul</a:t>
            </a:r>
            <a:r>
              <a:rPr lang="tr-TR" sz="1800" dirty="0">
                <a:effectLst/>
                <a:latin typeface="Times New Roman" panose="02020603050405020304" pitchFamily="18" charset="0"/>
              </a:rPr>
              <a:t> </a:t>
            </a:r>
            <a:r>
              <a:rPr lang="tr-TR" sz="1800" dirty="0" err="1">
                <a:effectLst/>
                <a:latin typeface="Times New Roman" panose="02020603050405020304" pitchFamily="18" charset="0"/>
              </a:rPr>
              <a:t>Üniversitesi</a:t>
            </a:r>
            <a:r>
              <a:rPr lang="tr-TR" sz="1800" dirty="0">
                <a:effectLst/>
                <a:latin typeface="Times New Roman" panose="02020603050405020304" pitchFamily="18" charset="0"/>
              </a:rPr>
              <a:t>, Sosyal Bilimler </a:t>
            </a:r>
            <a:r>
              <a:rPr lang="tr-TR" sz="1800" dirty="0" err="1">
                <a:effectLst/>
                <a:latin typeface="Times New Roman" panose="02020603050405020304" pitchFamily="18" charset="0"/>
              </a:rPr>
              <a:t>Enstitüsu</a:t>
            </a:r>
            <a:r>
              <a:rPr lang="tr-TR" sz="1800" dirty="0">
                <a:effectLst/>
                <a:latin typeface="Times New Roman" panose="02020603050405020304" pitchFamily="18" charset="0"/>
              </a:rPr>
              <a:t>̈, </a:t>
            </a:r>
            <a:r>
              <a:rPr lang="tr-TR" sz="1800" dirty="0" err="1">
                <a:effectLst/>
                <a:latin typeface="Times New Roman" panose="02020603050405020304" pitchFamily="18" charset="0"/>
              </a:rPr>
              <a:t>İşletme</a:t>
            </a:r>
            <a:r>
              <a:rPr lang="tr-TR" sz="1800" dirty="0">
                <a:effectLst/>
                <a:latin typeface="Times New Roman" panose="02020603050405020304" pitchFamily="18" charset="0"/>
              </a:rPr>
              <a:t> Anabilim Dalı, Sayısal </a:t>
            </a:r>
            <a:r>
              <a:rPr lang="tr-TR" sz="1800" dirty="0" err="1">
                <a:effectLst/>
                <a:latin typeface="Times New Roman" panose="02020603050405020304" pitchFamily="18" charset="0"/>
              </a:rPr>
              <a:t>Yöntemler</a:t>
            </a:r>
            <a:r>
              <a:rPr lang="tr-TR" sz="1800" dirty="0">
                <a:effectLst/>
                <a:latin typeface="Times New Roman" panose="02020603050405020304" pitchFamily="18" charset="0"/>
              </a:rPr>
              <a:t> Bilim Dalı, 2005. </a:t>
            </a:r>
            <a:endParaRPr lang="tr-TR" dirty="0"/>
          </a:p>
          <a:p>
            <a:r>
              <a:rPr lang="tr-TR" sz="1800" dirty="0">
                <a:effectLst/>
                <a:latin typeface="Times New Roman" panose="02020603050405020304" pitchFamily="18" charset="0"/>
              </a:rPr>
              <a:t>[7] Ö. </a:t>
            </a:r>
            <a:r>
              <a:rPr lang="tr-TR" sz="1800" dirty="0" err="1">
                <a:effectLst/>
                <a:latin typeface="Times New Roman" panose="02020603050405020304" pitchFamily="18" charset="0"/>
              </a:rPr>
              <a:t>Özaslan</a:t>
            </a:r>
            <a:r>
              <a:rPr lang="tr-TR" sz="1800" dirty="0">
                <a:effectLst/>
                <a:latin typeface="Times New Roman" panose="02020603050405020304" pitchFamily="18" charset="0"/>
              </a:rPr>
              <a:t>, “</a:t>
            </a:r>
            <a:r>
              <a:rPr lang="tr-TR" sz="1800" dirty="0">
                <a:effectLst/>
                <a:latin typeface="Times New Roman,Bold"/>
              </a:rPr>
              <a:t>Web Tabanlı </a:t>
            </a:r>
            <a:r>
              <a:rPr lang="tr-TR" sz="1800" dirty="0" err="1">
                <a:effectLst/>
                <a:latin typeface="Times New Roman,Bold"/>
              </a:rPr>
              <a:t>Jeodezik</a:t>
            </a:r>
            <a:r>
              <a:rPr lang="tr-TR" sz="1800" dirty="0">
                <a:effectLst/>
                <a:latin typeface="Times New Roman,Bold"/>
              </a:rPr>
              <a:t> </a:t>
            </a:r>
            <a:r>
              <a:rPr lang="tr-TR" sz="1800" dirty="0" err="1">
                <a:effectLst/>
                <a:latin typeface="Times New Roman,Bold"/>
              </a:rPr>
              <a:t>Amaçlı</a:t>
            </a:r>
            <a:r>
              <a:rPr lang="tr-TR" sz="1800" dirty="0">
                <a:effectLst/>
                <a:latin typeface="Times New Roman,Bold"/>
              </a:rPr>
              <a:t> </a:t>
            </a:r>
            <a:r>
              <a:rPr lang="tr-TR" sz="1800" dirty="0" err="1">
                <a:effectLst/>
                <a:latin typeface="Times New Roman,Bold"/>
              </a:rPr>
              <a:t>Mekânsal</a:t>
            </a:r>
            <a:r>
              <a:rPr lang="tr-TR" sz="1800" dirty="0">
                <a:effectLst/>
                <a:latin typeface="Times New Roman,Bold"/>
              </a:rPr>
              <a:t> Veri Tabanı tasarımı ve Uygulamaları</a:t>
            </a:r>
            <a:r>
              <a:rPr lang="tr-TR" sz="1800" dirty="0">
                <a:effectLst/>
                <a:latin typeface="Times New Roman" panose="02020603050405020304" pitchFamily="18" charset="0"/>
              </a:rPr>
              <a:t>” Doktora Tezi, </a:t>
            </a:r>
            <a:r>
              <a:rPr lang="tr-TR" sz="1800" dirty="0" err="1">
                <a:effectLst/>
                <a:latin typeface="Times New Roman" panose="02020603050405020304" pitchFamily="18" charset="0"/>
              </a:rPr>
              <a:t>İstanbul</a:t>
            </a:r>
            <a:r>
              <a:rPr lang="tr-TR" sz="1800" dirty="0">
                <a:effectLst/>
                <a:latin typeface="Times New Roman" panose="02020603050405020304" pitchFamily="18" charset="0"/>
              </a:rPr>
              <a:t> Teknik </a:t>
            </a:r>
            <a:r>
              <a:rPr lang="tr-TR" sz="1800" dirty="0" err="1">
                <a:effectLst/>
                <a:latin typeface="Times New Roman" panose="02020603050405020304" pitchFamily="18" charset="0"/>
              </a:rPr>
              <a:t>Üniversitesi</a:t>
            </a:r>
            <a:r>
              <a:rPr lang="tr-TR" sz="1800" dirty="0">
                <a:effectLst/>
                <a:latin typeface="Times New Roman" panose="02020603050405020304" pitchFamily="18" charset="0"/>
              </a:rPr>
              <a:t>, Fen Bilimleri </a:t>
            </a:r>
            <a:r>
              <a:rPr lang="tr-TR" sz="1800" dirty="0" err="1">
                <a:effectLst/>
                <a:latin typeface="Times New Roman" panose="02020603050405020304" pitchFamily="18" charset="0"/>
              </a:rPr>
              <a:t>Enstitüsu</a:t>
            </a:r>
            <a:r>
              <a:rPr lang="tr-TR" sz="1800" dirty="0">
                <a:effectLst/>
                <a:latin typeface="Times New Roman" panose="02020603050405020304" pitchFamily="18" charset="0"/>
              </a:rPr>
              <a:t>̈, Jeodezi ve </a:t>
            </a:r>
            <a:r>
              <a:rPr lang="tr-TR" sz="1800" dirty="0" err="1">
                <a:effectLst/>
                <a:latin typeface="Times New Roman" panose="02020603050405020304" pitchFamily="18" charset="0"/>
              </a:rPr>
              <a:t>Fotogrametri</a:t>
            </a:r>
            <a:r>
              <a:rPr lang="tr-TR" sz="1800" dirty="0">
                <a:effectLst/>
                <a:latin typeface="Times New Roman" panose="02020603050405020304" pitchFamily="18" charset="0"/>
              </a:rPr>
              <a:t> </a:t>
            </a:r>
            <a:r>
              <a:rPr lang="tr-TR" sz="1800" dirty="0" err="1">
                <a:effectLst/>
                <a:latin typeface="Times New Roman" panose="02020603050405020304" pitchFamily="18" charset="0"/>
              </a:rPr>
              <a:t>Mühendisliği</a:t>
            </a:r>
            <a:r>
              <a:rPr lang="tr-TR" sz="1800" dirty="0">
                <a:effectLst/>
                <a:latin typeface="Times New Roman" panose="02020603050405020304" pitchFamily="18" charset="0"/>
              </a:rPr>
              <a:t>, </a:t>
            </a:r>
            <a:r>
              <a:rPr lang="tr-TR" sz="1800" dirty="0" err="1">
                <a:effectLst/>
                <a:latin typeface="Times New Roman" panose="02020603050405020304" pitchFamily="18" charset="0"/>
              </a:rPr>
              <a:t>Geomatik</a:t>
            </a:r>
            <a:r>
              <a:rPr lang="tr-TR" sz="1800" dirty="0">
                <a:effectLst/>
                <a:latin typeface="Times New Roman" panose="02020603050405020304" pitchFamily="18" charset="0"/>
              </a:rPr>
              <a:t> </a:t>
            </a:r>
            <a:r>
              <a:rPr lang="tr-TR" sz="1800" dirty="0" err="1">
                <a:effectLst/>
                <a:latin typeface="Times New Roman" panose="02020603050405020304" pitchFamily="18" charset="0"/>
              </a:rPr>
              <a:t>Mühendisliği</a:t>
            </a:r>
            <a:r>
              <a:rPr lang="tr-TR" sz="1800" dirty="0">
                <a:effectLst/>
                <a:latin typeface="Times New Roman" panose="02020603050405020304" pitchFamily="18" charset="0"/>
              </a:rPr>
              <a:t>, 2011. </a:t>
            </a:r>
            <a:endParaRPr lang="tr-TR" dirty="0"/>
          </a:p>
          <a:p>
            <a:br>
              <a:rPr lang="tr-TR" sz="1800" dirty="0">
                <a:effectLst/>
                <a:latin typeface="Times New Roman" panose="02020603050405020304" pitchFamily="18" charset="0"/>
              </a:rPr>
            </a:br>
            <a:r>
              <a:rPr lang="tr-TR" sz="1800" dirty="0">
                <a:effectLst/>
                <a:latin typeface="Times New Roman" panose="02020603050405020304" pitchFamily="18" charset="0"/>
              </a:rPr>
              <a:t>[19]G. </a:t>
            </a:r>
            <a:r>
              <a:rPr lang="tr-TR" sz="1800" dirty="0" err="1">
                <a:effectLst/>
                <a:latin typeface="Times New Roman" panose="02020603050405020304" pitchFamily="18" charset="0"/>
              </a:rPr>
              <a:t>Burd</a:t>
            </a:r>
            <a:r>
              <a:rPr lang="tr-TR" sz="1800" dirty="0">
                <a:effectLst/>
                <a:latin typeface="Times New Roman" panose="02020603050405020304" pitchFamily="18" charset="0"/>
              </a:rPr>
              <a:t>, “</a:t>
            </a:r>
            <a:r>
              <a:rPr lang="tr-TR" sz="1800" dirty="0" err="1">
                <a:effectLst/>
                <a:latin typeface="Times New Roman,Bold"/>
              </a:rPr>
              <a:t>NoSQL</a:t>
            </a:r>
            <a:r>
              <a:rPr lang="tr-TR" sz="1800" dirty="0">
                <a:effectLst/>
                <a:latin typeface="Times New Roman" panose="02020603050405020304" pitchFamily="18" charset="0"/>
              </a:rPr>
              <a:t>”, </a:t>
            </a:r>
            <a:r>
              <a:rPr lang="tr-TR" sz="1800" dirty="0" err="1">
                <a:effectLst/>
                <a:latin typeface="Times New Roman" panose="02020603050405020304" pitchFamily="18" charset="0"/>
              </a:rPr>
              <a:t>Sysadmin</a:t>
            </a:r>
            <a:r>
              <a:rPr lang="tr-TR" sz="1800" dirty="0">
                <a:effectLst/>
                <a:latin typeface="Times New Roman" panose="02020603050405020304" pitchFamily="18" charset="0"/>
              </a:rPr>
              <a:t> </a:t>
            </a:r>
            <a:r>
              <a:rPr lang="tr-TR" sz="1800" dirty="0" err="1">
                <a:effectLst/>
                <a:latin typeface="Times New Roman" panose="02020603050405020304" pitchFamily="18" charset="0"/>
              </a:rPr>
              <a:t>Journal</a:t>
            </a:r>
            <a:r>
              <a:rPr lang="tr-TR" sz="1800" dirty="0">
                <a:effectLst/>
                <a:latin typeface="Times New Roman" panose="02020603050405020304" pitchFamily="18" charset="0"/>
              </a:rPr>
              <a:t>, Vol:36 No. 5 ss:5-12 ABD, 2011. </a:t>
            </a:r>
            <a:endParaRPr lang="tr-TR" dirty="0"/>
          </a:p>
          <a:p>
            <a:endParaRPr lang="tr-TR" dirty="0"/>
          </a:p>
        </p:txBody>
      </p:sp>
    </p:spTree>
    <p:extLst>
      <p:ext uri="{BB962C8B-B14F-4D97-AF65-F5344CB8AC3E}">
        <p14:creationId xmlns:p14="http://schemas.microsoft.com/office/powerpoint/2010/main" val="26272792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057BCF-2D3E-AF07-848B-4D3A042E2506}"/>
              </a:ext>
            </a:extLst>
          </p:cNvPr>
          <p:cNvSpPr>
            <a:spLocks noGrp="1"/>
          </p:cNvSpPr>
          <p:nvPr>
            <p:ph type="title"/>
          </p:nvPr>
        </p:nvSpPr>
        <p:spPr/>
        <p:txBody>
          <a:bodyPr/>
          <a:lstStyle/>
          <a:p>
            <a:r>
              <a:rPr lang="tr-TR" dirty="0"/>
              <a:t>DEVAMI</a:t>
            </a:r>
          </a:p>
        </p:txBody>
      </p:sp>
      <p:sp>
        <p:nvSpPr>
          <p:cNvPr id="3" name="İçerik Yer Tutucusu 2">
            <a:extLst>
              <a:ext uri="{FF2B5EF4-FFF2-40B4-BE49-F238E27FC236}">
                <a16:creationId xmlns:a16="http://schemas.microsoft.com/office/drawing/2014/main" id="{30570B25-7862-5211-54A2-D7D7BC2E557E}"/>
              </a:ext>
            </a:extLst>
          </p:cNvPr>
          <p:cNvSpPr>
            <a:spLocks noGrp="1"/>
          </p:cNvSpPr>
          <p:nvPr>
            <p:ph idx="1"/>
          </p:nvPr>
        </p:nvSpPr>
        <p:spPr/>
        <p:txBody>
          <a:bodyPr>
            <a:normAutofit fontScale="77500" lnSpcReduction="20000"/>
          </a:bodyPr>
          <a:lstStyle/>
          <a:p>
            <a:r>
              <a:rPr lang="tr-TR" sz="1800" dirty="0">
                <a:effectLst/>
                <a:latin typeface="Times New Roman" panose="02020603050405020304" pitchFamily="18" charset="0"/>
              </a:rPr>
              <a:t>[8] E.F. </a:t>
            </a:r>
            <a:r>
              <a:rPr lang="tr-TR" sz="1800" dirty="0" err="1">
                <a:effectLst/>
                <a:latin typeface="Times New Roman" panose="02020603050405020304" pitchFamily="18" charset="0"/>
              </a:rPr>
              <a:t>Codd</a:t>
            </a:r>
            <a:r>
              <a:rPr lang="tr-TR" sz="1800" dirty="0">
                <a:effectLst/>
                <a:latin typeface="Times New Roman" panose="02020603050405020304" pitchFamily="18" charset="0"/>
              </a:rPr>
              <a:t>, “</a:t>
            </a:r>
            <a:r>
              <a:rPr lang="tr-TR" sz="1800" dirty="0">
                <a:effectLst/>
                <a:latin typeface="Times New Roman,Bold"/>
              </a:rPr>
              <a:t>A </a:t>
            </a:r>
            <a:r>
              <a:rPr lang="tr-TR" sz="1800" dirty="0" err="1">
                <a:effectLst/>
                <a:latin typeface="Times New Roman,Bold"/>
              </a:rPr>
              <a:t>Relational</a:t>
            </a:r>
            <a:r>
              <a:rPr lang="tr-TR" sz="1800" dirty="0">
                <a:effectLst/>
                <a:latin typeface="Times New Roman,Bold"/>
              </a:rPr>
              <a:t> Model of Data </a:t>
            </a:r>
            <a:r>
              <a:rPr lang="tr-TR" sz="1800" dirty="0" err="1">
                <a:effectLst/>
                <a:latin typeface="Times New Roman,Bold"/>
              </a:rPr>
              <a:t>for</a:t>
            </a:r>
            <a:r>
              <a:rPr lang="tr-TR" sz="1800" dirty="0">
                <a:effectLst/>
                <a:latin typeface="Times New Roman,Bold"/>
              </a:rPr>
              <a:t> </a:t>
            </a:r>
            <a:r>
              <a:rPr lang="tr-TR" sz="1800" dirty="0" err="1">
                <a:effectLst/>
                <a:latin typeface="Times New Roman,Bold"/>
              </a:rPr>
              <a:t>Large</a:t>
            </a:r>
            <a:r>
              <a:rPr lang="tr-TR" sz="1800" dirty="0">
                <a:effectLst/>
                <a:latin typeface="Times New Roman,Bold"/>
              </a:rPr>
              <a:t> </a:t>
            </a:r>
            <a:r>
              <a:rPr lang="tr-TR" sz="1800" dirty="0" err="1">
                <a:effectLst/>
                <a:latin typeface="Times New Roman,Bold"/>
              </a:rPr>
              <a:t>Shared</a:t>
            </a:r>
            <a:r>
              <a:rPr lang="tr-TR" sz="1800" dirty="0">
                <a:effectLst/>
                <a:latin typeface="Times New Roman,Bold"/>
              </a:rPr>
              <a:t> Data </a:t>
            </a:r>
            <a:r>
              <a:rPr lang="tr-TR" sz="1800" dirty="0" err="1">
                <a:effectLst/>
                <a:latin typeface="Times New Roman,Bold"/>
              </a:rPr>
              <a:t>Banks</a:t>
            </a:r>
            <a:r>
              <a:rPr lang="tr-TR" sz="1800" dirty="0">
                <a:effectLst/>
                <a:latin typeface="Times New Roman" panose="02020603050405020304" pitchFamily="18" charset="0"/>
              </a:rPr>
              <a:t>”, 1970.</a:t>
            </a:r>
            <a:br>
              <a:rPr lang="tr-TR" sz="1800" dirty="0">
                <a:effectLst/>
                <a:latin typeface="Times New Roman" panose="02020603050405020304" pitchFamily="18" charset="0"/>
              </a:rPr>
            </a:br>
            <a:r>
              <a:rPr lang="tr-TR" sz="1800" dirty="0">
                <a:effectLst/>
                <a:latin typeface="Times New Roman" panose="02020603050405020304" pitchFamily="18" charset="0"/>
              </a:rPr>
              <a:t>[9] D. </a:t>
            </a:r>
            <a:r>
              <a:rPr lang="tr-TR" sz="1800" dirty="0" err="1">
                <a:effectLst/>
                <a:latin typeface="Times New Roman" panose="02020603050405020304" pitchFamily="18" charset="0"/>
              </a:rPr>
              <a:t>Gündüz</a:t>
            </a:r>
            <a:r>
              <a:rPr lang="tr-TR" sz="1800" dirty="0">
                <a:effectLst/>
                <a:latin typeface="Times New Roman" panose="02020603050405020304" pitchFamily="18" charset="0"/>
              </a:rPr>
              <a:t>, “</a:t>
            </a:r>
            <a:r>
              <a:rPr lang="tr-TR" sz="1800" dirty="0">
                <a:effectLst/>
                <a:latin typeface="Times New Roman,Bold"/>
              </a:rPr>
              <a:t>Veri tabanlarına </a:t>
            </a:r>
            <a:r>
              <a:rPr lang="tr-TR" sz="1800" dirty="0" err="1">
                <a:effectLst/>
                <a:latin typeface="Times New Roman,Bold"/>
              </a:rPr>
              <a:t>GiriG</a:t>
            </a:r>
            <a:r>
              <a:rPr lang="tr-TR" sz="1800" dirty="0">
                <a:effectLst/>
                <a:latin typeface="Times New Roman,Bold"/>
              </a:rPr>
              <a:t>̧ Seminer Notları</a:t>
            </a:r>
            <a:r>
              <a:rPr lang="tr-TR" sz="1800" dirty="0">
                <a:effectLst/>
                <a:latin typeface="Times New Roman" panose="02020603050405020304" pitchFamily="18" charset="0"/>
              </a:rPr>
              <a:t>”, IV. Akademik </a:t>
            </a:r>
            <a:r>
              <a:rPr lang="tr-TR" sz="1800" dirty="0" err="1">
                <a:effectLst/>
                <a:latin typeface="Times New Roman" panose="02020603050405020304" pitchFamily="18" charset="0"/>
              </a:rPr>
              <a:t>Bilişim</a:t>
            </a:r>
            <a:r>
              <a:rPr lang="tr-TR" sz="1800" dirty="0">
                <a:effectLst/>
                <a:latin typeface="Times New Roman" panose="02020603050405020304" pitchFamily="18" charset="0"/>
              </a:rPr>
              <a:t> Konferansı, Konya, 2002. </a:t>
            </a:r>
            <a:endParaRPr lang="tr-TR" dirty="0"/>
          </a:p>
          <a:p>
            <a:r>
              <a:rPr lang="tr-TR" sz="1800" dirty="0">
                <a:effectLst/>
                <a:latin typeface="Times New Roman" panose="02020603050405020304" pitchFamily="18" charset="0"/>
              </a:rPr>
              <a:t>[10]Ö. </a:t>
            </a:r>
            <a:r>
              <a:rPr lang="tr-TR" sz="1800" dirty="0" err="1">
                <a:effectLst/>
                <a:latin typeface="Times New Roman" panose="02020603050405020304" pitchFamily="18" charset="0"/>
              </a:rPr>
              <a:t>Özaslan</a:t>
            </a:r>
            <a:r>
              <a:rPr lang="tr-TR" sz="1800" dirty="0">
                <a:effectLst/>
                <a:latin typeface="Times New Roman" panose="02020603050405020304" pitchFamily="18" charset="0"/>
              </a:rPr>
              <a:t>, “</a:t>
            </a:r>
            <a:r>
              <a:rPr lang="tr-TR" sz="1800" dirty="0" err="1">
                <a:effectLst/>
                <a:latin typeface="Times New Roman,Bold"/>
              </a:rPr>
              <a:t>Jeodezik</a:t>
            </a:r>
            <a:r>
              <a:rPr lang="tr-TR" sz="1800" dirty="0">
                <a:effectLst/>
                <a:latin typeface="Times New Roman,Bold"/>
              </a:rPr>
              <a:t> Veri Tabanı Tasarımı ve WEB Tabanlı </a:t>
            </a:r>
            <a:r>
              <a:rPr lang="tr-TR" sz="1800" dirty="0" err="1">
                <a:effectLst/>
                <a:latin typeface="Times New Roman,Bold"/>
              </a:rPr>
              <a:t>Yönetimi</a:t>
            </a:r>
            <a:r>
              <a:rPr lang="tr-TR" sz="1800" dirty="0">
                <a:effectLst/>
                <a:latin typeface="Times New Roman" panose="02020603050405020304" pitchFamily="18" charset="0"/>
              </a:rPr>
              <a:t>” </a:t>
            </a:r>
            <a:r>
              <a:rPr lang="tr-TR" sz="1800" dirty="0" err="1">
                <a:effectLst/>
                <a:latin typeface="Times New Roman" panose="02020603050405020304" pitchFamily="18" charset="0"/>
              </a:rPr>
              <a:t>Yüksek</a:t>
            </a:r>
            <a:r>
              <a:rPr lang="tr-TR" sz="1800" dirty="0">
                <a:effectLst/>
                <a:latin typeface="Times New Roman" panose="02020603050405020304" pitchFamily="18" charset="0"/>
              </a:rPr>
              <a:t> Lisan Tezi, </a:t>
            </a:r>
            <a:r>
              <a:rPr lang="tr-TR" sz="1800" dirty="0" err="1">
                <a:effectLst/>
                <a:latin typeface="Times New Roman" panose="02020603050405020304" pitchFamily="18" charset="0"/>
              </a:rPr>
              <a:t>İstanbul</a:t>
            </a:r>
            <a:r>
              <a:rPr lang="tr-TR" sz="1800" dirty="0">
                <a:effectLst/>
                <a:latin typeface="Times New Roman" panose="02020603050405020304" pitchFamily="18" charset="0"/>
              </a:rPr>
              <a:t> Teknik </a:t>
            </a:r>
            <a:r>
              <a:rPr lang="tr-TR" sz="1800" dirty="0" err="1">
                <a:effectLst/>
                <a:latin typeface="Times New Roman" panose="02020603050405020304" pitchFamily="18" charset="0"/>
              </a:rPr>
              <a:t>Üniversitesi</a:t>
            </a:r>
            <a:r>
              <a:rPr lang="tr-TR" sz="1800" dirty="0">
                <a:effectLst/>
                <a:latin typeface="Times New Roman" panose="02020603050405020304" pitchFamily="18" charset="0"/>
              </a:rPr>
              <a:t>, Fen Bilimleri </a:t>
            </a:r>
            <a:r>
              <a:rPr lang="tr-TR" sz="1800" dirty="0" err="1">
                <a:effectLst/>
                <a:latin typeface="Times New Roman" panose="02020603050405020304" pitchFamily="18" charset="0"/>
              </a:rPr>
              <a:t>Enstitüsu</a:t>
            </a:r>
            <a:r>
              <a:rPr lang="tr-TR" sz="1800" dirty="0">
                <a:effectLst/>
                <a:latin typeface="Times New Roman" panose="02020603050405020304" pitchFamily="18" charset="0"/>
              </a:rPr>
              <a:t>̈, 2003.</a:t>
            </a:r>
            <a:br>
              <a:rPr lang="tr-TR" sz="1800" dirty="0">
                <a:effectLst/>
                <a:latin typeface="Times New Roman" panose="02020603050405020304" pitchFamily="18" charset="0"/>
              </a:rPr>
            </a:br>
            <a:r>
              <a:rPr lang="tr-TR" sz="1800" dirty="0">
                <a:effectLst/>
                <a:latin typeface="Times New Roman" panose="02020603050405020304" pitchFamily="18" charset="0"/>
              </a:rPr>
              <a:t>[11]R. </a:t>
            </a:r>
            <a:r>
              <a:rPr lang="tr-TR" sz="1800" dirty="0" err="1">
                <a:effectLst/>
                <a:latin typeface="Times New Roman" panose="02020603050405020304" pitchFamily="18" charset="0"/>
              </a:rPr>
              <a:t>Stephens</a:t>
            </a:r>
            <a:r>
              <a:rPr lang="tr-TR" sz="1800" dirty="0">
                <a:effectLst/>
                <a:latin typeface="Times New Roman" panose="02020603050405020304" pitchFamily="18" charset="0"/>
              </a:rPr>
              <a:t>, R. </a:t>
            </a:r>
            <a:r>
              <a:rPr lang="tr-TR" sz="1800" dirty="0" err="1">
                <a:effectLst/>
                <a:latin typeface="Times New Roman" panose="02020603050405020304" pitchFamily="18" charset="0"/>
              </a:rPr>
              <a:t>Plew</a:t>
            </a:r>
            <a:r>
              <a:rPr lang="tr-TR" sz="1800" dirty="0">
                <a:effectLst/>
                <a:latin typeface="Times New Roman" panose="02020603050405020304" pitchFamily="18" charset="0"/>
              </a:rPr>
              <a:t>, “</a:t>
            </a:r>
            <a:r>
              <a:rPr lang="tr-TR" sz="1800" dirty="0">
                <a:effectLst/>
                <a:latin typeface="Times New Roman,Bold"/>
              </a:rPr>
              <a:t>Veri Tabanları</a:t>
            </a:r>
            <a:r>
              <a:rPr lang="tr-TR" sz="1800" dirty="0">
                <a:effectLst/>
                <a:latin typeface="Times New Roman" panose="02020603050405020304" pitchFamily="18" charset="0"/>
              </a:rPr>
              <a:t>”, </a:t>
            </a:r>
            <a:r>
              <a:rPr lang="tr-TR" sz="1800" dirty="0" err="1">
                <a:effectLst/>
                <a:latin typeface="Times New Roman" panose="02020603050405020304" pitchFamily="18" charset="0"/>
              </a:rPr>
              <a:t>Çeviren</a:t>
            </a:r>
            <a:r>
              <a:rPr lang="tr-TR" sz="1800" dirty="0">
                <a:effectLst/>
                <a:latin typeface="Times New Roman" panose="02020603050405020304" pitchFamily="18" charset="0"/>
              </a:rPr>
              <a:t>: Nalan </a:t>
            </a:r>
            <a:r>
              <a:rPr lang="tr-TR" sz="1800" dirty="0" err="1">
                <a:effectLst/>
                <a:latin typeface="Times New Roman" panose="02020603050405020304" pitchFamily="18" charset="0"/>
              </a:rPr>
              <a:t>Güven</a:t>
            </a:r>
            <a:r>
              <a:rPr lang="tr-TR" sz="1800" dirty="0">
                <a:effectLst/>
                <a:latin typeface="Times New Roman" panose="02020603050405020304" pitchFamily="18" charset="0"/>
              </a:rPr>
              <a:t> </a:t>
            </a:r>
            <a:r>
              <a:rPr lang="tr-TR" sz="1800" dirty="0" err="1">
                <a:effectLst/>
                <a:latin typeface="Times New Roman" panose="02020603050405020304" pitchFamily="18" charset="0"/>
              </a:rPr>
              <a:t>Küçükler</a:t>
            </a:r>
            <a:r>
              <a:rPr lang="tr-TR" sz="1800" dirty="0">
                <a:effectLst/>
                <a:latin typeface="Times New Roman" panose="02020603050405020304" pitchFamily="18" charset="0"/>
              </a:rPr>
              <a:t>, Alfa Basım Yayım </a:t>
            </a:r>
            <a:r>
              <a:rPr lang="tr-TR" sz="1800" dirty="0" err="1">
                <a:effectLst/>
                <a:latin typeface="Times New Roman" panose="02020603050405020304" pitchFamily="18" charset="0"/>
              </a:rPr>
              <a:t>Dağıtım</a:t>
            </a:r>
            <a:r>
              <a:rPr lang="tr-TR" sz="1800" dirty="0">
                <a:effectLst/>
                <a:latin typeface="Times New Roman" panose="02020603050405020304" pitchFamily="18" charset="0"/>
              </a:rPr>
              <a:t> Ltd. </a:t>
            </a:r>
            <a:r>
              <a:rPr lang="tr-TR" sz="1800" dirty="0" err="1">
                <a:effectLst/>
                <a:latin typeface="Times New Roman" panose="02020603050405020304" pitchFamily="18" charset="0"/>
              </a:rPr>
              <a:t>Şti</a:t>
            </a:r>
            <a:r>
              <a:rPr lang="tr-TR" sz="1800" dirty="0">
                <a:effectLst/>
                <a:latin typeface="Times New Roman" panose="02020603050405020304" pitchFamily="18" charset="0"/>
              </a:rPr>
              <a:t>, </a:t>
            </a:r>
            <a:r>
              <a:rPr lang="tr-TR" sz="1800" dirty="0" err="1">
                <a:effectLst/>
                <a:latin typeface="Times New Roman" panose="02020603050405020304" pitchFamily="18" charset="0"/>
              </a:rPr>
              <a:t>İstanbul</a:t>
            </a:r>
            <a:r>
              <a:rPr lang="tr-TR" sz="1800" dirty="0">
                <a:effectLst/>
                <a:latin typeface="Times New Roman" panose="02020603050405020304" pitchFamily="18" charset="0"/>
              </a:rPr>
              <a:t>, 2003. </a:t>
            </a:r>
            <a:endParaRPr lang="tr-TR" dirty="0"/>
          </a:p>
          <a:p>
            <a:r>
              <a:rPr lang="tr-TR" sz="1800" dirty="0">
                <a:effectLst/>
                <a:latin typeface="Times New Roman" panose="02020603050405020304" pitchFamily="18" charset="0"/>
              </a:rPr>
              <a:t>[12]F. </a:t>
            </a:r>
            <a:r>
              <a:rPr lang="tr-TR" sz="1800" dirty="0" err="1">
                <a:effectLst/>
                <a:latin typeface="Times New Roman" panose="02020603050405020304" pitchFamily="18" charset="0"/>
              </a:rPr>
              <a:t>Sürmeli</a:t>
            </a:r>
            <a:r>
              <a:rPr lang="tr-TR" sz="1800" dirty="0">
                <a:effectLst/>
                <a:latin typeface="Times New Roman" panose="02020603050405020304" pitchFamily="18" charset="0"/>
              </a:rPr>
              <a:t>, M. </a:t>
            </a:r>
            <a:r>
              <a:rPr lang="tr-TR" sz="1800" dirty="0" err="1">
                <a:effectLst/>
                <a:latin typeface="Times New Roman" panose="02020603050405020304" pitchFamily="18" charset="0"/>
              </a:rPr>
              <a:t>Erdoğan</a:t>
            </a:r>
            <a:r>
              <a:rPr lang="tr-TR" sz="1800" dirty="0">
                <a:effectLst/>
                <a:latin typeface="Times New Roman" panose="02020603050405020304" pitchFamily="18" charset="0"/>
              </a:rPr>
              <a:t>, N. </a:t>
            </a:r>
            <a:r>
              <a:rPr lang="tr-TR" sz="1800" dirty="0" err="1">
                <a:effectLst/>
                <a:latin typeface="Times New Roman" panose="02020603050405020304" pitchFamily="18" charset="0"/>
              </a:rPr>
              <a:t>Erdoğan</a:t>
            </a:r>
            <a:r>
              <a:rPr lang="tr-TR" sz="1800" dirty="0">
                <a:effectLst/>
                <a:latin typeface="Times New Roman" panose="02020603050405020304" pitchFamily="18" charset="0"/>
              </a:rPr>
              <a:t>, K. Banar, E. Kaya, A. Sevim, “</a:t>
            </a:r>
            <a:r>
              <a:rPr lang="tr-TR" sz="1800" dirty="0">
                <a:effectLst/>
                <a:latin typeface="Times New Roman,Bold"/>
              </a:rPr>
              <a:t>Muhasebe Bilgi Sistemi</a:t>
            </a:r>
            <a:r>
              <a:rPr lang="tr-TR" sz="1800" dirty="0">
                <a:effectLst/>
                <a:latin typeface="Times New Roman" panose="02020603050405020304" pitchFamily="18" charset="0"/>
              </a:rPr>
              <a:t>”, Anadolu </a:t>
            </a:r>
            <a:r>
              <a:rPr lang="tr-TR" sz="1800" dirty="0" err="1">
                <a:effectLst/>
                <a:latin typeface="Times New Roman" panose="02020603050405020304" pitchFamily="18" charset="0"/>
              </a:rPr>
              <a:t>Üniversitesi</a:t>
            </a:r>
            <a:r>
              <a:rPr lang="tr-TR" sz="1800" dirty="0">
                <a:effectLst/>
                <a:latin typeface="Times New Roman" panose="02020603050405020304" pitchFamily="18" charset="0"/>
              </a:rPr>
              <a:t>, </a:t>
            </a:r>
            <a:r>
              <a:rPr lang="tr-TR" sz="1800" dirty="0" err="1">
                <a:effectLst/>
                <a:latin typeface="Times New Roman" panose="02020603050405020304" pitchFamily="18" charset="0"/>
              </a:rPr>
              <a:t>Eskişehir</a:t>
            </a:r>
            <a:r>
              <a:rPr lang="tr-TR" sz="1800" dirty="0">
                <a:effectLst/>
                <a:latin typeface="Times New Roman" panose="02020603050405020304" pitchFamily="18" charset="0"/>
              </a:rPr>
              <a:t>, 2006. [13]Internet: “</a:t>
            </a:r>
            <a:r>
              <a:rPr lang="tr-TR" sz="1800" dirty="0" err="1">
                <a:effectLst/>
                <a:latin typeface="Times New Roman,Bold"/>
              </a:rPr>
              <a:t>Acid</a:t>
            </a:r>
            <a:r>
              <a:rPr lang="tr-TR" sz="1800" dirty="0">
                <a:effectLst/>
                <a:latin typeface="Times New Roman" panose="02020603050405020304" pitchFamily="18" charset="0"/>
              </a:rPr>
              <a:t>” http://</a:t>
            </a:r>
            <a:r>
              <a:rPr lang="tr-TR" sz="1800" dirty="0" err="1">
                <a:effectLst/>
                <a:latin typeface="Times New Roman" panose="02020603050405020304" pitchFamily="18" charset="0"/>
              </a:rPr>
              <a:t>en.wikipedia.org</a:t>
            </a:r>
            <a:r>
              <a:rPr lang="tr-TR" sz="1800" dirty="0">
                <a:effectLst/>
                <a:latin typeface="Times New Roman" panose="02020603050405020304" pitchFamily="18" charset="0"/>
              </a:rPr>
              <a:t>/</a:t>
            </a:r>
            <a:r>
              <a:rPr lang="tr-TR" sz="1800" dirty="0" err="1">
                <a:effectLst/>
                <a:latin typeface="Times New Roman" panose="02020603050405020304" pitchFamily="18" charset="0"/>
              </a:rPr>
              <a:t>wiki</a:t>
            </a:r>
            <a:r>
              <a:rPr lang="tr-TR" sz="1800" dirty="0">
                <a:effectLst/>
                <a:latin typeface="Times New Roman" panose="02020603050405020304" pitchFamily="18" charset="0"/>
              </a:rPr>
              <a:t>/</a:t>
            </a:r>
            <a:r>
              <a:rPr lang="tr-TR" sz="1800" dirty="0" err="1">
                <a:effectLst/>
                <a:latin typeface="Times New Roman" panose="02020603050405020304" pitchFamily="18" charset="0"/>
              </a:rPr>
              <a:t>Acid</a:t>
            </a:r>
            <a:r>
              <a:rPr lang="tr-TR" sz="1800" dirty="0">
                <a:effectLst/>
                <a:latin typeface="Times New Roman" panose="02020603050405020304" pitchFamily="18" charset="0"/>
              </a:rPr>
              <a:t>; 08.08.2014. [14]Internet: S. </a:t>
            </a:r>
            <a:r>
              <a:rPr lang="tr-TR" sz="1800" dirty="0" err="1">
                <a:effectLst/>
                <a:latin typeface="Times New Roman" panose="02020603050405020304" pitchFamily="18" charset="0"/>
              </a:rPr>
              <a:t>Davaz</a:t>
            </a:r>
            <a:r>
              <a:rPr lang="tr-TR" sz="1800" dirty="0">
                <a:effectLst/>
                <a:latin typeface="Times New Roman" panose="02020603050405020304" pitchFamily="18" charset="0"/>
              </a:rPr>
              <a:t>, “</a:t>
            </a:r>
            <a:r>
              <a:rPr lang="tr-TR" sz="1800" dirty="0" err="1">
                <a:effectLst/>
                <a:latin typeface="Times New Roman,Bold"/>
              </a:rPr>
              <a:t>NoSQL</a:t>
            </a:r>
            <a:r>
              <a:rPr lang="tr-TR" sz="1800" dirty="0">
                <a:effectLst/>
                <a:latin typeface="Times New Roman,Bold"/>
              </a:rPr>
              <a:t> Nedir Avantajları ve Dezavantajları Hakkında Bilgi</a:t>
            </a:r>
            <a:r>
              <a:rPr lang="tr-TR" sz="1800" dirty="0">
                <a:effectLst/>
                <a:latin typeface="Times New Roman" panose="02020603050405020304" pitchFamily="18" charset="0"/>
              </a:rPr>
              <a:t>” </a:t>
            </a:r>
            <a:r>
              <a:rPr lang="tr-TR" sz="1800" dirty="0" err="1">
                <a:effectLst/>
                <a:latin typeface="Times New Roman" panose="02020603050405020304" pitchFamily="18" charset="0"/>
              </a:rPr>
              <a:t>https</a:t>
            </a:r>
            <a:r>
              <a:rPr lang="tr-TR" sz="1800" dirty="0">
                <a:effectLst/>
                <a:latin typeface="Times New Roman" panose="02020603050405020304" pitchFamily="18" charset="0"/>
              </a:rPr>
              <a:t>://</a:t>
            </a:r>
            <a:r>
              <a:rPr lang="tr-TR" sz="1800" dirty="0" err="1">
                <a:effectLst/>
                <a:latin typeface="Times New Roman" panose="02020603050405020304" pitchFamily="18" charset="0"/>
              </a:rPr>
              <a:t>blog.kodcu.com</a:t>
            </a:r>
            <a:r>
              <a:rPr lang="tr-TR" sz="1800" dirty="0">
                <a:effectLst/>
                <a:latin typeface="Times New Roman" panose="02020603050405020304" pitchFamily="18" charset="0"/>
              </a:rPr>
              <a:t>/2014/03/</a:t>
            </a:r>
            <a:r>
              <a:rPr lang="tr-TR" sz="1800" dirty="0" err="1">
                <a:effectLst/>
                <a:latin typeface="Times New Roman" panose="02020603050405020304" pitchFamily="18" charset="0"/>
              </a:rPr>
              <a:t>nosql</a:t>
            </a:r>
            <a:r>
              <a:rPr lang="tr-TR" sz="1800" dirty="0">
                <a:effectLst/>
                <a:latin typeface="Times New Roman" panose="02020603050405020304" pitchFamily="18" charset="0"/>
              </a:rPr>
              <a:t>-nedir- </a:t>
            </a:r>
            <a:r>
              <a:rPr lang="tr-TR" sz="1800" dirty="0" err="1">
                <a:effectLst/>
                <a:latin typeface="Times New Roman" panose="02020603050405020304" pitchFamily="18" charset="0"/>
              </a:rPr>
              <a:t>avantajlari</a:t>
            </a:r>
            <a:r>
              <a:rPr lang="tr-TR" sz="1800" dirty="0">
                <a:effectLst/>
                <a:latin typeface="Times New Roman" panose="02020603050405020304" pitchFamily="18" charset="0"/>
              </a:rPr>
              <a:t>-ve-</a:t>
            </a:r>
            <a:r>
              <a:rPr lang="tr-TR" sz="1800" dirty="0" err="1">
                <a:effectLst/>
                <a:latin typeface="Times New Roman" panose="02020603050405020304" pitchFamily="18" charset="0"/>
              </a:rPr>
              <a:t>dezavantajlari</a:t>
            </a:r>
            <a:r>
              <a:rPr lang="tr-TR" sz="1800" dirty="0">
                <a:effectLst/>
                <a:latin typeface="Times New Roman" panose="02020603050405020304" pitchFamily="18" charset="0"/>
              </a:rPr>
              <a:t>-</a:t>
            </a:r>
            <a:r>
              <a:rPr lang="tr-TR" sz="1800" dirty="0" err="1">
                <a:effectLst/>
                <a:latin typeface="Times New Roman" panose="02020603050405020304" pitchFamily="18" charset="0"/>
              </a:rPr>
              <a:t>hakkinda</a:t>
            </a:r>
            <a:r>
              <a:rPr lang="tr-TR" sz="1800" dirty="0">
                <a:effectLst/>
                <a:latin typeface="Times New Roman" panose="02020603050405020304" pitchFamily="18" charset="0"/>
              </a:rPr>
              <a:t>-bilgi, 28.03.2014. </a:t>
            </a:r>
            <a:endParaRPr lang="tr-TR" dirty="0"/>
          </a:p>
          <a:p>
            <a:r>
              <a:rPr lang="tr-TR" sz="1800" dirty="0">
                <a:effectLst/>
                <a:latin typeface="Times New Roman" panose="02020603050405020304" pitchFamily="18" charset="0"/>
              </a:rPr>
              <a:t>[15]G. </a:t>
            </a:r>
            <a:r>
              <a:rPr lang="tr-TR" sz="1800" dirty="0" err="1">
                <a:effectLst/>
                <a:latin typeface="Times New Roman" panose="02020603050405020304" pitchFamily="18" charset="0"/>
              </a:rPr>
              <a:t>Vaish</a:t>
            </a:r>
            <a:r>
              <a:rPr lang="tr-TR" sz="1800" dirty="0">
                <a:effectLst/>
                <a:latin typeface="Times New Roman" panose="02020603050405020304" pitchFamily="18" charset="0"/>
              </a:rPr>
              <a:t>, “</a:t>
            </a:r>
            <a:r>
              <a:rPr lang="tr-TR" sz="1800" dirty="0" err="1">
                <a:effectLst/>
                <a:latin typeface="Times New Roman,Bold"/>
              </a:rPr>
              <a:t>Getting</a:t>
            </a:r>
            <a:r>
              <a:rPr lang="tr-TR" sz="1800" dirty="0">
                <a:effectLst/>
                <a:latin typeface="Times New Roman,Bold"/>
              </a:rPr>
              <a:t> </a:t>
            </a:r>
            <a:r>
              <a:rPr lang="tr-TR" sz="1800" dirty="0" err="1">
                <a:effectLst/>
                <a:latin typeface="Times New Roman,Bold"/>
              </a:rPr>
              <a:t>Started</a:t>
            </a:r>
            <a:r>
              <a:rPr lang="tr-TR" sz="1800" dirty="0">
                <a:effectLst/>
                <a:latin typeface="Times New Roman,Bold"/>
              </a:rPr>
              <a:t> </a:t>
            </a:r>
            <a:r>
              <a:rPr lang="tr-TR" sz="1800" dirty="0" err="1">
                <a:effectLst/>
                <a:latin typeface="Times New Roman,Bold"/>
              </a:rPr>
              <a:t>With</a:t>
            </a:r>
            <a:r>
              <a:rPr lang="tr-TR" sz="1800" dirty="0">
                <a:effectLst/>
                <a:latin typeface="Times New Roman,Bold"/>
              </a:rPr>
              <a:t> </a:t>
            </a:r>
            <a:r>
              <a:rPr lang="tr-TR" sz="1800" dirty="0" err="1">
                <a:effectLst/>
                <a:latin typeface="Times New Roman,Bold"/>
              </a:rPr>
              <a:t>NoSQL</a:t>
            </a:r>
            <a:r>
              <a:rPr lang="tr-TR" sz="1800" dirty="0">
                <a:effectLst/>
                <a:latin typeface="Times New Roman" panose="02020603050405020304" pitchFamily="18" charset="0"/>
              </a:rPr>
              <a:t>”, </a:t>
            </a:r>
            <a:r>
              <a:rPr lang="tr-TR" sz="1800" dirty="0" err="1">
                <a:effectLst/>
                <a:latin typeface="Times New Roman" panose="02020603050405020304" pitchFamily="18" charset="0"/>
              </a:rPr>
              <a:t>Packt</a:t>
            </a:r>
            <a:r>
              <a:rPr lang="tr-TR" sz="1800" dirty="0">
                <a:effectLst/>
                <a:latin typeface="Times New Roman" panose="02020603050405020304" pitchFamily="18" charset="0"/>
              </a:rPr>
              <a:t> Publishing, United </a:t>
            </a:r>
            <a:r>
              <a:rPr lang="tr-TR" sz="1800" dirty="0" err="1">
                <a:effectLst/>
                <a:latin typeface="Times New Roman" panose="02020603050405020304" pitchFamily="18" charset="0"/>
              </a:rPr>
              <a:t>Kingdom</a:t>
            </a:r>
            <a:r>
              <a:rPr lang="tr-TR" sz="1800" dirty="0">
                <a:effectLst/>
                <a:latin typeface="Times New Roman" panose="02020603050405020304" pitchFamily="18" charset="0"/>
              </a:rPr>
              <a:t>, 2013.</a:t>
            </a:r>
            <a:br>
              <a:rPr lang="tr-TR" sz="1800" dirty="0">
                <a:effectLst/>
                <a:latin typeface="Times New Roman" panose="02020603050405020304" pitchFamily="18" charset="0"/>
              </a:rPr>
            </a:br>
            <a:r>
              <a:rPr lang="tr-TR" sz="1800" dirty="0">
                <a:effectLst/>
                <a:latin typeface="Times New Roman" panose="02020603050405020304" pitchFamily="18" charset="0"/>
              </a:rPr>
              <a:t>[16] M. </a:t>
            </a:r>
            <a:r>
              <a:rPr lang="tr-TR" sz="1800" dirty="0" err="1">
                <a:effectLst/>
                <a:latin typeface="Times New Roman" panose="02020603050405020304" pitchFamily="18" charset="0"/>
              </a:rPr>
              <a:t>Otey</a:t>
            </a:r>
            <a:r>
              <a:rPr lang="tr-TR" sz="1800" dirty="0">
                <a:effectLst/>
                <a:latin typeface="Times New Roman" panose="02020603050405020304" pitchFamily="18" charset="0"/>
              </a:rPr>
              <a:t>, “</a:t>
            </a:r>
            <a:r>
              <a:rPr lang="tr-TR" sz="1800" dirty="0" err="1">
                <a:effectLst/>
                <a:latin typeface="Times New Roman,Bold"/>
              </a:rPr>
              <a:t>NoSQL</a:t>
            </a:r>
            <a:r>
              <a:rPr lang="tr-TR" sz="1800" dirty="0">
                <a:effectLst/>
                <a:latin typeface="Times New Roman,Bold"/>
              </a:rPr>
              <a:t>? No </a:t>
            </a:r>
            <a:r>
              <a:rPr lang="tr-TR" sz="1800" dirty="0" err="1">
                <a:effectLst/>
                <a:latin typeface="Times New Roman,Bold"/>
              </a:rPr>
              <a:t>Way</a:t>
            </a:r>
            <a:r>
              <a:rPr lang="tr-TR" sz="1800" dirty="0">
                <a:effectLst/>
                <a:latin typeface="Times New Roman,Bold"/>
              </a:rPr>
              <a:t>!</a:t>
            </a:r>
            <a:r>
              <a:rPr lang="tr-TR" sz="1800" dirty="0">
                <a:effectLst/>
                <a:latin typeface="Times New Roman" panose="02020603050405020304" pitchFamily="18" charset="0"/>
              </a:rPr>
              <a:t>”, SQL Server Magazine, pp:5, 2010. [17] Internet: “</a:t>
            </a:r>
            <a:r>
              <a:rPr lang="tr-TR" sz="1800" dirty="0" err="1">
                <a:effectLst/>
                <a:latin typeface="Times New Roman,Bold"/>
              </a:rPr>
              <a:t>Oracle</a:t>
            </a:r>
            <a:r>
              <a:rPr lang="tr-TR" sz="1800" dirty="0">
                <a:effectLst/>
                <a:latin typeface="Times New Roman,Bold"/>
              </a:rPr>
              <a:t> </a:t>
            </a:r>
            <a:r>
              <a:rPr lang="tr-TR" sz="1800" dirty="0" err="1">
                <a:effectLst/>
                <a:latin typeface="Times New Roman,Bold"/>
              </a:rPr>
              <a:t>NoSQL</a:t>
            </a:r>
            <a:r>
              <a:rPr lang="tr-TR" sz="1800" dirty="0">
                <a:effectLst/>
                <a:latin typeface="Times New Roman,Bold"/>
              </a:rPr>
              <a:t> Database</a:t>
            </a:r>
            <a:r>
              <a:rPr lang="tr-TR" sz="1800" dirty="0">
                <a:effectLst/>
                <a:latin typeface="Times New Roman" panose="02020603050405020304" pitchFamily="18" charset="0"/>
              </a:rPr>
              <a:t>”, http://</a:t>
            </a:r>
            <a:r>
              <a:rPr lang="tr-TR" sz="1800" dirty="0" err="1">
                <a:effectLst/>
                <a:latin typeface="Times New Roman" panose="02020603050405020304" pitchFamily="18" charset="0"/>
              </a:rPr>
              <a:t>www.oracle.com</a:t>
            </a:r>
            <a:r>
              <a:rPr lang="tr-TR" sz="1800" dirty="0">
                <a:effectLst/>
                <a:latin typeface="Times New Roman" panose="02020603050405020304" pitchFamily="18" charset="0"/>
              </a:rPr>
              <a:t>/</a:t>
            </a:r>
            <a:r>
              <a:rPr lang="tr-TR" sz="1800" dirty="0" err="1">
                <a:effectLst/>
                <a:latin typeface="Times New Roman" panose="02020603050405020304" pitchFamily="18" charset="0"/>
              </a:rPr>
              <a:t>technetwork</a:t>
            </a:r>
            <a:r>
              <a:rPr lang="tr-TR" sz="1800" dirty="0">
                <a:effectLst/>
                <a:latin typeface="Times New Roman" panose="02020603050405020304" pitchFamily="18" charset="0"/>
              </a:rPr>
              <a:t>/</a:t>
            </a:r>
            <a:r>
              <a:rPr lang="tr-TR" sz="1800" dirty="0" err="1">
                <a:effectLst/>
                <a:latin typeface="Times New Roman" panose="02020603050405020304" pitchFamily="18" charset="0"/>
              </a:rPr>
              <a:t>database</a:t>
            </a:r>
            <a:r>
              <a:rPr lang="tr-TR" sz="1800" dirty="0">
                <a:effectLst/>
                <a:latin typeface="Times New Roman" panose="02020603050405020304" pitchFamily="18" charset="0"/>
              </a:rPr>
              <a:t>/</a:t>
            </a:r>
            <a:r>
              <a:rPr lang="tr-TR" sz="1800" dirty="0" err="1">
                <a:effectLst/>
                <a:latin typeface="Times New Roman" panose="02020603050405020304" pitchFamily="18" charset="0"/>
              </a:rPr>
              <a:t>nosqldb</a:t>
            </a:r>
            <a:r>
              <a:rPr lang="tr-TR" sz="1800" dirty="0">
                <a:effectLst/>
                <a:latin typeface="Times New Roman" panose="02020603050405020304" pitchFamily="18" charset="0"/>
              </a:rPr>
              <a:t>/</a:t>
            </a:r>
            <a:r>
              <a:rPr lang="tr-TR" sz="1800" dirty="0" err="1">
                <a:effectLst/>
                <a:latin typeface="Times New Roman" panose="02020603050405020304" pitchFamily="18" charset="0"/>
              </a:rPr>
              <a:t>learnmore</a:t>
            </a:r>
            <a:r>
              <a:rPr lang="tr-TR" sz="1800" dirty="0">
                <a:effectLst/>
                <a:latin typeface="Times New Roman" panose="02020603050405020304" pitchFamily="18" charset="0"/>
              </a:rPr>
              <a:t>/</a:t>
            </a:r>
            <a:r>
              <a:rPr lang="tr-TR" sz="1800" dirty="0" err="1">
                <a:effectLst/>
                <a:latin typeface="Times New Roman" panose="02020603050405020304" pitchFamily="18" charset="0"/>
              </a:rPr>
              <a:t>nosql</a:t>
            </a:r>
            <a:r>
              <a:rPr lang="tr-TR" sz="1800" dirty="0">
                <a:effectLst/>
                <a:latin typeface="Times New Roman" panose="02020603050405020304" pitchFamily="18" charset="0"/>
              </a:rPr>
              <a:t>- database-498041.pdf, 11. 2011. </a:t>
            </a:r>
            <a:endParaRPr lang="tr-TR" dirty="0"/>
          </a:p>
          <a:p>
            <a:r>
              <a:rPr lang="tr-TR" sz="1800" dirty="0">
                <a:effectLst/>
                <a:latin typeface="Times New Roman" panose="02020603050405020304" pitchFamily="18" charset="0"/>
              </a:rPr>
              <a:t>[18] N. </a:t>
            </a:r>
            <a:r>
              <a:rPr lang="tr-TR" sz="1800" dirty="0" err="1">
                <a:effectLst/>
                <a:latin typeface="Times New Roman" panose="02020603050405020304" pitchFamily="18" charset="0"/>
              </a:rPr>
              <a:t>Rozanski</a:t>
            </a:r>
            <a:r>
              <a:rPr lang="tr-TR" sz="1800" dirty="0">
                <a:effectLst/>
                <a:latin typeface="Times New Roman" panose="02020603050405020304" pitchFamily="18" charset="0"/>
              </a:rPr>
              <a:t>, E. </a:t>
            </a:r>
            <a:r>
              <a:rPr lang="tr-TR" sz="1800" dirty="0" err="1">
                <a:effectLst/>
                <a:latin typeface="Times New Roman" panose="02020603050405020304" pitchFamily="18" charset="0"/>
              </a:rPr>
              <a:t>Woods</a:t>
            </a:r>
            <a:r>
              <a:rPr lang="tr-TR" sz="1800" dirty="0">
                <a:effectLst/>
                <a:latin typeface="Times New Roman" panose="02020603050405020304" pitchFamily="18" charset="0"/>
              </a:rPr>
              <a:t>, “</a:t>
            </a:r>
            <a:r>
              <a:rPr lang="tr-TR" sz="1800" dirty="0">
                <a:effectLst/>
                <a:latin typeface="Times New Roman,Bold"/>
              </a:rPr>
              <a:t>Software </a:t>
            </a:r>
            <a:r>
              <a:rPr lang="tr-TR" sz="1800" dirty="0" err="1">
                <a:effectLst/>
                <a:latin typeface="Times New Roman,Bold"/>
              </a:rPr>
              <a:t>Systems</a:t>
            </a:r>
            <a:r>
              <a:rPr lang="tr-TR" sz="1800" dirty="0">
                <a:effectLst/>
                <a:latin typeface="Times New Roman,Bold"/>
              </a:rPr>
              <a:t> Architecture: </a:t>
            </a:r>
            <a:r>
              <a:rPr lang="tr-TR" sz="1800" dirty="0" err="1">
                <a:effectLst/>
                <a:latin typeface="Times New Roman,Bold"/>
              </a:rPr>
              <a:t>Working</a:t>
            </a:r>
            <a:r>
              <a:rPr lang="tr-TR" sz="1800" dirty="0">
                <a:effectLst/>
                <a:latin typeface="Times New Roman,Bold"/>
              </a:rPr>
              <a:t> </a:t>
            </a:r>
            <a:r>
              <a:rPr lang="tr-TR" sz="1800" dirty="0" err="1">
                <a:effectLst/>
                <a:latin typeface="Times New Roman,Bold"/>
              </a:rPr>
              <a:t>with</a:t>
            </a:r>
            <a:r>
              <a:rPr lang="tr-TR" sz="1800" dirty="0">
                <a:effectLst/>
                <a:latin typeface="Times New Roman,Bold"/>
              </a:rPr>
              <a:t> </a:t>
            </a:r>
            <a:r>
              <a:rPr lang="tr-TR" sz="1800" dirty="0" err="1">
                <a:effectLst/>
                <a:latin typeface="Times New Roman,Bold"/>
              </a:rPr>
              <a:t>Stakeholders</a:t>
            </a:r>
            <a:r>
              <a:rPr lang="tr-TR" sz="1800" dirty="0">
                <a:effectLst/>
                <a:latin typeface="Times New Roman,Bold"/>
              </a:rPr>
              <a:t> Using </a:t>
            </a:r>
            <a:r>
              <a:rPr lang="tr-TR" sz="1800" dirty="0" err="1">
                <a:effectLst/>
                <a:latin typeface="Times New Roman,Bold"/>
              </a:rPr>
              <a:t>Viewpoints</a:t>
            </a:r>
            <a:r>
              <a:rPr lang="tr-TR" sz="1800" dirty="0">
                <a:effectLst/>
                <a:latin typeface="Times New Roman,Bold"/>
              </a:rPr>
              <a:t> </a:t>
            </a:r>
            <a:r>
              <a:rPr lang="tr-TR" sz="1800" dirty="0" err="1">
                <a:effectLst/>
                <a:latin typeface="Times New Roman,Bold"/>
              </a:rPr>
              <a:t>and</a:t>
            </a:r>
            <a:r>
              <a:rPr lang="tr-TR" sz="1800" dirty="0">
                <a:effectLst/>
                <a:latin typeface="Times New Roman,Bold"/>
              </a:rPr>
              <a:t> </a:t>
            </a:r>
            <a:r>
              <a:rPr lang="tr-TR" sz="1800" dirty="0" err="1">
                <a:effectLst/>
                <a:latin typeface="Times New Roman,Bold"/>
              </a:rPr>
              <a:t>Perspectives</a:t>
            </a:r>
            <a:r>
              <a:rPr lang="tr-TR" sz="1800" dirty="0">
                <a:effectLst/>
                <a:latin typeface="Times New Roman" panose="02020603050405020304" pitchFamily="18" charset="0"/>
              </a:rPr>
              <a:t>”, </a:t>
            </a:r>
            <a:r>
              <a:rPr lang="tr-TR" sz="1800" dirty="0" err="1">
                <a:effectLst/>
                <a:latin typeface="Times New Roman" panose="02020603050405020304" pitchFamily="18" charset="0"/>
              </a:rPr>
              <a:t>Pearson</a:t>
            </a:r>
            <a:r>
              <a:rPr lang="tr-TR" sz="1800" dirty="0">
                <a:effectLst/>
                <a:latin typeface="Times New Roman" panose="02020603050405020304" pitchFamily="18" charset="0"/>
              </a:rPr>
              <a:t> </a:t>
            </a:r>
            <a:r>
              <a:rPr lang="tr-TR" sz="1800" dirty="0" err="1">
                <a:effectLst/>
                <a:latin typeface="Times New Roman" panose="02020603050405020304" pitchFamily="18" charset="0"/>
              </a:rPr>
              <a:t>Education</a:t>
            </a:r>
            <a:r>
              <a:rPr lang="tr-TR" sz="1800" dirty="0">
                <a:effectLst/>
                <a:latin typeface="Times New Roman" panose="02020603050405020304" pitchFamily="18" charset="0"/>
              </a:rPr>
              <a:t> </a:t>
            </a:r>
            <a:r>
              <a:rPr lang="tr-TR" sz="1800" dirty="0" err="1">
                <a:effectLst/>
                <a:latin typeface="Times New Roman" panose="02020603050405020304" pitchFamily="18" charset="0"/>
              </a:rPr>
              <a:t>Inc</a:t>
            </a:r>
            <a:r>
              <a:rPr lang="tr-TR" sz="1800" dirty="0">
                <a:effectLst/>
                <a:latin typeface="Times New Roman" panose="02020603050405020304" pitchFamily="18" charset="0"/>
              </a:rPr>
              <a:t>., USA, 2012.</a:t>
            </a:r>
            <a:endParaRPr lang="tr-TR" dirty="0"/>
          </a:p>
        </p:txBody>
      </p:sp>
    </p:spTree>
    <p:extLst>
      <p:ext uri="{BB962C8B-B14F-4D97-AF65-F5344CB8AC3E}">
        <p14:creationId xmlns:p14="http://schemas.microsoft.com/office/powerpoint/2010/main" val="31884024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88E90B-A6EE-C7FF-8808-007DE0E8EC73}"/>
              </a:ext>
            </a:extLst>
          </p:cNvPr>
          <p:cNvSpPr>
            <a:spLocks noGrp="1"/>
          </p:cNvSpPr>
          <p:nvPr>
            <p:ph type="title"/>
          </p:nvPr>
        </p:nvSpPr>
        <p:spPr/>
        <p:txBody>
          <a:bodyPr/>
          <a:lstStyle/>
          <a:p>
            <a:r>
              <a:rPr lang="tr-TR" dirty="0"/>
              <a:t>DEVAMI</a:t>
            </a:r>
          </a:p>
        </p:txBody>
      </p:sp>
      <p:sp>
        <p:nvSpPr>
          <p:cNvPr id="3" name="İçerik Yer Tutucusu 2">
            <a:extLst>
              <a:ext uri="{FF2B5EF4-FFF2-40B4-BE49-F238E27FC236}">
                <a16:creationId xmlns:a16="http://schemas.microsoft.com/office/drawing/2014/main" id="{9F8F778A-7C23-D45A-6EA9-1F8F2D98FBCD}"/>
              </a:ext>
            </a:extLst>
          </p:cNvPr>
          <p:cNvSpPr>
            <a:spLocks noGrp="1"/>
          </p:cNvSpPr>
          <p:nvPr>
            <p:ph idx="1"/>
          </p:nvPr>
        </p:nvSpPr>
        <p:spPr/>
        <p:txBody>
          <a:bodyPr>
            <a:normAutofit fontScale="92500" lnSpcReduction="20000"/>
          </a:bodyPr>
          <a:lstStyle/>
          <a:p>
            <a:r>
              <a:rPr lang="tr-TR" sz="1800" dirty="0">
                <a:effectLst/>
                <a:latin typeface="Times New Roman" panose="02020603050405020304" pitchFamily="18" charset="0"/>
              </a:rPr>
              <a:t>Artan yazılım rekabetinde kullanıcının en </a:t>
            </a:r>
            <a:r>
              <a:rPr lang="tr-TR" sz="1800" dirty="0" err="1">
                <a:effectLst/>
                <a:latin typeface="Times New Roman" panose="02020603050405020304" pitchFamily="18" charset="0"/>
              </a:rPr>
              <a:t>önemli</a:t>
            </a:r>
            <a:r>
              <a:rPr lang="tr-TR" sz="1800" dirty="0">
                <a:effectLst/>
                <a:latin typeface="Times New Roman" panose="02020603050405020304" pitchFamily="18" charset="0"/>
              </a:rPr>
              <a:t> tercih kıstaslarından biri olan </a:t>
            </a:r>
            <a:r>
              <a:rPr lang="tr-TR" sz="1800" dirty="0" err="1">
                <a:effectLst/>
                <a:latin typeface="Times New Roman" panose="02020603050405020304" pitchFamily="18" charset="0"/>
              </a:rPr>
              <a:t>çalışma</a:t>
            </a:r>
            <a:r>
              <a:rPr lang="tr-TR" sz="1800" dirty="0">
                <a:effectLst/>
                <a:latin typeface="Times New Roman" panose="02020603050405020304" pitchFamily="18" charset="0"/>
              </a:rPr>
              <a:t> hızı dikkate alınarak, </a:t>
            </a:r>
            <a:r>
              <a:rPr lang="tr-TR" sz="1800" dirty="0" err="1">
                <a:effectLst/>
                <a:latin typeface="Times New Roman" panose="02020603050405020304" pitchFamily="18" charset="0"/>
              </a:rPr>
              <a:t>oldukça</a:t>
            </a:r>
            <a:r>
              <a:rPr lang="tr-TR" sz="1800" dirty="0">
                <a:effectLst/>
                <a:latin typeface="Times New Roman" panose="02020603050405020304" pitchFamily="18" charset="0"/>
              </a:rPr>
              <a:t> yaygın kullanım alanına sahip veri tabanı </a:t>
            </a:r>
            <a:r>
              <a:rPr lang="tr-TR" sz="1800" dirty="0" err="1">
                <a:effectLst/>
                <a:latin typeface="Times New Roman" panose="02020603050405020304" pitchFamily="18" charset="0"/>
              </a:rPr>
              <a:t>yönetim</a:t>
            </a:r>
            <a:r>
              <a:rPr lang="tr-TR" sz="1800" dirty="0">
                <a:effectLst/>
                <a:latin typeface="Times New Roman" panose="02020603050405020304" pitchFamily="18" charset="0"/>
              </a:rPr>
              <a:t> sistemlerinden </a:t>
            </a:r>
            <a:r>
              <a:rPr lang="tr-TR" sz="1800" dirty="0" err="1">
                <a:effectLst/>
                <a:latin typeface="Times New Roman" panose="02020603050405020304" pitchFamily="18" charset="0"/>
              </a:rPr>
              <a:t>MongoDB</a:t>
            </a:r>
            <a:r>
              <a:rPr lang="tr-TR" sz="1800" dirty="0">
                <a:effectLst/>
                <a:latin typeface="Times New Roman" panose="02020603050405020304" pitchFamily="18" charset="0"/>
              </a:rPr>
              <a:t> ve </a:t>
            </a:r>
            <a:r>
              <a:rPr lang="tr-TR" sz="1800" dirty="0" err="1">
                <a:effectLst/>
                <a:latin typeface="Times New Roman" panose="02020603050405020304" pitchFamily="18" charset="0"/>
              </a:rPr>
              <a:t>MySQL’in</a:t>
            </a:r>
            <a:r>
              <a:rPr lang="tr-TR" sz="1800" dirty="0">
                <a:effectLst/>
                <a:latin typeface="Times New Roman" panose="02020603050405020304" pitchFamily="18" charset="0"/>
              </a:rPr>
              <a:t> </a:t>
            </a:r>
            <a:r>
              <a:rPr lang="tr-TR" sz="1800" dirty="0" err="1">
                <a:effectLst/>
                <a:latin typeface="Times New Roman" panose="02020603050405020304" pitchFamily="18" charset="0"/>
              </a:rPr>
              <a:t>mümkün</a:t>
            </a:r>
            <a:r>
              <a:rPr lang="tr-TR" sz="1800" dirty="0">
                <a:effectLst/>
                <a:latin typeface="Times New Roman" panose="02020603050405020304" pitchFamily="18" charset="0"/>
              </a:rPr>
              <a:t> </a:t>
            </a:r>
            <a:r>
              <a:rPr lang="tr-TR" sz="1800" dirty="0" err="1">
                <a:effectLst/>
                <a:latin typeface="Times New Roman" panose="02020603050405020304" pitchFamily="18" charset="0"/>
              </a:rPr>
              <a:t>olduğunca</a:t>
            </a:r>
            <a:r>
              <a:rPr lang="tr-TR" sz="1800" dirty="0">
                <a:effectLst/>
                <a:latin typeface="Times New Roman" panose="02020603050405020304" pitchFamily="18" charset="0"/>
              </a:rPr>
              <a:t> </a:t>
            </a:r>
            <a:r>
              <a:rPr lang="tr-TR" sz="1800" dirty="0" err="1">
                <a:effectLst/>
                <a:latin typeface="Times New Roman" panose="02020603050405020304" pitchFamily="18" charset="0"/>
              </a:rPr>
              <a:t>eşit</a:t>
            </a:r>
            <a:r>
              <a:rPr lang="tr-TR" sz="1800" dirty="0">
                <a:effectLst/>
                <a:latin typeface="Times New Roman" panose="02020603050405020304" pitchFamily="18" charset="0"/>
              </a:rPr>
              <a:t> </a:t>
            </a:r>
            <a:r>
              <a:rPr lang="tr-TR" sz="1800" dirty="0" err="1">
                <a:effectLst/>
                <a:latin typeface="Times New Roman" panose="02020603050405020304" pitchFamily="18" charset="0"/>
              </a:rPr>
              <a:t>koşullarda</a:t>
            </a:r>
            <a:r>
              <a:rPr lang="tr-TR" sz="1800" dirty="0">
                <a:effectLst/>
                <a:latin typeface="Times New Roman" panose="02020603050405020304" pitchFamily="18" charset="0"/>
              </a:rPr>
              <a:t> </a:t>
            </a:r>
            <a:r>
              <a:rPr lang="tr-TR" sz="1800" dirty="0" err="1">
                <a:effectLst/>
                <a:latin typeface="Times New Roman" panose="02020603050405020304" pitchFamily="18" charset="0"/>
              </a:rPr>
              <a:t>işlem</a:t>
            </a:r>
            <a:r>
              <a:rPr lang="tr-TR" sz="1800" dirty="0">
                <a:effectLst/>
                <a:latin typeface="Times New Roman" panose="02020603050405020304" pitchFamily="18" charset="0"/>
              </a:rPr>
              <a:t> </a:t>
            </a:r>
            <a:r>
              <a:rPr lang="tr-TR" sz="1800" dirty="0" err="1">
                <a:effectLst/>
                <a:latin typeface="Times New Roman" panose="02020603050405020304" pitchFamily="18" charset="0"/>
              </a:rPr>
              <a:t>süreleri</a:t>
            </a:r>
            <a:r>
              <a:rPr lang="tr-TR" sz="1800" dirty="0">
                <a:effectLst/>
                <a:latin typeface="Times New Roman" panose="02020603050405020304" pitchFamily="18" charset="0"/>
              </a:rPr>
              <a:t> hesaplanarak performansları </a:t>
            </a:r>
            <a:r>
              <a:rPr lang="tr-TR" sz="1800" dirty="0" err="1">
                <a:effectLst/>
                <a:latin typeface="Times New Roman" panose="02020603050405020304" pitchFamily="18" charset="0"/>
              </a:rPr>
              <a:t>karşılaştırılmıştır</a:t>
            </a:r>
            <a:r>
              <a:rPr lang="tr-TR" sz="1800" dirty="0">
                <a:effectLst/>
                <a:latin typeface="Times New Roman" panose="02020603050405020304" pitchFamily="18" charset="0"/>
              </a:rPr>
              <a:t>. Farklı sorgu tipleri </a:t>
            </a:r>
            <a:r>
              <a:rPr lang="tr-TR" sz="1800" dirty="0" err="1">
                <a:effectLst/>
                <a:latin typeface="Times New Roman" panose="02020603050405020304" pitchFamily="18" charset="0"/>
              </a:rPr>
              <a:t>çalıştırılan</a:t>
            </a:r>
            <a:r>
              <a:rPr lang="tr-TR" sz="1800" dirty="0">
                <a:effectLst/>
                <a:latin typeface="Times New Roman" panose="02020603050405020304" pitchFamily="18" charset="0"/>
              </a:rPr>
              <a:t> testlerde, detaylı ve </a:t>
            </a:r>
            <a:r>
              <a:rPr lang="tr-TR" sz="1800" dirty="0" err="1">
                <a:effectLst/>
                <a:latin typeface="Times New Roman" panose="02020603050405020304" pitchFamily="18" charset="0"/>
              </a:rPr>
              <a:t>karmaşık</a:t>
            </a:r>
            <a:r>
              <a:rPr lang="tr-TR" sz="1800" dirty="0">
                <a:effectLst/>
                <a:latin typeface="Times New Roman" panose="02020603050405020304" pitchFamily="18" charset="0"/>
              </a:rPr>
              <a:t> yapılandırmalar ile veri tabanları analiz </a:t>
            </a:r>
            <a:r>
              <a:rPr lang="tr-TR" sz="1800" dirty="0" err="1">
                <a:effectLst/>
                <a:latin typeface="Times New Roman" panose="02020603050405020304" pitchFamily="18" charset="0"/>
              </a:rPr>
              <a:t>edilmiştir</a:t>
            </a:r>
            <a:r>
              <a:rPr lang="tr-TR" sz="1800" dirty="0">
                <a:effectLst/>
                <a:latin typeface="Times New Roman" panose="02020603050405020304" pitchFamily="18" charset="0"/>
              </a:rPr>
              <a:t>. </a:t>
            </a:r>
            <a:endParaRPr lang="tr-TR" dirty="0"/>
          </a:p>
          <a:p>
            <a:r>
              <a:rPr lang="tr-TR" sz="1800" dirty="0">
                <a:effectLst/>
                <a:latin typeface="Times New Roman" panose="02020603050405020304" pitchFamily="18" charset="0"/>
              </a:rPr>
              <a:t>Yapılan analizlerde </a:t>
            </a:r>
            <a:r>
              <a:rPr lang="tr-TR" sz="1800" dirty="0" err="1">
                <a:effectLst/>
                <a:latin typeface="Times New Roman" panose="02020603050405020304" pitchFamily="18" charset="0"/>
              </a:rPr>
              <a:t>NoSQL</a:t>
            </a:r>
            <a:r>
              <a:rPr lang="tr-TR" sz="1800" dirty="0">
                <a:effectLst/>
                <a:latin typeface="Times New Roman" panose="02020603050405020304" pitchFamily="18" charset="0"/>
              </a:rPr>
              <a:t> </a:t>
            </a:r>
            <a:r>
              <a:rPr lang="tr-TR" sz="1800" dirty="0" err="1">
                <a:effectLst/>
                <a:latin typeface="Times New Roman" panose="02020603050405020304" pitchFamily="18" charset="0"/>
              </a:rPr>
              <a:t>ağırlıklı</a:t>
            </a:r>
            <a:r>
              <a:rPr lang="tr-TR" sz="1800" dirty="0">
                <a:effectLst/>
                <a:latin typeface="Times New Roman" panose="02020603050405020304" pitchFamily="18" charset="0"/>
              </a:rPr>
              <a:t> bir veri tabanının </a:t>
            </a:r>
            <a:r>
              <a:rPr lang="tr-TR" sz="1800" dirty="0" err="1">
                <a:effectLst/>
                <a:latin typeface="Times New Roman" panose="02020603050405020304" pitchFamily="18" charset="0"/>
              </a:rPr>
              <a:t>büyük</a:t>
            </a:r>
            <a:r>
              <a:rPr lang="tr-TR" sz="1800" dirty="0">
                <a:effectLst/>
                <a:latin typeface="Times New Roman" panose="02020603050405020304" pitchFamily="18" charset="0"/>
              </a:rPr>
              <a:t> miktarda veri </a:t>
            </a:r>
            <a:r>
              <a:rPr lang="tr-TR" sz="1800" dirty="0" err="1">
                <a:effectLst/>
                <a:latin typeface="Times New Roman" panose="02020603050405020304" pitchFamily="18" charset="0"/>
              </a:rPr>
              <a:t>çiftleri</a:t>
            </a:r>
            <a:r>
              <a:rPr lang="tr-TR" sz="1800" dirty="0">
                <a:effectLst/>
                <a:latin typeface="Times New Roman" panose="02020603050405020304" pitchFamily="18" charset="0"/>
              </a:rPr>
              <a:t> </a:t>
            </a:r>
            <a:r>
              <a:rPr lang="tr-TR" sz="1800" dirty="0" err="1">
                <a:effectLst/>
                <a:latin typeface="Times New Roman" panose="02020603050405020304" pitchFamily="18" charset="0"/>
              </a:rPr>
              <a:t>içerebildiği</a:t>
            </a:r>
            <a:r>
              <a:rPr lang="tr-TR" sz="1800" dirty="0">
                <a:effectLst/>
                <a:latin typeface="Times New Roman" panose="02020603050405020304" pitchFamily="18" charset="0"/>
              </a:rPr>
              <a:t>, veri </a:t>
            </a:r>
            <a:r>
              <a:rPr lang="tr-TR" sz="1800" dirty="0" err="1">
                <a:effectLst/>
                <a:latin typeface="Times New Roman" panose="02020603050405020304" pitchFamily="18" charset="0"/>
              </a:rPr>
              <a:t>çoğaltmada</a:t>
            </a:r>
            <a:r>
              <a:rPr lang="tr-TR" sz="1800" dirty="0">
                <a:effectLst/>
                <a:latin typeface="Times New Roman" panose="02020603050405020304" pitchFamily="18" charset="0"/>
              </a:rPr>
              <a:t> da basit </a:t>
            </a:r>
            <a:r>
              <a:rPr lang="tr-TR" sz="1800" dirty="0" err="1">
                <a:effectLst/>
                <a:latin typeface="Times New Roman" panose="02020603050405020304" pitchFamily="18" charset="0"/>
              </a:rPr>
              <a:t>şeması</a:t>
            </a:r>
            <a:r>
              <a:rPr lang="tr-TR" sz="1800" dirty="0">
                <a:effectLst/>
                <a:latin typeface="Times New Roman" panose="02020603050405020304" pitchFamily="18" charset="0"/>
              </a:rPr>
              <a:t> nedeniyle </a:t>
            </a:r>
            <a:r>
              <a:rPr lang="tr-TR" sz="1800" dirty="0" err="1">
                <a:effectLst/>
                <a:latin typeface="Times New Roman" panose="02020603050405020304" pitchFamily="18" charset="0"/>
              </a:rPr>
              <a:t>MongoDB</a:t>
            </a:r>
            <a:r>
              <a:rPr lang="tr-TR" sz="1800" dirty="0">
                <a:effectLst/>
                <a:latin typeface="Times New Roman" panose="02020603050405020304" pitchFamily="18" charset="0"/>
              </a:rPr>
              <a:t> kullanılarak daha hızlı daha </a:t>
            </a:r>
            <a:r>
              <a:rPr lang="tr-TR" sz="1800" dirty="0" err="1">
                <a:effectLst/>
                <a:latin typeface="Times New Roman" panose="02020603050405020304" pitchFamily="18" charset="0"/>
              </a:rPr>
              <a:t>karmaşık</a:t>
            </a:r>
            <a:r>
              <a:rPr lang="tr-TR" sz="1800" dirty="0">
                <a:effectLst/>
                <a:latin typeface="Times New Roman" panose="02020603050405020304" pitchFamily="18" charset="0"/>
              </a:rPr>
              <a:t> sorgu tiplerinin </a:t>
            </a:r>
            <a:r>
              <a:rPr lang="tr-TR" sz="1800" dirty="0" err="1">
                <a:effectLst/>
                <a:latin typeface="Times New Roman" panose="02020603050405020304" pitchFamily="18" charset="0"/>
              </a:rPr>
              <a:t>çalıştırılabildiği</a:t>
            </a:r>
            <a:r>
              <a:rPr lang="tr-TR" sz="1800" dirty="0">
                <a:effectLst/>
                <a:latin typeface="Times New Roman" panose="02020603050405020304" pitchFamily="18" charset="0"/>
              </a:rPr>
              <a:t> </a:t>
            </a:r>
            <a:r>
              <a:rPr lang="tr-TR" sz="1800" dirty="0" err="1">
                <a:effectLst/>
                <a:latin typeface="Times New Roman" panose="02020603050405020304" pitchFamily="18" charset="0"/>
              </a:rPr>
              <a:t>izlenmiştir</a:t>
            </a:r>
            <a:r>
              <a:rPr lang="tr-TR" sz="1800" dirty="0">
                <a:effectLst/>
                <a:latin typeface="Times New Roman" panose="02020603050405020304" pitchFamily="18" charset="0"/>
              </a:rPr>
              <a:t>. Her iki veri tabanı sisteminde farklı yapılandırma durumlarında ikinci sorgu tipi ile yapılan performans testlerinde, </a:t>
            </a:r>
            <a:r>
              <a:rPr lang="tr-TR" sz="1800" dirty="0" err="1">
                <a:effectLst/>
                <a:latin typeface="Times New Roman" panose="02020603050405020304" pitchFamily="18" charset="0"/>
              </a:rPr>
              <a:t>MongoDB</a:t>
            </a:r>
            <a:r>
              <a:rPr lang="tr-TR" sz="1800" dirty="0">
                <a:effectLst/>
                <a:latin typeface="Times New Roman" panose="02020603050405020304" pitchFamily="18" charset="0"/>
              </a:rPr>
              <a:t> veri tabanı sistemi </a:t>
            </a:r>
            <a:r>
              <a:rPr lang="tr-TR" sz="1800" dirty="0" err="1">
                <a:effectLst/>
                <a:latin typeface="Times New Roman" panose="02020603050405020304" pitchFamily="18" charset="0"/>
              </a:rPr>
              <a:t>MySQL’e</a:t>
            </a:r>
            <a:r>
              <a:rPr lang="tr-TR" sz="1800" dirty="0">
                <a:effectLst/>
                <a:latin typeface="Times New Roman" panose="02020603050405020304" pitchFamily="18" charset="0"/>
              </a:rPr>
              <a:t> </a:t>
            </a:r>
            <a:r>
              <a:rPr lang="tr-TR" sz="1800" dirty="0" err="1">
                <a:effectLst/>
                <a:latin typeface="Times New Roman" panose="02020603050405020304" pitchFamily="18" charset="0"/>
              </a:rPr>
              <a:t>göre</a:t>
            </a:r>
            <a:r>
              <a:rPr lang="tr-TR" sz="1800" dirty="0">
                <a:effectLst/>
                <a:latin typeface="Times New Roman" panose="02020603050405020304" pitchFamily="18" charset="0"/>
              </a:rPr>
              <a:t> en iyi performansı </a:t>
            </a:r>
            <a:r>
              <a:rPr lang="tr-TR" sz="1800" dirty="0" err="1">
                <a:effectLst/>
                <a:latin typeface="Times New Roman" panose="02020603050405020304" pitchFamily="18" charset="0"/>
              </a:rPr>
              <a:t>göstermiştir</a:t>
            </a:r>
            <a:r>
              <a:rPr lang="tr-TR" sz="1800" dirty="0">
                <a:effectLst/>
                <a:latin typeface="Times New Roman" panose="02020603050405020304" pitchFamily="18" charset="0"/>
              </a:rPr>
              <a:t>. Sonraki </a:t>
            </a:r>
            <a:r>
              <a:rPr lang="tr-TR" sz="1800" dirty="0" err="1">
                <a:effectLst/>
                <a:latin typeface="Times New Roman" panose="02020603050405020304" pitchFamily="18" charset="0"/>
              </a:rPr>
              <a:t>karşılaştırma</a:t>
            </a:r>
            <a:r>
              <a:rPr lang="tr-TR" sz="1800" dirty="0">
                <a:effectLst/>
                <a:latin typeface="Times New Roman" panose="02020603050405020304" pitchFamily="18" charset="0"/>
              </a:rPr>
              <a:t> testlerinde detaylı ve </a:t>
            </a:r>
            <a:r>
              <a:rPr lang="tr-TR" sz="1800" dirty="0" err="1">
                <a:effectLst/>
                <a:latin typeface="Times New Roman" panose="02020603050405020304" pitchFamily="18" charset="0"/>
              </a:rPr>
              <a:t>karmaşık</a:t>
            </a:r>
            <a:r>
              <a:rPr lang="tr-TR" sz="1800" dirty="0">
                <a:effectLst/>
                <a:latin typeface="Times New Roman" panose="02020603050405020304" pitchFamily="18" charset="0"/>
              </a:rPr>
              <a:t> sorgular ele alınarak </a:t>
            </a:r>
            <a:r>
              <a:rPr lang="tr-TR" sz="1800" dirty="0" err="1">
                <a:effectLst/>
                <a:latin typeface="Times New Roman" panose="02020603050405020304" pitchFamily="18" charset="0"/>
              </a:rPr>
              <a:t>MongoDB</a:t>
            </a:r>
            <a:r>
              <a:rPr lang="tr-TR" sz="1800" dirty="0">
                <a:effectLst/>
                <a:latin typeface="Times New Roman" panose="02020603050405020304" pitchFamily="18" charset="0"/>
              </a:rPr>
              <a:t>, alt belge koleksiyonu kullanımı nedeniyle </a:t>
            </a:r>
            <a:r>
              <a:rPr lang="tr-TR" sz="1800" dirty="0" err="1">
                <a:effectLst/>
                <a:latin typeface="Times New Roman" panose="02020603050405020304" pitchFamily="18" charset="0"/>
              </a:rPr>
              <a:t>MySQL</a:t>
            </a:r>
            <a:r>
              <a:rPr lang="tr-TR" sz="1800" dirty="0">
                <a:effectLst/>
                <a:latin typeface="Times New Roman" panose="02020603050405020304" pitchFamily="18" charset="0"/>
              </a:rPr>
              <a:t> </a:t>
            </a:r>
            <a:r>
              <a:rPr lang="tr-TR" sz="1800" dirty="0" err="1">
                <a:effectLst/>
                <a:latin typeface="Times New Roman" panose="02020603050405020304" pitchFamily="18" charset="0"/>
              </a:rPr>
              <a:t>üzerinde</a:t>
            </a:r>
            <a:r>
              <a:rPr lang="tr-TR" sz="1800" dirty="0">
                <a:effectLst/>
                <a:latin typeface="Times New Roman" panose="02020603050405020304" pitchFamily="18" charset="0"/>
              </a:rPr>
              <a:t> </a:t>
            </a:r>
            <a:r>
              <a:rPr lang="tr-TR" sz="1800" dirty="0" err="1">
                <a:effectLst/>
                <a:latin typeface="Times New Roman" panose="02020603050405020304" pitchFamily="18" charset="0"/>
              </a:rPr>
              <a:t>çok</a:t>
            </a:r>
            <a:r>
              <a:rPr lang="tr-TR" sz="1800" dirty="0">
                <a:effectLst/>
                <a:latin typeface="Times New Roman" panose="02020603050405020304" pitchFamily="18" charset="0"/>
              </a:rPr>
              <a:t> </a:t>
            </a:r>
            <a:r>
              <a:rPr lang="tr-TR" sz="1800" dirty="0" err="1">
                <a:effectLst/>
                <a:latin typeface="Times New Roman" panose="02020603050405020304" pitchFamily="18" charset="0"/>
              </a:rPr>
              <a:t>büyük</a:t>
            </a:r>
            <a:r>
              <a:rPr lang="tr-TR" sz="1800" dirty="0">
                <a:effectLst/>
                <a:latin typeface="Times New Roman" panose="02020603050405020304" pitchFamily="18" charset="0"/>
              </a:rPr>
              <a:t> bir avantaja sahip </a:t>
            </a:r>
            <a:r>
              <a:rPr lang="tr-TR" sz="1800" dirty="0" err="1">
                <a:effectLst/>
                <a:latin typeface="Times New Roman" panose="02020603050405020304" pitchFamily="18" charset="0"/>
              </a:rPr>
              <a:t>olduğunu</a:t>
            </a:r>
            <a:r>
              <a:rPr lang="tr-TR" sz="1800" dirty="0">
                <a:effectLst/>
                <a:latin typeface="Times New Roman" panose="02020603050405020304" pitchFamily="18" charset="0"/>
              </a:rPr>
              <a:t> </a:t>
            </a:r>
            <a:r>
              <a:rPr lang="tr-TR" sz="1800" dirty="0" err="1">
                <a:effectLst/>
                <a:latin typeface="Times New Roman" panose="02020603050405020304" pitchFamily="18" charset="0"/>
              </a:rPr>
              <a:t>göstermiştir</a:t>
            </a:r>
            <a:r>
              <a:rPr lang="tr-TR" sz="1800" dirty="0">
                <a:effectLst/>
                <a:latin typeface="Times New Roman" panose="02020603050405020304" pitchFamily="18" charset="0"/>
              </a:rPr>
              <a:t>. Bu avantaj, veri tekrarı </a:t>
            </a:r>
            <a:r>
              <a:rPr lang="tr-TR" sz="1800" dirty="0" err="1">
                <a:effectLst/>
                <a:latin typeface="Times New Roman" panose="02020603050405020304" pitchFamily="18" charset="0"/>
              </a:rPr>
              <a:t>yaşanabilme</a:t>
            </a:r>
            <a:r>
              <a:rPr lang="tr-TR" sz="1800" dirty="0">
                <a:effectLst/>
                <a:latin typeface="Times New Roman" panose="02020603050405020304" pitchFamily="18" charset="0"/>
              </a:rPr>
              <a:t> durumu pahasına dikkate </a:t>
            </a:r>
            <a:r>
              <a:rPr lang="tr-TR" sz="1800" dirty="0" err="1">
                <a:effectLst/>
                <a:latin typeface="Times New Roman" panose="02020603050405020304" pitchFamily="18" charset="0"/>
              </a:rPr>
              <a:t>değer</a:t>
            </a:r>
            <a:r>
              <a:rPr lang="tr-TR" sz="1800" dirty="0">
                <a:effectLst/>
                <a:latin typeface="Times New Roman" panose="02020603050405020304" pitchFamily="18" charset="0"/>
              </a:rPr>
              <a:t> bir </a:t>
            </a:r>
            <a:r>
              <a:rPr lang="tr-TR" sz="1800" dirty="0" err="1">
                <a:effectLst/>
                <a:latin typeface="Times New Roman" panose="02020603050405020304" pitchFamily="18" charset="0"/>
              </a:rPr>
              <a:t>şekilde</a:t>
            </a:r>
            <a:r>
              <a:rPr lang="tr-TR" sz="1800" dirty="0">
                <a:effectLst/>
                <a:latin typeface="Times New Roman" panose="02020603050405020304" pitchFamily="18" charset="0"/>
              </a:rPr>
              <a:t> </a:t>
            </a:r>
            <a:r>
              <a:rPr lang="tr-TR" sz="1800" dirty="0" err="1">
                <a:effectLst/>
                <a:latin typeface="Times New Roman" panose="02020603050405020304" pitchFamily="18" charset="0"/>
              </a:rPr>
              <a:t>görülmüştür</a:t>
            </a:r>
            <a:r>
              <a:rPr lang="tr-TR" sz="1800" dirty="0">
                <a:effectLst/>
                <a:latin typeface="Times New Roman" panose="02020603050405020304" pitchFamily="18" charset="0"/>
              </a:rPr>
              <a:t>. Bu </a:t>
            </a:r>
            <a:r>
              <a:rPr lang="tr-TR" sz="1800" dirty="0" err="1">
                <a:effectLst/>
                <a:latin typeface="Times New Roman" panose="02020603050405020304" pitchFamily="18" charset="0"/>
              </a:rPr>
              <a:t>tür</a:t>
            </a:r>
            <a:r>
              <a:rPr lang="tr-TR" sz="1800" dirty="0">
                <a:effectLst/>
                <a:latin typeface="Times New Roman" panose="02020603050405020304" pitchFamily="18" charset="0"/>
              </a:rPr>
              <a:t> sorgularda </a:t>
            </a:r>
            <a:r>
              <a:rPr lang="tr-TR" sz="1800" dirty="0" err="1">
                <a:effectLst/>
                <a:latin typeface="Times New Roman" panose="02020603050405020304" pitchFamily="18" charset="0"/>
              </a:rPr>
              <a:t>büyük</a:t>
            </a:r>
            <a:r>
              <a:rPr lang="tr-TR" sz="1800" dirty="0">
                <a:effectLst/>
                <a:latin typeface="Times New Roman" panose="02020603050405020304" pitchFamily="18" charset="0"/>
              </a:rPr>
              <a:t> veri tabanı boyutundan kaynaklanan depolama ve bellek miktarı maliyetini hesaplarken alternatif olarak </a:t>
            </a:r>
            <a:r>
              <a:rPr lang="tr-TR" sz="1800" dirty="0" err="1">
                <a:effectLst/>
                <a:latin typeface="Times New Roman" panose="02020603050405020304" pitchFamily="18" charset="0"/>
              </a:rPr>
              <a:t>NoSQL</a:t>
            </a:r>
            <a:r>
              <a:rPr lang="tr-TR" sz="1800" dirty="0">
                <a:effectLst/>
                <a:latin typeface="Times New Roman" panose="02020603050405020304" pitchFamily="18" charset="0"/>
              </a:rPr>
              <a:t> veri tabanlarını dikkate almak </a:t>
            </a:r>
            <a:r>
              <a:rPr lang="tr-TR" sz="1800" dirty="0" err="1">
                <a:effectLst/>
                <a:latin typeface="Times New Roman" panose="02020603050405020304" pitchFamily="18" charset="0"/>
              </a:rPr>
              <a:t>çok</a:t>
            </a:r>
            <a:r>
              <a:rPr lang="tr-TR" sz="1800" dirty="0">
                <a:effectLst/>
                <a:latin typeface="Times New Roman" panose="02020603050405020304" pitchFamily="18" charset="0"/>
              </a:rPr>
              <a:t> </a:t>
            </a:r>
            <a:r>
              <a:rPr lang="tr-TR" sz="1800" dirty="0" err="1">
                <a:effectLst/>
                <a:latin typeface="Times New Roman" panose="02020603050405020304" pitchFamily="18" charset="0"/>
              </a:rPr>
              <a:t>önemlidir</a:t>
            </a:r>
            <a:r>
              <a:rPr lang="tr-TR" sz="1800" dirty="0">
                <a:effectLst/>
                <a:latin typeface="Times New Roman" panose="02020603050405020304" pitchFamily="18" charset="0"/>
              </a:rPr>
              <a:t>. </a:t>
            </a:r>
            <a:endParaRPr lang="tr-TR" dirty="0"/>
          </a:p>
          <a:p>
            <a:endParaRPr lang="tr-TR" dirty="0"/>
          </a:p>
        </p:txBody>
      </p:sp>
    </p:spTree>
    <p:extLst>
      <p:ext uri="{BB962C8B-B14F-4D97-AF65-F5344CB8AC3E}">
        <p14:creationId xmlns:p14="http://schemas.microsoft.com/office/powerpoint/2010/main" val="23019466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2CEF63-AC02-57E6-0480-2B99D3190289}"/>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066E5D6C-0BE8-13FA-BDA2-7CF77B2ABF17}"/>
              </a:ext>
            </a:extLst>
          </p:cNvPr>
          <p:cNvSpPr>
            <a:spLocks noGrp="1"/>
          </p:cNvSpPr>
          <p:nvPr>
            <p:ph idx="1"/>
          </p:nvPr>
        </p:nvSpPr>
        <p:spPr/>
        <p:txBody>
          <a:bodyPr>
            <a:normAutofit fontScale="85000" lnSpcReduction="10000"/>
          </a:bodyPr>
          <a:lstStyle/>
          <a:p>
            <a:r>
              <a:rPr lang="tr-TR" sz="1800" dirty="0">
                <a:effectLst/>
                <a:latin typeface="Times New Roman" panose="02020603050405020304" pitchFamily="18" charset="0"/>
              </a:rPr>
              <a:t>Yapılan son performans testleri ise yazma ve silme </a:t>
            </a:r>
            <a:r>
              <a:rPr lang="tr-TR" sz="1800" dirty="0" err="1">
                <a:effectLst/>
                <a:latin typeface="Times New Roman" panose="02020603050405020304" pitchFamily="18" charset="0"/>
              </a:rPr>
              <a:t>işlemleridir</a:t>
            </a:r>
            <a:r>
              <a:rPr lang="tr-TR" sz="1800" dirty="0">
                <a:effectLst/>
                <a:latin typeface="Times New Roman" panose="02020603050405020304" pitchFamily="18" charset="0"/>
              </a:rPr>
              <a:t>. Basit arama sorgularında mantıksal olarak veri silme </a:t>
            </a:r>
            <a:r>
              <a:rPr lang="tr-TR" sz="1800" dirty="0" err="1">
                <a:effectLst/>
                <a:latin typeface="Times New Roman" panose="02020603050405020304" pitchFamily="18" charset="0"/>
              </a:rPr>
              <a:t>işlemi</a:t>
            </a:r>
            <a:r>
              <a:rPr lang="tr-TR" sz="1800" dirty="0">
                <a:effectLst/>
                <a:latin typeface="Times New Roman" panose="02020603050405020304" pitchFamily="18" charset="0"/>
              </a:rPr>
              <a:t> dikkate alınarak yapılan </a:t>
            </a:r>
            <a:r>
              <a:rPr lang="tr-TR" sz="1800" dirty="0" err="1">
                <a:effectLst/>
                <a:latin typeface="Times New Roman" panose="02020603050405020304" pitchFamily="18" charset="0"/>
              </a:rPr>
              <a:t>karşılaştırmalar</a:t>
            </a:r>
            <a:r>
              <a:rPr lang="tr-TR" sz="1800" dirty="0">
                <a:effectLst/>
                <a:latin typeface="Times New Roman" panose="02020603050405020304" pitchFamily="18" charset="0"/>
              </a:rPr>
              <a:t> sonucunda </a:t>
            </a:r>
            <a:r>
              <a:rPr lang="tr-TR" sz="1800" dirty="0" err="1">
                <a:effectLst/>
                <a:latin typeface="Times New Roman" panose="02020603050405020304" pitchFamily="18" charset="0"/>
              </a:rPr>
              <a:t>MySQL</a:t>
            </a:r>
            <a:r>
              <a:rPr lang="tr-TR" sz="1800" dirty="0">
                <a:effectLst/>
                <a:latin typeface="Times New Roman" panose="02020603050405020304" pitchFamily="18" charset="0"/>
              </a:rPr>
              <a:t> veri tabanı sistemi iyi bir performans </a:t>
            </a:r>
            <a:r>
              <a:rPr lang="tr-TR" sz="1800" dirty="0" err="1">
                <a:effectLst/>
                <a:latin typeface="Times New Roman" panose="02020603050405020304" pitchFamily="18" charset="0"/>
              </a:rPr>
              <a:t>göstermiştir</a:t>
            </a:r>
            <a:r>
              <a:rPr lang="tr-TR" sz="1800" dirty="0">
                <a:effectLst/>
                <a:latin typeface="Times New Roman" panose="02020603050405020304" pitchFamily="18" charset="0"/>
              </a:rPr>
              <a:t>. </a:t>
            </a:r>
            <a:r>
              <a:rPr lang="tr-TR" sz="1800" dirty="0" err="1">
                <a:effectLst/>
                <a:latin typeface="Times New Roman" panose="02020603050405020304" pitchFamily="18" charset="0"/>
              </a:rPr>
              <a:t>Öncelikle</a:t>
            </a:r>
            <a:r>
              <a:rPr lang="tr-TR" sz="1800" dirty="0">
                <a:effectLst/>
                <a:latin typeface="Times New Roman" panose="02020603050405020304" pitchFamily="18" charset="0"/>
              </a:rPr>
              <a:t> silinecek verinin bulunması </a:t>
            </a:r>
            <a:r>
              <a:rPr lang="tr-TR" sz="1800" dirty="0" err="1">
                <a:effectLst/>
                <a:latin typeface="Times New Roman" panose="02020603050405020304" pitchFamily="18" charset="0"/>
              </a:rPr>
              <a:t>gerektiğinden</a:t>
            </a:r>
            <a:r>
              <a:rPr lang="tr-TR" sz="1800" dirty="0">
                <a:effectLst/>
                <a:latin typeface="Times New Roman" panose="02020603050405020304" pitchFamily="18" charset="0"/>
              </a:rPr>
              <a:t> silme </a:t>
            </a:r>
            <a:r>
              <a:rPr lang="tr-TR" sz="1800" dirty="0" err="1">
                <a:effectLst/>
                <a:latin typeface="Times New Roman" panose="02020603050405020304" pitchFamily="18" charset="0"/>
              </a:rPr>
              <a:t>işlemine</a:t>
            </a:r>
            <a:r>
              <a:rPr lang="tr-TR" sz="1800" dirty="0">
                <a:effectLst/>
                <a:latin typeface="Times New Roman" panose="02020603050405020304" pitchFamily="18" charset="0"/>
              </a:rPr>
              <a:t> direk olarak </a:t>
            </a:r>
            <a:r>
              <a:rPr lang="tr-TR" sz="1800" dirty="0" err="1">
                <a:effectLst/>
                <a:latin typeface="Times New Roman" panose="02020603050405020304" pitchFamily="18" charset="0"/>
              </a:rPr>
              <a:t>bağlantılanır</a:t>
            </a:r>
            <a:r>
              <a:rPr lang="tr-TR" sz="1800" dirty="0">
                <a:effectLst/>
                <a:latin typeface="Times New Roman" panose="02020603050405020304" pitchFamily="18" charset="0"/>
              </a:rPr>
              <a:t>. Her iki veri tabanı bu </a:t>
            </a:r>
            <a:r>
              <a:rPr lang="tr-TR" sz="1800" dirty="0" err="1">
                <a:effectLst/>
                <a:latin typeface="Times New Roman" panose="02020603050405020304" pitchFamily="18" charset="0"/>
              </a:rPr>
              <a:t>karşılaştırma</a:t>
            </a:r>
            <a:r>
              <a:rPr lang="tr-TR" sz="1800" dirty="0">
                <a:effectLst/>
                <a:latin typeface="Times New Roman" panose="02020603050405020304" pitchFamily="18" charset="0"/>
              </a:rPr>
              <a:t> sonucunda </a:t>
            </a:r>
            <a:r>
              <a:rPr lang="tr-TR" sz="1800" dirty="0" err="1">
                <a:effectLst/>
                <a:latin typeface="Times New Roman" panose="02020603050405020304" pitchFamily="18" charset="0"/>
              </a:rPr>
              <a:t>doğrusal</a:t>
            </a:r>
            <a:r>
              <a:rPr lang="tr-TR" sz="1800" dirty="0">
                <a:effectLst/>
                <a:latin typeface="Times New Roman" panose="02020603050405020304" pitchFamily="18" charset="0"/>
              </a:rPr>
              <a:t> bir </a:t>
            </a:r>
            <a:r>
              <a:rPr lang="tr-TR" sz="1800" dirty="0" err="1">
                <a:effectLst/>
                <a:latin typeface="Times New Roman" panose="02020603050405020304" pitchFamily="18" charset="0"/>
              </a:rPr>
              <a:t>eğilim</a:t>
            </a:r>
            <a:r>
              <a:rPr lang="tr-TR" sz="1800" dirty="0">
                <a:effectLst/>
                <a:latin typeface="Times New Roman" panose="02020603050405020304" pitchFamily="18" charset="0"/>
              </a:rPr>
              <a:t> </a:t>
            </a:r>
            <a:r>
              <a:rPr lang="tr-TR" sz="1800" dirty="0" err="1">
                <a:effectLst/>
                <a:latin typeface="Times New Roman" panose="02020603050405020304" pitchFamily="18" charset="0"/>
              </a:rPr>
              <a:t>gösterirken</a:t>
            </a:r>
            <a:r>
              <a:rPr lang="tr-TR" sz="1800" dirty="0">
                <a:effectLst/>
                <a:latin typeface="Times New Roman" panose="02020603050405020304" pitchFamily="18" charset="0"/>
              </a:rPr>
              <a:t> </a:t>
            </a:r>
            <a:r>
              <a:rPr lang="tr-TR" sz="1800" dirty="0" err="1">
                <a:effectLst/>
                <a:latin typeface="Times New Roman" panose="02020603050405020304" pitchFamily="18" charset="0"/>
              </a:rPr>
              <a:t>MongoDB</a:t>
            </a:r>
            <a:r>
              <a:rPr lang="tr-TR" sz="1800" dirty="0">
                <a:effectLst/>
                <a:latin typeface="Times New Roman" panose="02020603050405020304" pitchFamily="18" charset="0"/>
              </a:rPr>
              <a:t> eklemeler sırasında </a:t>
            </a:r>
            <a:r>
              <a:rPr lang="tr-TR" sz="1800" dirty="0" err="1">
                <a:effectLst/>
                <a:latin typeface="Times New Roman" panose="02020603050405020304" pitchFamily="18" charset="0"/>
              </a:rPr>
              <a:t>MySQL’e</a:t>
            </a:r>
            <a:r>
              <a:rPr lang="tr-TR" sz="1800" dirty="0">
                <a:effectLst/>
                <a:latin typeface="Times New Roman" panose="02020603050405020304" pitchFamily="18" charset="0"/>
              </a:rPr>
              <a:t> </a:t>
            </a:r>
            <a:r>
              <a:rPr lang="tr-TR" sz="1800" dirty="0" err="1">
                <a:effectLst/>
                <a:latin typeface="Times New Roman" panose="02020603050405020304" pitchFamily="18" charset="0"/>
              </a:rPr>
              <a:t>göre</a:t>
            </a:r>
            <a:r>
              <a:rPr lang="tr-TR" sz="1800" dirty="0">
                <a:effectLst/>
                <a:latin typeface="Times New Roman" panose="02020603050405020304" pitchFamily="18" charset="0"/>
              </a:rPr>
              <a:t> </a:t>
            </a:r>
            <a:r>
              <a:rPr lang="tr-TR" sz="1800" dirty="0" err="1">
                <a:effectLst/>
                <a:latin typeface="Times New Roman" panose="02020603050405020304" pitchFamily="18" charset="0"/>
              </a:rPr>
              <a:t>oldukça</a:t>
            </a:r>
            <a:r>
              <a:rPr lang="tr-TR" sz="1800" dirty="0">
                <a:effectLst/>
                <a:latin typeface="Times New Roman" panose="02020603050405020304" pitchFamily="18" charset="0"/>
              </a:rPr>
              <a:t> belirgin ve </a:t>
            </a:r>
            <a:r>
              <a:rPr lang="tr-TR" sz="1800" dirty="0" err="1">
                <a:effectLst/>
                <a:latin typeface="Times New Roman" panose="02020603050405020304" pitchFamily="18" charset="0"/>
              </a:rPr>
              <a:t>çok</a:t>
            </a:r>
            <a:r>
              <a:rPr lang="tr-TR" sz="1800" dirty="0">
                <a:effectLst/>
                <a:latin typeface="Times New Roman" panose="02020603050405020304" pitchFamily="18" charset="0"/>
              </a:rPr>
              <a:t> daha iyi bir performans </a:t>
            </a:r>
            <a:r>
              <a:rPr lang="tr-TR" sz="1800" dirty="0" err="1">
                <a:effectLst/>
                <a:latin typeface="Times New Roman" panose="02020603050405020304" pitchFamily="18" charset="0"/>
              </a:rPr>
              <a:t>göstermiştir</a:t>
            </a:r>
            <a:r>
              <a:rPr lang="tr-TR" sz="1800" dirty="0">
                <a:effectLst/>
                <a:latin typeface="Times New Roman" panose="02020603050405020304" pitchFamily="18" charset="0"/>
              </a:rPr>
              <a:t>. </a:t>
            </a:r>
            <a:endParaRPr lang="tr-TR" dirty="0"/>
          </a:p>
          <a:p>
            <a:r>
              <a:rPr lang="tr-TR" sz="1800" dirty="0">
                <a:effectLst/>
                <a:latin typeface="Times New Roman" panose="02020603050405020304" pitchFamily="18" charset="0"/>
              </a:rPr>
              <a:t>Yapılan testlerin bir </a:t>
            </a:r>
            <a:r>
              <a:rPr lang="tr-TR" sz="1800" dirty="0" err="1">
                <a:effectLst/>
                <a:latin typeface="Times New Roman" panose="02020603050405020304" pitchFamily="18" charset="0"/>
              </a:rPr>
              <a:t>diğer</a:t>
            </a:r>
            <a:r>
              <a:rPr lang="tr-TR" sz="1800" dirty="0">
                <a:effectLst/>
                <a:latin typeface="Times New Roman" panose="02020603050405020304" pitchFamily="18" charset="0"/>
              </a:rPr>
              <a:t> </a:t>
            </a:r>
            <a:r>
              <a:rPr lang="tr-TR" sz="1800" dirty="0" err="1">
                <a:effectLst/>
                <a:latin typeface="Times New Roman" panose="02020603050405020304" pitchFamily="18" charset="0"/>
              </a:rPr>
              <a:t>önemli</a:t>
            </a:r>
            <a:r>
              <a:rPr lang="tr-TR" sz="1800" dirty="0">
                <a:effectLst/>
                <a:latin typeface="Times New Roman" panose="02020603050405020304" pitchFamily="18" charset="0"/>
              </a:rPr>
              <a:t> </a:t>
            </a:r>
            <a:r>
              <a:rPr lang="tr-TR" sz="1800" dirty="0" err="1">
                <a:effectLst/>
                <a:latin typeface="Times New Roman" panose="02020603050405020304" pitchFamily="18" charset="0"/>
              </a:rPr>
              <a:t>yönu</a:t>
            </a:r>
            <a:r>
              <a:rPr lang="tr-TR" sz="1800" dirty="0">
                <a:effectLst/>
                <a:latin typeface="Times New Roman" panose="02020603050405020304" pitchFamily="18" charset="0"/>
              </a:rPr>
              <a:t>̈, </a:t>
            </a:r>
            <a:r>
              <a:rPr lang="tr-TR" sz="1800" dirty="0" err="1">
                <a:effectLst/>
                <a:latin typeface="Times New Roman" panose="02020603050405020304" pitchFamily="18" charset="0"/>
              </a:rPr>
              <a:t>işlemci</a:t>
            </a:r>
            <a:r>
              <a:rPr lang="tr-TR" sz="1800" dirty="0">
                <a:effectLst/>
                <a:latin typeface="Times New Roman" panose="02020603050405020304" pitchFamily="18" charset="0"/>
              </a:rPr>
              <a:t> ve </a:t>
            </a:r>
            <a:r>
              <a:rPr lang="tr-TR" sz="1800" dirty="0" err="1">
                <a:effectLst/>
                <a:latin typeface="Times New Roman" panose="02020603050405020304" pitchFamily="18" charset="0"/>
              </a:rPr>
              <a:t>işlemci</a:t>
            </a:r>
            <a:r>
              <a:rPr lang="tr-TR" sz="1800" dirty="0">
                <a:effectLst/>
                <a:latin typeface="Times New Roman" panose="02020603050405020304" pitchFamily="18" charset="0"/>
              </a:rPr>
              <a:t> </a:t>
            </a:r>
            <a:r>
              <a:rPr lang="tr-TR" sz="1800" dirty="0" err="1">
                <a:effectLst/>
                <a:latin typeface="Times New Roman" panose="02020603050405020304" pitchFamily="18" charset="0"/>
              </a:rPr>
              <a:t>çekirdeklerinin</a:t>
            </a:r>
            <a:r>
              <a:rPr lang="tr-TR" sz="1800" dirty="0">
                <a:effectLst/>
                <a:latin typeface="Times New Roman" panose="02020603050405020304" pitchFamily="18" charset="0"/>
              </a:rPr>
              <a:t> farklı </a:t>
            </a:r>
            <a:r>
              <a:rPr lang="tr-TR" sz="1800" dirty="0" err="1">
                <a:effectLst/>
                <a:latin typeface="Times New Roman" panose="02020603050405020304" pitchFamily="18" charset="0"/>
              </a:rPr>
              <a:t>şekillerde</a:t>
            </a:r>
            <a:r>
              <a:rPr lang="tr-TR" sz="1800" dirty="0">
                <a:effectLst/>
                <a:latin typeface="Times New Roman" panose="02020603050405020304" pitchFamily="18" charset="0"/>
              </a:rPr>
              <a:t> yapılandırılarak kullanılmasıdır. Bu </a:t>
            </a:r>
            <a:r>
              <a:rPr lang="tr-TR" sz="1800" dirty="0" err="1">
                <a:effectLst/>
                <a:latin typeface="Times New Roman" panose="02020603050405020304" pitchFamily="18" charset="0"/>
              </a:rPr>
              <a:t>çalışmada</a:t>
            </a:r>
            <a:r>
              <a:rPr lang="tr-TR" sz="1800" dirty="0">
                <a:effectLst/>
                <a:latin typeface="Times New Roman" panose="02020603050405020304" pitchFamily="18" charset="0"/>
              </a:rPr>
              <a:t>, veri tabanlarının 1, 2 ve 3 </a:t>
            </a:r>
            <a:r>
              <a:rPr lang="tr-TR" sz="1800" dirty="0" err="1">
                <a:effectLst/>
                <a:latin typeface="Times New Roman" panose="02020603050405020304" pitchFamily="18" charset="0"/>
              </a:rPr>
              <a:t>işlemci</a:t>
            </a:r>
            <a:r>
              <a:rPr lang="tr-TR" sz="1800" dirty="0">
                <a:effectLst/>
                <a:latin typeface="Times New Roman" panose="02020603050405020304" pitchFamily="18" charset="0"/>
              </a:rPr>
              <a:t> ile birden fazla </a:t>
            </a:r>
            <a:r>
              <a:rPr lang="tr-TR" sz="1800" dirty="0" err="1">
                <a:effectLst/>
                <a:latin typeface="Times New Roman" panose="02020603050405020304" pitchFamily="18" charset="0"/>
              </a:rPr>
              <a:t>işlemci</a:t>
            </a:r>
            <a:r>
              <a:rPr lang="tr-TR" sz="1800" dirty="0">
                <a:effectLst/>
                <a:latin typeface="Times New Roman" panose="02020603050405020304" pitchFamily="18" charset="0"/>
              </a:rPr>
              <a:t> </a:t>
            </a:r>
            <a:r>
              <a:rPr lang="tr-TR" sz="1800" dirty="0" err="1">
                <a:effectLst/>
                <a:latin typeface="Times New Roman" panose="02020603050405020304" pitchFamily="18" charset="0"/>
              </a:rPr>
              <a:t>çekirdeği</a:t>
            </a:r>
            <a:r>
              <a:rPr lang="tr-TR" sz="1800" dirty="0">
                <a:effectLst/>
                <a:latin typeface="Times New Roman" panose="02020603050405020304" pitchFamily="18" charset="0"/>
              </a:rPr>
              <a:t> </a:t>
            </a:r>
            <a:r>
              <a:rPr lang="tr-TR" sz="1800" dirty="0" err="1">
                <a:effectLst/>
                <a:latin typeface="Times New Roman" panose="02020603050405020304" pitchFamily="18" charset="0"/>
              </a:rPr>
              <a:t>üzerinde</a:t>
            </a:r>
            <a:r>
              <a:rPr lang="tr-TR" sz="1800" dirty="0">
                <a:effectLst/>
                <a:latin typeface="Times New Roman" panose="02020603050405020304" pitchFamily="18" charset="0"/>
              </a:rPr>
              <a:t> nasıl performans </a:t>
            </a:r>
            <a:r>
              <a:rPr lang="tr-TR" sz="1800" dirty="0" err="1">
                <a:effectLst/>
                <a:latin typeface="Times New Roman" panose="02020603050405020304" pitchFamily="18" charset="0"/>
              </a:rPr>
              <a:t>göstereceğinin</a:t>
            </a:r>
            <a:r>
              <a:rPr lang="tr-TR" sz="1800" dirty="0">
                <a:effectLst/>
                <a:latin typeface="Times New Roman" panose="02020603050405020304" pitchFamily="18" charset="0"/>
              </a:rPr>
              <a:t> test edilmesi ve </a:t>
            </a:r>
            <a:r>
              <a:rPr lang="tr-TR" sz="1800" dirty="0" err="1">
                <a:effectLst/>
                <a:latin typeface="Times New Roman" panose="02020603050405020304" pitchFamily="18" charset="0"/>
              </a:rPr>
              <a:t>karşılaştırılması</a:t>
            </a:r>
            <a:r>
              <a:rPr lang="tr-TR" sz="1800" dirty="0">
                <a:effectLst/>
                <a:latin typeface="Times New Roman" panose="02020603050405020304" pitchFamily="18" charset="0"/>
              </a:rPr>
              <a:t> </a:t>
            </a:r>
            <a:r>
              <a:rPr lang="tr-TR" sz="1800" dirty="0" err="1">
                <a:effectLst/>
                <a:latin typeface="Times New Roman" panose="02020603050405020304" pitchFamily="18" charset="0"/>
              </a:rPr>
              <a:t>için</a:t>
            </a:r>
            <a:r>
              <a:rPr lang="tr-TR" sz="1800" dirty="0">
                <a:effectLst/>
                <a:latin typeface="Times New Roman" panose="02020603050405020304" pitchFamily="18" charset="0"/>
              </a:rPr>
              <a:t> </a:t>
            </a:r>
            <a:r>
              <a:rPr lang="tr-TR" sz="1800" dirty="0" err="1">
                <a:effectLst/>
                <a:latin typeface="Times New Roman" panose="02020603050405020304" pitchFamily="18" charset="0"/>
              </a:rPr>
              <a:t>çoklu</a:t>
            </a:r>
            <a:r>
              <a:rPr lang="tr-TR" sz="1800" dirty="0">
                <a:effectLst/>
                <a:latin typeface="Times New Roman" panose="02020603050405020304" pitchFamily="18" charset="0"/>
              </a:rPr>
              <a:t> sorgulama </a:t>
            </a:r>
            <a:r>
              <a:rPr lang="tr-TR" sz="1800" dirty="0" err="1">
                <a:effectLst/>
                <a:latin typeface="Times New Roman" panose="02020603050405020304" pitchFamily="18" charset="0"/>
              </a:rPr>
              <a:t>işlemleri</a:t>
            </a:r>
            <a:r>
              <a:rPr lang="tr-TR" sz="1800" dirty="0">
                <a:effectLst/>
                <a:latin typeface="Times New Roman" panose="02020603050405020304" pitchFamily="18" charset="0"/>
              </a:rPr>
              <a:t> </a:t>
            </a:r>
            <a:r>
              <a:rPr lang="tr-TR" sz="1800" dirty="0" err="1">
                <a:effectLst/>
                <a:latin typeface="Times New Roman" panose="02020603050405020304" pitchFamily="18" charset="0"/>
              </a:rPr>
              <a:t>kullanılmıştır</a:t>
            </a:r>
            <a:r>
              <a:rPr lang="tr-TR" sz="1800" dirty="0">
                <a:effectLst/>
                <a:latin typeface="Times New Roman" panose="02020603050405020304" pitchFamily="18" charset="0"/>
              </a:rPr>
              <a:t>. Bu test detaylı ve </a:t>
            </a:r>
            <a:r>
              <a:rPr lang="tr-TR" sz="1800" dirty="0" err="1">
                <a:effectLst/>
                <a:latin typeface="Times New Roman" panose="02020603050405020304" pitchFamily="18" charset="0"/>
              </a:rPr>
              <a:t>karmaşık</a:t>
            </a:r>
            <a:r>
              <a:rPr lang="tr-TR" sz="1800" dirty="0">
                <a:effectLst/>
                <a:latin typeface="Times New Roman" panose="02020603050405020304" pitchFamily="18" charset="0"/>
              </a:rPr>
              <a:t> sorgular ile birlikte </a:t>
            </a:r>
            <a:r>
              <a:rPr lang="tr-TR" sz="1800" dirty="0" err="1">
                <a:effectLst/>
                <a:latin typeface="Times New Roman" panose="02020603050405020304" pitchFamily="18" charset="0"/>
              </a:rPr>
              <a:t>yapılmıştır</a:t>
            </a:r>
            <a:r>
              <a:rPr lang="tr-TR" sz="1800" dirty="0">
                <a:effectLst/>
                <a:latin typeface="Times New Roman" panose="02020603050405020304" pitchFamily="18" charset="0"/>
              </a:rPr>
              <a:t>. Burada sorgu </a:t>
            </a:r>
            <a:r>
              <a:rPr lang="tr-TR" sz="1800" dirty="0" err="1">
                <a:effectLst/>
                <a:latin typeface="Times New Roman" panose="02020603050405020304" pitchFamily="18" charset="0"/>
              </a:rPr>
              <a:t>karmaşıklığına</a:t>
            </a:r>
            <a:r>
              <a:rPr lang="tr-TR" sz="1800" dirty="0">
                <a:effectLst/>
                <a:latin typeface="Times New Roman" panose="02020603050405020304" pitchFamily="18" charset="0"/>
              </a:rPr>
              <a:t> </a:t>
            </a:r>
            <a:r>
              <a:rPr lang="tr-TR" sz="1800" dirty="0" err="1">
                <a:effectLst/>
                <a:latin typeface="Times New Roman" panose="02020603050405020304" pitchFamily="18" charset="0"/>
              </a:rPr>
              <a:t>bağlı</a:t>
            </a:r>
            <a:r>
              <a:rPr lang="tr-TR" sz="1800" dirty="0">
                <a:effectLst/>
                <a:latin typeface="Times New Roman" panose="02020603050405020304" pitchFamily="18" charset="0"/>
              </a:rPr>
              <a:t> olarak veri tabanları farklı davranmaktadır. Bu farklılık ise daha fazla sorgu sayısı ile sorgular/saniye analiz grafiklerinde </a:t>
            </a:r>
            <a:r>
              <a:rPr lang="tr-TR" sz="1800" dirty="0" err="1">
                <a:effectLst/>
                <a:latin typeface="Times New Roman" panose="02020603050405020304" pitchFamily="18" charset="0"/>
              </a:rPr>
              <a:t>görülmüştür</a:t>
            </a:r>
            <a:r>
              <a:rPr lang="tr-TR" sz="1800" dirty="0">
                <a:effectLst/>
                <a:latin typeface="Times New Roman" panose="02020603050405020304" pitchFamily="18" charset="0"/>
              </a:rPr>
              <a:t>. </a:t>
            </a:r>
            <a:endParaRPr lang="tr-TR" dirty="0"/>
          </a:p>
          <a:p>
            <a:r>
              <a:rPr lang="tr-TR" sz="1800" dirty="0" err="1">
                <a:effectLst/>
                <a:latin typeface="Times New Roman" panose="02020603050405020304" pitchFamily="18" charset="0"/>
              </a:rPr>
              <a:t>Çok</a:t>
            </a:r>
            <a:r>
              <a:rPr lang="tr-TR" sz="1800" dirty="0">
                <a:effectLst/>
                <a:latin typeface="Times New Roman" panose="02020603050405020304" pitchFamily="18" charset="0"/>
              </a:rPr>
              <a:t> </a:t>
            </a:r>
            <a:r>
              <a:rPr lang="tr-TR" sz="1800" dirty="0" err="1">
                <a:effectLst/>
                <a:latin typeface="Times New Roman" panose="02020603050405020304" pitchFamily="18" charset="0"/>
              </a:rPr>
              <a:t>çeşitli</a:t>
            </a:r>
            <a:r>
              <a:rPr lang="tr-TR" sz="1800" dirty="0">
                <a:effectLst/>
                <a:latin typeface="Times New Roman" panose="02020603050405020304" pitchFamily="18" charset="0"/>
              </a:rPr>
              <a:t> durumlar yaratılarak elde edilen </a:t>
            </a:r>
            <a:r>
              <a:rPr lang="tr-TR" sz="1800" dirty="0" err="1">
                <a:effectLst/>
                <a:latin typeface="Times New Roman" panose="02020603050405020304" pitchFamily="18" charset="0"/>
              </a:rPr>
              <a:t>sonuçlar</a:t>
            </a:r>
            <a:r>
              <a:rPr lang="tr-TR" sz="1800" dirty="0">
                <a:effectLst/>
                <a:latin typeface="Times New Roman" panose="02020603050405020304" pitchFamily="18" charset="0"/>
              </a:rPr>
              <a:t> ile </a:t>
            </a:r>
            <a:r>
              <a:rPr lang="tr-TR" sz="1800" dirty="0" err="1">
                <a:effectLst/>
                <a:latin typeface="Times New Roman" panose="02020603050405020304" pitchFamily="18" charset="0"/>
              </a:rPr>
              <a:t>işletmelere</a:t>
            </a:r>
            <a:r>
              <a:rPr lang="tr-TR" sz="1800" dirty="0">
                <a:effectLst/>
                <a:latin typeface="Times New Roman" panose="02020603050405020304" pitchFamily="18" charset="0"/>
              </a:rPr>
              <a:t> hangi durumda nasıl bir veri tabanı </a:t>
            </a:r>
            <a:r>
              <a:rPr lang="tr-TR" sz="1800" dirty="0" err="1">
                <a:effectLst/>
                <a:latin typeface="Times New Roman" panose="02020603050405020304" pitchFamily="18" charset="0"/>
              </a:rPr>
              <a:t>yönetim</a:t>
            </a:r>
            <a:r>
              <a:rPr lang="tr-TR" sz="1800" dirty="0">
                <a:effectLst/>
                <a:latin typeface="Times New Roman" panose="02020603050405020304" pitchFamily="18" charset="0"/>
              </a:rPr>
              <a:t> sistemi kullanmaları konusunda fikir </a:t>
            </a:r>
            <a:r>
              <a:rPr lang="tr-TR" sz="1800" dirty="0" err="1">
                <a:effectLst/>
                <a:latin typeface="Times New Roman" panose="02020603050405020304" pitchFamily="18" charset="0"/>
              </a:rPr>
              <a:t>verilmiştir</a:t>
            </a:r>
            <a:r>
              <a:rPr lang="tr-TR" sz="1800" dirty="0">
                <a:effectLst/>
                <a:latin typeface="Times New Roman" panose="02020603050405020304" pitchFamily="18" charset="0"/>
              </a:rPr>
              <a:t>. </a:t>
            </a:r>
            <a:endParaRPr lang="tr-TR" dirty="0"/>
          </a:p>
          <a:p>
            <a:endParaRPr lang="tr-TR" dirty="0"/>
          </a:p>
        </p:txBody>
      </p:sp>
    </p:spTree>
    <p:extLst>
      <p:ext uri="{BB962C8B-B14F-4D97-AF65-F5344CB8AC3E}">
        <p14:creationId xmlns:p14="http://schemas.microsoft.com/office/powerpoint/2010/main" val="94951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tr-TR"/>
          </a:p>
        </p:txBody>
      </p:sp>
      <p:sp>
        <p:nvSpPr>
          <p:cNvPr id="11"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tr-TR"/>
          </a:p>
        </p:txBody>
      </p:sp>
      <p:sp>
        <p:nvSpPr>
          <p:cNvPr id="13"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tr-TR"/>
          </a:p>
        </p:txBody>
      </p:sp>
      <p:sp>
        <p:nvSpPr>
          <p:cNvPr id="2" name="Başlık 1">
            <a:extLst>
              <a:ext uri="{FF2B5EF4-FFF2-40B4-BE49-F238E27FC236}">
                <a16:creationId xmlns:a16="http://schemas.microsoft.com/office/drawing/2014/main" id="{DBB7B9FD-AAEC-AB80-2EC0-96C08B18F62E}"/>
              </a:ext>
            </a:extLst>
          </p:cNvPr>
          <p:cNvSpPr>
            <a:spLocks noGrp="1"/>
          </p:cNvSpPr>
          <p:nvPr>
            <p:ph type="title"/>
          </p:nvPr>
        </p:nvSpPr>
        <p:spPr>
          <a:xfrm>
            <a:off x="639098" y="629265"/>
            <a:ext cx="6072776" cy="1622322"/>
          </a:xfrm>
        </p:spPr>
        <p:txBody>
          <a:bodyPr>
            <a:normAutofit/>
          </a:bodyPr>
          <a:lstStyle/>
          <a:p>
            <a:pPr marL="12700">
              <a:lnSpc>
                <a:spcPct val="90000"/>
              </a:lnSpc>
              <a:tabLst>
                <a:tab pos="297180" algn="l"/>
                <a:tab pos="993140" algn="l"/>
                <a:tab pos="1969770" algn="l"/>
                <a:tab pos="2335530" algn="l"/>
              </a:tabLst>
            </a:pPr>
            <a:br>
              <a:rPr lang="tr-TR" sz="2000">
                <a:solidFill>
                  <a:srgbClr val="EBEBEB"/>
                </a:solidFill>
                <a:latin typeface="Times New Roman"/>
                <a:cs typeface="Times New Roman"/>
              </a:rPr>
            </a:br>
            <a:r>
              <a:rPr lang="tr-TR" sz="2000" b="1" spc="-25">
                <a:solidFill>
                  <a:srgbClr val="EBEBEB"/>
                </a:solidFill>
                <a:latin typeface="Times New Roman"/>
                <a:cs typeface="Times New Roman"/>
              </a:rPr>
              <a:t>2.</a:t>
            </a:r>
            <a:r>
              <a:rPr lang="tr-TR" sz="2000" b="1">
                <a:solidFill>
                  <a:srgbClr val="EBEBEB"/>
                </a:solidFill>
                <a:latin typeface="Times New Roman"/>
                <a:cs typeface="Times New Roman"/>
              </a:rPr>
              <a:t>	</a:t>
            </a:r>
            <a:r>
              <a:rPr lang="tr-TR" sz="2000" b="1" spc="-10">
                <a:solidFill>
                  <a:srgbClr val="EBEBEB"/>
                </a:solidFill>
                <a:latin typeface="Times New Roman"/>
                <a:cs typeface="Times New Roman"/>
              </a:rPr>
              <a:t>BİLİŞİM</a:t>
            </a:r>
            <a:r>
              <a:rPr lang="tr-TR" sz="2000" b="1">
                <a:solidFill>
                  <a:srgbClr val="EBEBEB"/>
                </a:solidFill>
                <a:latin typeface="Times New Roman"/>
                <a:cs typeface="Times New Roman"/>
              </a:rPr>
              <a:t>	</a:t>
            </a:r>
            <a:r>
              <a:rPr lang="tr-TR" sz="2000" b="1" spc="-10">
                <a:solidFill>
                  <a:srgbClr val="EBEBEB"/>
                </a:solidFill>
                <a:latin typeface="Times New Roman"/>
                <a:cs typeface="Times New Roman"/>
              </a:rPr>
              <a:t>SİSTEMLERİ</a:t>
            </a:r>
            <a:r>
              <a:rPr lang="tr-TR" sz="2000" b="1">
                <a:solidFill>
                  <a:srgbClr val="EBEBEB"/>
                </a:solidFill>
                <a:latin typeface="Times New Roman"/>
                <a:cs typeface="Times New Roman"/>
              </a:rPr>
              <a:t>	</a:t>
            </a:r>
            <a:r>
              <a:rPr lang="tr-TR" sz="2000" b="1" spc="-25">
                <a:solidFill>
                  <a:srgbClr val="EBEBEB"/>
                </a:solidFill>
                <a:latin typeface="Times New Roman"/>
                <a:cs typeface="Times New Roman"/>
              </a:rPr>
              <a:t>VE</a:t>
            </a:r>
            <a:r>
              <a:rPr lang="tr-TR" sz="2000" b="1">
                <a:solidFill>
                  <a:srgbClr val="EBEBEB"/>
                </a:solidFill>
                <a:latin typeface="Times New Roman"/>
                <a:cs typeface="Times New Roman"/>
              </a:rPr>
              <a:t>	</a:t>
            </a:r>
            <a:r>
              <a:rPr lang="tr-TR" sz="2000" b="1" spc="-10">
                <a:solidFill>
                  <a:srgbClr val="EBEBEB"/>
                </a:solidFill>
                <a:latin typeface="Times New Roman"/>
                <a:cs typeface="Times New Roman"/>
              </a:rPr>
              <a:t>YÖNETİMİ</a:t>
            </a:r>
            <a:br>
              <a:rPr lang="tr-TR" sz="2000">
                <a:solidFill>
                  <a:srgbClr val="EBEBEB"/>
                </a:solidFill>
                <a:latin typeface="Times New Roman"/>
                <a:cs typeface="Times New Roman"/>
              </a:rPr>
            </a:br>
            <a:r>
              <a:rPr lang="tr-TR" sz="2000" b="1">
                <a:solidFill>
                  <a:srgbClr val="EBEBEB"/>
                </a:solidFill>
                <a:latin typeface="Times New Roman"/>
                <a:cs typeface="Times New Roman"/>
              </a:rPr>
              <a:t>(INFORMATION</a:t>
            </a:r>
            <a:r>
              <a:rPr lang="tr-TR" sz="2000" b="1" spc="-35">
                <a:solidFill>
                  <a:srgbClr val="EBEBEB"/>
                </a:solidFill>
                <a:latin typeface="Times New Roman"/>
                <a:cs typeface="Times New Roman"/>
              </a:rPr>
              <a:t> </a:t>
            </a:r>
            <a:r>
              <a:rPr lang="tr-TR" sz="2000" b="1">
                <a:solidFill>
                  <a:srgbClr val="EBEBEB"/>
                </a:solidFill>
                <a:latin typeface="Times New Roman"/>
                <a:cs typeface="Times New Roman"/>
              </a:rPr>
              <a:t>SYSTEMS</a:t>
            </a:r>
            <a:r>
              <a:rPr lang="tr-TR" sz="2000" b="1" spc="-30">
                <a:solidFill>
                  <a:srgbClr val="EBEBEB"/>
                </a:solidFill>
                <a:latin typeface="Times New Roman"/>
                <a:cs typeface="Times New Roman"/>
              </a:rPr>
              <a:t> </a:t>
            </a:r>
            <a:r>
              <a:rPr lang="tr-TR" sz="2000" b="1">
                <a:solidFill>
                  <a:srgbClr val="EBEBEB"/>
                </a:solidFill>
                <a:latin typeface="Times New Roman"/>
                <a:cs typeface="Times New Roman"/>
              </a:rPr>
              <a:t>AND</a:t>
            </a:r>
            <a:r>
              <a:rPr lang="tr-TR" sz="2000" b="1" spc="-30">
                <a:solidFill>
                  <a:srgbClr val="EBEBEB"/>
                </a:solidFill>
                <a:latin typeface="Times New Roman"/>
                <a:cs typeface="Times New Roman"/>
              </a:rPr>
              <a:t> </a:t>
            </a:r>
            <a:r>
              <a:rPr lang="tr-TR" sz="2000" b="1" spc="-10">
                <a:solidFill>
                  <a:srgbClr val="EBEBEB"/>
                </a:solidFill>
                <a:latin typeface="Times New Roman"/>
                <a:cs typeface="Times New Roman"/>
              </a:rPr>
              <a:t>MANAGEMENT)</a:t>
            </a:r>
            <a:br>
              <a:rPr lang="tr-TR" sz="2000">
                <a:solidFill>
                  <a:srgbClr val="EBEBEB"/>
                </a:solidFill>
              </a:rPr>
            </a:br>
            <a:endParaRPr lang="tr-TR" sz="2000">
              <a:solidFill>
                <a:srgbClr val="EBEBEB"/>
              </a:solidFill>
            </a:endParaRPr>
          </a:p>
        </p:txBody>
      </p:sp>
      <p:sp>
        <p:nvSpPr>
          <p:cNvPr id="15" name="Freeform: Shape 14">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tr-TR"/>
          </a:p>
        </p:txBody>
      </p:sp>
      <p:pic>
        <p:nvPicPr>
          <p:cNvPr id="4" name="object 18">
            <a:extLst>
              <a:ext uri="{FF2B5EF4-FFF2-40B4-BE49-F238E27FC236}">
                <a16:creationId xmlns:a16="http://schemas.microsoft.com/office/drawing/2014/main" id="{3AC17C3C-2D71-8006-0D3F-B253BFD64DE2}"/>
              </a:ext>
            </a:extLst>
          </p:cNvPr>
          <p:cNvPicPr/>
          <p:nvPr/>
        </p:nvPicPr>
        <p:blipFill>
          <a:blip r:embed="rId2" cstate="print"/>
          <a:stretch>
            <a:fillRect/>
          </a:stretch>
        </p:blipFill>
        <p:spPr>
          <a:xfrm>
            <a:off x="7427585" y="1258244"/>
            <a:ext cx="4125317" cy="3613530"/>
          </a:xfrm>
          <a:prstGeom prst="rect">
            <a:avLst/>
          </a:prstGeom>
        </p:spPr>
      </p:pic>
      <p:sp>
        <p:nvSpPr>
          <p:cNvPr id="17" name="Rectangle 16">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9" name="Oval 18">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1" name="Oval 20">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 name="İçerik Yer Tutucusu 2">
            <a:extLst>
              <a:ext uri="{FF2B5EF4-FFF2-40B4-BE49-F238E27FC236}">
                <a16:creationId xmlns:a16="http://schemas.microsoft.com/office/drawing/2014/main" id="{A44061C3-AA9A-96C7-02C2-E65DD1EBB9F4}"/>
              </a:ext>
            </a:extLst>
          </p:cNvPr>
          <p:cNvSpPr>
            <a:spLocks noGrp="1"/>
          </p:cNvSpPr>
          <p:nvPr>
            <p:ph idx="1"/>
          </p:nvPr>
        </p:nvSpPr>
        <p:spPr>
          <a:xfrm>
            <a:off x="639098" y="2418735"/>
            <a:ext cx="6072776" cy="3811740"/>
          </a:xfrm>
        </p:spPr>
        <p:txBody>
          <a:bodyPr anchor="ctr">
            <a:normAutofit/>
          </a:bodyPr>
          <a:lstStyle/>
          <a:p>
            <a:pPr marL="12700" marR="5080" indent="1270">
              <a:lnSpc>
                <a:spcPct val="90000"/>
              </a:lnSpc>
              <a:spcBef>
                <a:spcPts val="65"/>
              </a:spcBef>
            </a:pPr>
            <a:r>
              <a:rPr lang="tr-TR">
                <a:solidFill>
                  <a:srgbClr val="FFFFFF"/>
                </a:solidFill>
                <a:latin typeface="Times New Roman"/>
                <a:cs typeface="Times New Roman"/>
              </a:rPr>
              <a:t>Bilişim sistemi,</a:t>
            </a:r>
            <a:r>
              <a:rPr lang="tr-TR" spc="15">
                <a:solidFill>
                  <a:srgbClr val="FFFFFF"/>
                </a:solidFill>
                <a:latin typeface="Times New Roman"/>
                <a:cs typeface="Times New Roman"/>
              </a:rPr>
              <a:t> </a:t>
            </a:r>
            <a:r>
              <a:rPr lang="tr-TR">
                <a:solidFill>
                  <a:srgbClr val="FFFFFF"/>
                </a:solidFill>
                <a:latin typeface="Times New Roman"/>
                <a:cs typeface="Times New Roman"/>
              </a:rPr>
              <a:t>organizasyonlarda</a:t>
            </a:r>
            <a:r>
              <a:rPr lang="tr-TR" spc="35">
                <a:solidFill>
                  <a:srgbClr val="FFFFFF"/>
                </a:solidFill>
                <a:latin typeface="Times New Roman"/>
                <a:cs typeface="Times New Roman"/>
              </a:rPr>
              <a:t> </a:t>
            </a:r>
            <a:r>
              <a:rPr lang="tr-TR">
                <a:solidFill>
                  <a:srgbClr val="FFFFFF"/>
                </a:solidFill>
                <a:latin typeface="Times New Roman"/>
                <a:cs typeface="Times New Roman"/>
              </a:rPr>
              <a:t>karar</a:t>
            </a:r>
            <a:r>
              <a:rPr lang="tr-TR" spc="15">
                <a:solidFill>
                  <a:srgbClr val="FFFFFF"/>
                </a:solidFill>
                <a:latin typeface="Times New Roman"/>
                <a:cs typeface="Times New Roman"/>
              </a:rPr>
              <a:t> </a:t>
            </a:r>
            <a:r>
              <a:rPr lang="tr-TR">
                <a:solidFill>
                  <a:srgbClr val="FFFFFF"/>
                </a:solidFill>
                <a:latin typeface="Times New Roman"/>
                <a:cs typeface="Times New Roman"/>
              </a:rPr>
              <a:t>verme</a:t>
            </a:r>
            <a:r>
              <a:rPr lang="tr-TR" spc="20">
                <a:solidFill>
                  <a:srgbClr val="FFFFFF"/>
                </a:solidFill>
                <a:latin typeface="Times New Roman"/>
                <a:cs typeface="Times New Roman"/>
              </a:rPr>
              <a:t> </a:t>
            </a:r>
            <a:r>
              <a:rPr lang="tr-TR" spc="-10">
                <a:solidFill>
                  <a:srgbClr val="FFFFFF"/>
                </a:solidFill>
                <a:latin typeface="Times New Roman"/>
                <a:cs typeface="Times New Roman"/>
              </a:rPr>
              <a:t>aşamasına </a:t>
            </a:r>
            <a:r>
              <a:rPr lang="tr-TR">
                <a:solidFill>
                  <a:srgbClr val="FFFFFF"/>
                </a:solidFill>
                <a:latin typeface="Times New Roman"/>
                <a:cs typeface="Times New Roman"/>
              </a:rPr>
              <a:t>kadar</a:t>
            </a:r>
            <a:r>
              <a:rPr lang="tr-TR" spc="25">
                <a:solidFill>
                  <a:srgbClr val="FFFFFF"/>
                </a:solidFill>
                <a:latin typeface="Times New Roman"/>
                <a:cs typeface="Times New Roman"/>
              </a:rPr>
              <a:t> </a:t>
            </a:r>
            <a:r>
              <a:rPr lang="tr-TR">
                <a:solidFill>
                  <a:srgbClr val="FFFFFF"/>
                </a:solidFill>
                <a:latin typeface="Times New Roman"/>
                <a:cs typeface="Times New Roman"/>
              </a:rPr>
              <a:t>bilgiyi</a:t>
            </a:r>
            <a:r>
              <a:rPr lang="tr-TR" spc="25">
                <a:solidFill>
                  <a:srgbClr val="FFFFFF"/>
                </a:solidFill>
                <a:latin typeface="Times New Roman"/>
                <a:cs typeface="Times New Roman"/>
              </a:rPr>
              <a:t> </a:t>
            </a:r>
            <a:r>
              <a:rPr lang="tr-TR">
                <a:solidFill>
                  <a:srgbClr val="FFFFFF"/>
                </a:solidFill>
                <a:latin typeface="Times New Roman"/>
                <a:cs typeface="Times New Roman"/>
              </a:rPr>
              <a:t>toplamak,</a:t>
            </a:r>
            <a:r>
              <a:rPr lang="tr-TR" spc="25">
                <a:solidFill>
                  <a:srgbClr val="FFFFFF"/>
                </a:solidFill>
                <a:latin typeface="Times New Roman"/>
                <a:cs typeface="Times New Roman"/>
              </a:rPr>
              <a:t> </a:t>
            </a:r>
            <a:r>
              <a:rPr lang="tr-TR">
                <a:solidFill>
                  <a:srgbClr val="FFFFFF"/>
                </a:solidFill>
                <a:latin typeface="Times New Roman"/>
                <a:cs typeface="Times New Roman"/>
              </a:rPr>
              <a:t>düzenlemek,</a:t>
            </a:r>
            <a:r>
              <a:rPr lang="tr-TR" spc="30">
                <a:solidFill>
                  <a:srgbClr val="FFFFFF"/>
                </a:solidFill>
                <a:latin typeface="Times New Roman"/>
                <a:cs typeface="Times New Roman"/>
              </a:rPr>
              <a:t> </a:t>
            </a:r>
            <a:r>
              <a:rPr lang="tr-TR">
                <a:solidFill>
                  <a:srgbClr val="FFFFFF"/>
                </a:solidFill>
                <a:latin typeface="Times New Roman"/>
                <a:cs typeface="Times New Roman"/>
              </a:rPr>
              <a:t>işlemek</a:t>
            </a:r>
            <a:r>
              <a:rPr lang="tr-TR" spc="10">
                <a:solidFill>
                  <a:srgbClr val="FFFFFF"/>
                </a:solidFill>
                <a:latin typeface="Times New Roman"/>
                <a:cs typeface="Times New Roman"/>
              </a:rPr>
              <a:t> </a:t>
            </a:r>
            <a:r>
              <a:rPr lang="tr-TR">
                <a:solidFill>
                  <a:srgbClr val="FFFFFF"/>
                </a:solidFill>
                <a:latin typeface="Times New Roman"/>
                <a:cs typeface="Times New Roman"/>
              </a:rPr>
              <a:t>ve</a:t>
            </a:r>
            <a:r>
              <a:rPr lang="tr-TR" spc="25">
                <a:solidFill>
                  <a:srgbClr val="FFFFFF"/>
                </a:solidFill>
                <a:latin typeface="Times New Roman"/>
                <a:cs typeface="Times New Roman"/>
              </a:rPr>
              <a:t> </a:t>
            </a:r>
            <a:r>
              <a:rPr lang="tr-TR" spc="-10">
                <a:solidFill>
                  <a:srgbClr val="FFFFFF"/>
                </a:solidFill>
                <a:latin typeface="Times New Roman"/>
                <a:cs typeface="Times New Roman"/>
              </a:rPr>
              <a:t>saklamak </a:t>
            </a:r>
            <a:r>
              <a:rPr lang="tr-TR">
                <a:solidFill>
                  <a:srgbClr val="FFFFFF"/>
                </a:solidFill>
                <a:latin typeface="Times New Roman"/>
                <a:cs typeface="Times New Roman"/>
              </a:rPr>
              <a:t>olarak</a:t>
            </a:r>
            <a:r>
              <a:rPr lang="tr-TR" spc="300">
                <a:solidFill>
                  <a:srgbClr val="FFFFFF"/>
                </a:solidFill>
                <a:latin typeface="Times New Roman"/>
                <a:cs typeface="Times New Roman"/>
              </a:rPr>
              <a:t> </a:t>
            </a:r>
            <a:r>
              <a:rPr lang="tr-TR">
                <a:solidFill>
                  <a:srgbClr val="FFFFFF"/>
                </a:solidFill>
                <a:latin typeface="Times New Roman"/>
                <a:cs typeface="Times New Roman"/>
              </a:rPr>
              <a:t>tanımlanabilir.</a:t>
            </a:r>
            <a:r>
              <a:rPr lang="tr-TR" spc="315">
                <a:solidFill>
                  <a:srgbClr val="FFFFFF"/>
                </a:solidFill>
                <a:latin typeface="Times New Roman"/>
                <a:cs typeface="Times New Roman"/>
              </a:rPr>
              <a:t> </a:t>
            </a:r>
            <a:r>
              <a:rPr lang="tr-TR">
                <a:solidFill>
                  <a:srgbClr val="FFFFFF"/>
                </a:solidFill>
                <a:latin typeface="Times New Roman"/>
                <a:cs typeface="Times New Roman"/>
              </a:rPr>
              <a:t>Bilişim</a:t>
            </a:r>
            <a:r>
              <a:rPr lang="tr-TR" spc="300">
                <a:solidFill>
                  <a:srgbClr val="FFFFFF"/>
                </a:solidFill>
                <a:latin typeface="Times New Roman"/>
                <a:cs typeface="Times New Roman"/>
              </a:rPr>
              <a:t> </a:t>
            </a:r>
            <a:r>
              <a:rPr lang="tr-TR">
                <a:solidFill>
                  <a:srgbClr val="FFFFFF"/>
                </a:solidFill>
                <a:latin typeface="Times New Roman"/>
                <a:cs typeface="Times New Roman"/>
              </a:rPr>
              <a:t>sistemlerinde</a:t>
            </a:r>
            <a:r>
              <a:rPr lang="tr-TR" spc="315">
                <a:solidFill>
                  <a:srgbClr val="FFFFFF"/>
                </a:solidFill>
                <a:latin typeface="Times New Roman"/>
                <a:cs typeface="Times New Roman"/>
              </a:rPr>
              <a:t> </a:t>
            </a:r>
            <a:r>
              <a:rPr lang="tr-TR">
                <a:solidFill>
                  <a:srgbClr val="FFFFFF"/>
                </a:solidFill>
                <a:latin typeface="Times New Roman"/>
                <a:cs typeface="Times New Roman"/>
              </a:rPr>
              <a:t>üç</a:t>
            </a:r>
            <a:r>
              <a:rPr lang="tr-TR" spc="310">
                <a:solidFill>
                  <a:srgbClr val="FFFFFF"/>
                </a:solidFill>
                <a:latin typeface="Times New Roman"/>
                <a:cs typeface="Times New Roman"/>
              </a:rPr>
              <a:t> </a:t>
            </a:r>
            <a:r>
              <a:rPr lang="tr-TR" spc="-10">
                <a:solidFill>
                  <a:srgbClr val="FFFFFF"/>
                </a:solidFill>
                <a:latin typeface="Times New Roman"/>
                <a:cs typeface="Times New Roman"/>
              </a:rPr>
              <a:t>aktivite </a:t>
            </a:r>
            <a:r>
              <a:rPr lang="tr-TR">
                <a:solidFill>
                  <a:srgbClr val="FFFFFF"/>
                </a:solidFill>
                <a:latin typeface="Times New Roman"/>
                <a:cs typeface="Times New Roman"/>
              </a:rPr>
              <a:t>bilgiyi</a:t>
            </a:r>
            <a:r>
              <a:rPr lang="tr-TR" spc="40">
                <a:solidFill>
                  <a:srgbClr val="FFFFFF"/>
                </a:solidFill>
                <a:latin typeface="Times New Roman"/>
                <a:cs typeface="Times New Roman"/>
              </a:rPr>
              <a:t> </a:t>
            </a:r>
            <a:r>
              <a:rPr lang="tr-TR">
                <a:solidFill>
                  <a:srgbClr val="FFFFFF"/>
                </a:solidFill>
                <a:latin typeface="Times New Roman"/>
                <a:cs typeface="Times New Roman"/>
              </a:rPr>
              <a:t>üretmek</a:t>
            </a:r>
            <a:r>
              <a:rPr lang="tr-TR" spc="50">
                <a:solidFill>
                  <a:srgbClr val="FFFFFF"/>
                </a:solidFill>
                <a:latin typeface="Times New Roman"/>
                <a:cs typeface="Times New Roman"/>
              </a:rPr>
              <a:t> </a:t>
            </a:r>
            <a:r>
              <a:rPr lang="tr-TR">
                <a:solidFill>
                  <a:srgbClr val="FFFFFF"/>
                </a:solidFill>
                <a:latin typeface="Times New Roman"/>
                <a:cs typeface="Times New Roman"/>
              </a:rPr>
              <a:t>için</a:t>
            </a:r>
            <a:r>
              <a:rPr lang="tr-TR" spc="45">
                <a:solidFill>
                  <a:srgbClr val="FFFFFF"/>
                </a:solidFill>
                <a:latin typeface="Times New Roman"/>
                <a:cs typeface="Times New Roman"/>
              </a:rPr>
              <a:t> </a:t>
            </a:r>
            <a:r>
              <a:rPr lang="tr-TR">
                <a:solidFill>
                  <a:srgbClr val="FFFFFF"/>
                </a:solidFill>
                <a:latin typeface="Times New Roman"/>
                <a:cs typeface="Times New Roman"/>
              </a:rPr>
              <a:t>gereklidir.</a:t>
            </a:r>
            <a:r>
              <a:rPr lang="tr-TR" spc="45">
                <a:solidFill>
                  <a:srgbClr val="FFFFFF"/>
                </a:solidFill>
                <a:latin typeface="Times New Roman"/>
                <a:cs typeface="Times New Roman"/>
              </a:rPr>
              <a:t> </a:t>
            </a:r>
            <a:r>
              <a:rPr lang="tr-TR">
                <a:solidFill>
                  <a:srgbClr val="FFFFFF"/>
                </a:solidFill>
                <a:latin typeface="Times New Roman"/>
                <a:cs typeface="Times New Roman"/>
              </a:rPr>
              <a:t>Bu</a:t>
            </a:r>
            <a:r>
              <a:rPr lang="tr-TR" spc="35">
                <a:solidFill>
                  <a:srgbClr val="FFFFFF"/>
                </a:solidFill>
                <a:latin typeface="Times New Roman"/>
                <a:cs typeface="Times New Roman"/>
              </a:rPr>
              <a:t> </a:t>
            </a:r>
            <a:r>
              <a:rPr lang="tr-TR">
                <a:solidFill>
                  <a:srgbClr val="FFFFFF"/>
                </a:solidFill>
                <a:latin typeface="Times New Roman"/>
                <a:cs typeface="Times New Roman"/>
              </a:rPr>
              <a:t>aktiviteler:</a:t>
            </a:r>
            <a:r>
              <a:rPr lang="tr-TR" spc="45">
                <a:solidFill>
                  <a:srgbClr val="FFFFFF"/>
                </a:solidFill>
                <a:latin typeface="Times New Roman"/>
                <a:cs typeface="Times New Roman"/>
              </a:rPr>
              <a:t> </a:t>
            </a:r>
            <a:r>
              <a:rPr lang="tr-TR">
                <a:solidFill>
                  <a:srgbClr val="FFFFFF"/>
                </a:solidFill>
                <a:latin typeface="Times New Roman"/>
                <a:cs typeface="Times New Roman"/>
              </a:rPr>
              <a:t>girdi,</a:t>
            </a:r>
            <a:r>
              <a:rPr lang="tr-TR" spc="45">
                <a:solidFill>
                  <a:srgbClr val="FFFFFF"/>
                </a:solidFill>
                <a:latin typeface="Times New Roman"/>
                <a:cs typeface="Times New Roman"/>
              </a:rPr>
              <a:t> </a:t>
            </a:r>
            <a:r>
              <a:rPr lang="tr-TR" spc="-20">
                <a:solidFill>
                  <a:srgbClr val="FFFFFF"/>
                </a:solidFill>
                <a:latin typeface="Times New Roman"/>
                <a:cs typeface="Times New Roman"/>
              </a:rPr>
              <a:t>işlem </a:t>
            </a:r>
            <a:r>
              <a:rPr lang="tr-TR">
                <a:solidFill>
                  <a:srgbClr val="FFFFFF"/>
                </a:solidFill>
                <a:latin typeface="Times New Roman"/>
                <a:cs typeface="Times New Roman"/>
              </a:rPr>
              <a:t>ve</a:t>
            </a:r>
            <a:r>
              <a:rPr lang="tr-TR" spc="130">
                <a:solidFill>
                  <a:srgbClr val="FFFFFF"/>
                </a:solidFill>
                <a:latin typeface="Times New Roman"/>
                <a:cs typeface="Times New Roman"/>
              </a:rPr>
              <a:t>  </a:t>
            </a:r>
            <a:r>
              <a:rPr lang="tr-TR">
                <a:solidFill>
                  <a:srgbClr val="FFFFFF"/>
                </a:solidFill>
                <a:latin typeface="Times New Roman"/>
                <a:cs typeface="Times New Roman"/>
              </a:rPr>
              <a:t>çıktıdır.</a:t>
            </a:r>
            <a:r>
              <a:rPr lang="tr-TR" spc="130">
                <a:solidFill>
                  <a:srgbClr val="FFFFFF"/>
                </a:solidFill>
                <a:latin typeface="Times New Roman"/>
                <a:cs typeface="Times New Roman"/>
              </a:rPr>
              <a:t>  </a:t>
            </a:r>
            <a:r>
              <a:rPr lang="tr-TR">
                <a:solidFill>
                  <a:srgbClr val="FFFFFF"/>
                </a:solidFill>
                <a:latin typeface="Times New Roman"/>
                <a:cs typeface="Times New Roman"/>
              </a:rPr>
              <a:t>Girdi,</a:t>
            </a:r>
            <a:r>
              <a:rPr lang="tr-TR" spc="130">
                <a:solidFill>
                  <a:srgbClr val="FFFFFF"/>
                </a:solidFill>
                <a:latin typeface="Times New Roman"/>
                <a:cs typeface="Times New Roman"/>
              </a:rPr>
              <a:t>  </a:t>
            </a:r>
            <a:r>
              <a:rPr lang="tr-TR">
                <a:solidFill>
                  <a:srgbClr val="FFFFFF"/>
                </a:solidFill>
                <a:latin typeface="Times New Roman"/>
                <a:cs typeface="Times New Roman"/>
              </a:rPr>
              <a:t>organizasyonun</a:t>
            </a:r>
            <a:r>
              <a:rPr lang="tr-TR" spc="125">
                <a:solidFill>
                  <a:srgbClr val="FFFFFF"/>
                </a:solidFill>
                <a:latin typeface="Times New Roman"/>
                <a:cs typeface="Times New Roman"/>
              </a:rPr>
              <a:t>  </a:t>
            </a:r>
            <a:r>
              <a:rPr lang="tr-TR">
                <a:solidFill>
                  <a:srgbClr val="FFFFFF"/>
                </a:solidFill>
                <a:latin typeface="Times New Roman"/>
                <a:cs typeface="Times New Roman"/>
              </a:rPr>
              <a:t>içinden</a:t>
            </a:r>
            <a:r>
              <a:rPr lang="tr-TR" spc="130">
                <a:solidFill>
                  <a:srgbClr val="FFFFFF"/>
                </a:solidFill>
                <a:latin typeface="Times New Roman"/>
                <a:cs typeface="Times New Roman"/>
              </a:rPr>
              <a:t>  </a:t>
            </a:r>
            <a:r>
              <a:rPr lang="tr-TR">
                <a:solidFill>
                  <a:srgbClr val="FFFFFF"/>
                </a:solidFill>
                <a:latin typeface="Times New Roman"/>
                <a:cs typeface="Times New Roman"/>
              </a:rPr>
              <a:t>veya</a:t>
            </a:r>
            <a:r>
              <a:rPr lang="tr-TR" spc="130">
                <a:solidFill>
                  <a:srgbClr val="FFFFFF"/>
                </a:solidFill>
                <a:latin typeface="Times New Roman"/>
                <a:cs typeface="Times New Roman"/>
              </a:rPr>
              <a:t>  </a:t>
            </a:r>
            <a:r>
              <a:rPr lang="tr-TR" spc="-25">
                <a:solidFill>
                  <a:srgbClr val="FFFFFF"/>
                </a:solidFill>
                <a:latin typeface="Times New Roman"/>
                <a:cs typeface="Times New Roman"/>
              </a:rPr>
              <a:t>dış </a:t>
            </a:r>
            <a:r>
              <a:rPr lang="tr-TR">
                <a:solidFill>
                  <a:srgbClr val="FFFFFF"/>
                </a:solidFill>
                <a:latin typeface="Times New Roman"/>
                <a:cs typeface="Times New Roman"/>
              </a:rPr>
              <a:t>çevresinden,</a:t>
            </a:r>
            <a:r>
              <a:rPr lang="tr-TR" spc="95">
                <a:solidFill>
                  <a:srgbClr val="FFFFFF"/>
                </a:solidFill>
                <a:latin typeface="Times New Roman"/>
                <a:cs typeface="Times New Roman"/>
              </a:rPr>
              <a:t> </a:t>
            </a:r>
            <a:r>
              <a:rPr lang="tr-TR">
                <a:solidFill>
                  <a:srgbClr val="FFFFFF"/>
                </a:solidFill>
                <a:latin typeface="Times New Roman"/>
                <a:cs typeface="Times New Roman"/>
              </a:rPr>
              <a:t>ham</a:t>
            </a:r>
            <a:r>
              <a:rPr lang="tr-TR" spc="80">
                <a:solidFill>
                  <a:srgbClr val="FFFFFF"/>
                </a:solidFill>
                <a:latin typeface="Times New Roman"/>
                <a:cs typeface="Times New Roman"/>
              </a:rPr>
              <a:t> </a:t>
            </a:r>
            <a:r>
              <a:rPr lang="tr-TR">
                <a:solidFill>
                  <a:srgbClr val="FFFFFF"/>
                </a:solidFill>
                <a:latin typeface="Times New Roman"/>
                <a:cs typeface="Times New Roman"/>
              </a:rPr>
              <a:t>bilgileri</a:t>
            </a:r>
            <a:r>
              <a:rPr lang="tr-TR" spc="95">
                <a:solidFill>
                  <a:srgbClr val="FFFFFF"/>
                </a:solidFill>
                <a:latin typeface="Times New Roman"/>
                <a:cs typeface="Times New Roman"/>
              </a:rPr>
              <a:t> </a:t>
            </a:r>
            <a:r>
              <a:rPr lang="tr-TR">
                <a:solidFill>
                  <a:srgbClr val="FFFFFF"/>
                </a:solidFill>
                <a:latin typeface="Times New Roman"/>
                <a:cs typeface="Times New Roman"/>
              </a:rPr>
              <a:t>(veriyi)</a:t>
            </a:r>
            <a:r>
              <a:rPr lang="tr-TR" spc="100">
                <a:solidFill>
                  <a:srgbClr val="FFFFFF"/>
                </a:solidFill>
                <a:latin typeface="Times New Roman"/>
                <a:cs typeface="Times New Roman"/>
              </a:rPr>
              <a:t> </a:t>
            </a:r>
            <a:r>
              <a:rPr lang="tr-TR">
                <a:solidFill>
                  <a:srgbClr val="FFFFFF"/>
                </a:solidFill>
                <a:latin typeface="Times New Roman"/>
                <a:cs typeface="Times New Roman"/>
              </a:rPr>
              <a:t>toplamaktır.</a:t>
            </a:r>
            <a:r>
              <a:rPr lang="tr-TR" spc="100">
                <a:solidFill>
                  <a:srgbClr val="FFFFFF"/>
                </a:solidFill>
                <a:latin typeface="Times New Roman"/>
                <a:cs typeface="Times New Roman"/>
              </a:rPr>
              <a:t> </a:t>
            </a:r>
            <a:r>
              <a:rPr lang="tr-TR">
                <a:solidFill>
                  <a:srgbClr val="FFFFFF"/>
                </a:solidFill>
                <a:latin typeface="Times New Roman"/>
                <a:cs typeface="Times New Roman"/>
              </a:rPr>
              <a:t>İşlem,</a:t>
            </a:r>
            <a:r>
              <a:rPr lang="tr-TR" spc="100">
                <a:solidFill>
                  <a:srgbClr val="FFFFFF"/>
                </a:solidFill>
                <a:latin typeface="Times New Roman"/>
                <a:cs typeface="Times New Roman"/>
              </a:rPr>
              <a:t> </a:t>
            </a:r>
            <a:r>
              <a:rPr lang="tr-TR" spc="-25">
                <a:solidFill>
                  <a:srgbClr val="FFFFFF"/>
                </a:solidFill>
                <a:latin typeface="Times New Roman"/>
                <a:cs typeface="Times New Roman"/>
              </a:rPr>
              <a:t>bu </a:t>
            </a:r>
            <a:r>
              <a:rPr lang="tr-TR">
                <a:solidFill>
                  <a:srgbClr val="FFFFFF"/>
                </a:solidFill>
                <a:latin typeface="Times New Roman"/>
                <a:cs typeface="Times New Roman"/>
              </a:rPr>
              <a:t>ham</a:t>
            </a:r>
            <a:r>
              <a:rPr lang="tr-TR" spc="210">
                <a:solidFill>
                  <a:srgbClr val="FFFFFF"/>
                </a:solidFill>
                <a:latin typeface="Times New Roman"/>
                <a:cs typeface="Times New Roman"/>
              </a:rPr>
              <a:t> </a:t>
            </a:r>
            <a:r>
              <a:rPr lang="tr-TR">
                <a:solidFill>
                  <a:srgbClr val="FFFFFF"/>
                </a:solidFill>
                <a:latin typeface="Times New Roman"/>
                <a:cs typeface="Times New Roman"/>
              </a:rPr>
              <a:t>veriyi</a:t>
            </a:r>
            <a:r>
              <a:rPr lang="tr-TR" spc="215">
                <a:solidFill>
                  <a:srgbClr val="FFFFFF"/>
                </a:solidFill>
                <a:latin typeface="Times New Roman"/>
                <a:cs typeface="Times New Roman"/>
              </a:rPr>
              <a:t> </a:t>
            </a:r>
            <a:r>
              <a:rPr lang="tr-TR">
                <a:solidFill>
                  <a:srgbClr val="FFFFFF"/>
                </a:solidFill>
                <a:latin typeface="Times New Roman"/>
                <a:cs typeface="Times New Roman"/>
              </a:rPr>
              <a:t>daha</a:t>
            </a:r>
            <a:r>
              <a:rPr lang="tr-TR" spc="225">
                <a:solidFill>
                  <a:srgbClr val="FFFFFF"/>
                </a:solidFill>
                <a:latin typeface="Times New Roman"/>
                <a:cs typeface="Times New Roman"/>
              </a:rPr>
              <a:t> </a:t>
            </a:r>
            <a:r>
              <a:rPr lang="tr-TR">
                <a:solidFill>
                  <a:srgbClr val="FFFFFF"/>
                </a:solidFill>
                <a:latin typeface="Times New Roman"/>
                <a:cs typeface="Times New Roman"/>
              </a:rPr>
              <a:t>anlamlı</a:t>
            </a:r>
            <a:r>
              <a:rPr lang="tr-TR" spc="215">
                <a:solidFill>
                  <a:srgbClr val="FFFFFF"/>
                </a:solidFill>
                <a:latin typeface="Times New Roman"/>
                <a:cs typeface="Times New Roman"/>
              </a:rPr>
              <a:t> </a:t>
            </a:r>
            <a:r>
              <a:rPr lang="tr-TR">
                <a:solidFill>
                  <a:srgbClr val="FFFFFF"/>
                </a:solidFill>
                <a:latin typeface="Times New Roman"/>
                <a:cs typeface="Times New Roman"/>
              </a:rPr>
              <a:t>biçime</a:t>
            </a:r>
            <a:r>
              <a:rPr lang="tr-TR" spc="220">
                <a:solidFill>
                  <a:srgbClr val="FFFFFF"/>
                </a:solidFill>
                <a:latin typeface="Times New Roman"/>
                <a:cs typeface="Times New Roman"/>
              </a:rPr>
              <a:t> </a:t>
            </a:r>
            <a:r>
              <a:rPr lang="tr-TR">
                <a:solidFill>
                  <a:srgbClr val="FFFFFF"/>
                </a:solidFill>
                <a:latin typeface="Times New Roman"/>
                <a:cs typeface="Times New Roman"/>
              </a:rPr>
              <a:t>çevirir.</a:t>
            </a:r>
            <a:r>
              <a:rPr lang="tr-TR" spc="225">
                <a:solidFill>
                  <a:srgbClr val="FFFFFF"/>
                </a:solidFill>
                <a:latin typeface="Times New Roman"/>
                <a:cs typeface="Times New Roman"/>
              </a:rPr>
              <a:t> </a:t>
            </a:r>
            <a:r>
              <a:rPr lang="tr-TR">
                <a:solidFill>
                  <a:srgbClr val="FFFFFF"/>
                </a:solidFill>
                <a:latin typeface="Times New Roman"/>
                <a:cs typeface="Times New Roman"/>
              </a:rPr>
              <a:t>Çıktı,</a:t>
            </a:r>
            <a:r>
              <a:rPr lang="tr-TR" spc="215">
                <a:solidFill>
                  <a:srgbClr val="FFFFFF"/>
                </a:solidFill>
                <a:latin typeface="Times New Roman"/>
                <a:cs typeface="Times New Roman"/>
              </a:rPr>
              <a:t> </a:t>
            </a:r>
            <a:r>
              <a:rPr lang="tr-TR" spc="-10">
                <a:solidFill>
                  <a:srgbClr val="FFFFFF"/>
                </a:solidFill>
                <a:latin typeface="Times New Roman"/>
                <a:cs typeface="Times New Roman"/>
              </a:rPr>
              <a:t>işlenmiş </a:t>
            </a:r>
            <a:r>
              <a:rPr lang="tr-TR">
                <a:solidFill>
                  <a:srgbClr val="FFFFFF"/>
                </a:solidFill>
                <a:latin typeface="Times New Roman"/>
                <a:cs typeface="Times New Roman"/>
              </a:rPr>
              <a:t>bilgiyi</a:t>
            </a:r>
            <a:r>
              <a:rPr lang="tr-TR" spc="240">
                <a:solidFill>
                  <a:srgbClr val="FFFFFF"/>
                </a:solidFill>
                <a:latin typeface="Times New Roman"/>
                <a:cs typeface="Times New Roman"/>
              </a:rPr>
              <a:t> </a:t>
            </a:r>
            <a:r>
              <a:rPr lang="tr-TR">
                <a:solidFill>
                  <a:srgbClr val="FFFFFF"/>
                </a:solidFill>
                <a:latin typeface="Times New Roman"/>
                <a:cs typeface="Times New Roman"/>
              </a:rPr>
              <a:t>(enformasyon),</a:t>
            </a:r>
            <a:r>
              <a:rPr lang="tr-TR" spc="250">
                <a:solidFill>
                  <a:srgbClr val="FFFFFF"/>
                </a:solidFill>
                <a:latin typeface="Times New Roman"/>
                <a:cs typeface="Times New Roman"/>
              </a:rPr>
              <a:t> </a:t>
            </a:r>
            <a:r>
              <a:rPr lang="tr-TR">
                <a:solidFill>
                  <a:srgbClr val="FFFFFF"/>
                </a:solidFill>
                <a:latin typeface="Times New Roman"/>
                <a:cs typeface="Times New Roman"/>
              </a:rPr>
              <a:t>insanlara</a:t>
            </a:r>
            <a:r>
              <a:rPr lang="tr-TR" spc="245">
                <a:solidFill>
                  <a:srgbClr val="FFFFFF"/>
                </a:solidFill>
                <a:latin typeface="Times New Roman"/>
                <a:cs typeface="Times New Roman"/>
              </a:rPr>
              <a:t> </a:t>
            </a:r>
            <a:r>
              <a:rPr lang="tr-TR">
                <a:solidFill>
                  <a:srgbClr val="FFFFFF"/>
                </a:solidFill>
                <a:latin typeface="Times New Roman"/>
                <a:cs typeface="Times New Roman"/>
              </a:rPr>
              <a:t>veya</a:t>
            </a:r>
            <a:r>
              <a:rPr lang="tr-TR" spc="250">
                <a:solidFill>
                  <a:srgbClr val="FFFFFF"/>
                </a:solidFill>
                <a:latin typeface="Times New Roman"/>
                <a:cs typeface="Times New Roman"/>
              </a:rPr>
              <a:t> </a:t>
            </a:r>
            <a:r>
              <a:rPr lang="tr-TR">
                <a:solidFill>
                  <a:srgbClr val="FFFFFF"/>
                </a:solidFill>
                <a:latin typeface="Times New Roman"/>
                <a:cs typeface="Times New Roman"/>
              </a:rPr>
              <a:t>kullanılacak</a:t>
            </a:r>
            <a:r>
              <a:rPr lang="tr-TR" spc="240">
                <a:solidFill>
                  <a:srgbClr val="FFFFFF"/>
                </a:solidFill>
                <a:latin typeface="Times New Roman"/>
                <a:cs typeface="Times New Roman"/>
              </a:rPr>
              <a:t> </a:t>
            </a:r>
            <a:r>
              <a:rPr lang="tr-TR" spc="-20">
                <a:solidFill>
                  <a:srgbClr val="FFFFFF"/>
                </a:solidFill>
                <a:latin typeface="Times New Roman"/>
                <a:cs typeface="Times New Roman"/>
              </a:rPr>
              <a:t>olan </a:t>
            </a:r>
            <a:r>
              <a:rPr lang="tr-TR">
                <a:solidFill>
                  <a:srgbClr val="FFFFFF"/>
                </a:solidFill>
                <a:latin typeface="Times New Roman"/>
                <a:cs typeface="Times New Roman"/>
              </a:rPr>
              <a:t>aktivitelere</a:t>
            </a:r>
            <a:r>
              <a:rPr lang="tr-TR" spc="-60">
                <a:solidFill>
                  <a:srgbClr val="FFFFFF"/>
                </a:solidFill>
                <a:latin typeface="Times New Roman"/>
                <a:cs typeface="Times New Roman"/>
              </a:rPr>
              <a:t> </a:t>
            </a:r>
            <a:r>
              <a:rPr lang="tr-TR" spc="-10">
                <a:solidFill>
                  <a:srgbClr val="FFFFFF"/>
                </a:solidFill>
                <a:latin typeface="Times New Roman"/>
                <a:cs typeface="Times New Roman"/>
              </a:rPr>
              <a:t>aktarır.</a:t>
            </a:r>
            <a:endParaRPr lang="tr-TR">
              <a:solidFill>
                <a:srgbClr val="FFFFFF"/>
              </a:solidFill>
              <a:latin typeface="Times New Roman"/>
              <a:cs typeface="Times New Roman"/>
            </a:endParaRPr>
          </a:p>
          <a:p>
            <a:pPr marL="12700" marR="5715" indent="1270">
              <a:lnSpc>
                <a:spcPct val="90000"/>
              </a:lnSpc>
              <a:spcBef>
                <a:spcPts val="25"/>
              </a:spcBef>
            </a:pPr>
            <a:r>
              <a:rPr lang="tr-TR">
                <a:solidFill>
                  <a:srgbClr val="FFFFFF"/>
                </a:solidFill>
                <a:latin typeface="Times New Roman"/>
                <a:cs typeface="Times New Roman"/>
              </a:rPr>
              <a:t>İşletmeler</a:t>
            </a:r>
            <a:r>
              <a:rPr lang="tr-TR" spc="-25">
                <a:solidFill>
                  <a:srgbClr val="FFFFFF"/>
                </a:solidFill>
                <a:latin typeface="Times New Roman"/>
                <a:cs typeface="Times New Roman"/>
              </a:rPr>
              <a:t> </a:t>
            </a:r>
            <a:r>
              <a:rPr lang="tr-TR">
                <a:solidFill>
                  <a:srgbClr val="FFFFFF"/>
                </a:solidFill>
                <a:latin typeface="Times New Roman"/>
                <a:cs typeface="Times New Roman"/>
              </a:rPr>
              <a:t>açısından</a:t>
            </a:r>
            <a:r>
              <a:rPr lang="tr-TR" spc="-25">
                <a:solidFill>
                  <a:srgbClr val="FFFFFF"/>
                </a:solidFill>
                <a:latin typeface="Times New Roman"/>
                <a:cs typeface="Times New Roman"/>
              </a:rPr>
              <a:t> </a:t>
            </a:r>
            <a:r>
              <a:rPr lang="tr-TR">
                <a:solidFill>
                  <a:srgbClr val="FFFFFF"/>
                </a:solidFill>
                <a:latin typeface="Times New Roman"/>
                <a:cs typeface="Times New Roman"/>
              </a:rPr>
              <a:t>bilişim</a:t>
            </a:r>
            <a:r>
              <a:rPr lang="tr-TR" spc="-25">
                <a:solidFill>
                  <a:srgbClr val="FFFFFF"/>
                </a:solidFill>
                <a:latin typeface="Times New Roman"/>
                <a:cs typeface="Times New Roman"/>
              </a:rPr>
              <a:t> </a:t>
            </a:r>
            <a:r>
              <a:rPr lang="tr-TR">
                <a:solidFill>
                  <a:srgbClr val="FFFFFF"/>
                </a:solidFill>
                <a:latin typeface="Times New Roman"/>
                <a:cs typeface="Times New Roman"/>
              </a:rPr>
              <a:t>sistemleri,</a:t>
            </a:r>
            <a:r>
              <a:rPr lang="tr-TR" spc="-20">
                <a:solidFill>
                  <a:srgbClr val="FFFFFF"/>
                </a:solidFill>
                <a:latin typeface="Times New Roman"/>
                <a:cs typeface="Times New Roman"/>
              </a:rPr>
              <a:t> </a:t>
            </a:r>
            <a:r>
              <a:rPr lang="tr-TR">
                <a:solidFill>
                  <a:srgbClr val="FFFFFF"/>
                </a:solidFill>
                <a:latin typeface="Times New Roman"/>
                <a:cs typeface="Times New Roman"/>
              </a:rPr>
              <a:t>herhangi</a:t>
            </a:r>
            <a:r>
              <a:rPr lang="tr-TR" spc="-25">
                <a:solidFill>
                  <a:srgbClr val="FFFFFF"/>
                </a:solidFill>
                <a:latin typeface="Times New Roman"/>
                <a:cs typeface="Times New Roman"/>
              </a:rPr>
              <a:t> </a:t>
            </a:r>
            <a:r>
              <a:rPr lang="tr-TR">
                <a:solidFill>
                  <a:srgbClr val="FFFFFF"/>
                </a:solidFill>
                <a:latin typeface="Times New Roman"/>
                <a:cs typeface="Times New Roman"/>
              </a:rPr>
              <a:t>bir</a:t>
            </a:r>
            <a:r>
              <a:rPr lang="tr-TR" spc="-15">
                <a:solidFill>
                  <a:srgbClr val="FFFFFF"/>
                </a:solidFill>
                <a:latin typeface="Times New Roman"/>
                <a:cs typeface="Times New Roman"/>
              </a:rPr>
              <a:t> </a:t>
            </a:r>
            <a:r>
              <a:rPr lang="tr-TR" spc="-10">
                <a:solidFill>
                  <a:srgbClr val="FFFFFF"/>
                </a:solidFill>
                <a:latin typeface="Times New Roman"/>
                <a:cs typeface="Times New Roman"/>
              </a:rPr>
              <a:t>girdiyi </a:t>
            </a:r>
            <a:r>
              <a:rPr lang="tr-TR">
                <a:solidFill>
                  <a:srgbClr val="FFFFFF"/>
                </a:solidFill>
                <a:latin typeface="Times New Roman"/>
                <a:cs typeface="Times New Roman"/>
              </a:rPr>
              <a:t>işlemlere</a:t>
            </a:r>
            <a:r>
              <a:rPr lang="tr-TR" spc="285">
                <a:solidFill>
                  <a:srgbClr val="FFFFFF"/>
                </a:solidFill>
                <a:latin typeface="Times New Roman"/>
                <a:cs typeface="Times New Roman"/>
              </a:rPr>
              <a:t> </a:t>
            </a:r>
            <a:r>
              <a:rPr lang="tr-TR">
                <a:solidFill>
                  <a:srgbClr val="FFFFFF"/>
                </a:solidFill>
                <a:latin typeface="Times New Roman"/>
                <a:cs typeface="Times New Roman"/>
              </a:rPr>
              <a:t>tabi</a:t>
            </a:r>
            <a:r>
              <a:rPr lang="tr-TR" spc="285">
                <a:solidFill>
                  <a:srgbClr val="FFFFFF"/>
                </a:solidFill>
                <a:latin typeface="Times New Roman"/>
                <a:cs typeface="Times New Roman"/>
              </a:rPr>
              <a:t> </a:t>
            </a:r>
            <a:r>
              <a:rPr lang="tr-TR">
                <a:solidFill>
                  <a:srgbClr val="FFFFFF"/>
                </a:solidFill>
                <a:latin typeface="Times New Roman"/>
                <a:cs typeface="Times New Roman"/>
              </a:rPr>
              <a:t>tutup</a:t>
            </a:r>
            <a:r>
              <a:rPr lang="tr-TR" spc="290">
                <a:solidFill>
                  <a:srgbClr val="FFFFFF"/>
                </a:solidFill>
                <a:latin typeface="Times New Roman"/>
                <a:cs typeface="Times New Roman"/>
              </a:rPr>
              <a:t> </a:t>
            </a:r>
            <a:r>
              <a:rPr lang="tr-TR">
                <a:solidFill>
                  <a:srgbClr val="FFFFFF"/>
                </a:solidFill>
                <a:latin typeface="Times New Roman"/>
                <a:cs typeface="Times New Roman"/>
              </a:rPr>
              <a:t>çıktı</a:t>
            </a:r>
            <a:r>
              <a:rPr lang="tr-TR" spc="285">
                <a:solidFill>
                  <a:srgbClr val="FFFFFF"/>
                </a:solidFill>
                <a:latin typeface="Times New Roman"/>
                <a:cs typeface="Times New Roman"/>
              </a:rPr>
              <a:t> </a:t>
            </a:r>
            <a:r>
              <a:rPr lang="tr-TR">
                <a:solidFill>
                  <a:srgbClr val="FFFFFF"/>
                </a:solidFill>
                <a:latin typeface="Times New Roman"/>
                <a:cs typeface="Times New Roman"/>
              </a:rPr>
              <a:t>sağlayan</a:t>
            </a:r>
            <a:r>
              <a:rPr lang="tr-TR" spc="295">
                <a:solidFill>
                  <a:srgbClr val="FFFFFF"/>
                </a:solidFill>
                <a:latin typeface="Times New Roman"/>
                <a:cs typeface="Times New Roman"/>
              </a:rPr>
              <a:t> </a:t>
            </a:r>
            <a:r>
              <a:rPr lang="tr-TR">
                <a:solidFill>
                  <a:srgbClr val="FFFFFF"/>
                </a:solidFill>
                <a:latin typeface="Times New Roman"/>
                <a:cs typeface="Times New Roman"/>
              </a:rPr>
              <a:t>mekanik</a:t>
            </a:r>
            <a:r>
              <a:rPr lang="tr-TR" spc="290">
                <a:solidFill>
                  <a:srgbClr val="FFFFFF"/>
                </a:solidFill>
                <a:latin typeface="Times New Roman"/>
                <a:cs typeface="Times New Roman"/>
              </a:rPr>
              <a:t> </a:t>
            </a:r>
            <a:r>
              <a:rPr lang="tr-TR" spc="-10">
                <a:solidFill>
                  <a:srgbClr val="FFFFFF"/>
                </a:solidFill>
                <a:latin typeface="Times New Roman"/>
                <a:cs typeface="Times New Roman"/>
              </a:rPr>
              <a:t>yapılardan </a:t>
            </a:r>
            <a:r>
              <a:rPr lang="tr-TR">
                <a:solidFill>
                  <a:srgbClr val="FFFFFF"/>
                </a:solidFill>
                <a:latin typeface="Times New Roman"/>
                <a:cs typeface="Times New Roman"/>
              </a:rPr>
              <a:t>daha</a:t>
            </a:r>
            <a:r>
              <a:rPr lang="tr-TR" spc="335">
                <a:solidFill>
                  <a:srgbClr val="FFFFFF"/>
                </a:solidFill>
                <a:latin typeface="Times New Roman"/>
                <a:cs typeface="Times New Roman"/>
              </a:rPr>
              <a:t> </a:t>
            </a:r>
            <a:r>
              <a:rPr lang="tr-TR">
                <a:solidFill>
                  <a:srgbClr val="FFFFFF"/>
                </a:solidFill>
                <a:latin typeface="Times New Roman"/>
                <a:cs typeface="Times New Roman"/>
              </a:rPr>
              <a:t>fazla</a:t>
            </a:r>
            <a:r>
              <a:rPr lang="tr-TR" spc="335">
                <a:solidFill>
                  <a:srgbClr val="FFFFFF"/>
                </a:solidFill>
                <a:latin typeface="Times New Roman"/>
                <a:cs typeface="Times New Roman"/>
              </a:rPr>
              <a:t> </a:t>
            </a:r>
            <a:r>
              <a:rPr lang="tr-TR">
                <a:solidFill>
                  <a:srgbClr val="FFFFFF"/>
                </a:solidFill>
                <a:latin typeface="Times New Roman"/>
                <a:cs typeface="Times New Roman"/>
              </a:rPr>
              <a:t>anlam</a:t>
            </a:r>
            <a:r>
              <a:rPr lang="tr-TR" spc="315">
                <a:solidFill>
                  <a:srgbClr val="FFFFFF"/>
                </a:solidFill>
                <a:latin typeface="Times New Roman"/>
                <a:cs typeface="Times New Roman"/>
              </a:rPr>
              <a:t> </a:t>
            </a:r>
            <a:r>
              <a:rPr lang="tr-TR">
                <a:solidFill>
                  <a:srgbClr val="FFFFFF"/>
                </a:solidFill>
                <a:latin typeface="Times New Roman"/>
                <a:cs typeface="Times New Roman"/>
              </a:rPr>
              <a:t>ifade</a:t>
            </a:r>
            <a:r>
              <a:rPr lang="tr-TR" spc="335">
                <a:solidFill>
                  <a:srgbClr val="FFFFFF"/>
                </a:solidFill>
                <a:latin typeface="Times New Roman"/>
                <a:cs typeface="Times New Roman"/>
              </a:rPr>
              <a:t> </a:t>
            </a:r>
            <a:r>
              <a:rPr lang="tr-TR">
                <a:solidFill>
                  <a:srgbClr val="FFFFFF"/>
                </a:solidFill>
                <a:latin typeface="Times New Roman"/>
                <a:cs typeface="Times New Roman"/>
              </a:rPr>
              <a:t>etmektedir.</a:t>
            </a:r>
            <a:r>
              <a:rPr lang="tr-TR" spc="340">
                <a:solidFill>
                  <a:srgbClr val="FFFFFF"/>
                </a:solidFill>
                <a:latin typeface="Times New Roman"/>
                <a:cs typeface="Times New Roman"/>
              </a:rPr>
              <a:t> </a:t>
            </a:r>
            <a:r>
              <a:rPr lang="tr-TR">
                <a:solidFill>
                  <a:srgbClr val="FFFFFF"/>
                </a:solidFill>
                <a:latin typeface="Times New Roman"/>
                <a:cs typeface="Times New Roman"/>
              </a:rPr>
              <a:t>Bilişim</a:t>
            </a:r>
            <a:r>
              <a:rPr lang="tr-TR" spc="315">
                <a:solidFill>
                  <a:srgbClr val="FFFFFF"/>
                </a:solidFill>
                <a:latin typeface="Times New Roman"/>
                <a:cs typeface="Times New Roman"/>
              </a:rPr>
              <a:t> </a:t>
            </a:r>
            <a:r>
              <a:rPr lang="tr-TR" spc="-10">
                <a:solidFill>
                  <a:srgbClr val="FFFFFF"/>
                </a:solidFill>
                <a:latin typeface="Times New Roman"/>
                <a:cs typeface="Times New Roman"/>
              </a:rPr>
              <a:t>sistemleri, </a:t>
            </a:r>
            <a:r>
              <a:rPr lang="tr-TR">
                <a:solidFill>
                  <a:srgbClr val="FFFFFF"/>
                </a:solidFill>
                <a:latin typeface="Times New Roman"/>
                <a:cs typeface="Times New Roman"/>
              </a:rPr>
              <a:t>bilişim</a:t>
            </a:r>
            <a:r>
              <a:rPr lang="tr-TR" spc="450">
                <a:solidFill>
                  <a:srgbClr val="FFFFFF"/>
                </a:solidFill>
                <a:latin typeface="Times New Roman"/>
                <a:cs typeface="Times New Roman"/>
              </a:rPr>
              <a:t> </a:t>
            </a:r>
            <a:r>
              <a:rPr lang="tr-TR">
                <a:solidFill>
                  <a:srgbClr val="FFFFFF"/>
                </a:solidFill>
                <a:latin typeface="Times New Roman"/>
                <a:cs typeface="Times New Roman"/>
              </a:rPr>
              <a:t>teknolojileri</a:t>
            </a:r>
            <a:r>
              <a:rPr lang="tr-TR" spc="455">
                <a:solidFill>
                  <a:srgbClr val="FFFFFF"/>
                </a:solidFill>
                <a:latin typeface="Times New Roman"/>
                <a:cs typeface="Times New Roman"/>
              </a:rPr>
              <a:t> </a:t>
            </a:r>
            <a:r>
              <a:rPr lang="tr-TR">
                <a:solidFill>
                  <a:srgbClr val="FFFFFF"/>
                </a:solidFill>
                <a:latin typeface="Times New Roman"/>
                <a:cs typeface="Times New Roman"/>
              </a:rPr>
              <a:t>altyapısından</a:t>
            </a:r>
            <a:r>
              <a:rPr lang="tr-TR" spc="465">
                <a:solidFill>
                  <a:srgbClr val="FFFFFF"/>
                </a:solidFill>
                <a:latin typeface="Times New Roman"/>
                <a:cs typeface="Times New Roman"/>
              </a:rPr>
              <a:t> </a:t>
            </a:r>
            <a:r>
              <a:rPr lang="tr-TR">
                <a:solidFill>
                  <a:srgbClr val="FFFFFF"/>
                </a:solidFill>
                <a:latin typeface="Times New Roman"/>
                <a:cs typeface="Times New Roman"/>
              </a:rPr>
              <a:t>yararlanan</a:t>
            </a:r>
            <a:r>
              <a:rPr lang="tr-TR" spc="465">
                <a:solidFill>
                  <a:srgbClr val="FFFFFF"/>
                </a:solidFill>
                <a:latin typeface="Times New Roman"/>
                <a:cs typeface="Times New Roman"/>
              </a:rPr>
              <a:t> </a:t>
            </a:r>
            <a:r>
              <a:rPr lang="tr-TR" spc="-10">
                <a:solidFill>
                  <a:srgbClr val="FFFFFF"/>
                </a:solidFill>
                <a:latin typeface="Times New Roman"/>
                <a:cs typeface="Times New Roman"/>
              </a:rPr>
              <a:t>yönetsel </a:t>
            </a:r>
            <a:r>
              <a:rPr lang="tr-TR">
                <a:solidFill>
                  <a:srgbClr val="FFFFFF"/>
                </a:solidFill>
                <a:latin typeface="Times New Roman"/>
                <a:cs typeface="Times New Roman"/>
              </a:rPr>
              <a:t>çözümlerdir.</a:t>
            </a:r>
            <a:r>
              <a:rPr lang="tr-TR" spc="235">
                <a:solidFill>
                  <a:srgbClr val="FFFFFF"/>
                </a:solidFill>
                <a:latin typeface="Times New Roman"/>
                <a:cs typeface="Times New Roman"/>
              </a:rPr>
              <a:t>  </a:t>
            </a:r>
            <a:r>
              <a:rPr lang="tr-TR">
                <a:solidFill>
                  <a:srgbClr val="FFFFFF"/>
                </a:solidFill>
                <a:latin typeface="Times New Roman"/>
                <a:cs typeface="Times New Roman"/>
              </a:rPr>
              <a:t>Bilişim</a:t>
            </a:r>
            <a:r>
              <a:rPr lang="tr-TR" spc="220">
                <a:solidFill>
                  <a:srgbClr val="FFFFFF"/>
                </a:solidFill>
                <a:latin typeface="Times New Roman"/>
                <a:cs typeface="Times New Roman"/>
              </a:rPr>
              <a:t>  </a:t>
            </a:r>
            <a:r>
              <a:rPr lang="tr-TR">
                <a:solidFill>
                  <a:srgbClr val="FFFFFF"/>
                </a:solidFill>
                <a:latin typeface="Times New Roman"/>
                <a:cs typeface="Times New Roman"/>
              </a:rPr>
              <a:t>sistemlerini</a:t>
            </a:r>
            <a:r>
              <a:rPr lang="tr-TR" spc="229">
                <a:solidFill>
                  <a:srgbClr val="FFFFFF"/>
                </a:solidFill>
                <a:latin typeface="Times New Roman"/>
                <a:cs typeface="Times New Roman"/>
              </a:rPr>
              <a:t>  </a:t>
            </a:r>
            <a:r>
              <a:rPr lang="tr-TR">
                <a:solidFill>
                  <a:srgbClr val="FFFFFF"/>
                </a:solidFill>
                <a:latin typeface="Times New Roman"/>
                <a:cs typeface="Times New Roman"/>
              </a:rPr>
              <a:t>etkin</a:t>
            </a:r>
            <a:r>
              <a:rPr lang="tr-TR" spc="225">
                <a:solidFill>
                  <a:srgbClr val="FFFFFF"/>
                </a:solidFill>
                <a:latin typeface="Times New Roman"/>
                <a:cs typeface="Times New Roman"/>
              </a:rPr>
              <a:t>  </a:t>
            </a:r>
            <a:r>
              <a:rPr lang="tr-TR">
                <a:solidFill>
                  <a:srgbClr val="FFFFFF"/>
                </a:solidFill>
                <a:latin typeface="Times New Roman"/>
                <a:cs typeface="Times New Roman"/>
              </a:rPr>
              <a:t>bir</a:t>
            </a:r>
            <a:r>
              <a:rPr lang="tr-TR" spc="229">
                <a:solidFill>
                  <a:srgbClr val="FFFFFF"/>
                </a:solidFill>
                <a:latin typeface="Times New Roman"/>
                <a:cs typeface="Times New Roman"/>
              </a:rPr>
              <a:t>  </a:t>
            </a:r>
            <a:r>
              <a:rPr lang="tr-TR" spc="-10">
                <a:solidFill>
                  <a:srgbClr val="FFFFFF"/>
                </a:solidFill>
                <a:latin typeface="Times New Roman"/>
                <a:cs typeface="Times New Roman"/>
              </a:rPr>
              <a:t>şekilde </a:t>
            </a:r>
            <a:r>
              <a:rPr lang="tr-TR">
                <a:solidFill>
                  <a:srgbClr val="FFFFFF"/>
                </a:solidFill>
                <a:latin typeface="Times New Roman"/>
                <a:cs typeface="Times New Roman"/>
              </a:rPr>
              <a:t>kullanmak</a:t>
            </a:r>
            <a:r>
              <a:rPr lang="tr-TR" spc="409">
                <a:solidFill>
                  <a:srgbClr val="FFFFFF"/>
                </a:solidFill>
                <a:latin typeface="Times New Roman"/>
                <a:cs typeface="Times New Roman"/>
              </a:rPr>
              <a:t> </a:t>
            </a:r>
            <a:r>
              <a:rPr lang="tr-TR">
                <a:solidFill>
                  <a:srgbClr val="FFFFFF"/>
                </a:solidFill>
                <a:latin typeface="Times New Roman"/>
                <a:cs typeface="Times New Roman"/>
              </a:rPr>
              <a:t>için</a:t>
            </a:r>
            <a:r>
              <a:rPr lang="tr-TR" spc="409">
                <a:solidFill>
                  <a:srgbClr val="FFFFFF"/>
                </a:solidFill>
                <a:latin typeface="Times New Roman"/>
                <a:cs typeface="Times New Roman"/>
              </a:rPr>
              <a:t> </a:t>
            </a:r>
            <a:r>
              <a:rPr lang="tr-TR">
                <a:solidFill>
                  <a:srgbClr val="FFFFFF"/>
                </a:solidFill>
                <a:latin typeface="Times New Roman"/>
                <a:cs typeface="Times New Roman"/>
              </a:rPr>
              <a:t>organizasyon,</a:t>
            </a:r>
            <a:r>
              <a:rPr lang="tr-TR" spc="430">
                <a:solidFill>
                  <a:srgbClr val="FFFFFF"/>
                </a:solidFill>
                <a:latin typeface="Times New Roman"/>
                <a:cs typeface="Times New Roman"/>
              </a:rPr>
              <a:t> </a:t>
            </a:r>
            <a:r>
              <a:rPr lang="tr-TR">
                <a:solidFill>
                  <a:srgbClr val="FFFFFF"/>
                </a:solidFill>
                <a:latin typeface="Times New Roman"/>
                <a:cs typeface="Times New Roman"/>
              </a:rPr>
              <a:t>yönetim</a:t>
            </a:r>
            <a:r>
              <a:rPr lang="tr-TR" spc="425">
                <a:solidFill>
                  <a:srgbClr val="FFFFFF"/>
                </a:solidFill>
                <a:latin typeface="Times New Roman"/>
                <a:cs typeface="Times New Roman"/>
              </a:rPr>
              <a:t> </a:t>
            </a:r>
            <a:r>
              <a:rPr lang="tr-TR">
                <a:solidFill>
                  <a:srgbClr val="FFFFFF"/>
                </a:solidFill>
                <a:latin typeface="Times New Roman"/>
                <a:cs typeface="Times New Roman"/>
              </a:rPr>
              <a:t>ve</a:t>
            </a:r>
            <a:r>
              <a:rPr lang="tr-TR" spc="415">
                <a:solidFill>
                  <a:srgbClr val="FFFFFF"/>
                </a:solidFill>
                <a:latin typeface="Times New Roman"/>
                <a:cs typeface="Times New Roman"/>
              </a:rPr>
              <a:t> </a:t>
            </a:r>
            <a:r>
              <a:rPr lang="tr-TR" spc="-10">
                <a:solidFill>
                  <a:srgbClr val="FFFFFF"/>
                </a:solidFill>
                <a:latin typeface="Times New Roman"/>
                <a:cs typeface="Times New Roman"/>
              </a:rPr>
              <a:t>teknolojiye </a:t>
            </a:r>
            <a:r>
              <a:rPr lang="tr-TR">
                <a:solidFill>
                  <a:srgbClr val="FFFFFF"/>
                </a:solidFill>
                <a:latin typeface="Times New Roman"/>
                <a:cs typeface="Times New Roman"/>
              </a:rPr>
              <a:t>hâkim</a:t>
            </a:r>
            <a:r>
              <a:rPr lang="tr-TR" spc="-20">
                <a:solidFill>
                  <a:srgbClr val="FFFFFF"/>
                </a:solidFill>
                <a:latin typeface="Times New Roman"/>
                <a:cs typeface="Times New Roman"/>
              </a:rPr>
              <a:t> </a:t>
            </a:r>
            <a:r>
              <a:rPr lang="tr-TR">
                <a:solidFill>
                  <a:srgbClr val="FFFFFF"/>
                </a:solidFill>
                <a:latin typeface="Times New Roman"/>
                <a:cs typeface="Times New Roman"/>
              </a:rPr>
              <a:t>olmak </a:t>
            </a:r>
            <a:r>
              <a:rPr lang="tr-TR" spc="-10">
                <a:solidFill>
                  <a:srgbClr val="FFFFFF"/>
                </a:solidFill>
                <a:latin typeface="Times New Roman"/>
                <a:cs typeface="Times New Roman"/>
              </a:rPr>
              <a:t>gerekmektedir</a:t>
            </a:r>
            <a:r>
              <a:rPr lang="tr-TR" spc="10">
                <a:solidFill>
                  <a:srgbClr val="FFFFFF"/>
                </a:solidFill>
                <a:latin typeface="Times New Roman"/>
                <a:cs typeface="Times New Roman"/>
              </a:rPr>
              <a:t> </a:t>
            </a:r>
            <a:r>
              <a:rPr lang="tr-TR" spc="-20">
                <a:solidFill>
                  <a:srgbClr val="FFFFFF"/>
                </a:solidFill>
                <a:latin typeface="Times New Roman"/>
                <a:cs typeface="Times New Roman"/>
              </a:rPr>
              <a:t>[3].</a:t>
            </a:r>
            <a:endParaRPr lang="tr-TR">
              <a:solidFill>
                <a:srgbClr val="FFFFFF"/>
              </a:solidFill>
              <a:latin typeface="Times New Roman"/>
              <a:cs typeface="Times New Roman"/>
            </a:endParaRPr>
          </a:p>
          <a:p>
            <a:pPr marL="0" indent="0">
              <a:lnSpc>
                <a:spcPct val="90000"/>
              </a:lnSpc>
              <a:buNone/>
            </a:pPr>
            <a:endParaRPr lang="tr-TR">
              <a:solidFill>
                <a:srgbClr val="FFFFFF"/>
              </a:solidFill>
            </a:endParaRPr>
          </a:p>
        </p:txBody>
      </p:sp>
      <p:sp>
        <p:nvSpPr>
          <p:cNvPr id="6" name="Metin kutusu 5">
            <a:extLst>
              <a:ext uri="{FF2B5EF4-FFF2-40B4-BE49-F238E27FC236}">
                <a16:creationId xmlns:a16="http://schemas.microsoft.com/office/drawing/2014/main" id="{D3899073-5CFD-1775-8B8E-2D4D4383611F}"/>
              </a:ext>
            </a:extLst>
          </p:cNvPr>
          <p:cNvSpPr txBox="1"/>
          <p:nvPr/>
        </p:nvSpPr>
        <p:spPr>
          <a:xfrm>
            <a:off x="7694152" y="5226506"/>
            <a:ext cx="3858750" cy="874598"/>
          </a:xfrm>
          <a:prstGeom prst="rect">
            <a:avLst/>
          </a:prstGeom>
          <a:noFill/>
        </p:spPr>
        <p:txBody>
          <a:bodyPr wrap="none" rtlCol="0">
            <a:spAutoFit/>
          </a:bodyPr>
          <a:lstStyle/>
          <a:p>
            <a:pPr algn="ctr">
              <a:lnSpc>
                <a:spcPct val="100000"/>
              </a:lnSpc>
              <a:spcBef>
                <a:spcPts val="175"/>
              </a:spcBef>
            </a:pPr>
            <a:r>
              <a:rPr lang="tr-TR" dirty="0"/>
              <a:t> </a:t>
            </a:r>
            <a:r>
              <a:rPr lang="tr-TR" sz="1800" dirty="0">
                <a:solidFill>
                  <a:schemeClr val="bg1"/>
                </a:solidFill>
                <a:latin typeface="Times New Roman"/>
                <a:cs typeface="Times New Roman"/>
              </a:rPr>
              <a:t>Şekil</a:t>
            </a:r>
            <a:r>
              <a:rPr lang="tr-TR" sz="1800" spc="-30" dirty="0">
                <a:solidFill>
                  <a:schemeClr val="bg1"/>
                </a:solidFill>
                <a:latin typeface="Times New Roman"/>
                <a:cs typeface="Times New Roman"/>
              </a:rPr>
              <a:t> </a:t>
            </a:r>
            <a:r>
              <a:rPr lang="tr-TR" sz="1800" dirty="0">
                <a:solidFill>
                  <a:schemeClr val="bg1"/>
                </a:solidFill>
                <a:latin typeface="Times New Roman"/>
                <a:cs typeface="Times New Roman"/>
              </a:rPr>
              <a:t>2.1</a:t>
            </a:r>
            <a:r>
              <a:rPr lang="tr-TR" sz="1800" spc="-20" dirty="0">
                <a:solidFill>
                  <a:schemeClr val="bg1"/>
                </a:solidFill>
                <a:latin typeface="Times New Roman"/>
                <a:cs typeface="Times New Roman"/>
              </a:rPr>
              <a:t> </a:t>
            </a:r>
            <a:r>
              <a:rPr lang="tr-TR" sz="1800" dirty="0">
                <a:solidFill>
                  <a:schemeClr val="bg1"/>
                </a:solidFill>
                <a:latin typeface="Times New Roman"/>
                <a:cs typeface="Times New Roman"/>
              </a:rPr>
              <a:t>Bilişim</a:t>
            </a:r>
            <a:r>
              <a:rPr lang="tr-TR" sz="1800" spc="-35" dirty="0">
                <a:solidFill>
                  <a:schemeClr val="bg1"/>
                </a:solidFill>
                <a:latin typeface="Times New Roman"/>
                <a:cs typeface="Times New Roman"/>
              </a:rPr>
              <a:t> </a:t>
            </a:r>
            <a:r>
              <a:rPr lang="tr-TR" sz="1800" dirty="0">
                <a:solidFill>
                  <a:schemeClr val="bg1"/>
                </a:solidFill>
                <a:latin typeface="Times New Roman"/>
                <a:cs typeface="Times New Roman"/>
              </a:rPr>
              <a:t>Sistemleri</a:t>
            </a:r>
            <a:r>
              <a:rPr lang="tr-TR" sz="1800" spc="-30" dirty="0">
                <a:solidFill>
                  <a:schemeClr val="bg1"/>
                </a:solidFill>
                <a:latin typeface="Times New Roman"/>
                <a:cs typeface="Times New Roman"/>
              </a:rPr>
              <a:t> </a:t>
            </a:r>
            <a:r>
              <a:rPr lang="tr-TR" sz="1800" spc="-10" dirty="0">
                <a:solidFill>
                  <a:schemeClr val="bg1"/>
                </a:solidFill>
                <a:latin typeface="Times New Roman"/>
                <a:cs typeface="Times New Roman"/>
              </a:rPr>
              <a:t>Bileşenleri</a:t>
            </a:r>
            <a:endParaRPr lang="tr-TR" sz="1800" dirty="0">
              <a:solidFill>
                <a:schemeClr val="bg1"/>
              </a:solidFill>
              <a:latin typeface="Times New Roman"/>
              <a:cs typeface="Times New Roman"/>
            </a:endParaRPr>
          </a:p>
          <a:p>
            <a:pPr marL="4445" algn="ctr">
              <a:lnSpc>
                <a:spcPct val="100000"/>
              </a:lnSpc>
              <a:spcBef>
                <a:spcPts val="70"/>
              </a:spcBef>
            </a:pPr>
            <a:r>
              <a:rPr lang="tr-TR" sz="1400" dirty="0">
                <a:solidFill>
                  <a:schemeClr val="bg1"/>
                </a:solidFill>
                <a:latin typeface="Times New Roman"/>
                <a:cs typeface="Times New Roman"/>
              </a:rPr>
              <a:t>(Information</a:t>
            </a:r>
            <a:r>
              <a:rPr lang="tr-TR" sz="1400" spc="-40" dirty="0">
                <a:solidFill>
                  <a:schemeClr val="bg1"/>
                </a:solidFill>
                <a:latin typeface="Times New Roman"/>
                <a:cs typeface="Times New Roman"/>
              </a:rPr>
              <a:t> </a:t>
            </a:r>
            <a:r>
              <a:rPr lang="tr-TR" sz="1400" dirty="0" err="1">
                <a:solidFill>
                  <a:schemeClr val="bg1"/>
                </a:solidFill>
                <a:latin typeface="Times New Roman"/>
                <a:cs typeface="Times New Roman"/>
              </a:rPr>
              <a:t>Systems</a:t>
            </a:r>
            <a:r>
              <a:rPr lang="tr-TR" sz="1400" spc="-45" dirty="0">
                <a:solidFill>
                  <a:schemeClr val="bg1"/>
                </a:solidFill>
                <a:latin typeface="Times New Roman"/>
                <a:cs typeface="Times New Roman"/>
              </a:rPr>
              <a:t> </a:t>
            </a:r>
            <a:r>
              <a:rPr lang="tr-TR" sz="1400" spc="-10" dirty="0">
                <a:solidFill>
                  <a:schemeClr val="bg1"/>
                </a:solidFill>
                <a:latin typeface="Times New Roman"/>
                <a:cs typeface="Times New Roman"/>
              </a:rPr>
              <a:t>Components)</a:t>
            </a:r>
            <a:endParaRPr lang="tr-TR" sz="1400" dirty="0">
              <a:solidFill>
                <a:schemeClr val="bg1"/>
              </a:solidFill>
              <a:latin typeface="Times New Roman"/>
              <a:cs typeface="Times New Roman"/>
            </a:endParaRPr>
          </a:p>
          <a:p>
            <a:endParaRPr lang="tr-TR" dirty="0"/>
          </a:p>
        </p:txBody>
      </p:sp>
    </p:spTree>
    <p:extLst>
      <p:ext uri="{BB962C8B-B14F-4D97-AF65-F5344CB8AC3E}">
        <p14:creationId xmlns:p14="http://schemas.microsoft.com/office/powerpoint/2010/main" val="3011575222"/>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2CB6B3-0211-D45E-8E81-E3A5CDD49CFA}"/>
              </a:ext>
            </a:extLst>
          </p:cNvPr>
          <p:cNvSpPr>
            <a:spLocks noGrp="1"/>
          </p:cNvSpPr>
          <p:nvPr>
            <p:ph type="title"/>
          </p:nvPr>
        </p:nvSpPr>
        <p:spPr/>
        <p:txBody>
          <a:bodyPr/>
          <a:lstStyle/>
          <a:p>
            <a:r>
              <a:rPr lang="tr-TR" dirty="0"/>
              <a:t>DEVAMI</a:t>
            </a:r>
          </a:p>
        </p:txBody>
      </p:sp>
      <p:sp>
        <p:nvSpPr>
          <p:cNvPr id="3" name="İçerik Yer Tutucusu 2">
            <a:extLst>
              <a:ext uri="{FF2B5EF4-FFF2-40B4-BE49-F238E27FC236}">
                <a16:creationId xmlns:a16="http://schemas.microsoft.com/office/drawing/2014/main" id="{F8AC5306-65BC-A81F-BEFA-89C9F98245E5}"/>
              </a:ext>
            </a:extLst>
          </p:cNvPr>
          <p:cNvSpPr>
            <a:spLocks noGrp="1"/>
          </p:cNvSpPr>
          <p:nvPr>
            <p:ph idx="1"/>
          </p:nvPr>
        </p:nvSpPr>
        <p:spPr/>
        <p:txBody>
          <a:bodyPr/>
          <a:lstStyle/>
          <a:p>
            <a:r>
              <a:rPr lang="tr-TR" sz="1800" dirty="0" err="1">
                <a:effectLst/>
                <a:latin typeface="Times New Roman" panose="02020603050405020304" pitchFamily="18" charset="0"/>
              </a:rPr>
              <a:t>Sonuc</a:t>
            </a:r>
            <a:r>
              <a:rPr lang="tr-TR" sz="1800" dirty="0">
                <a:effectLst/>
                <a:latin typeface="Times New Roman" panose="02020603050405020304" pitchFamily="18" charset="0"/>
              </a:rPr>
              <a:t>̧ olarak, farklı kriterler ile bu veri tabanlarını </a:t>
            </a:r>
            <a:r>
              <a:rPr lang="tr-TR" sz="1800" dirty="0" err="1">
                <a:effectLst/>
                <a:latin typeface="Times New Roman" panose="02020603050405020304" pitchFamily="18" charset="0"/>
              </a:rPr>
              <a:t>incelediğimizde</a:t>
            </a:r>
            <a:r>
              <a:rPr lang="tr-TR" sz="1800" dirty="0">
                <a:effectLst/>
                <a:latin typeface="Times New Roman" panose="02020603050405020304" pitchFamily="18" charset="0"/>
              </a:rPr>
              <a:t> iki veri tabanının da avantaj ve dezavantajları </a:t>
            </a:r>
            <a:r>
              <a:rPr lang="tr-TR" sz="1800" dirty="0" err="1">
                <a:effectLst/>
                <a:latin typeface="Times New Roman" panose="02020603050405020304" pitchFamily="18" charset="0"/>
              </a:rPr>
              <a:t>olduğu</a:t>
            </a:r>
            <a:r>
              <a:rPr lang="tr-TR" sz="1800" dirty="0">
                <a:effectLst/>
                <a:latin typeface="Times New Roman" panose="02020603050405020304" pitchFamily="18" charset="0"/>
              </a:rPr>
              <a:t> </a:t>
            </a:r>
            <a:r>
              <a:rPr lang="tr-TR" sz="1800" dirty="0" err="1">
                <a:effectLst/>
                <a:latin typeface="Times New Roman" panose="02020603050405020304" pitchFamily="18" charset="0"/>
              </a:rPr>
              <a:t>görülmüştür</a:t>
            </a:r>
            <a:r>
              <a:rPr lang="tr-TR" sz="1800" dirty="0">
                <a:effectLst/>
                <a:latin typeface="Times New Roman" panose="02020603050405020304" pitchFamily="18" charset="0"/>
              </a:rPr>
              <a:t>. </a:t>
            </a:r>
            <a:r>
              <a:rPr lang="tr-TR" sz="1800" dirty="0" err="1">
                <a:effectLst/>
                <a:latin typeface="Times New Roman" panose="02020603050405020304" pitchFamily="18" charset="0"/>
              </a:rPr>
              <a:t>İlişkisel</a:t>
            </a:r>
            <a:r>
              <a:rPr lang="tr-TR" sz="1800" dirty="0">
                <a:effectLst/>
                <a:latin typeface="Times New Roman" panose="02020603050405020304" pitchFamily="18" charset="0"/>
              </a:rPr>
              <a:t> veri tabanı </a:t>
            </a:r>
            <a:r>
              <a:rPr lang="tr-TR" sz="1800" dirty="0" err="1">
                <a:effectLst/>
                <a:latin typeface="Times New Roman" panose="02020603050405020304" pitchFamily="18" charset="0"/>
              </a:rPr>
              <a:t>yönetim</a:t>
            </a:r>
            <a:r>
              <a:rPr lang="tr-TR" sz="1800" dirty="0">
                <a:effectLst/>
                <a:latin typeface="Times New Roman" panose="02020603050405020304" pitchFamily="18" charset="0"/>
              </a:rPr>
              <a:t> sistemlerinin </a:t>
            </a:r>
            <a:r>
              <a:rPr lang="tr-TR" sz="1800" dirty="0" err="1">
                <a:effectLst/>
                <a:latin typeface="Times New Roman" panose="02020603050405020304" pitchFamily="18" charset="0"/>
              </a:rPr>
              <a:t>kullanıldığı</a:t>
            </a:r>
            <a:r>
              <a:rPr lang="tr-TR" sz="1800" dirty="0">
                <a:effectLst/>
                <a:latin typeface="Times New Roman" panose="02020603050405020304" pitchFamily="18" charset="0"/>
              </a:rPr>
              <a:t> uygulamaların </a:t>
            </a:r>
            <a:r>
              <a:rPr lang="tr-TR" sz="1800" dirty="0" err="1">
                <a:effectLst/>
                <a:latin typeface="Times New Roman" panose="02020603050405020304" pitchFamily="18" charset="0"/>
              </a:rPr>
              <a:t>ilişkisel</a:t>
            </a:r>
            <a:r>
              <a:rPr lang="tr-TR" sz="1800" dirty="0">
                <a:effectLst/>
                <a:latin typeface="Times New Roman" panose="02020603050405020304" pitchFamily="18" charset="0"/>
              </a:rPr>
              <a:t> olmayan (</a:t>
            </a:r>
            <a:r>
              <a:rPr lang="tr-TR" sz="1800" dirty="0" err="1">
                <a:effectLst/>
                <a:latin typeface="Times New Roman" panose="02020603050405020304" pitchFamily="18" charset="0"/>
              </a:rPr>
              <a:t>NoSQL</a:t>
            </a:r>
            <a:r>
              <a:rPr lang="tr-TR" sz="1800" dirty="0">
                <a:effectLst/>
                <a:latin typeface="Times New Roman" panose="02020603050405020304" pitchFamily="18" charset="0"/>
              </a:rPr>
              <a:t>) sistemlere </a:t>
            </a:r>
            <a:r>
              <a:rPr lang="tr-TR" sz="1800" dirty="0" err="1">
                <a:effectLst/>
                <a:latin typeface="Times New Roman" panose="02020603050405020304" pitchFamily="18" charset="0"/>
              </a:rPr>
              <a:t>taşınmasının</a:t>
            </a:r>
            <a:r>
              <a:rPr lang="tr-TR" sz="1800" dirty="0">
                <a:effectLst/>
                <a:latin typeface="Times New Roman" panose="02020603050405020304" pitchFamily="18" charset="0"/>
              </a:rPr>
              <a:t> ilk etapta zor olması, veri kaybının </a:t>
            </a:r>
            <a:r>
              <a:rPr lang="tr-TR" sz="1800" dirty="0" err="1">
                <a:effectLst/>
                <a:latin typeface="Times New Roman" panose="02020603050405020304" pitchFamily="18" charset="0"/>
              </a:rPr>
              <a:t>söz</a:t>
            </a:r>
            <a:r>
              <a:rPr lang="tr-TR" sz="1800" dirty="0">
                <a:effectLst/>
                <a:latin typeface="Times New Roman" panose="02020603050405020304" pitchFamily="18" charset="0"/>
              </a:rPr>
              <a:t> konusu olabilmesi ve </a:t>
            </a:r>
            <a:r>
              <a:rPr lang="tr-TR" sz="1800" dirty="0" err="1">
                <a:effectLst/>
                <a:latin typeface="Times New Roman" panose="02020603050405020304" pitchFamily="18" charset="0"/>
              </a:rPr>
              <a:t>NoSQL</a:t>
            </a:r>
            <a:r>
              <a:rPr lang="tr-TR" sz="1800" dirty="0">
                <a:effectLst/>
                <a:latin typeface="Times New Roman" panose="02020603050405020304" pitchFamily="18" charset="0"/>
              </a:rPr>
              <a:t> veri tabanı sistemlerinin veri </a:t>
            </a:r>
            <a:r>
              <a:rPr lang="tr-TR" sz="1800" dirty="0" err="1">
                <a:effectLst/>
                <a:latin typeface="Times New Roman" panose="02020603050405020304" pitchFamily="18" charset="0"/>
              </a:rPr>
              <a:t>güvenliği</a:t>
            </a:r>
            <a:r>
              <a:rPr lang="tr-TR" sz="1800" dirty="0">
                <a:effectLst/>
                <a:latin typeface="Times New Roman" panose="02020603050405020304" pitchFamily="18" charset="0"/>
              </a:rPr>
              <a:t> alanında </a:t>
            </a:r>
            <a:r>
              <a:rPr lang="tr-TR" sz="1800" dirty="0" err="1">
                <a:effectLst/>
                <a:latin typeface="Times New Roman" panose="02020603050405020304" pitchFamily="18" charset="0"/>
              </a:rPr>
              <a:t>ilişkisel</a:t>
            </a:r>
            <a:r>
              <a:rPr lang="tr-TR" sz="1800" dirty="0">
                <a:effectLst/>
                <a:latin typeface="Times New Roman" panose="02020603050405020304" pitchFamily="18" charset="0"/>
              </a:rPr>
              <a:t> veri tabanı </a:t>
            </a:r>
            <a:r>
              <a:rPr lang="tr-TR" sz="1800" dirty="0" err="1">
                <a:effectLst/>
                <a:latin typeface="Times New Roman" panose="02020603050405020304" pitchFamily="18" charset="0"/>
              </a:rPr>
              <a:t>yönetim</a:t>
            </a:r>
            <a:r>
              <a:rPr lang="tr-TR" sz="1800" dirty="0">
                <a:effectLst/>
                <a:latin typeface="Times New Roman" panose="02020603050405020304" pitchFamily="18" charset="0"/>
              </a:rPr>
              <a:t> sistemleri kadar mesafe kat </a:t>
            </a:r>
            <a:r>
              <a:rPr lang="tr-TR" sz="1800" dirty="0" err="1">
                <a:effectLst/>
                <a:latin typeface="Times New Roman" panose="02020603050405020304" pitchFamily="18" charset="0"/>
              </a:rPr>
              <a:t>etmemis</a:t>
            </a:r>
            <a:r>
              <a:rPr lang="tr-TR" sz="1800" dirty="0">
                <a:effectLst/>
                <a:latin typeface="Times New Roman" panose="02020603050405020304" pitchFamily="18" charset="0"/>
              </a:rPr>
              <a:t>̧ olması gibi dezavantajları olsa dahi hız, </a:t>
            </a:r>
            <a:r>
              <a:rPr lang="tr-TR" sz="1800" dirty="0" err="1">
                <a:effectLst/>
                <a:latin typeface="Times New Roman" panose="02020603050405020304" pitchFamily="18" charset="0"/>
              </a:rPr>
              <a:t>geliştirme</a:t>
            </a:r>
            <a:r>
              <a:rPr lang="tr-TR" sz="1800" dirty="0">
                <a:effectLst/>
                <a:latin typeface="Times New Roman" panose="02020603050405020304" pitchFamily="18" charset="0"/>
              </a:rPr>
              <a:t> zamanı ve </a:t>
            </a:r>
            <a:r>
              <a:rPr lang="tr-TR" sz="1800" dirty="0" err="1">
                <a:effectLst/>
                <a:latin typeface="Times New Roman" panose="02020603050405020304" pitchFamily="18" charset="0"/>
              </a:rPr>
              <a:t>ölçeklenebilirlik</a:t>
            </a:r>
            <a:r>
              <a:rPr lang="tr-TR" sz="1800" dirty="0">
                <a:effectLst/>
                <a:latin typeface="Times New Roman" panose="02020603050405020304" pitchFamily="18" charset="0"/>
              </a:rPr>
              <a:t> gibi </a:t>
            </a:r>
            <a:r>
              <a:rPr lang="tr-TR" sz="1800" dirty="0" err="1">
                <a:effectLst/>
                <a:latin typeface="Times New Roman" panose="02020603050405020304" pitchFamily="18" charset="0"/>
              </a:rPr>
              <a:t>özellikleri</a:t>
            </a:r>
            <a:r>
              <a:rPr lang="tr-TR" sz="1800" dirty="0">
                <a:effectLst/>
                <a:latin typeface="Times New Roman" panose="02020603050405020304" pitchFamily="18" charset="0"/>
              </a:rPr>
              <a:t> ile </a:t>
            </a:r>
            <a:r>
              <a:rPr lang="tr-TR" sz="1800" dirty="0" err="1">
                <a:effectLst/>
                <a:latin typeface="Times New Roman" panose="02020603050405020304" pitchFamily="18" charset="0"/>
              </a:rPr>
              <a:t>ilişkisel</a:t>
            </a:r>
            <a:r>
              <a:rPr lang="tr-TR" sz="1800" dirty="0">
                <a:effectLst/>
                <a:latin typeface="Times New Roman" panose="02020603050405020304" pitchFamily="18" charset="0"/>
              </a:rPr>
              <a:t> olmayan (</a:t>
            </a:r>
            <a:r>
              <a:rPr lang="tr-TR" sz="1800" dirty="0" err="1">
                <a:effectLst/>
                <a:latin typeface="Times New Roman" panose="02020603050405020304" pitchFamily="18" charset="0"/>
              </a:rPr>
              <a:t>NoSQL</a:t>
            </a:r>
            <a:r>
              <a:rPr lang="tr-TR" sz="1800" dirty="0">
                <a:effectLst/>
                <a:latin typeface="Times New Roman" panose="02020603050405020304" pitchFamily="18" charset="0"/>
              </a:rPr>
              <a:t>) veri tabanlarının kullanılması performans </a:t>
            </a:r>
            <a:r>
              <a:rPr lang="tr-TR" sz="1800" dirty="0" err="1">
                <a:effectLst/>
                <a:latin typeface="Times New Roman" panose="02020603050405020304" pitchFamily="18" charset="0"/>
              </a:rPr>
              <a:t>açısından</a:t>
            </a:r>
            <a:r>
              <a:rPr lang="tr-TR" sz="1800" dirty="0">
                <a:effectLst/>
                <a:latin typeface="Times New Roman" panose="02020603050405020304" pitchFamily="18" charset="0"/>
              </a:rPr>
              <a:t> daha etkin </a:t>
            </a:r>
            <a:r>
              <a:rPr lang="tr-TR" sz="1800" dirty="0" err="1">
                <a:effectLst/>
                <a:latin typeface="Times New Roman" panose="02020603050405020304" pitchFamily="18" charset="0"/>
              </a:rPr>
              <a:t>sonuçlar</a:t>
            </a:r>
            <a:r>
              <a:rPr lang="tr-TR" sz="1800" dirty="0">
                <a:effectLst/>
                <a:latin typeface="Times New Roman" panose="02020603050405020304" pitchFamily="18" charset="0"/>
              </a:rPr>
              <a:t> almamızı </a:t>
            </a:r>
            <a:r>
              <a:rPr lang="tr-TR" sz="1800" dirty="0" err="1">
                <a:effectLst/>
                <a:latin typeface="Times New Roman" panose="02020603050405020304" pitchFamily="18" charset="0"/>
              </a:rPr>
              <a:t>sağlayaca</a:t>
            </a:r>
            <a:r>
              <a:rPr lang="tr-TR" sz="1800" dirty="0">
                <a:effectLst/>
                <a:latin typeface="Times New Roman" panose="02020603050405020304" pitchFamily="18" charset="0"/>
              </a:rPr>
              <a:t> </a:t>
            </a:r>
            <a:endParaRPr lang="tr-TR" dirty="0"/>
          </a:p>
          <a:p>
            <a:endParaRPr lang="tr-TR" dirty="0"/>
          </a:p>
          <a:p>
            <a:endParaRPr lang="tr-TR" dirty="0"/>
          </a:p>
        </p:txBody>
      </p:sp>
    </p:spTree>
    <p:extLst>
      <p:ext uri="{BB962C8B-B14F-4D97-AF65-F5344CB8AC3E}">
        <p14:creationId xmlns:p14="http://schemas.microsoft.com/office/powerpoint/2010/main" val="3846797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7AC663-A2E0-A570-1D06-0063CBAC94A4}"/>
              </a:ext>
            </a:extLst>
          </p:cNvPr>
          <p:cNvSpPr>
            <a:spLocks noGrp="1"/>
          </p:cNvSpPr>
          <p:nvPr>
            <p:ph type="title"/>
          </p:nvPr>
        </p:nvSpPr>
        <p:spPr/>
        <p:txBody>
          <a:bodyPr/>
          <a:lstStyle/>
          <a:p>
            <a:br>
              <a:rPr lang="tr-TR" sz="5400" dirty="0">
                <a:latin typeface="Times New Roman"/>
                <a:cs typeface="Times New Roman"/>
              </a:rPr>
            </a:br>
            <a:r>
              <a:rPr lang="tr-TR" sz="2400" b="1" dirty="0">
                <a:latin typeface="Times New Roman"/>
                <a:cs typeface="Times New Roman"/>
              </a:rPr>
              <a:t>3.</a:t>
            </a:r>
            <a:r>
              <a:rPr lang="tr-TR" sz="2400" b="1" spc="345" dirty="0">
                <a:latin typeface="Times New Roman"/>
                <a:cs typeface="Times New Roman"/>
              </a:rPr>
              <a:t> </a:t>
            </a:r>
            <a:r>
              <a:rPr lang="tr-TR" sz="2400" b="1" dirty="0">
                <a:latin typeface="Times New Roman"/>
                <a:cs typeface="Times New Roman"/>
              </a:rPr>
              <a:t>VERİ</a:t>
            </a:r>
            <a:r>
              <a:rPr lang="tr-TR" sz="2400" b="1" spc="345" dirty="0">
                <a:latin typeface="Times New Roman"/>
                <a:cs typeface="Times New Roman"/>
              </a:rPr>
              <a:t> </a:t>
            </a:r>
            <a:r>
              <a:rPr lang="tr-TR" sz="2400" b="1" dirty="0">
                <a:latin typeface="Times New Roman"/>
                <a:cs typeface="Times New Roman"/>
              </a:rPr>
              <a:t>TABANI</a:t>
            </a:r>
            <a:r>
              <a:rPr lang="tr-TR" sz="2400" b="1" spc="345" dirty="0">
                <a:latin typeface="Times New Roman"/>
                <a:cs typeface="Times New Roman"/>
              </a:rPr>
              <a:t> </a:t>
            </a:r>
            <a:r>
              <a:rPr lang="tr-TR" sz="2400" b="1" dirty="0">
                <a:latin typeface="Times New Roman"/>
                <a:cs typeface="Times New Roman"/>
              </a:rPr>
              <a:t>VE</a:t>
            </a:r>
            <a:r>
              <a:rPr lang="tr-TR" sz="2400" b="1" spc="345" dirty="0">
                <a:latin typeface="Times New Roman"/>
                <a:cs typeface="Times New Roman"/>
              </a:rPr>
              <a:t> </a:t>
            </a:r>
            <a:r>
              <a:rPr lang="tr-TR" sz="2400" b="1" dirty="0">
                <a:latin typeface="Times New Roman"/>
                <a:cs typeface="Times New Roman"/>
              </a:rPr>
              <a:t>VERİ</a:t>
            </a:r>
            <a:r>
              <a:rPr lang="tr-TR" sz="2400" b="1" spc="345" dirty="0">
                <a:latin typeface="Times New Roman"/>
                <a:cs typeface="Times New Roman"/>
              </a:rPr>
              <a:t> </a:t>
            </a:r>
            <a:r>
              <a:rPr lang="tr-TR" sz="2400" b="1" dirty="0">
                <a:latin typeface="Times New Roman"/>
                <a:cs typeface="Times New Roman"/>
              </a:rPr>
              <a:t>TABANI</a:t>
            </a:r>
            <a:r>
              <a:rPr lang="tr-TR" sz="2400" b="1" spc="345" dirty="0">
                <a:latin typeface="Times New Roman"/>
                <a:cs typeface="Times New Roman"/>
              </a:rPr>
              <a:t> </a:t>
            </a:r>
            <a:r>
              <a:rPr lang="tr-TR" sz="2400" b="1" spc="-10" dirty="0">
                <a:latin typeface="Times New Roman"/>
                <a:cs typeface="Times New Roman"/>
              </a:rPr>
              <a:t>YÖNETİM SİSTEMLERİ</a:t>
            </a:r>
            <a:br>
              <a:rPr lang="tr-TR" sz="5400" dirty="0">
                <a:latin typeface="Times New Roman"/>
                <a:cs typeface="Times New Roman"/>
              </a:rPr>
            </a:br>
            <a:endParaRPr lang="tr-TR" dirty="0"/>
          </a:p>
        </p:txBody>
      </p:sp>
      <p:sp>
        <p:nvSpPr>
          <p:cNvPr id="3" name="İçerik Yer Tutucusu 2">
            <a:extLst>
              <a:ext uri="{FF2B5EF4-FFF2-40B4-BE49-F238E27FC236}">
                <a16:creationId xmlns:a16="http://schemas.microsoft.com/office/drawing/2014/main" id="{2842A330-2FCC-9234-85F8-E127697EF914}"/>
              </a:ext>
            </a:extLst>
          </p:cNvPr>
          <p:cNvSpPr>
            <a:spLocks noGrp="1"/>
          </p:cNvSpPr>
          <p:nvPr>
            <p:ph idx="1"/>
          </p:nvPr>
        </p:nvSpPr>
        <p:spPr/>
        <p:txBody>
          <a:bodyPr>
            <a:normAutofit lnSpcReduction="10000"/>
          </a:bodyPr>
          <a:lstStyle/>
          <a:p>
            <a:pPr marL="12700" marR="6350" algn="just">
              <a:lnSpc>
                <a:spcPct val="103400"/>
              </a:lnSpc>
              <a:spcBef>
                <a:spcPts val="55"/>
              </a:spcBef>
            </a:pPr>
            <a:r>
              <a:rPr lang="tr-TR" sz="1800" dirty="0">
                <a:latin typeface="Times New Roman"/>
                <a:cs typeface="Times New Roman"/>
              </a:rPr>
              <a:t>Veri</a:t>
            </a:r>
            <a:r>
              <a:rPr lang="tr-TR" sz="1800" spc="105" dirty="0">
                <a:latin typeface="Times New Roman"/>
                <a:cs typeface="Times New Roman"/>
              </a:rPr>
              <a:t> </a:t>
            </a:r>
            <a:r>
              <a:rPr lang="tr-TR" sz="1800" dirty="0">
                <a:latin typeface="Times New Roman"/>
                <a:cs typeface="Times New Roman"/>
              </a:rPr>
              <a:t>tabanı</a:t>
            </a:r>
            <a:r>
              <a:rPr lang="tr-TR" sz="1800" spc="110" dirty="0">
                <a:latin typeface="Times New Roman"/>
                <a:cs typeface="Times New Roman"/>
              </a:rPr>
              <a:t> </a:t>
            </a:r>
            <a:r>
              <a:rPr lang="tr-TR" sz="1800" dirty="0">
                <a:latin typeface="Times New Roman"/>
                <a:cs typeface="Times New Roman"/>
              </a:rPr>
              <a:t>en</a:t>
            </a:r>
            <a:r>
              <a:rPr lang="tr-TR" sz="1800" spc="114" dirty="0">
                <a:latin typeface="Times New Roman"/>
                <a:cs typeface="Times New Roman"/>
              </a:rPr>
              <a:t> </a:t>
            </a:r>
            <a:r>
              <a:rPr lang="tr-TR" sz="1800" dirty="0">
                <a:latin typeface="Times New Roman"/>
                <a:cs typeface="Times New Roman"/>
              </a:rPr>
              <a:t>genel</a:t>
            </a:r>
            <a:r>
              <a:rPr lang="tr-TR" sz="1800" spc="105" dirty="0">
                <a:latin typeface="Times New Roman"/>
                <a:cs typeface="Times New Roman"/>
              </a:rPr>
              <a:t> </a:t>
            </a:r>
            <a:r>
              <a:rPr lang="tr-TR" sz="1800" dirty="0">
                <a:latin typeface="Times New Roman"/>
                <a:cs typeface="Times New Roman"/>
              </a:rPr>
              <a:t>tanımıyla,</a:t>
            </a:r>
            <a:r>
              <a:rPr lang="tr-TR" sz="1800" spc="110" dirty="0">
                <a:latin typeface="Times New Roman"/>
                <a:cs typeface="Times New Roman"/>
              </a:rPr>
              <a:t> </a:t>
            </a:r>
            <a:r>
              <a:rPr lang="tr-TR" sz="1800" dirty="0">
                <a:latin typeface="Times New Roman"/>
                <a:cs typeface="Times New Roman"/>
              </a:rPr>
              <a:t>kullanım</a:t>
            </a:r>
            <a:r>
              <a:rPr lang="tr-TR" sz="1800" spc="105" dirty="0">
                <a:latin typeface="Times New Roman"/>
                <a:cs typeface="Times New Roman"/>
              </a:rPr>
              <a:t> </a:t>
            </a:r>
            <a:r>
              <a:rPr lang="tr-TR" sz="1800" dirty="0">
                <a:latin typeface="Times New Roman"/>
                <a:cs typeface="Times New Roman"/>
              </a:rPr>
              <a:t>amacına</a:t>
            </a:r>
            <a:r>
              <a:rPr lang="tr-TR" sz="1800" spc="110" dirty="0">
                <a:latin typeface="Times New Roman"/>
                <a:cs typeface="Times New Roman"/>
              </a:rPr>
              <a:t> </a:t>
            </a:r>
            <a:r>
              <a:rPr lang="tr-TR" sz="1800" spc="-20" dirty="0">
                <a:latin typeface="Times New Roman"/>
                <a:cs typeface="Times New Roman"/>
              </a:rPr>
              <a:t>uygun </a:t>
            </a:r>
            <a:r>
              <a:rPr lang="tr-TR" sz="1800" dirty="0">
                <a:latin typeface="Times New Roman"/>
                <a:cs typeface="Times New Roman"/>
              </a:rPr>
              <a:t>olarak</a:t>
            </a:r>
            <a:r>
              <a:rPr lang="tr-TR" sz="1800" spc="434" dirty="0">
                <a:latin typeface="Times New Roman"/>
                <a:cs typeface="Times New Roman"/>
              </a:rPr>
              <a:t> </a:t>
            </a:r>
            <a:r>
              <a:rPr lang="tr-TR" sz="1800" dirty="0">
                <a:latin typeface="Times New Roman"/>
                <a:cs typeface="Times New Roman"/>
              </a:rPr>
              <a:t>düzenlenmiş</a:t>
            </a:r>
            <a:r>
              <a:rPr lang="tr-TR" sz="1800" spc="434" dirty="0">
                <a:latin typeface="Times New Roman"/>
                <a:cs typeface="Times New Roman"/>
              </a:rPr>
              <a:t> </a:t>
            </a:r>
            <a:r>
              <a:rPr lang="tr-TR" sz="1800" dirty="0">
                <a:latin typeface="Times New Roman"/>
                <a:cs typeface="Times New Roman"/>
              </a:rPr>
              <a:t>veriler</a:t>
            </a:r>
            <a:r>
              <a:rPr lang="tr-TR" sz="1800" spc="455" dirty="0">
                <a:latin typeface="Times New Roman"/>
                <a:cs typeface="Times New Roman"/>
              </a:rPr>
              <a:t> </a:t>
            </a:r>
            <a:r>
              <a:rPr lang="tr-TR" sz="1800" dirty="0">
                <a:latin typeface="Times New Roman"/>
                <a:cs typeface="Times New Roman"/>
              </a:rPr>
              <a:t>topluluğudur.</a:t>
            </a:r>
            <a:r>
              <a:rPr lang="tr-TR" sz="1800" spc="445" dirty="0">
                <a:latin typeface="Times New Roman"/>
                <a:cs typeface="Times New Roman"/>
              </a:rPr>
              <a:t> </a:t>
            </a:r>
            <a:r>
              <a:rPr lang="tr-TR" sz="1800" spc="-10" dirty="0">
                <a:latin typeface="Times New Roman"/>
                <a:cs typeface="Times New Roman"/>
              </a:rPr>
              <a:t>Birbirleriyle </a:t>
            </a:r>
            <a:r>
              <a:rPr lang="tr-TR" sz="1800" dirty="0">
                <a:latin typeface="Times New Roman"/>
                <a:cs typeface="Times New Roman"/>
              </a:rPr>
              <a:t>ilişkileri</a:t>
            </a:r>
            <a:r>
              <a:rPr lang="tr-TR" sz="1800" spc="245" dirty="0">
                <a:latin typeface="Times New Roman"/>
                <a:cs typeface="Times New Roman"/>
              </a:rPr>
              <a:t> </a:t>
            </a:r>
            <a:r>
              <a:rPr lang="tr-TR" sz="1800" dirty="0">
                <a:latin typeface="Times New Roman"/>
                <a:cs typeface="Times New Roman"/>
              </a:rPr>
              <a:t>olan</a:t>
            </a:r>
            <a:r>
              <a:rPr lang="tr-TR" sz="1800" spc="245" dirty="0">
                <a:latin typeface="Times New Roman"/>
                <a:cs typeface="Times New Roman"/>
              </a:rPr>
              <a:t> </a:t>
            </a:r>
            <a:r>
              <a:rPr lang="tr-TR" sz="1800" dirty="0">
                <a:latin typeface="Times New Roman"/>
                <a:cs typeface="Times New Roman"/>
              </a:rPr>
              <a:t>verilerin</a:t>
            </a:r>
            <a:r>
              <a:rPr lang="tr-TR" sz="1800" spc="245" dirty="0">
                <a:latin typeface="Times New Roman"/>
                <a:cs typeface="Times New Roman"/>
              </a:rPr>
              <a:t> </a:t>
            </a:r>
            <a:r>
              <a:rPr lang="tr-TR" sz="1800" dirty="0">
                <a:latin typeface="Times New Roman"/>
                <a:cs typeface="Times New Roman"/>
              </a:rPr>
              <a:t>tutulduğu,</a:t>
            </a:r>
            <a:r>
              <a:rPr lang="tr-TR" sz="1800" spc="265" dirty="0">
                <a:latin typeface="Times New Roman"/>
                <a:cs typeface="Times New Roman"/>
              </a:rPr>
              <a:t> </a:t>
            </a:r>
            <a:r>
              <a:rPr lang="tr-TR" sz="1800" dirty="0">
                <a:latin typeface="Times New Roman"/>
                <a:cs typeface="Times New Roman"/>
              </a:rPr>
              <a:t>mantıksal</a:t>
            </a:r>
            <a:r>
              <a:rPr lang="tr-TR" sz="1800" spc="254" dirty="0">
                <a:latin typeface="Times New Roman"/>
                <a:cs typeface="Times New Roman"/>
              </a:rPr>
              <a:t> </a:t>
            </a:r>
            <a:r>
              <a:rPr lang="tr-TR" sz="1800" dirty="0">
                <a:latin typeface="Times New Roman"/>
                <a:cs typeface="Times New Roman"/>
              </a:rPr>
              <a:t>ve</a:t>
            </a:r>
            <a:r>
              <a:rPr lang="tr-TR" sz="1800" spc="254" dirty="0">
                <a:latin typeface="Times New Roman"/>
                <a:cs typeface="Times New Roman"/>
              </a:rPr>
              <a:t> </a:t>
            </a:r>
            <a:r>
              <a:rPr lang="tr-TR" sz="1800" spc="-10" dirty="0">
                <a:latin typeface="Times New Roman"/>
                <a:cs typeface="Times New Roman"/>
              </a:rPr>
              <a:t>fiziksel </a:t>
            </a:r>
            <a:r>
              <a:rPr lang="tr-TR" sz="1800" dirty="0">
                <a:latin typeface="Times New Roman"/>
                <a:cs typeface="Times New Roman"/>
              </a:rPr>
              <a:t>olarak</a:t>
            </a:r>
            <a:r>
              <a:rPr lang="tr-TR" sz="1800" spc="-30" dirty="0">
                <a:latin typeface="Times New Roman"/>
                <a:cs typeface="Times New Roman"/>
              </a:rPr>
              <a:t> </a:t>
            </a:r>
            <a:r>
              <a:rPr lang="tr-TR" sz="1800" dirty="0">
                <a:latin typeface="Times New Roman"/>
                <a:cs typeface="Times New Roman"/>
              </a:rPr>
              <a:t>tanımlarının</a:t>
            </a:r>
            <a:r>
              <a:rPr lang="tr-TR" sz="1800" spc="-30" dirty="0">
                <a:latin typeface="Times New Roman"/>
                <a:cs typeface="Times New Roman"/>
              </a:rPr>
              <a:t> </a:t>
            </a:r>
            <a:r>
              <a:rPr lang="tr-TR" sz="1800" dirty="0">
                <a:latin typeface="Times New Roman"/>
                <a:cs typeface="Times New Roman"/>
              </a:rPr>
              <a:t>olduğu</a:t>
            </a:r>
            <a:r>
              <a:rPr lang="tr-TR" sz="1800" spc="-20" dirty="0">
                <a:latin typeface="Times New Roman"/>
                <a:cs typeface="Times New Roman"/>
              </a:rPr>
              <a:t> </a:t>
            </a:r>
            <a:r>
              <a:rPr lang="tr-TR" sz="1800" dirty="0">
                <a:latin typeface="Times New Roman"/>
                <a:cs typeface="Times New Roman"/>
              </a:rPr>
              <a:t>bilgi</a:t>
            </a:r>
            <a:r>
              <a:rPr lang="tr-TR" sz="1800" spc="-20" dirty="0">
                <a:latin typeface="Times New Roman"/>
                <a:cs typeface="Times New Roman"/>
              </a:rPr>
              <a:t> </a:t>
            </a:r>
            <a:r>
              <a:rPr lang="tr-TR" sz="1800" dirty="0">
                <a:latin typeface="Times New Roman"/>
                <a:cs typeface="Times New Roman"/>
              </a:rPr>
              <a:t>depolarıdır.</a:t>
            </a:r>
            <a:r>
              <a:rPr lang="tr-TR" sz="1800" spc="-25" dirty="0">
                <a:latin typeface="Times New Roman"/>
                <a:cs typeface="Times New Roman"/>
              </a:rPr>
              <a:t> </a:t>
            </a:r>
            <a:r>
              <a:rPr lang="tr-TR" sz="1800" dirty="0">
                <a:latin typeface="Times New Roman"/>
                <a:cs typeface="Times New Roman"/>
              </a:rPr>
              <a:t>Veri</a:t>
            </a:r>
            <a:r>
              <a:rPr lang="tr-TR" sz="1800" spc="-25" dirty="0">
                <a:latin typeface="Times New Roman"/>
                <a:cs typeface="Times New Roman"/>
              </a:rPr>
              <a:t> </a:t>
            </a:r>
            <a:r>
              <a:rPr lang="tr-TR" sz="1800" spc="-10" dirty="0">
                <a:latin typeface="Times New Roman"/>
                <a:cs typeface="Times New Roman"/>
              </a:rPr>
              <a:t>tabanları </a:t>
            </a:r>
            <a:r>
              <a:rPr lang="tr-TR" sz="1800" dirty="0">
                <a:latin typeface="Times New Roman"/>
                <a:cs typeface="Times New Roman"/>
              </a:rPr>
              <a:t>gerçekte</a:t>
            </a:r>
            <a:r>
              <a:rPr lang="tr-TR" sz="1800" spc="20" dirty="0">
                <a:latin typeface="Times New Roman"/>
                <a:cs typeface="Times New Roman"/>
              </a:rPr>
              <a:t> </a:t>
            </a:r>
            <a:r>
              <a:rPr lang="tr-TR" sz="1800" dirty="0">
                <a:latin typeface="Times New Roman"/>
                <a:cs typeface="Times New Roman"/>
              </a:rPr>
              <a:t>var</a:t>
            </a:r>
            <a:r>
              <a:rPr lang="tr-TR" sz="1800" spc="25" dirty="0">
                <a:latin typeface="Times New Roman"/>
                <a:cs typeface="Times New Roman"/>
              </a:rPr>
              <a:t> </a:t>
            </a:r>
            <a:r>
              <a:rPr lang="tr-TR" sz="1800" dirty="0">
                <a:latin typeface="Times New Roman"/>
                <a:cs typeface="Times New Roman"/>
              </a:rPr>
              <a:t>olan</a:t>
            </a:r>
            <a:r>
              <a:rPr lang="tr-TR" sz="1800" spc="30" dirty="0">
                <a:latin typeface="Times New Roman"/>
                <a:cs typeface="Times New Roman"/>
              </a:rPr>
              <a:t> </a:t>
            </a:r>
            <a:r>
              <a:rPr lang="tr-TR" sz="1800" dirty="0">
                <a:latin typeface="Times New Roman"/>
                <a:cs typeface="Times New Roman"/>
              </a:rPr>
              <a:t>ve</a:t>
            </a:r>
            <a:r>
              <a:rPr lang="tr-TR" sz="1800" spc="20" dirty="0">
                <a:latin typeface="Times New Roman"/>
                <a:cs typeface="Times New Roman"/>
              </a:rPr>
              <a:t> </a:t>
            </a:r>
            <a:r>
              <a:rPr lang="tr-TR" sz="1800" dirty="0">
                <a:latin typeface="Times New Roman"/>
                <a:cs typeface="Times New Roman"/>
              </a:rPr>
              <a:t>birbirleriyle</a:t>
            </a:r>
            <a:r>
              <a:rPr lang="tr-TR" sz="1800" spc="25" dirty="0">
                <a:latin typeface="Times New Roman"/>
                <a:cs typeface="Times New Roman"/>
              </a:rPr>
              <a:t> </a:t>
            </a:r>
            <a:r>
              <a:rPr lang="tr-TR" sz="1800" dirty="0">
                <a:latin typeface="Times New Roman"/>
                <a:cs typeface="Times New Roman"/>
              </a:rPr>
              <a:t>ilişkisi</a:t>
            </a:r>
            <a:r>
              <a:rPr lang="tr-TR" sz="1800" spc="20" dirty="0">
                <a:latin typeface="Times New Roman"/>
                <a:cs typeface="Times New Roman"/>
              </a:rPr>
              <a:t> </a:t>
            </a:r>
            <a:r>
              <a:rPr lang="tr-TR" sz="1800" dirty="0">
                <a:latin typeface="Times New Roman"/>
                <a:cs typeface="Times New Roman"/>
              </a:rPr>
              <a:t>olan</a:t>
            </a:r>
            <a:r>
              <a:rPr lang="tr-TR" sz="1800" spc="15" dirty="0">
                <a:latin typeface="Times New Roman"/>
                <a:cs typeface="Times New Roman"/>
              </a:rPr>
              <a:t> </a:t>
            </a:r>
            <a:r>
              <a:rPr lang="tr-TR" sz="1800" dirty="0">
                <a:latin typeface="Times New Roman"/>
                <a:cs typeface="Times New Roman"/>
              </a:rPr>
              <a:t>nesneleri</a:t>
            </a:r>
            <a:r>
              <a:rPr lang="tr-TR" sz="1800" spc="30" dirty="0">
                <a:latin typeface="Times New Roman"/>
                <a:cs typeface="Times New Roman"/>
              </a:rPr>
              <a:t> </a:t>
            </a:r>
            <a:r>
              <a:rPr lang="tr-TR" sz="1800" spc="-25" dirty="0">
                <a:latin typeface="Times New Roman"/>
                <a:cs typeface="Times New Roman"/>
              </a:rPr>
              <a:t>ve </a:t>
            </a:r>
            <a:r>
              <a:rPr lang="tr-TR" sz="1800" dirty="0">
                <a:latin typeface="Times New Roman"/>
                <a:cs typeface="Times New Roman"/>
              </a:rPr>
              <a:t>ilişkileri</a:t>
            </a:r>
            <a:r>
              <a:rPr lang="tr-TR" sz="1800" spc="-45" dirty="0">
                <a:latin typeface="Times New Roman"/>
                <a:cs typeface="Times New Roman"/>
              </a:rPr>
              <a:t> </a:t>
            </a:r>
            <a:r>
              <a:rPr lang="tr-TR" sz="1800" dirty="0">
                <a:latin typeface="Times New Roman"/>
                <a:cs typeface="Times New Roman"/>
              </a:rPr>
              <a:t>modeller</a:t>
            </a:r>
            <a:r>
              <a:rPr lang="tr-TR" sz="1800" spc="-40" dirty="0">
                <a:latin typeface="Times New Roman"/>
                <a:cs typeface="Times New Roman"/>
              </a:rPr>
              <a:t> </a:t>
            </a:r>
            <a:r>
              <a:rPr lang="tr-TR" sz="1800" spc="-20" dirty="0">
                <a:latin typeface="Times New Roman"/>
                <a:cs typeface="Times New Roman"/>
              </a:rPr>
              <a:t>[4].</a:t>
            </a:r>
            <a:endParaRPr lang="tr-TR" sz="1800" dirty="0">
              <a:latin typeface="Times New Roman"/>
              <a:cs typeface="Times New Roman"/>
            </a:endParaRPr>
          </a:p>
          <a:p>
            <a:pPr marL="12700" algn="just">
              <a:lnSpc>
                <a:spcPct val="100000"/>
              </a:lnSpc>
              <a:spcBef>
                <a:spcPts val="35"/>
              </a:spcBef>
            </a:pPr>
            <a:r>
              <a:rPr lang="tr-TR" sz="1800" dirty="0">
                <a:latin typeface="Times New Roman"/>
                <a:cs typeface="Times New Roman"/>
              </a:rPr>
              <a:t>Veri</a:t>
            </a:r>
            <a:r>
              <a:rPr lang="tr-TR" sz="1800" spc="-15" dirty="0">
                <a:latin typeface="Times New Roman"/>
                <a:cs typeface="Times New Roman"/>
              </a:rPr>
              <a:t> </a:t>
            </a:r>
            <a:r>
              <a:rPr lang="tr-TR" sz="1800" dirty="0">
                <a:latin typeface="Times New Roman"/>
                <a:cs typeface="Times New Roman"/>
              </a:rPr>
              <a:t>tabanı yönetim</a:t>
            </a:r>
            <a:r>
              <a:rPr lang="tr-TR" sz="1800" spc="-20" dirty="0">
                <a:latin typeface="Times New Roman"/>
                <a:cs typeface="Times New Roman"/>
              </a:rPr>
              <a:t> </a:t>
            </a:r>
            <a:r>
              <a:rPr lang="tr-TR" sz="1800" dirty="0">
                <a:latin typeface="Times New Roman"/>
                <a:cs typeface="Times New Roman"/>
              </a:rPr>
              <a:t>sistemleri</a:t>
            </a:r>
            <a:r>
              <a:rPr lang="tr-TR" sz="1800" spc="15" dirty="0">
                <a:latin typeface="Times New Roman"/>
                <a:cs typeface="Times New Roman"/>
              </a:rPr>
              <a:t> </a:t>
            </a:r>
            <a:r>
              <a:rPr lang="tr-TR" sz="1800" dirty="0">
                <a:latin typeface="Times New Roman"/>
                <a:cs typeface="Times New Roman"/>
              </a:rPr>
              <a:t>(VTYS),</a:t>
            </a:r>
            <a:r>
              <a:rPr lang="tr-TR" sz="1800" spc="-10" dirty="0">
                <a:latin typeface="Times New Roman"/>
                <a:cs typeface="Times New Roman"/>
              </a:rPr>
              <a:t> </a:t>
            </a:r>
            <a:r>
              <a:rPr lang="tr-TR" sz="1800" dirty="0">
                <a:latin typeface="Times New Roman"/>
                <a:cs typeface="Times New Roman"/>
              </a:rPr>
              <a:t>verilere</a:t>
            </a:r>
            <a:r>
              <a:rPr lang="tr-TR" sz="1800" spc="-10" dirty="0">
                <a:latin typeface="Times New Roman"/>
                <a:cs typeface="Times New Roman"/>
              </a:rPr>
              <a:t> </a:t>
            </a:r>
            <a:r>
              <a:rPr lang="tr-TR" sz="1800" dirty="0">
                <a:latin typeface="Times New Roman"/>
                <a:cs typeface="Times New Roman"/>
              </a:rPr>
              <a:t>aynı</a:t>
            </a:r>
            <a:r>
              <a:rPr lang="tr-TR" sz="1800" spc="-15" dirty="0">
                <a:latin typeface="Times New Roman"/>
                <a:cs typeface="Times New Roman"/>
              </a:rPr>
              <a:t> </a:t>
            </a:r>
            <a:r>
              <a:rPr lang="tr-TR" sz="1800" spc="-20" dirty="0">
                <a:latin typeface="Times New Roman"/>
                <a:cs typeface="Times New Roman"/>
              </a:rPr>
              <a:t>anda</a:t>
            </a:r>
            <a:endParaRPr lang="tr-TR" sz="1800" dirty="0">
              <a:latin typeface="Times New Roman"/>
              <a:cs typeface="Times New Roman"/>
            </a:endParaRPr>
          </a:p>
          <a:p>
            <a:pPr marL="12700" marR="5080" algn="just">
              <a:lnSpc>
                <a:spcPct val="103299"/>
              </a:lnSpc>
              <a:spcBef>
                <a:spcPts val="10"/>
              </a:spcBef>
            </a:pPr>
            <a:r>
              <a:rPr lang="tr-TR" sz="1800" dirty="0">
                <a:latin typeface="Times New Roman"/>
                <a:cs typeface="Times New Roman"/>
              </a:rPr>
              <a:t>birden</a:t>
            </a:r>
            <a:r>
              <a:rPr lang="tr-TR" sz="1800" spc="409" dirty="0">
                <a:latin typeface="Times New Roman"/>
                <a:cs typeface="Times New Roman"/>
              </a:rPr>
              <a:t> </a:t>
            </a:r>
            <a:r>
              <a:rPr lang="tr-TR" sz="1800" dirty="0">
                <a:latin typeface="Times New Roman"/>
                <a:cs typeface="Times New Roman"/>
              </a:rPr>
              <a:t>çok</a:t>
            </a:r>
            <a:r>
              <a:rPr lang="tr-TR" sz="1800" spc="415" dirty="0">
                <a:latin typeface="Times New Roman"/>
                <a:cs typeface="Times New Roman"/>
              </a:rPr>
              <a:t> </a:t>
            </a:r>
            <a:r>
              <a:rPr lang="tr-TR" sz="1800" dirty="0">
                <a:latin typeface="Times New Roman"/>
                <a:cs typeface="Times New Roman"/>
              </a:rPr>
              <a:t>bağlantı</a:t>
            </a:r>
            <a:r>
              <a:rPr lang="tr-TR" sz="1800" spc="420" dirty="0">
                <a:latin typeface="Times New Roman"/>
                <a:cs typeface="Times New Roman"/>
              </a:rPr>
              <a:t> </a:t>
            </a:r>
            <a:r>
              <a:rPr lang="tr-TR" sz="1800" dirty="0">
                <a:latin typeface="Times New Roman"/>
                <a:cs typeface="Times New Roman"/>
              </a:rPr>
              <a:t>sağlayabilme</a:t>
            </a:r>
            <a:r>
              <a:rPr lang="tr-TR" sz="1800" spc="420" dirty="0">
                <a:latin typeface="Times New Roman"/>
                <a:cs typeface="Times New Roman"/>
              </a:rPr>
              <a:t> </a:t>
            </a:r>
            <a:r>
              <a:rPr lang="tr-TR" sz="1800" dirty="0">
                <a:latin typeface="Times New Roman"/>
                <a:cs typeface="Times New Roman"/>
              </a:rPr>
              <a:t>özelliği</a:t>
            </a:r>
            <a:r>
              <a:rPr lang="tr-TR" sz="1800" spc="420" dirty="0">
                <a:latin typeface="Times New Roman"/>
                <a:cs typeface="Times New Roman"/>
              </a:rPr>
              <a:t> </a:t>
            </a:r>
            <a:r>
              <a:rPr lang="tr-TR" sz="1800" dirty="0">
                <a:latin typeface="Times New Roman"/>
                <a:cs typeface="Times New Roman"/>
              </a:rPr>
              <a:t>sağlar.</a:t>
            </a:r>
            <a:r>
              <a:rPr lang="tr-TR" sz="1800" spc="420" dirty="0">
                <a:latin typeface="Times New Roman"/>
                <a:cs typeface="Times New Roman"/>
              </a:rPr>
              <a:t> </a:t>
            </a:r>
            <a:r>
              <a:rPr lang="tr-TR" sz="1800" spc="-25" dirty="0">
                <a:latin typeface="Times New Roman"/>
                <a:cs typeface="Times New Roman"/>
              </a:rPr>
              <a:t>Bu </a:t>
            </a:r>
            <a:r>
              <a:rPr lang="tr-TR" sz="1800" dirty="0">
                <a:latin typeface="Times New Roman"/>
                <a:cs typeface="Times New Roman"/>
              </a:rPr>
              <a:t>sistemler,</a:t>
            </a:r>
            <a:r>
              <a:rPr lang="tr-TR" sz="1800" spc="409" dirty="0">
                <a:latin typeface="Times New Roman"/>
                <a:cs typeface="Times New Roman"/>
              </a:rPr>
              <a:t> </a:t>
            </a:r>
            <a:r>
              <a:rPr lang="tr-TR" sz="1800" dirty="0">
                <a:latin typeface="Times New Roman"/>
                <a:cs typeface="Times New Roman"/>
              </a:rPr>
              <a:t>veri</a:t>
            </a:r>
            <a:r>
              <a:rPr lang="tr-TR" sz="1800" spc="400" dirty="0">
                <a:latin typeface="Times New Roman"/>
                <a:cs typeface="Times New Roman"/>
              </a:rPr>
              <a:t> </a:t>
            </a:r>
            <a:r>
              <a:rPr lang="tr-TR" sz="1800" dirty="0">
                <a:latin typeface="Times New Roman"/>
                <a:cs typeface="Times New Roman"/>
              </a:rPr>
              <a:t>tabanı</a:t>
            </a:r>
            <a:r>
              <a:rPr lang="tr-TR" sz="1800" spc="425" dirty="0">
                <a:latin typeface="Times New Roman"/>
                <a:cs typeface="Times New Roman"/>
              </a:rPr>
              <a:t> </a:t>
            </a:r>
            <a:r>
              <a:rPr lang="tr-TR" sz="1800" dirty="0">
                <a:latin typeface="Times New Roman"/>
                <a:cs typeface="Times New Roman"/>
              </a:rPr>
              <a:t>yönetiminin</a:t>
            </a:r>
            <a:r>
              <a:rPr lang="tr-TR" sz="1800" spc="395" dirty="0">
                <a:latin typeface="Times New Roman"/>
                <a:cs typeface="Times New Roman"/>
              </a:rPr>
              <a:t> </a:t>
            </a:r>
            <a:r>
              <a:rPr lang="tr-TR" sz="1800" dirty="0">
                <a:latin typeface="Times New Roman"/>
                <a:cs typeface="Times New Roman"/>
              </a:rPr>
              <a:t>bir</a:t>
            </a:r>
            <a:r>
              <a:rPr lang="tr-TR" sz="1800" spc="405" dirty="0">
                <a:latin typeface="Times New Roman"/>
                <a:cs typeface="Times New Roman"/>
              </a:rPr>
              <a:t> </a:t>
            </a:r>
            <a:r>
              <a:rPr lang="tr-TR" sz="1800" dirty="0">
                <a:latin typeface="Times New Roman"/>
                <a:cs typeface="Times New Roman"/>
              </a:rPr>
              <a:t>parçası</a:t>
            </a:r>
            <a:r>
              <a:rPr lang="tr-TR" sz="1800" spc="395" dirty="0">
                <a:latin typeface="Times New Roman"/>
                <a:cs typeface="Times New Roman"/>
              </a:rPr>
              <a:t> </a:t>
            </a:r>
            <a:r>
              <a:rPr lang="tr-TR" sz="1800" spc="-10" dirty="0">
                <a:latin typeface="Times New Roman"/>
                <a:cs typeface="Times New Roman"/>
              </a:rPr>
              <a:t>olarak, </a:t>
            </a:r>
            <a:r>
              <a:rPr lang="tr-TR" sz="1800" dirty="0">
                <a:latin typeface="Times New Roman"/>
                <a:cs typeface="Times New Roman"/>
              </a:rPr>
              <a:t>verinin</a:t>
            </a:r>
            <a:r>
              <a:rPr lang="tr-TR" sz="1800" spc="150" dirty="0">
                <a:latin typeface="Times New Roman"/>
                <a:cs typeface="Times New Roman"/>
              </a:rPr>
              <a:t> </a:t>
            </a:r>
            <a:r>
              <a:rPr lang="tr-TR" sz="1800" dirty="0">
                <a:latin typeface="Times New Roman"/>
                <a:cs typeface="Times New Roman"/>
              </a:rPr>
              <a:t>nasıl</a:t>
            </a:r>
            <a:r>
              <a:rPr lang="tr-TR" sz="1800" spc="160" dirty="0">
                <a:latin typeface="Times New Roman"/>
                <a:cs typeface="Times New Roman"/>
              </a:rPr>
              <a:t> </a:t>
            </a:r>
            <a:r>
              <a:rPr lang="tr-TR" sz="1800" dirty="0">
                <a:latin typeface="Times New Roman"/>
                <a:cs typeface="Times New Roman"/>
              </a:rPr>
              <a:t>depolanacağı,</a:t>
            </a:r>
            <a:r>
              <a:rPr lang="tr-TR" sz="1800" spc="160" dirty="0">
                <a:latin typeface="Times New Roman"/>
                <a:cs typeface="Times New Roman"/>
              </a:rPr>
              <a:t> </a:t>
            </a:r>
            <a:r>
              <a:rPr lang="tr-TR" sz="1800" dirty="0">
                <a:latin typeface="Times New Roman"/>
                <a:cs typeface="Times New Roman"/>
              </a:rPr>
              <a:t>kullanılacağı</a:t>
            </a:r>
            <a:r>
              <a:rPr lang="tr-TR" sz="1800" spc="160" dirty="0">
                <a:latin typeface="Times New Roman"/>
                <a:cs typeface="Times New Roman"/>
              </a:rPr>
              <a:t> </a:t>
            </a:r>
            <a:r>
              <a:rPr lang="tr-TR" sz="1800" dirty="0">
                <a:latin typeface="Times New Roman"/>
                <a:cs typeface="Times New Roman"/>
              </a:rPr>
              <a:t>ve</a:t>
            </a:r>
            <a:r>
              <a:rPr lang="tr-TR" sz="1800" spc="160" dirty="0">
                <a:latin typeface="Times New Roman"/>
                <a:cs typeface="Times New Roman"/>
              </a:rPr>
              <a:t> </a:t>
            </a:r>
            <a:r>
              <a:rPr lang="tr-TR" sz="1800" spc="-10" dirty="0">
                <a:latin typeface="Times New Roman"/>
                <a:cs typeface="Times New Roman"/>
              </a:rPr>
              <a:t>erişileceğini </a:t>
            </a:r>
            <a:r>
              <a:rPr lang="tr-TR" sz="1800" dirty="0">
                <a:latin typeface="Times New Roman"/>
                <a:cs typeface="Times New Roman"/>
              </a:rPr>
              <a:t>mantıksal</a:t>
            </a:r>
            <a:r>
              <a:rPr lang="tr-TR" sz="1800" spc="-30" dirty="0">
                <a:latin typeface="Times New Roman"/>
                <a:cs typeface="Times New Roman"/>
              </a:rPr>
              <a:t> </a:t>
            </a:r>
            <a:r>
              <a:rPr lang="tr-TR" sz="1800" dirty="0">
                <a:latin typeface="Times New Roman"/>
                <a:cs typeface="Times New Roman"/>
              </a:rPr>
              <a:t>olarak</a:t>
            </a:r>
            <a:r>
              <a:rPr lang="tr-TR" sz="1800" spc="-25" dirty="0">
                <a:latin typeface="Times New Roman"/>
                <a:cs typeface="Times New Roman"/>
              </a:rPr>
              <a:t> </a:t>
            </a:r>
            <a:r>
              <a:rPr lang="tr-TR" sz="1800" dirty="0">
                <a:latin typeface="Times New Roman"/>
                <a:cs typeface="Times New Roman"/>
              </a:rPr>
              <a:t>yönlendiren</a:t>
            </a:r>
            <a:r>
              <a:rPr lang="tr-TR" sz="1800" spc="-30" dirty="0">
                <a:latin typeface="Times New Roman"/>
                <a:cs typeface="Times New Roman"/>
              </a:rPr>
              <a:t> </a:t>
            </a:r>
            <a:r>
              <a:rPr lang="tr-TR" sz="1800" dirty="0">
                <a:latin typeface="Times New Roman"/>
                <a:cs typeface="Times New Roman"/>
              </a:rPr>
              <a:t>bir</a:t>
            </a:r>
            <a:r>
              <a:rPr lang="tr-TR" sz="1800" spc="-25" dirty="0">
                <a:latin typeface="Times New Roman"/>
                <a:cs typeface="Times New Roman"/>
              </a:rPr>
              <a:t> </a:t>
            </a:r>
            <a:r>
              <a:rPr lang="tr-TR" sz="1800" spc="-10" dirty="0">
                <a:latin typeface="Times New Roman"/>
                <a:cs typeface="Times New Roman"/>
              </a:rPr>
              <a:t>kurallar</a:t>
            </a:r>
            <a:r>
              <a:rPr lang="tr-TR" sz="1800" spc="-30" dirty="0">
                <a:latin typeface="Times New Roman"/>
                <a:cs typeface="Times New Roman"/>
              </a:rPr>
              <a:t> </a:t>
            </a:r>
            <a:r>
              <a:rPr lang="tr-TR" sz="1800" spc="-10" dirty="0">
                <a:latin typeface="Times New Roman"/>
                <a:cs typeface="Times New Roman"/>
              </a:rPr>
              <a:t>sistemidir.</a:t>
            </a:r>
            <a:endParaRPr lang="tr-TR" sz="1800" dirty="0">
              <a:latin typeface="Times New Roman"/>
              <a:cs typeface="Times New Roman"/>
            </a:endParaRPr>
          </a:p>
          <a:p>
            <a:pPr marL="12700" algn="just">
              <a:lnSpc>
                <a:spcPct val="100000"/>
              </a:lnSpc>
              <a:spcBef>
                <a:spcPts val="35"/>
              </a:spcBef>
            </a:pPr>
            <a:r>
              <a:rPr lang="tr-TR" sz="1800" dirty="0">
                <a:latin typeface="Times New Roman"/>
                <a:cs typeface="Times New Roman"/>
              </a:rPr>
              <a:t>Veri</a:t>
            </a:r>
            <a:r>
              <a:rPr lang="tr-TR" sz="1800" spc="145" dirty="0">
                <a:latin typeface="Times New Roman"/>
                <a:cs typeface="Times New Roman"/>
              </a:rPr>
              <a:t>  </a:t>
            </a:r>
            <a:r>
              <a:rPr lang="tr-TR" sz="1800" dirty="0">
                <a:latin typeface="Times New Roman"/>
                <a:cs typeface="Times New Roman"/>
              </a:rPr>
              <a:t>tabanı,</a:t>
            </a:r>
            <a:r>
              <a:rPr lang="tr-TR" sz="1800" spc="150" dirty="0">
                <a:latin typeface="Times New Roman"/>
                <a:cs typeface="Times New Roman"/>
              </a:rPr>
              <a:t>  </a:t>
            </a:r>
            <a:r>
              <a:rPr lang="tr-TR" sz="1800" dirty="0">
                <a:latin typeface="Times New Roman"/>
                <a:cs typeface="Times New Roman"/>
              </a:rPr>
              <a:t>VTYS</a:t>
            </a:r>
            <a:r>
              <a:rPr lang="tr-TR" sz="1800" spc="150" dirty="0">
                <a:latin typeface="Times New Roman"/>
                <a:cs typeface="Times New Roman"/>
              </a:rPr>
              <a:t>  </a:t>
            </a:r>
            <a:r>
              <a:rPr lang="tr-TR" sz="1800" dirty="0">
                <a:latin typeface="Times New Roman"/>
                <a:cs typeface="Times New Roman"/>
              </a:rPr>
              <a:t>ve</a:t>
            </a:r>
            <a:r>
              <a:rPr lang="tr-TR" sz="1800" spc="150" dirty="0">
                <a:latin typeface="Times New Roman"/>
                <a:cs typeface="Times New Roman"/>
              </a:rPr>
              <a:t>  </a:t>
            </a:r>
            <a:r>
              <a:rPr lang="tr-TR" sz="1800" dirty="0">
                <a:latin typeface="Times New Roman"/>
                <a:cs typeface="Times New Roman"/>
              </a:rPr>
              <a:t>uygulama</a:t>
            </a:r>
            <a:r>
              <a:rPr lang="tr-TR" sz="1800" spc="150" dirty="0">
                <a:latin typeface="Times New Roman"/>
                <a:cs typeface="Times New Roman"/>
              </a:rPr>
              <a:t>  </a:t>
            </a:r>
            <a:r>
              <a:rPr lang="tr-TR" sz="1800" dirty="0">
                <a:latin typeface="Times New Roman"/>
                <a:cs typeface="Times New Roman"/>
              </a:rPr>
              <a:t>programlarını</a:t>
            </a:r>
            <a:r>
              <a:rPr lang="tr-TR" sz="1800" spc="145" dirty="0">
                <a:latin typeface="Times New Roman"/>
                <a:cs typeface="Times New Roman"/>
              </a:rPr>
              <a:t>  </a:t>
            </a:r>
            <a:r>
              <a:rPr lang="tr-TR" sz="1800" spc="-25" dirty="0">
                <a:latin typeface="Times New Roman"/>
                <a:cs typeface="Times New Roman"/>
              </a:rPr>
              <a:t>ile</a:t>
            </a:r>
            <a:endParaRPr lang="tr-TR" sz="1800" dirty="0">
              <a:latin typeface="Times New Roman"/>
              <a:cs typeface="Times New Roman"/>
            </a:endParaRPr>
          </a:p>
          <a:p>
            <a:pPr marL="12700" marR="5080" algn="just">
              <a:lnSpc>
                <a:spcPct val="103400"/>
              </a:lnSpc>
              <a:spcBef>
                <a:spcPts val="5"/>
              </a:spcBef>
            </a:pPr>
            <a:r>
              <a:rPr lang="tr-TR" sz="1800" dirty="0">
                <a:latin typeface="Times New Roman"/>
                <a:cs typeface="Times New Roman"/>
              </a:rPr>
              <a:t>kullanıcı</a:t>
            </a:r>
            <a:r>
              <a:rPr lang="tr-TR" sz="1800" spc="110" dirty="0">
                <a:latin typeface="Times New Roman"/>
                <a:cs typeface="Times New Roman"/>
              </a:rPr>
              <a:t> </a:t>
            </a:r>
            <a:r>
              <a:rPr lang="tr-TR" sz="1800" dirty="0">
                <a:latin typeface="Times New Roman"/>
                <a:cs typeface="Times New Roman"/>
              </a:rPr>
              <a:t>ara</a:t>
            </a:r>
            <a:r>
              <a:rPr lang="tr-TR" sz="1800" spc="130" dirty="0">
                <a:latin typeface="Times New Roman"/>
                <a:cs typeface="Times New Roman"/>
              </a:rPr>
              <a:t> </a:t>
            </a:r>
            <a:r>
              <a:rPr lang="tr-TR" sz="1800" dirty="0">
                <a:latin typeface="Times New Roman"/>
                <a:cs typeface="Times New Roman"/>
              </a:rPr>
              <a:t>yüzlerini</a:t>
            </a:r>
            <a:r>
              <a:rPr lang="tr-TR" sz="1800" spc="114" dirty="0">
                <a:latin typeface="Times New Roman"/>
                <a:cs typeface="Times New Roman"/>
              </a:rPr>
              <a:t> </a:t>
            </a:r>
            <a:r>
              <a:rPr lang="tr-TR" sz="1800" dirty="0">
                <a:latin typeface="Times New Roman"/>
                <a:cs typeface="Times New Roman"/>
              </a:rPr>
              <a:t>içeren</a:t>
            </a:r>
            <a:r>
              <a:rPr lang="tr-TR" sz="1800" spc="140" dirty="0">
                <a:latin typeface="Times New Roman"/>
                <a:cs typeface="Times New Roman"/>
              </a:rPr>
              <a:t> </a:t>
            </a:r>
            <a:r>
              <a:rPr lang="tr-TR" sz="1800" dirty="0">
                <a:latin typeface="Times New Roman"/>
                <a:cs typeface="Times New Roman"/>
              </a:rPr>
              <a:t>yapıya</a:t>
            </a:r>
            <a:r>
              <a:rPr lang="tr-TR" sz="1800" spc="125" dirty="0">
                <a:latin typeface="Times New Roman"/>
                <a:cs typeface="Times New Roman"/>
              </a:rPr>
              <a:t> </a:t>
            </a:r>
            <a:r>
              <a:rPr lang="tr-TR" sz="1800" dirty="0">
                <a:latin typeface="Times New Roman"/>
                <a:cs typeface="Times New Roman"/>
              </a:rPr>
              <a:t>“veri</a:t>
            </a:r>
            <a:r>
              <a:rPr lang="tr-TR" sz="1800" spc="114" dirty="0">
                <a:latin typeface="Times New Roman"/>
                <a:cs typeface="Times New Roman"/>
              </a:rPr>
              <a:t> </a:t>
            </a:r>
            <a:r>
              <a:rPr lang="tr-TR" sz="1800" dirty="0">
                <a:latin typeface="Times New Roman"/>
                <a:cs typeface="Times New Roman"/>
              </a:rPr>
              <a:t>tabanı</a:t>
            </a:r>
            <a:r>
              <a:rPr lang="tr-TR" sz="1800" spc="114" dirty="0">
                <a:latin typeface="Times New Roman"/>
                <a:cs typeface="Times New Roman"/>
              </a:rPr>
              <a:t> </a:t>
            </a:r>
            <a:r>
              <a:rPr lang="tr-TR" sz="1800" spc="-10" dirty="0">
                <a:latin typeface="Times New Roman"/>
                <a:cs typeface="Times New Roman"/>
              </a:rPr>
              <a:t>sistemi </a:t>
            </a:r>
            <a:r>
              <a:rPr lang="tr-TR" sz="1800" dirty="0">
                <a:latin typeface="Times New Roman"/>
                <a:cs typeface="Times New Roman"/>
              </a:rPr>
              <a:t>(VTS)”</a:t>
            </a:r>
            <a:r>
              <a:rPr lang="tr-TR" sz="1800" spc="55" dirty="0">
                <a:latin typeface="Times New Roman"/>
                <a:cs typeface="Times New Roman"/>
              </a:rPr>
              <a:t> </a:t>
            </a:r>
            <a:r>
              <a:rPr lang="tr-TR" sz="1800" dirty="0">
                <a:latin typeface="Times New Roman"/>
                <a:cs typeface="Times New Roman"/>
              </a:rPr>
              <a:t>denir.</a:t>
            </a:r>
            <a:r>
              <a:rPr lang="tr-TR" sz="1800" spc="55" dirty="0">
                <a:latin typeface="Times New Roman"/>
                <a:cs typeface="Times New Roman"/>
              </a:rPr>
              <a:t> </a:t>
            </a:r>
            <a:r>
              <a:rPr lang="tr-TR" sz="1800" dirty="0">
                <a:latin typeface="Times New Roman"/>
                <a:cs typeface="Times New Roman"/>
              </a:rPr>
              <a:t>Veri</a:t>
            </a:r>
            <a:r>
              <a:rPr lang="tr-TR" sz="1800" spc="50" dirty="0">
                <a:latin typeface="Times New Roman"/>
                <a:cs typeface="Times New Roman"/>
              </a:rPr>
              <a:t> </a:t>
            </a:r>
            <a:r>
              <a:rPr lang="tr-TR" sz="1800" dirty="0">
                <a:latin typeface="Times New Roman"/>
                <a:cs typeface="Times New Roman"/>
              </a:rPr>
              <a:t>tabanı,</a:t>
            </a:r>
            <a:r>
              <a:rPr lang="tr-TR" sz="1800" spc="55" dirty="0">
                <a:latin typeface="Times New Roman"/>
                <a:cs typeface="Times New Roman"/>
              </a:rPr>
              <a:t> </a:t>
            </a:r>
            <a:r>
              <a:rPr lang="tr-TR" sz="1800" dirty="0">
                <a:latin typeface="Times New Roman"/>
                <a:cs typeface="Times New Roman"/>
              </a:rPr>
              <a:t>veri</a:t>
            </a:r>
            <a:r>
              <a:rPr lang="tr-TR" sz="1800" spc="50" dirty="0">
                <a:latin typeface="Times New Roman"/>
                <a:cs typeface="Times New Roman"/>
              </a:rPr>
              <a:t> </a:t>
            </a:r>
            <a:r>
              <a:rPr lang="tr-TR" sz="1800" dirty="0">
                <a:latin typeface="Times New Roman"/>
                <a:cs typeface="Times New Roman"/>
              </a:rPr>
              <a:t>tabanı</a:t>
            </a:r>
            <a:r>
              <a:rPr lang="tr-TR" sz="1800" spc="80" dirty="0">
                <a:latin typeface="Times New Roman"/>
                <a:cs typeface="Times New Roman"/>
              </a:rPr>
              <a:t> </a:t>
            </a:r>
            <a:r>
              <a:rPr lang="tr-TR" sz="1800" dirty="0">
                <a:latin typeface="Times New Roman"/>
                <a:cs typeface="Times New Roman"/>
              </a:rPr>
              <a:t>yönetim</a:t>
            </a:r>
            <a:r>
              <a:rPr lang="tr-TR" sz="1800" spc="45" dirty="0">
                <a:latin typeface="Times New Roman"/>
                <a:cs typeface="Times New Roman"/>
              </a:rPr>
              <a:t> </a:t>
            </a:r>
            <a:r>
              <a:rPr lang="tr-TR" sz="1800" dirty="0">
                <a:latin typeface="Times New Roman"/>
                <a:cs typeface="Times New Roman"/>
              </a:rPr>
              <a:t>sistemi</a:t>
            </a:r>
            <a:r>
              <a:rPr lang="tr-TR" sz="1800" spc="55" dirty="0">
                <a:latin typeface="Times New Roman"/>
                <a:cs typeface="Times New Roman"/>
              </a:rPr>
              <a:t> </a:t>
            </a:r>
            <a:r>
              <a:rPr lang="tr-TR" sz="1800" spc="-25" dirty="0">
                <a:latin typeface="Times New Roman"/>
                <a:cs typeface="Times New Roman"/>
              </a:rPr>
              <a:t>ve </a:t>
            </a:r>
            <a:r>
              <a:rPr lang="tr-TR" sz="1800" dirty="0">
                <a:latin typeface="Times New Roman"/>
                <a:cs typeface="Times New Roman"/>
              </a:rPr>
              <a:t>veri tabanı</a:t>
            </a:r>
            <a:r>
              <a:rPr lang="tr-TR" sz="1800" spc="10" dirty="0">
                <a:latin typeface="Times New Roman"/>
                <a:cs typeface="Times New Roman"/>
              </a:rPr>
              <a:t> </a:t>
            </a:r>
            <a:r>
              <a:rPr lang="tr-TR" sz="1800" dirty="0">
                <a:latin typeface="Times New Roman"/>
                <a:cs typeface="Times New Roman"/>
              </a:rPr>
              <a:t>sistemi arasındaki</a:t>
            </a:r>
            <a:r>
              <a:rPr lang="tr-TR" sz="1800" spc="15" dirty="0">
                <a:latin typeface="Times New Roman"/>
                <a:cs typeface="Times New Roman"/>
              </a:rPr>
              <a:t> </a:t>
            </a:r>
            <a:r>
              <a:rPr lang="tr-TR" sz="1800" dirty="0">
                <a:latin typeface="Times New Roman"/>
                <a:cs typeface="Times New Roman"/>
              </a:rPr>
              <a:t>ilişki</a:t>
            </a:r>
            <a:r>
              <a:rPr lang="tr-TR" sz="1800" spc="10" dirty="0">
                <a:latin typeface="Times New Roman"/>
                <a:cs typeface="Times New Roman"/>
              </a:rPr>
              <a:t> </a:t>
            </a:r>
            <a:r>
              <a:rPr lang="tr-TR" sz="1800" dirty="0">
                <a:latin typeface="Times New Roman"/>
                <a:cs typeface="Times New Roman"/>
              </a:rPr>
              <a:t>ve</a:t>
            </a:r>
            <a:r>
              <a:rPr lang="tr-TR" sz="1800" spc="5" dirty="0">
                <a:latin typeface="Times New Roman"/>
                <a:cs typeface="Times New Roman"/>
              </a:rPr>
              <a:t> </a:t>
            </a:r>
            <a:r>
              <a:rPr lang="tr-TR" sz="1800" dirty="0">
                <a:latin typeface="Times New Roman"/>
                <a:cs typeface="Times New Roman"/>
              </a:rPr>
              <a:t>işlevler</a:t>
            </a:r>
            <a:r>
              <a:rPr lang="tr-TR" sz="1800" spc="10" dirty="0">
                <a:latin typeface="Times New Roman"/>
                <a:cs typeface="Times New Roman"/>
              </a:rPr>
              <a:t> </a:t>
            </a:r>
            <a:r>
              <a:rPr lang="tr-TR" sz="1800" dirty="0">
                <a:latin typeface="Times New Roman"/>
                <a:cs typeface="Times New Roman"/>
              </a:rPr>
              <a:t>şekil</a:t>
            </a:r>
            <a:r>
              <a:rPr lang="tr-TR" sz="1800" spc="5" dirty="0">
                <a:latin typeface="Times New Roman"/>
                <a:cs typeface="Times New Roman"/>
              </a:rPr>
              <a:t> </a:t>
            </a:r>
            <a:r>
              <a:rPr lang="tr-TR" sz="1800" spc="-10" dirty="0">
                <a:latin typeface="Times New Roman"/>
                <a:cs typeface="Times New Roman"/>
              </a:rPr>
              <a:t>3.1’de gösterilmiştir.</a:t>
            </a:r>
            <a:endParaRPr lang="tr-TR" sz="1800" dirty="0">
              <a:latin typeface="Times New Roman"/>
              <a:cs typeface="Times New Roman"/>
            </a:endParaRPr>
          </a:p>
          <a:p>
            <a:endParaRPr lang="tr-TR" dirty="0"/>
          </a:p>
        </p:txBody>
      </p:sp>
    </p:spTree>
    <p:extLst>
      <p:ext uri="{BB962C8B-B14F-4D97-AF65-F5344CB8AC3E}">
        <p14:creationId xmlns:p14="http://schemas.microsoft.com/office/powerpoint/2010/main" val="1999837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F1AB79-23D9-C6F2-917D-652EB0AA91D7}"/>
              </a:ext>
            </a:extLst>
          </p:cNvPr>
          <p:cNvSpPr>
            <a:spLocks noGrp="1"/>
          </p:cNvSpPr>
          <p:nvPr>
            <p:ph type="title"/>
          </p:nvPr>
        </p:nvSpPr>
        <p:spPr/>
        <p:txBody>
          <a:bodyPr/>
          <a:lstStyle/>
          <a:p>
            <a:r>
              <a:rPr lang="tr-TR" dirty="0"/>
              <a:t>VERİ TABANI MODELLERİ</a:t>
            </a:r>
          </a:p>
        </p:txBody>
      </p:sp>
      <p:sp>
        <p:nvSpPr>
          <p:cNvPr id="3" name="İçerik Yer Tutucusu 2">
            <a:extLst>
              <a:ext uri="{FF2B5EF4-FFF2-40B4-BE49-F238E27FC236}">
                <a16:creationId xmlns:a16="http://schemas.microsoft.com/office/drawing/2014/main" id="{74173367-4FC0-31D0-A74E-3FFF2396BB29}"/>
              </a:ext>
            </a:extLst>
          </p:cNvPr>
          <p:cNvSpPr>
            <a:spLocks noGrp="1"/>
          </p:cNvSpPr>
          <p:nvPr>
            <p:ph idx="1"/>
          </p:nvPr>
        </p:nvSpPr>
        <p:spPr/>
        <p:txBody>
          <a:bodyPr/>
          <a:lstStyle/>
          <a:p>
            <a:r>
              <a:rPr lang="tr-TR" sz="1800" dirty="0">
                <a:effectLst/>
                <a:latin typeface="Times New Roman" panose="02020603050405020304" pitchFamily="18" charset="0"/>
              </a:rPr>
              <a:t>Veri tabanı modellerini sekiz kategoriye ayırabiliriz:</a:t>
            </a:r>
            <a:br>
              <a:rPr lang="tr-TR" sz="1800" dirty="0">
                <a:effectLst/>
                <a:latin typeface="Times New Roman" panose="02020603050405020304" pitchFamily="18" charset="0"/>
              </a:rPr>
            </a:br>
            <a:r>
              <a:rPr lang="tr-TR" sz="1800" dirty="0">
                <a:effectLst/>
                <a:latin typeface="Symbol" pitchFamily="2" charset="2"/>
              </a:rPr>
              <a:t> </a:t>
            </a:r>
            <a:r>
              <a:rPr lang="tr-TR" sz="1800" dirty="0" err="1">
                <a:effectLst/>
                <a:latin typeface="Times New Roman" panose="02020603050405020304" pitchFamily="18" charset="0"/>
              </a:rPr>
              <a:t>Düz</a:t>
            </a:r>
            <a:r>
              <a:rPr lang="tr-TR" sz="1800" dirty="0">
                <a:effectLst/>
                <a:latin typeface="Times New Roman" panose="02020603050405020304" pitchFamily="18" charset="0"/>
              </a:rPr>
              <a:t> model veya tablo modeli: </a:t>
            </a:r>
            <a:r>
              <a:rPr lang="tr-TR" sz="1800" dirty="0" err="1">
                <a:effectLst/>
                <a:latin typeface="Times New Roman" panose="02020603050405020304" pitchFamily="18" charset="0"/>
              </a:rPr>
              <a:t>İki</a:t>
            </a:r>
            <a:r>
              <a:rPr lang="tr-TR" sz="1800" dirty="0">
                <a:effectLst/>
                <a:latin typeface="Times New Roman" panose="02020603050405020304" pitchFamily="18" charset="0"/>
              </a:rPr>
              <a:t> boyutlu veri grubundan </a:t>
            </a:r>
            <a:r>
              <a:rPr lang="tr-TR" sz="1800" dirty="0" err="1">
                <a:effectLst/>
                <a:latin typeface="Times New Roman" panose="02020603050405020304" pitchFamily="18" charset="0"/>
              </a:rPr>
              <a:t>oluşur</a:t>
            </a:r>
            <a:r>
              <a:rPr lang="tr-TR" sz="1800" dirty="0">
                <a:effectLst/>
                <a:latin typeface="Times New Roman" panose="02020603050405020304" pitchFamily="18" charset="0"/>
              </a:rPr>
              <a:t>. </a:t>
            </a:r>
            <a:r>
              <a:rPr lang="tr-TR" sz="1800" dirty="0" err="1">
                <a:effectLst/>
                <a:latin typeface="Times New Roman" panose="02020603050405020304" pitchFamily="18" charset="0"/>
              </a:rPr>
              <a:t>Sütunlarda</a:t>
            </a:r>
            <a:r>
              <a:rPr lang="tr-TR" sz="1800" dirty="0">
                <a:effectLst/>
                <a:latin typeface="Times New Roman" panose="02020603050405020304" pitchFamily="18" charset="0"/>
              </a:rPr>
              <a:t> verilerin benzer </a:t>
            </a:r>
            <a:r>
              <a:rPr lang="tr-TR" sz="1800" dirty="0" err="1">
                <a:effectLst/>
                <a:latin typeface="Times New Roman" panose="02020603050405020304" pitchFamily="18" charset="0"/>
              </a:rPr>
              <a:t>özellikleri</a:t>
            </a:r>
            <a:r>
              <a:rPr lang="tr-TR" sz="1800" dirty="0">
                <a:effectLst/>
                <a:latin typeface="Times New Roman" panose="02020603050405020304" pitchFamily="18" charset="0"/>
              </a:rPr>
              <a:t>, satırlarda ise veri grupları yer alır. Kullanıcı adlarının ve </a:t>
            </a:r>
            <a:r>
              <a:rPr lang="tr-TR" sz="1800" dirty="0" err="1">
                <a:effectLst/>
                <a:latin typeface="Times New Roman" panose="02020603050405020304" pitchFamily="18" charset="0"/>
              </a:rPr>
              <a:t>şifrelerinin</a:t>
            </a:r>
            <a:r>
              <a:rPr lang="tr-TR" sz="1800" dirty="0">
                <a:effectLst/>
                <a:latin typeface="Times New Roman" panose="02020603050405020304" pitchFamily="18" charset="0"/>
              </a:rPr>
              <a:t> </a:t>
            </a:r>
            <a:r>
              <a:rPr lang="tr-TR" sz="1800" dirty="0" err="1">
                <a:effectLst/>
                <a:latin typeface="Times New Roman" panose="02020603050405020304" pitchFamily="18" charset="0"/>
              </a:rPr>
              <a:t>tutulduğu</a:t>
            </a:r>
            <a:r>
              <a:rPr lang="tr-TR" sz="1800" dirty="0">
                <a:effectLst/>
                <a:latin typeface="Times New Roman" panose="02020603050405020304" pitchFamily="18" charset="0"/>
              </a:rPr>
              <a:t> veri tabanı buna </a:t>
            </a:r>
            <a:r>
              <a:rPr lang="tr-TR" sz="1800" dirty="0" err="1">
                <a:effectLst/>
                <a:latin typeface="Times New Roman" panose="02020603050405020304" pitchFamily="18" charset="0"/>
              </a:rPr>
              <a:t>örnek</a:t>
            </a:r>
            <a:r>
              <a:rPr lang="tr-TR" sz="1800" dirty="0">
                <a:effectLst/>
                <a:latin typeface="Times New Roman" panose="02020603050405020304" pitchFamily="18" charset="0"/>
              </a:rPr>
              <a:t> olarak verilebilir. </a:t>
            </a:r>
            <a:r>
              <a:rPr lang="tr-TR" sz="1800" dirty="0" err="1">
                <a:effectLst/>
                <a:latin typeface="Times New Roman" panose="02020603050405020304" pitchFamily="18" charset="0"/>
              </a:rPr>
              <a:t>Böyle</a:t>
            </a:r>
            <a:r>
              <a:rPr lang="tr-TR" sz="1800" dirty="0">
                <a:effectLst/>
                <a:latin typeface="Times New Roman" panose="02020603050405020304" pitchFamily="18" charset="0"/>
              </a:rPr>
              <a:t> bir veri tabanında her satırda bir kullanıcıya ait </a:t>
            </a:r>
            <a:r>
              <a:rPr lang="tr-TR" sz="1800" dirty="0" err="1">
                <a:effectLst/>
                <a:latin typeface="Times New Roman" panose="02020603050405020304" pitchFamily="18" charset="0"/>
              </a:rPr>
              <a:t>şifre</a:t>
            </a:r>
            <a:r>
              <a:rPr lang="tr-TR" sz="1800" dirty="0">
                <a:effectLst/>
                <a:latin typeface="Times New Roman" panose="02020603050405020304" pitchFamily="18" charset="0"/>
              </a:rPr>
              <a:t> bilgileri, </a:t>
            </a:r>
            <a:r>
              <a:rPr lang="tr-TR" sz="1800" dirty="0" err="1">
                <a:effectLst/>
                <a:latin typeface="Times New Roman" panose="02020603050405020304" pitchFamily="18" charset="0"/>
              </a:rPr>
              <a:t>sütunlarda</a:t>
            </a:r>
            <a:r>
              <a:rPr lang="tr-TR" sz="1800" dirty="0">
                <a:effectLst/>
                <a:latin typeface="Times New Roman" panose="02020603050405020304" pitchFamily="18" charset="0"/>
              </a:rPr>
              <a:t> ise tipleri aynı olan veriler yer alır. </a:t>
            </a:r>
            <a:r>
              <a:rPr lang="tr-TR" sz="1800" dirty="0" err="1">
                <a:effectLst/>
                <a:latin typeface="Times New Roman" panose="02020603050405020304" pitchFamily="18" charset="0"/>
              </a:rPr>
              <a:t>Düz</a:t>
            </a:r>
            <a:r>
              <a:rPr lang="tr-TR" sz="1800" dirty="0">
                <a:effectLst/>
                <a:latin typeface="Times New Roman" panose="02020603050405020304" pitchFamily="18" charset="0"/>
              </a:rPr>
              <a:t> veri modeli tek tablodan </a:t>
            </a:r>
            <a:r>
              <a:rPr lang="tr-TR" sz="1800" dirty="0" err="1">
                <a:effectLst/>
                <a:latin typeface="Times New Roman" panose="02020603050405020304" pitchFamily="18" charset="0"/>
              </a:rPr>
              <a:t>oluşan</a:t>
            </a:r>
            <a:r>
              <a:rPr lang="tr-TR" sz="1800" dirty="0">
                <a:effectLst/>
                <a:latin typeface="Times New Roman" panose="02020603050405020304" pitchFamily="18" charset="0"/>
              </a:rPr>
              <a:t> bir model olarak </a:t>
            </a:r>
            <a:r>
              <a:rPr lang="tr-TR" sz="1800" dirty="0" err="1">
                <a:effectLst/>
                <a:latin typeface="Times New Roman" panose="02020603050405020304" pitchFamily="18" charset="0"/>
              </a:rPr>
              <a:t>düşünülebilir</a:t>
            </a:r>
            <a:r>
              <a:rPr lang="tr-TR" sz="1800" dirty="0">
                <a:effectLst/>
                <a:latin typeface="Times New Roman" panose="02020603050405020304" pitchFamily="18" charset="0"/>
              </a:rPr>
              <a:t> [5]. </a:t>
            </a:r>
            <a:endParaRPr lang="tr-TR" dirty="0"/>
          </a:p>
          <a:p>
            <a:pPr marL="0" indent="0">
              <a:buNone/>
            </a:pPr>
            <a:endParaRPr lang="tr-TR" dirty="0"/>
          </a:p>
        </p:txBody>
      </p:sp>
    </p:spTree>
    <p:extLst>
      <p:ext uri="{BB962C8B-B14F-4D97-AF65-F5344CB8AC3E}">
        <p14:creationId xmlns:p14="http://schemas.microsoft.com/office/powerpoint/2010/main" val="4084961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222E45-44D3-1328-CA12-3396D79B96BB}"/>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E29355B3-9E6C-4F25-4270-B43251D9AB1D}"/>
              </a:ext>
            </a:extLst>
          </p:cNvPr>
          <p:cNvSpPr>
            <a:spLocks noGrp="1"/>
          </p:cNvSpPr>
          <p:nvPr>
            <p:ph idx="1"/>
          </p:nvPr>
        </p:nvSpPr>
        <p:spPr/>
        <p:txBody>
          <a:bodyPr/>
          <a:lstStyle/>
          <a:p>
            <a:r>
              <a:rPr lang="tr-TR" sz="1800" dirty="0">
                <a:latin typeface="Times New Roman"/>
                <a:cs typeface="Times New Roman"/>
              </a:rPr>
              <a:t>Hiyerarşik</a:t>
            </a:r>
            <a:r>
              <a:rPr lang="tr-TR" sz="1800" spc="215" dirty="0">
                <a:latin typeface="Times New Roman"/>
                <a:cs typeface="Times New Roman"/>
              </a:rPr>
              <a:t> </a:t>
            </a:r>
            <a:r>
              <a:rPr lang="tr-TR" sz="1800" dirty="0">
                <a:latin typeface="Times New Roman"/>
                <a:cs typeface="Times New Roman"/>
              </a:rPr>
              <a:t>Veri</a:t>
            </a:r>
            <a:r>
              <a:rPr lang="tr-TR" sz="1800" spc="225" dirty="0">
                <a:latin typeface="Times New Roman"/>
                <a:cs typeface="Times New Roman"/>
              </a:rPr>
              <a:t> </a:t>
            </a:r>
            <a:r>
              <a:rPr lang="tr-TR" sz="1800" dirty="0">
                <a:latin typeface="Times New Roman"/>
                <a:cs typeface="Times New Roman"/>
              </a:rPr>
              <a:t>Modeli:</a:t>
            </a:r>
            <a:r>
              <a:rPr lang="tr-TR" sz="1800" spc="220" dirty="0">
                <a:latin typeface="Times New Roman"/>
                <a:cs typeface="Times New Roman"/>
              </a:rPr>
              <a:t> </a:t>
            </a:r>
            <a:r>
              <a:rPr lang="tr-TR" sz="1800" dirty="0">
                <a:latin typeface="Times New Roman"/>
                <a:cs typeface="Times New Roman"/>
              </a:rPr>
              <a:t>İlk</a:t>
            </a:r>
            <a:r>
              <a:rPr lang="tr-TR" sz="1800" spc="204" dirty="0">
                <a:latin typeface="Times New Roman"/>
                <a:cs typeface="Times New Roman"/>
              </a:rPr>
              <a:t> </a:t>
            </a:r>
            <a:r>
              <a:rPr lang="tr-TR" sz="1800" dirty="0">
                <a:latin typeface="Times New Roman"/>
                <a:cs typeface="Times New Roman"/>
              </a:rPr>
              <a:t>olarak</a:t>
            </a:r>
            <a:r>
              <a:rPr lang="tr-TR" sz="1800" spc="220" dirty="0">
                <a:latin typeface="Times New Roman"/>
                <a:cs typeface="Times New Roman"/>
              </a:rPr>
              <a:t> </a:t>
            </a:r>
            <a:r>
              <a:rPr lang="tr-TR" sz="1800" dirty="0">
                <a:latin typeface="Times New Roman"/>
                <a:cs typeface="Times New Roman"/>
              </a:rPr>
              <a:t>1960’lı</a:t>
            </a:r>
            <a:r>
              <a:rPr lang="tr-TR" sz="1800" spc="235" dirty="0">
                <a:latin typeface="Times New Roman"/>
                <a:cs typeface="Times New Roman"/>
              </a:rPr>
              <a:t> </a:t>
            </a:r>
            <a:r>
              <a:rPr lang="tr-TR" sz="1800" spc="-10" dirty="0">
                <a:latin typeface="Times New Roman"/>
                <a:cs typeface="Times New Roman"/>
              </a:rPr>
              <a:t>yıllarda 	</a:t>
            </a:r>
            <a:r>
              <a:rPr lang="tr-TR" sz="1800" dirty="0">
                <a:latin typeface="Times New Roman"/>
                <a:cs typeface="Times New Roman"/>
              </a:rPr>
              <a:t>ortaya</a:t>
            </a:r>
            <a:r>
              <a:rPr lang="tr-TR" sz="1800" spc="75" dirty="0">
                <a:latin typeface="Times New Roman"/>
                <a:cs typeface="Times New Roman"/>
              </a:rPr>
              <a:t> </a:t>
            </a:r>
            <a:r>
              <a:rPr lang="tr-TR" sz="1800" dirty="0">
                <a:latin typeface="Times New Roman"/>
                <a:cs typeface="Times New Roman"/>
              </a:rPr>
              <a:t>çıkmış</a:t>
            </a:r>
            <a:r>
              <a:rPr lang="tr-TR" sz="1800" spc="85" dirty="0">
                <a:latin typeface="Times New Roman"/>
                <a:cs typeface="Times New Roman"/>
              </a:rPr>
              <a:t> </a:t>
            </a:r>
            <a:r>
              <a:rPr lang="tr-TR" sz="1800" dirty="0">
                <a:latin typeface="Times New Roman"/>
                <a:cs typeface="Times New Roman"/>
              </a:rPr>
              <a:t>ve</a:t>
            </a:r>
            <a:r>
              <a:rPr lang="tr-TR" sz="1800" spc="75" dirty="0">
                <a:latin typeface="Times New Roman"/>
                <a:cs typeface="Times New Roman"/>
              </a:rPr>
              <a:t> </a:t>
            </a:r>
            <a:r>
              <a:rPr lang="tr-TR" sz="1800" dirty="0">
                <a:latin typeface="Times New Roman"/>
                <a:cs typeface="Times New Roman"/>
              </a:rPr>
              <a:t>adını</a:t>
            </a:r>
            <a:r>
              <a:rPr lang="tr-TR" sz="1800" spc="80" dirty="0">
                <a:latin typeface="Times New Roman"/>
                <a:cs typeface="Times New Roman"/>
              </a:rPr>
              <a:t> </a:t>
            </a:r>
            <a:r>
              <a:rPr lang="tr-TR" sz="1800" dirty="0">
                <a:latin typeface="Times New Roman"/>
                <a:cs typeface="Times New Roman"/>
              </a:rPr>
              <a:t>veriyi</a:t>
            </a:r>
            <a:r>
              <a:rPr lang="tr-TR" sz="1800" spc="85" dirty="0">
                <a:latin typeface="Times New Roman"/>
                <a:cs typeface="Times New Roman"/>
              </a:rPr>
              <a:t> </a:t>
            </a:r>
            <a:r>
              <a:rPr lang="tr-TR" sz="1800" dirty="0">
                <a:latin typeface="Times New Roman"/>
                <a:cs typeface="Times New Roman"/>
              </a:rPr>
              <a:t>depolama</a:t>
            </a:r>
            <a:r>
              <a:rPr lang="tr-TR" sz="1800" spc="85" dirty="0">
                <a:latin typeface="Times New Roman"/>
                <a:cs typeface="Times New Roman"/>
              </a:rPr>
              <a:t> </a:t>
            </a:r>
            <a:r>
              <a:rPr lang="tr-TR" sz="1800" spc="-10" dirty="0">
                <a:latin typeface="Times New Roman"/>
                <a:cs typeface="Times New Roman"/>
              </a:rPr>
              <a:t>yönteminden 	</a:t>
            </a:r>
            <a:r>
              <a:rPr lang="tr-TR" sz="1800" dirty="0">
                <a:latin typeface="Times New Roman"/>
                <a:cs typeface="Times New Roman"/>
              </a:rPr>
              <a:t>almıştır.</a:t>
            </a:r>
            <a:r>
              <a:rPr lang="tr-TR" sz="1800" spc="25" dirty="0">
                <a:latin typeface="Times New Roman"/>
                <a:cs typeface="Times New Roman"/>
              </a:rPr>
              <a:t> </a:t>
            </a:r>
            <a:r>
              <a:rPr lang="tr-TR" sz="1800" dirty="0">
                <a:latin typeface="Times New Roman"/>
                <a:cs typeface="Times New Roman"/>
              </a:rPr>
              <a:t>Bu</a:t>
            </a:r>
            <a:r>
              <a:rPr lang="tr-TR" sz="1800" spc="25" dirty="0">
                <a:latin typeface="Times New Roman"/>
                <a:cs typeface="Times New Roman"/>
              </a:rPr>
              <a:t> </a:t>
            </a:r>
            <a:r>
              <a:rPr lang="tr-TR" sz="1800" dirty="0">
                <a:latin typeface="Times New Roman"/>
                <a:cs typeface="Times New Roman"/>
              </a:rPr>
              <a:t>veri</a:t>
            </a:r>
            <a:r>
              <a:rPr lang="tr-TR" sz="1800" spc="25" dirty="0">
                <a:latin typeface="Times New Roman"/>
                <a:cs typeface="Times New Roman"/>
              </a:rPr>
              <a:t> </a:t>
            </a:r>
            <a:r>
              <a:rPr lang="tr-TR" sz="1800" dirty="0">
                <a:latin typeface="Times New Roman"/>
                <a:cs typeface="Times New Roman"/>
              </a:rPr>
              <a:t>tabanının</a:t>
            </a:r>
            <a:r>
              <a:rPr lang="tr-TR" sz="1800" spc="20" dirty="0">
                <a:latin typeface="Times New Roman"/>
                <a:cs typeface="Times New Roman"/>
              </a:rPr>
              <a:t> </a:t>
            </a:r>
            <a:r>
              <a:rPr lang="tr-TR" sz="1800" dirty="0">
                <a:latin typeface="Times New Roman"/>
                <a:cs typeface="Times New Roman"/>
              </a:rPr>
              <a:t>depoladığı</a:t>
            </a:r>
            <a:r>
              <a:rPr lang="tr-TR" sz="1800" spc="35" dirty="0">
                <a:latin typeface="Times New Roman"/>
                <a:cs typeface="Times New Roman"/>
              </a:rPr>
              <a:t> </a:t>
            </a:r>
            <a:r>
              <a:rPr lang="tr-TR" sz="1800" dirty="0">
                <a:latin typeface="Times New Roman"/>
                <a:cs typeface="Times New Roman"/>
              </a:rPr>
              <a:t>yapısal</a:t>
            </a:r>
            <a:r>
              <a:rPr lang="tr-TR" sz="1800" spc="30" dirty="0">
                <a:latin typeface="Times New Roman"/>
                <a:cs typeface="Times New Roman"/>
              </a:rPr>
              <a:t> </a:t>
            </a:r>
            <a:r>
              <a:rPr lang="tr-TR" sz="1800" spc="-10" dirty="0">
                <a:latin typeface="Times New Roman"/>
                <a:cs typeface="Times New Roman"/>
              </a:rPr>
              <a:t>verilere 	</a:t>
            </a:r>
            <a:r>
              <a:rPr lang="tr-TR" sz="1800" dirty="0">
                <a:latin typeface="Times New Roman"/>
                <a:cs typeface="Times New Roman"/>
              </a:rPr>
              <a:t>“kayıt”</a:t>
            </a:r>
            <a:r>
              <a:rPr lang="tr-TR" sz="1800" spc="165" dirty="0">
                <a:latin typeface="Times New Roman"/>
                <a:cs typeface="Times New Roman"/>
              </a:rPr>
              <a:t> </a:t>
            </a:r>
            <a:r>
              <a:rPr lang="tr-TR" sz="1800" dirty="0">
                <a:latin typeface="Times New Roman"/>
                <a:cs typeface="Times New Roman"/>
              </a:rPr>
              <a:t>adı</a:t>
            </a:r>
            <a:r>
              <a:rPr lang="tr-TR" sz="1800" spc="165" dirty="0">
                <a:latin typeface="Times New Roman"/>
                <a:cs typeface="Times New Roman"/>
              </a:rPr>
              <a:t> </a:t>
            </a:r>
            <a:r>
              <a:rPr lang="tr-TR" sz="1800" dirty="0">
                <a:latin typeface="Times New Roman"/>
                <a:cs typeface="Times New Roman"/>
              </a:rPr>
              <a:t>verildi.</a:t>
            </a:r>
            <a:r>
              <a:rPr lang="tr-TR" sz="1800" spc="170" dirty="0">
                <a:latin typeface="Times New Roman"/>
                <a:cs typeface="Times New Roman"/>
              </a:rPr>
              <a:t> </a:t>
            </a:r>
            <a:r>
              <a:rPr lang="tr-TR" sz="1800" dirty="0">
                <a:latin typeface="Times New Roman"/>
                <a:cs typeface="Times New Roman"/>
              </a:rPr>
              <a:t>Kayıtlar</a:t>
            </a:r>
            <a:r>
              <a:rPr lang="tr-TR" sz="1800" spc="180" dirty="0">
                <a:latin typeface="Times New Roman"/>
                <a:cs typeface="Times New Roman"/>
              </a:rPr>
              <a:t> </a:t>
            </a:r>
            <a:r>
              <a:rPr lang="tr-TR" sz="1800" dirty="0">
                <a:latin typeface="Times New Roman"/>
                <a:cs typeface="Times New Roman"/>
              </a:rPr>
              <a:t>ağaç</a:t>
            </a:r>
            <a:r>
              <a:rPr lang="tr-TR" sz="1800" spc="185" dirty="0">
                <a:latin typeface="Times New Roman"/>
                <a:cs typeface="Times New Roman"/>
              </a:rPr>
              <a:t> </a:t>
            </a:r>
            <a:r>
              <a:rPr lang="tr-TR" sz="1800" dirty="0">
                <a:latin typeface="Times New Roman"/>
                <a:cs typeface="Times New Roman"/>
              </a:rPr>
              <a:t>mimarisi</a:t>
            </a:r>
            <a:r>
              <a:rPr lang="tr-TR" sz="1800" spc="165" dirty="0">
                <a:latin typeface="Times New Roman"/>
                <a:cs typeface="Times New Roman"/>
              </a:rPr>
              <a:t> </a:t>
            </a:r>
            <a:r>
              <a:rPr lang="tr-TR" sz="1800" spc="-10" dirty="0">
                <a:latin typeface="Times New Roman"/>
                <a:cs typeface="Times New Roman"/>
              </a:rPr>
              <a:t>şeklinde 	</a:t>
            </a:r>
            <a:r>
              <a:rPr lang="tr-TR" sz="1800" dirty="0">
                <a:latin typeface="Times New Roman"/>
                <a:cs typeface="Times New Roman"/>
              </a:rPr>
              <a:t>yukarıdan</a:t>
            </a:r>
            <a:r>
              <a:rPr lang="tr-TR" sz="1800" spc="110" dirty="0">
                <a:latin typeface="Times New Roman"/>
                <a:cs typeface="Times New Roman"/>
              </a:rPr>
              <a:t> </a:t>
            </a:r>
            <a:r>
              <a:rPr lang="tr-TR" sz="1800" dirty="0">
                <a:latin typeface="Times New Roman"/>
                <a:cs typeface="Times New Roman"/>
              </a:rPr>
              <a:t>aşağı</a:t>
            </a:r>
            <a:r>
              <a:rPr lang="tr-TR" sz="1800" spc="120" dirty="0">
                <a:latin typeface="Times New Roman"/>
                <a:cs typeface="Times New Roman"/>
              </a:rPr>
              <a:t> </a:t>
            </a:r>
            <a:r>
              <a:rPr lang="tr-TR" sz="1800" dirty="0">
                <a:latin typeface="Times New Roman"/>
                <a:cs typeface="Times New Roman"/>
              </a:rPr>
              <a:t>sıralanmaktadır.</a:t>
            </a:r>
            <a:r>
              <a:rPr lang="tr-TR" sz="1800" spc="120" dirty="0">
                <a:latin typeface="Times New Roman"/>
                <a:cs typeface="Times New Roman"/>
              </a:rPr>
              <a:t> </a:t>
            </a:r>
            <a:r>
              <a:rPr lang="tr-TR" sz="1800" dirty="0">
                <a:latin typeface="Times New Roman"/>
                <a:cs typeface="Times New Roman"/>
              </a:rPr>
              <a:t>Kök</a:t>
            </a:r>
            <a:r>
              <a:rPr lang="tr-TR" sz="1800" spc="114" dirty="0">
                <a:latin typeface="Times New Roman"/>
                <a:cs typeface="Times New Roman"/>
              </a:rPr>
              <a:t> </a:t>
            </a:r>
            <a:r>
              <a:rPr lang="tr-TR" sz="1800" dirty="0">
                <a:latin typeface="Times New Roman"/>
                <a:cs typeface="Times New Roman"/>
              </a:rPr>
              <a:t>adı</a:t>
            </a:r>
            <a:r>
              <a:rPr lang="tr-TR" sz="1800" spc="120" dirty="0">
                <a:latin typeface="Times New Roman"/>
                <a:cs typeface="Times New Roman"/>
              </a:rPr>
              <a:t> </a:t>
            </a:r>
            <a:r>
              <a:rPr lang="tr-TR" sz="1800" dirty="0">
                <a:latin typeface="Times New Roman"/>
                <a:cs typeface="Times New Roman"/>
              </a:rPr>
              <a:t>verilen</a:t>
            </a:r>
            <a:r>
              <a:rPr lang="tr-TR" sz="1800" spc="110" dirty="0">
                <a:latin typeface="Times New Roman"/>
                <a:cs typeface="Times New Roman"/>
              </a:rPr>
              <a:t> </a:t>
            </a:r>
            <a:r>
              <a:rPr lang="tr-TR" sz="1800" spc="-25" dirty="0">
                <a:latin typeface="Times New Roman"/>
                <a:cs typeface="Times New Roman"/>
              </a:rPr>
              <a:t>ilk 	</a:t>
            </a:r>
            <a:r>
              <a:rPr lang="tr-TR" sz="1800" dirty="0">
                <a:latin typeface="Times New Roman"/>
                <a:cs typeface="Times New Roman"/>
              </a:rPr>
              <a:t>kaydın</a:t>
            </a:r>
            <a:r>
              <a:rPr lang="tr-TR" sz="1800" spc="315" dirty="0">
                <a:latin typeface="Times New Roman"/>
                <a:cs typeface="Times New Roman"/>
              </a:rPr>
              <a:t> </a:t>
            </a:r>
            <a:r>
              <a:rPr lang="tr-TR" sz="1800" dirty="0">
                <a:latin typeface="Times New Roman"/>
                <a:cs typeface="Times New Roman"/>
              </a:rPr>
              <a:t>bir</a:t>
            </a:r>
            <a:r>
              <a:rPr lang="tr-TR" sz="1800" spc="330" dirty="0">
                <a:latin typeface="Times New Roman"/>
                <a:cs typeface="Times New Roman"/>
              </a:rPr>
              <a:t> </a:t>
            </a:r>
            <a:r>
              <a:rPr lang="tr-TR" sz="1800" dirty="0">
                <a:latin typeface="Times New Roman"/>
                <a:cs typeface="Times New Roman"/>
              </a:rPr>
              <a:t>veya</a:t>
            </a:r>
            <a:r>
              <a:rPr lang="tr-TR" sz="1800" spc="330" dirty="0">
                <a:latin typeface="Times New Roman"/>
                <a:cs typeface="Times New Roman"/>
              </a:rPr>
              <a:t> </a:t>
            </a:r>
            <a:r>
              <a:rPr lang="tr-TR" sz="1800" dirty="0">
                <a:latin typeface="Times New Roman"/>
                <a:cs typeface="Times New Roman"/>
              </a:rPr>
              <a:t>daha</a:t>
            </a:r>
            <a:r>
              <a:rPr lang="tr-TR" sz="1800" spc="340" dirty="0">
                <a:latin typeface="Times New Roman"/>
                <a:cs typeface="Times New Roman"/>
              </a:rPr>
              <a:t> </a:t>
            </a:r>
            <a:r>
              <a:rPr lang="tr-TR" sz="1800" dirty="0">
                <a:latin typeface="Times New Roman"/>
                <a:cs typeface="Times New Roman"/>
              </a:rPr>
              <a:t>çok</a:t>
            </a:r>
            <a:r>
              <a:rPr lang="tr-TR" sz="1800" spc="350" dirty="0">
                <a:latin typeface="Times New Roman"/>
                <a:cs typeface="Times New Roman"/>
              </a:rPr>
              <a:t> </a:t>
            </a:r>
            <a:r>
              <a:rPr lang="tr-TR" sz="1800" dirty="0">
                <a:latin typeface="Times New Roman"/>
                <a:cs typeface="Times New Roman"/>
              </a:rPr>
              <a:t>çocuk</a:t>
            </a:r>
            <a:r>
              <a:rPr lang="tr-TR" sz="1800" spc="335" dirty="0">
                <a:latin typeface="Times New Roman"/>
                <a:cs typeface="Times New Roman"/>
              </a:rPr>
              <a:t> </a:t>
            </a:r>
            <a:r>
              <a:rPr lang="tr-TR" sz="1800" dirty="0">
                <a:latin typeface="Times New Roman"/>
                <a:cs typeface="Times New Roman"/>
              </a:rPr>
              <a:t>kayıtları</a:t>
            </a:r>
            <a:r>
              <a:rPr lang="tr-TR" sz="1800" spc="340" dirty="0">
                <a:latin typeface="Times New Roman"/>
                <a:cs typeface="Times New Roman"/>
              </a:rPr>
              <a:t> </a:t>
            </a:r>
            <a:r>
              <a:rPr lang="tr-TR" sz="1800" spc="-10" dirty="0">
                <a:latin typeface="Times New Roman"/>
                <a:cs typeface="Times New Roman"/>
              </a:rPr>
              <a:t>vardır. 	</a:t>
            </a:r>
            <a:r>
              <a:rPr lang="tr-TR" sz="1800" dirty="0">
                <a:latin typeface="Times New Roman"/>
                <a:cs typeface="Times New Roman"/>
              </a:rPr>
              <a:t>Çocuk</a:t>
            </a:r>
            <a:r>
              <a:rPr lang="tr-TR" sz="1800" spc="-40" dirty="0">
                <a:latin typeface="Times New Roman"/>
                <a:cs typeface="Times New Roman"/>
              </a:rPr>
              <a:t> </a:t>
            </a:r>
            <a:r>
              <a:rPr lang="tr-TR" sz="1800" dirty="0">
                <a:latin typeface="Times New Roman"/>
                <a:cs typeface="Times New Roman"/>
              </a:rPr>
              <a:t>kayıtlarında</a:t>
            </a:r>
            <a:r>
              <a:rPr lang="tr-TR" sz="1800" spc="-35" dirty="0">
                <a:latin typeface="Times New Roman"/>
                <a:cs typeface="Times New Roman"/>
              </a:rPr>
              <a:t> </a:t>
            </a:r>
            <a:r>
              <a:rPr lang="tr-TR" sz="1800" dirty="0">
                <a:latin typeface="Times New Roman"/>
                <a:cs typeface="Times New Roman"/>
              </a:rPr>
              <a:t>kendi</a:t>
            </a:r>
            <a:r>
              <a:rPr lang="tr-TR" sz="1800" spc="-35" dirty="0">
                <a:latin typeface="Times New Roman"/>
                <a:cs typeface="Times New Roman"/>
              </a:rPr>
              <a:t> </a:t>
            </a:r>
            <a:r>
              <a:rPr lang="tr-TR" sz="1800" dirty="0">
                <a:latin typeface="Times New Roman"/>
                <a:cs typeface="Times New Roman"/>
              </a:rPr>
              <a:t>çocuk</a:t>
            </a:r>
            <a:r>
              <a:rPr lang="tr-TR" sz="1800" spc="-25" dirty="0">
                <a:latin typeface="Times New Roman"/>
                <a:cs typeface="Times New Roman"/>
              </a:rPr>
              <a:t> </a:t>
            </a:r>
            <a:r>
              <a:rPr lang="tr-TR" sz="1800" dirty="0">
                <a:latin typeface="Times New Roman"/>
                <a:cs typeface="Times New Roman"/>
              </a:rPr>
              <a:t>kayıtları</a:t>
            </a:r>
            <a:r>
              <a:rPr lang="tr-TR" sz="1800" spc="-40" dirty="0">
                <a:latin typeface="Times New Roman"/>
                <a:cs typeface="Times New Roman"/>
              </a:rPr>
              <a:t> </a:t>
            </a:r>
            <a:r>
              <a:rPr lang="tr-TR" sz="1800" dirty="0">
                <a:latin typeface="Times New Roman"/>
                <a:cs typeface="Times New Roman"/>
              </a:rPr>
              <a:t>olabilir.</a:t>
            </a:r>
            <a:r>
              <a:rPr lang="tr-TR" sz="1800" spc="-35" dirty="0">
                <a:latin typeface="Times New Roman"/>
                <a:cs typeface="Times New Roman"/>
              </a:rPr>
              <a:t> </a:t>
            </a:r>
            <a:r>
              <a:rPr lang="tr-TR" sz="1800" spc="-25" dirty="0">
                <a:latin typeface="Times New Roman"/>
                <a:cs typeface="Times New Roman"/>
              </a:rPr>
              <a:t>Kök 	</a:t>
            </a:r>
            <a:r>
              <a:rPr lang="tr-TR" sz="1800" dirty="0">
                <a:latin typeface="Times New Roman"/>
                <a:cs typeface="Times New Roman"/>
              </a:rPr>
              <a:t>haricinde</a:t>
            </a:r>
            <a:r>
              <a:rPr lang="tr-TR" sz="1800" spc="-25" dirty="0">
                <a:latin typeface="Times New Roman"/>
                <a:cs typeface="Times New Roman"/>
              </a:rPr>
              <a:t> </a:t>
            </a:r>
            <a:r>
              <a:rPr lang="tr-TR" sz="1800" dirty="0">
                <a:latin typeface="Times New Roman"/>
                <a:cs typeface="Times New Roman"/>
              </a:rPr>
              <a:t>bütün</a:t>
            </a:r>
            <a:r>
              <a:rPr lang="tr-TR" sz="1800" spc="-20" dirty="0">
                <a:latin typeface="Times New Roman"/>
                <a:cs typeface="Times New Roman"/>
              </a:rPr>
              <a:t> </a:t>
            </a:r>
            <a:r>
              <a:rPr lang="tr-TR" sz="1800" dirty="0">
                <a:latin typeface="Times New Roman"/>
                <a:cs typeface="Times New Roman"/>
              </a:rPr>
              <a:t>kayıtların</a:t>
            </a:r>
            <a:r>
              <a:rPr lang="tr-TR" sz="1800" spc="-25" dirty="0">
                <a:latin typeface="Times New Roman"/>
                <a:cs typeface="Times New Roman"/>
              </a:rPr>
              <a:t> </a:t>
            </a:r>
            <a:r>
              <a:rPr lang="tr-TR" sz="1800" dirty="0">
                <a:latin typeface="Times New Roman"/>
                <a:cs typeface="Times New Roman"/>
              </a:rPr>
              <a:t>bir</a:t>
            </a:r>
            <a:r>
              <a:rPr lang="tr-TR" sz="1800" spc="-25" dirty="0">
                <a:latin typeface="Times New Roman"/>
                <a:cs typeface="Times New Roman"/>
              </a:rPr>
              <a:t> </a:t>
            </a:r>
            <a:r>
              <a:rPr lang="tr-TR" sz="1800" spc="-10" dirty="0">
                <a:latin typeface="Times New Roman"/>
                <a:cs typeface="Times New Roman"/>
              </a:rPr>
              <a:t>ebeveyni</a:t>
            </a:r>
            <a:r>
              <a:rPr lang="tr-TR" sz="1800" spc="-25" dirty="0">
                <a:latin typeface="Times New Roman"/>
                <a:cs typeface="Times New Roman"/>
              </a:rPr>
              <a:t> </a:t>
            </a:r>
            <a:r>
              <a:rPr lang="tr-TR" sz="1800" dirty="0">
                <a:latin typeface="Times New Roman"/>
                <a:cs typeface="Times New Roman"/>
              </a:rPr>
              <a:t>vardır</a:t>
            </a:r>
            <a:endParaRPr lang="tr-TR" dirty="0"/>
          </a:p>
        </p:txBody>
      </p:sp>
      <p:pic>
        <p:nvPicPr>
          <p:cNvPr id="4" name="object 19">
            <a:extLst>
              <a:ext uri="{FF2B5EF4-FFF2-40B4-BE49-F238E27FC236}">
                <a16:creationId xmlns:a16="http://schemas.microsoft.com/office/drawing/2014/main" id="{129D7EC2-2F4B-EB6C-9F66-BC108A72EC59}"/>
              </a:ext>
            </a:extLst>
          </p:cNvPr>
          <p:cNvPicPr/>
          <p:nvPr/>
        </p:nvPicPr>
        <p:blipFill>
          <a:blip r:embed="rId2" cstate="print"/>
          <a:stretch>
            <a:fillRect/>
          </a:stretch>
        </p:blipFill>
        <p:spPr>
          <a:xfrm>
            <a:off x="2344291" y="4271963"/>
            <a:ext cx="6228209" cy="2024977"/>
          </a:xfrm>
          <a:prstGeom prst="rect">
            <a:avLst/>
          </a:prstGeom>
        </p:spPr>
      </p:pic>
      <p:sp>
        <p:nvSpPr>
          <p:cNvPr id="7" name="Metin kutusu 6">
            <a:extLst>
              <a:ext uri="{FF2B5EF4-FFF2-40B4-BE49-F238E27FC236}">
                <a16:creationId xmlns:a16="http://schemas.microsoft.com/office/drawing/2014/main" id="{84CDE71E-1C44-910B-8BE0-7FFFAE7428E8}"/>
              </a:ext>
            </a:extLst>
          </p:cNvPr>
          <p:cNvSpPr txBox="1"/>
          <p:nvPr/>
        </p:nvSpPr>
        <p:spPr>
          <a:xfrm>
            <a:off x="3603721" y="6260401"/>
            <a:ext cx="3863878" cy="597599"/>
          </a:xfrm>
          <a:prstGeom prst="rect">
            <a:avLst/>
          </a:prstGeom>
          <a:noFill/>
        </p:spPr>
        <p:txBody>
          <a:bodyPr wrap="none" rtlCol="0">
            <a:spAutoFit/>
          </a:bodyPr>
          <a:lstStyle/>
          <a:p>
            <a:pPr marL="12700">
              <a:lnSpc>
                <a:spcPct val="100000"/>
              </a:lnSpc>
              <a:spcBef>
                <a:spcPts val="175"/>
              </a:spcBef>
            </a:pPr>
            <a:r>
              <a:rPr lang="tr-TR" sz="1800" dirty="0">
                <a:latin typeface="Times New Roman"/>
                <a:cs typeface="Times New Roman"/>
              </a:rPr>
              <a:t>Şekil</a:t>
            </a:r>
            <a:r>
              <a:rPr lang="tr-TR" sz="1800" spc="-35" dirty="0">
                <a:latin typeface="Times New Roman"/>
                <a:cs typeface="Times New Roman"/>
              </a:rPr>
              <a:t> </a:t>
            </a:r>
            <a:r>
              <a:rPr lang="tr-TR" sz="1800" dirty="0">
                <a:latin typeface="Times New Roman"/>
                <a:cs typeface="Times New Roman"/>
              </a:rPr>
              <a:t>3.3</a:t>
            </a:r>
            <a:r>
              <a:rPr lang="tr-TR" sz="1800" spc="-25" dirty="0">
                <a:latin typeface="Times New Roman"/>
                <a:cs typeface="Times New Roman"/>
              </a:rPr>
              <a:t> </a:t>
            </a:r>
            <a:r>
              <a:rPr lang="tr-TR" sz="1800" dirty="0">
                <a:latin typeface="Times New Roman"/>
                <a:cs typeface="Times New Roman"/>
              </a:rPr>
              <a:t>Hiyerarşik</a:t>
            </a:r>
            <a:r>
              <a:rPr lang="tr-TR" sz="1800" spc="-35" dirty="0">
                <a:latin typeface="Times New Roman"/>
                <a:cs typeface="Times New Roman"/>
              </a:rPr>
              <a:t> </a:t>
            </a:r>
            <a:r>
              <a:rPr lang="tr-TR" sz="1800" dirty="0">
                <a:latin typeface="Times New Roman"/>
                <a:cs typeface="Times New Roman"/>
              </a:rPr>
              <a:t>Veri</a:t>
            </a:r>
            <a:r>
              <a:rPr lang="tr-TR" sz="1800" spc="-30" dirty="0">
                <a:latin typeface="Times New Roman"/>
                <a:cs typeface="Times New Roman"/>
              </a:rPr>
              <a:t> </a:t>
            </a:r>
            <a:r>
              <a:rPr lang="tr-TR" sz="1800" dirty="0">
                <a:latin typeface="Times New Roman"/>
                <a:cs typeface="Times New Roman"/>
              </a:rPr>
              <a:t>Tabanı</a:t>
            </a:r>
            <a:r>
              <a:rPr lang="tr-TR" sz="1800" spc="-35" dirty="0">
                <a:latin typeface="Times New Roman"/>
                <a:cs typeface="Times New Roman"/>
              </a:rPr>
              <a:t> </a:t>
            </a:r>
            <a:r>
              <a:rPr lang="tr-TR" sz="1800" spc="-10" dirty="0">
                <a:latin typeface="Times New Roman"/>
                <a:cs typeface="Times New Roman"/>
              </a:rPr>
              <a:t>Modeli</a:t>
            </a:r>
            <a:endParaRPr lang="tr-TR" sz="1800" dirty="0">
              <a:latin typeface="Times New Roman"/>
              <a:cs typeface="Times New Roman"/>
            </a:endParaRPr>
          </a:p>
          <a:p>
            <a:pPr marL="731520">
              <a:lnSpc>
                <a:spcPct val="100000"/>
              </a:lnSpc>
              <a:spcBef>
                <a:spcPts val="70"/>
              </a:spcBef>
            </a:pPr>
            <a:r>
              <a:rPr lang="tr-TR" sz="1400" dirty="0">
                <a:latin typeface="Times New Roman"/>
                <a:cs typeface="Times New Roman"/>
              </a:rPr>
              <a:t>(</a:t>
            </a:r>
            <a:r>
              <a:rPr lang="tr-TR" sz="1400" dirty="0" err="1">
                <a:latin typeface="Times New Roman"/>
                <a:cs typeface="Times New Roman"/>
              </a:rPr>
              <a:t>Hierarchical</a:t>
            </a:r>
            <a:r>
              <a:rPr lang="tr-TR" sz="1400" spc="-15" dirty="0">
                <a:latin typeface="Times New Roman"/>
                <a:cs typeface="Times New Roman"/>
              </a:rPr>
              <a:t> </a:t>
            </a:r>
            <a:r>
              <a:rPr lang="tr-TR" sz="1400" dirty="0">
                <a:latin typeface="Times New Roman"/>
                <a:cs typeface="Times New Roman"/>
              </a:rPr>
              <a:t>Database</a:t>
            </a:r>
            <a:r>
              <a:rPr lang="tr-TR" sz="1400" spc="-25" dirty="0">
                <a:latin typeface="Times New Roman"/>
                <a:cs typeface="Times New Roman"/>
              </a:rPr>
              <a:t> </a:t>
            </a:r>
            <a:r>
              <a:rPr lang="tr-TR" sz="1400" spc="-10" dirty="0">
                <a:latin typeface="Times New Roman"/>
                <a:cs typeface="Times New Roman"/>
              </a:rPr>
              <a:t>Model)</a:t>
            </a:r>
            <a:endParaRPr lang="tr-TR" sz="1400" dirty="0">
              <a:latin typeface="Times New Roman"/>
              <a:cs typeface="Times New Roman"/>
            </a:endParaRPr>
          </a:p>
        </p:txBody>
      </p:sp>
    </p:spTree>
    <p:extLst>
      <p:ext uri="{BB962C8B-B14F-4D97-AF65-F5344CB8AC3E}">
        <p14:creationId xmlns:p14="http://schemas.microsoft.com/office/powerpoint/2010/main" val="3290592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C4C083-0121-8A2C-913D-7B013C367332}"/>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A65CBCC-E16A-C906-E9B7-A756F6B6EECD}"/>
              </a:ext>
            </a:extLst>
          </p:cNvPr>
          <p:cNvSpPr>
            <a:spLocks noGrp="1"/>
          </p:cNvSpPr>
          <p:nvPr>
            <p:ph idx="1"/>
          </p:nvPr>
        </p:nvSpPr>
        <p:spPr/>
        <p:txBody>
          <a:bodyPr/>
          <a:lstStyle/>
          <a:p>
            <a:r>
              <a:rPr lang="tr-TR" dirty="0"/>
              <a:t> </a:t>
            </a:r>
            <a:r>
              <a:rPr lang="tr-TR" sz="1800" dirty="0">
                <a:latin typeface="Times New Roman"/>
                <a:cs typeface="Times New Roman"/>
              </a:rPr>
              <a:t>Ağ</a:t>
            </a:r>
            <a:r>
              <a:rPr lang="tr-TR" sz="1800" spc="270" dirty="0">
                <a:latin typeface="Times New Roman"/>
                <a:cs typeface="Times New Roman"/>
              </a:rPr>
              <a:t> </a:t>
            </a:r>
            <a:r>
              <a:rPr lang="tr-TR" sz="1800" dirty="0">
                <a:latin typeface="Times New Roman"/>
                <a:cs typeface="Times New Roman"/>
              </a:rPr>
              <a:t>veri</a:t>
            </a:r>
            <a:r>
              <a:rPr lang="tr-TR" sz="1800" spc="280" dirty="0">
                <a:latin typeface="Times New Roman"/>
                <a:cs typeface="Times New Roman"/>
              </a:rPr>
              <a:t> </a:t>
            </a:r>
            <a:r>
              <a:rPr lang="tr-TR" sz="1800" dirty="0">
                <a:latin typeface="Times New Roman"/>
                <a:cs typeface="Times New Roman"/>
              </a:rPr>
              <a:t>modeli:</a:t>
            </a:r>
            <a:r>
              <a:rPr lang="tr-TR" sz="1800" spc="270" dirty="0">
                <a:latin typeface="Times New Roman"/>
                <a:cs typeface="Times New Roman"/>
              </a:rPr>
              <a:t> </a:t>
            </a:r>
            <a:r>
              <a:rPr lang="tr-TR" sz="1800" dirty="0">
                <a:latin typeface="Times New Roman"/>
                <a:cs typeface="Times New Roman"/>
              </a:rPr>
              <a:t>Bu</a:t>
            </a:r>
            <a:r>
              <a:rPr lang="tr-TR" sz="1800" spc="285" dirty="0">
                <a:latin typeface="Times New Roman"/>
                <a:cs typeface="Times New Roman"/>
              </a:rPr>
              <a:t> </a:t>
            </a:r>
            <a:r>
              <a:rPr lang="tr-TR" sz="1800" dirty="0">
                <a:latin typeface="Times New Roman"/>
                <a:cs typeface="Times New Roman"/>
              </a:rPr>
              <a:t>model</a:t>
            </a:r>
            <a:r>
              <a:rPr lang="tr-TR" sz="1800" spc="285" dirty="0">
                <a:latin typeface="Times New Roman"/>
                <a:cs typeface="Times New Roman"/>
              </a:rPr>
              <a:t> </a:t>
            </a:r>
            <a:r>
              <a:rPr lang="tr-TR" sz="1800" dirty="0">
                <a:latin typeface="Times New Roman"/>
                <a:cs typeface="Times New Roman"/>
              </a:rPr>
              <a:t>1970'li</a:t>
            </a:r>
            <a:r>
              <a:rPr lang="tr-TR" sz="1800" spc="275" dirty="0">
                <a:latin typeface="Times New Roman"/>
                <a:cs typeface="Times New Roman"/>
              </a:rPr>
              <a:t> </a:t>
            </a:r>
            <a:r>
              <a:rPr lang="tr-TR" sz="1800" dirty="0">
                <a:latin typeface="Times New Roman"/>
                <a:cs typeface="Times New Roman"/>
              </a:rPr>
              <a:t>yıların</a:t>
            </a:r>
            <a:r>
              <a:rPr lang="tr-TR" sz="1800" spc="260" dirty="0">
                <a:latin typeface="Times New Roman"/>
                <a:cs typeface="Times New Roman"/>
              </a:rPr>
              <a:t> </a:t>
            </a:r>
            <a:r>
              <a:rPr lang="tr-TR" sz="1800" spc="-10" dirty="0">
                <a:latin typeface="Times New Roman"/>
                <a:cs typeface="Times New Roman"/>
              </a:rPr>
              <a:t>başında 	</a:t>
            </a:r>
            <a:r>
              <a:rPr lang="tr-TR" sz="1800" dirty="0">
                <a:latin typeface="Times New Roman"/>
                <a:cs typeface="Times New Roman"/>
              </a:rPr>
              <a:t>geliştirilmiştir. Hiyerarşik veri</a:t>
            </a:r>
            <a:r>
              <a:rPr lang="tr-TR" sz="1800" spc="10" dirty="0">
                <a:latin typeface="Times New Roman"/>
                <a:cs typeface="Times New Roman"/>
              </a:rPr>
              <a:t> </a:t>
            </a:r>
            <a:r>
              <a:rPr lang="tr-TR" sz="1800" dirty="0">
                <a:latin typeface="Times New Roman"/>
                <a:cs typeface="Times New Roman"/>
              </a:rPr>
              <a:t>modelinin</a:t>
            </a:r>
            <a:r>
              <a:rPr lang="tr-TR" sz="1800" spc="-10" dirty="0">
                <a:latin typeface="Times New Roman"/>
                <a:cs typeface="Times New Roman"/>
              </a:rPr>
              <a:t> geliştirilmiş 	</a:t>
            </a:r>
            <a:r>
              <a:rPr lang="tr-TR" sz="1800" dirty="0">
                <a:latin typeface="Times New Roman"/>
                <a:cs typeface="Times New Roman"/>
              </a:rPr>
              <a:t>halidir.</a:t>
            </a:r>
            <a:r>
              <a:rPr lang="tr-TR" sz="1800" spc="155" dirty="0">
                <a:latin typeface="Times New Roman"/>
                <a:cs typeface="Times New Roman"/>
              </a:rPr>
              <a:t> </a:t>
            </a:r>
            <a:r>
              <a:rPr lang="tr-TR" sz="1800" dirty="0">
                <a:latin typeface="Times New Roman"/>
                <a:cs typeface="Times New Roman"/>
              </a:rPr>
              <a:t>Hızlıca</a:t>
            </a:r>
            <a:r>
              <a:rPr lang="tr-TR" sz="1800" spc="160" dirty="0">
                <a:latin typeface="Times New Roman"/>
                <a:cs typeface="Times New Roman"/>
              </a:rPr>
              <a:t> </a:t>
            </a:r>
            <a:r>
              <a:rPr lang="tr-TR" sz="1800" dirty="0">
                <a:latin typeface="Times New Roman"/>
                <a:cs typeface="Times New Roman"/>
              </a:rPr>
              <a:t>kabul</a:t>
            </a:r>
            <a:r>
              <a:rPr lang="tr-TR" sz="1800" spc="155" dirty="0">
                <a:latin typeface="Times New Roman"/>
                <a:cs typeface="Times New Roman"/>
              </a:rPr>
              <a:t> </a:t>
            </a:r>
            <a:r>
              <a:rPr lang="tr-TR" sz="1800" dirty="0">
                <a:latin typeface="Times New Roman"/>
                <a:cs typeface="Times New Roman"/>
              </a:rPr>
              <a:t>görmesinin</a:t>
            </a:r>
            <a:r>
              <a:rPr lang="tr-TR" sz="1800" spc="150" dirty="0">
                <a:latin typeface="Times New Roman"/>
                <a:cs typeface="Times New Roman"/>
              </a:rPr>
              <a:t> </a:t>
            </a:r>
            <a:r>
              <a:rPr lang="tr-TR" sz="1800" dirty="0">
                <a:latin typeface="Times New Roman"/>
                <a:cs typeface="Times New Roman"/>
              </a:rPr>
              <a:t>nedeni</a:t>
            </a:r>
            <a:r>
              <a:rPr lang="tr-TR" sz="1800" spc="155" dirty="0">
                <a:latin typeface="Times New Roman"/>
                <a:cs typeface="Times New Roman"/>
              </a:rPr>
              <a:t> </a:t>
            </a:r>
            <a:r>
              <a:rPr lang="tr-TR" sz="1800" dirty="0">
                <a:latin typeface="Times New Roman"/>
                <a:cs typeface="Times New Roman"/>
              </a:rPr>
              <a:t>bir</a:t>
            </a:r>
            <a:r>
              <a:rPr lang="tr-TR" sz="1800" spc="155" dirty="0">
                <a:latin typeface="Times New Roman"/>
                <a:cs typeface="Times New Roman"/>
              </a:rPr>
              <a:t> </a:t>
            </a:r>
            <a:r>
              <a:rPr lang="tr-TR" sz="1800" spc="-10" dirty="0">
                <a:latin typeface="Times New Roman"/>
                <a:cs typeface="Times New Roman"/>
              </a:rPr>
              <a:t>verinin 	</a:t>
            </a:r>
            <a:r>
              <a:rPr lang="tr-TR" sz="1800" dirty="0">
                <a:latin typeface="Times New Roman"/>
                <a:cs typeface="Times New Roman"/>
              </a:rPr>
              <a:t>doğal</a:t>
            </a:r>
            <a:r>
              <a:rPr lang="tr-TR" sz="1800" spc="185" dirty="0">
                <a:latin typeface="Times New Roman"/>
                <a:cs typeface="Times New Roman"/>
              </a:rPr>
              <a:t> </a:t>
            </a:r>
            <a:r>
              <a:rPr lang="tr-TR" sz="1800" dirty="0">
                <a:latin typeface="Times New Roman"/>
                <a:cs typeface="Times New Roman"/>
              </a:rPr>
              <a:t>olarak</a:t>
            </a:r>
            <a:r>
              <a:rPr lang="tr-TR" sz="1800" spc="180" dirty="0">
                <a:latin typeface="Times New Roman"/>
                <a:cs typeface="Times New Roman"/>
              </a:rPr>
              <a:t> </a:t>
            </a:r>
            <a:r>
              <a:rPr lang="tr-TR" sz="1800" dirty="0">
                <a:latin typeface="Times New Roman"/>
                <a:cs typeface="Times New Roman"/>
              </a:rPr>
              <a:t>başka</a:t>
            </a:r>
            <a:r>
              <a:rPr lang="tr-TR" sz="1800" spc="190" dirty="0">
                <a:latin typeface="Times New Roman"/>
                <a:cs typeface="Times New Roman"/>
              </a:rPr>
              <a:t> </a:t>
            </a:r>
            <a:r>
              <a:rPr lang="tr-TR" sz="1800" dirty="0">
                <a:latin typeface="Times New Roman"/>
                <a:cs typeface="Times New Roman"/>
              </a:rPr>
              <a:t>veriler</a:t>
            </a:r>
            <a:r>
              <a:rPr lang="tr-TR" sz="1800" spc="200" dirty="0">
                <a:latin typeface="Times New Roman"/>
                <a:cs typeface="Times New Roman"/>
              </a:rPr>
              <a:t> </a:t>
            </a:r>
            <a:r>
              <a:rPr lang="tr-TR" sz="1800" dirty="0">
                <a:latin typeface="Times New Roman"/>
                <a:cs typeface="Times New Roman"/>
              </a:rPr>
              <a:t>ile</a:t>
            </a:r>
            <a:r>
              <a:rPr lang="tr-TR" sz="1800" spc="190" dirty="0">
                <a:latin typeface="Times New Roman"/>
                <a:cs typeface="Times New Roman"/>
              </a:rPr>
              <a:t> </a:t>
            </a:r>
            <a:r>
              <a:rPr lang="tr-TR" sz="1800" dirty="0">
                <a:latin typeface="Times New Roman"/>
                <a:cs typeface="Times New Roman"/>
              </a:rPr>
              <a:t>ilişkili</a:t>
            </a:r>
            <a:r>
              <a:rPr lang="tr-TR" sz="1800" spc="180" dirty="0">
                <a:latin typeface="Times New Roman"/>
                <a:cs typeface="Times New Roman"/>
              </a:rPr>
              <a:t> </a:t>
            </a:r>
            <a:r>
              <a:rPr lang="tr-TR" sz="1800" dirty="0">
                <a:latin typeface="Times New Roman"/>
                <a:cs typeface="Times New Roman"/>
              </a:rPr>
              <a:t>olmasıdır.</a:t>
            </a:r>
            <a:r>
              <a:rPr lang="tr-TR" sz="1800" spc="215" dirty="0">
                <a:latin typeface="Times New Roman"/>
                <a:cs typeface="Times New Roman"/>
              </a:rPr>
              <a:t> </a:t>
            </a:r>
            <a:r>
              <a:rPr lang="tr-TR" sz="1800" spc="-25" dirty="0">
                <a:latin typeface="Times New Roman"/>
                <a:cs typeface="Times New Roman"/>
              </a:rPr>
              <a:t>Ağ 	</a:t>
            </a:r>
            <a:r>
              <a:rPr lang="tr-TR" sz="1800" dirty="0">
                <a:latin typeface="Times New Roman"/>
                <a:cs typeface="Times New Roman"/>
              </a:rPr>
              <a:t>modelinin</a:t>
            </a:r>
            <a:r>
              <a:rPr lang="tr-TR" sz="1800" spc="140" dirty="0">
                <a:latin typeface="Times New Roman"/>
                <a:cs typeface="Times New Roman"/>
              </a:rPr>
              <a:t> </a:t>
            </a:r>
            <a:r>
              <a:rPr lang="tr-TR" sz="1800" dirty="0">
                <a:latin typeface="Times New Roman"/>
                <a:cs typeface="Times New Roman"/>
              </a:rPr>
              <a:t>hiyerarşik</a:t>
            </a:r>
            <a:r>
              <a:rPr lang="tr-TR" sz="1800" spc="145" dirty="0">
                <a:latin typeface="Times New Roman"/>
                <a:cs typeface="Times New Roman"/>
              </a:rPr>
              <a:t> </a:t>
            </a:r>
            <a:r>
              <a:rPr lang="tr-TR" sz="1800" dirty="0">
                <a:latin typeface="Times New Roman"/>
                <a:cs typeface="Times New Roman"/>
              </a:rPr>
              <a:t>modelden</a:t>
            </a:r>
            <a:r>
              <a:rPr lang="tr-TR" sz="1800" spc="145" dirty="0">
                <a:latin typeface="Times New Roman"/>
                <a:cs typeface="Times New Roman"/>
              </a:rPr>
              <a:t> </a:t>
            </a:r>
            <a:r>
              <a:rPr lang="tr-TR" sz="1800" dirty="0">
                <a:latin typeface="Times New Roman"/>
                <a:cs typeface="Times New Roman"/>
              </a:rPr>
              <a:t>en</a:t>
            </a:r>
            <a:r>
              <a:rPr lang="tr-TR" sz="1800" spc="140" dirty="0">
                <a:latin typeface="Times New Roman"/>
                <a:cs typeface="Times New Roman"/>
              </a:rPr>
              <a:t> </a:t>
            </a:r>
            <a:r>
              <a:rPr lang="tr-TR" sz="1800" dirty="0">
                <a:latin typeface="Times New Roman"/>
                <a:cs typeface="Times New Roman"/>
              </a:rPr>
              <a:t>önemli</a:t>
            </a:r>
            <a:r>
              <a:rPr lang="tr-TR" sz="1800" spc="150" dirty="0">
                <a:latin typeface="Times New Roman"/>
                <a:cs typeface="Times New Roman"/>
              </a:rPr>
              <a:t> </a:t>
            </a:r>
            <a:r>
              <a:rPr lang="tr-TR" sz="1800" dirty="0">
                <a:latin typeface="Times New Roman"/>
                <a:cs typeface="Times New Roman"/>
              </a:rPr>
              <a:t>farkı,</a:t>
            </a:r>
            <a:r>
              <a:rPr lang="tr-TR" sz="1800" spc="160" dirty="0">
                <a:latin typeface="Times New Roman"/>
                <a:cs typeface="Times New Roman"/>
              </a:rPr>
              <a:t> </a:t>
            </a:r>
            <a:r>
              <a:rPr lang="tr-TR" sz="1800" spc="-25" dirty="0">
                <a:latin typeface="Times New Roman"/>
                <a:cs typeface="Times New Roman"/>
              </a:rPr>
              <a:t>uç- 	</a:t>
            </a:r>
            <a:r>
              <a:rPr lang="tr-TR" sz="1800" dirty="0">
                <a:latin typeface="Times New Roman"/>
                <a:cs typeface="Times New Roman"/>
              </a:rPr>
              <a:t>düğüm</a:t>
            </a:r>
            <a:r>
              <a:rPr lang="tr-TR" sz="1800" spc="140" dirty="0">
                <a:latin typeface="Times New Roman"/>
                <a:cs typeface="Times New Roman"/>
              </a:rPr>
              <a:t>  </a:t>
            </a:r>
            <a:r>
              <a:rPr lang="tr-TR" sz="1800" dirty="0">
                <a:latin typeface="Times New Roman"/>
                <a:cs typeface="Times New Roman"/>
              </a:rPr>
              <a:t>pozisyonundaki</a:t>
            </a:r>
            <a:r>
              <a:rPr lang="tr-TR" sz="1800" spc="145" dirty="0">
                <a:latin typeface="Times New Roman"/>
                <a:cs typeface="Times New Roman"/>
              </a:rPr>
              <a:t>  </a:t>
            </a:r>
            <a:r>
              <a:rPr lang="tr-TR" sz="1800" dirty="0">
                <a:latin typeface="Times New Roman"/>
                <a:cs typeface="Times New Roman"/>
              </a:rPr>
              <a:t>verinin</a:t>
            </a:r>
            <a:r>
              <a:rPr lang="tr-TR" sz="1800" spc="145" dirty="0">
                <a:latin typeface="Times New Roman"/>
                <a:cs typeface="Times New Roman"/>
              </a:rPr>
              <a:t>  </a:t>
            </a:r>
            <a:r>
              <a:rPr lang="tr-TR" sz="1800" spc="-10" dirty="0">
                <a:latin typeface="Times New Roman"/>
                <a:cs typeface="Times New Roman"/>
              </a:rPr>
              <a:t>iç-</a:t>
            </a:r>
            <a:r>
              <a:rPr lang="tr-TR" sz="1800" dirty="0">
                <a:latin typeface="Times New Roman"/>
                <a:cs typeface="Times New Roman"/>
              </a:rPr>
              <a:t>düğüme</a:t>
            </a:r>
            <a:r>
              <a:rPr lang="tr-TR" sz="1800" spc="150" dirty="0">
                <a:latin typeface="Times New Roman"/>
                <a:cs typeface="Times New Roman"/>
              </a:rPr>
              <a:t>  </a:t>
            </a:r>
            <a:r>
              <a:rPr lang="tr-TR" sz="1800" spc="-10" dirty="0">
                <a:latin typeface="Times New Roman"/>
                <a:cs typeface="Times New Roman"/>
              </a:rPr>
              <a:t>işaret 	</a:t>
            </a:r>
            <a:r>
              <a:rPr lang="tr-TR" sz="1800" dirty="0">
                <a:latin typeface="Times New Roman"/>
                <a:cs typeface="Times New Roman"/>
              </a:rPr>
              <a:t>edebilmesidir.</a:t>
            </a:r>
            <a:r>
              <a:rPr lang="tr-TR" sz="1800" spc="150" dirty="0">
                <a:latin typeface="Times New Roman"/>
                <a:cs typeface="Times New Roman"/>
              </a:rPr>
              <a:t>  </a:t>
            </a:r>
            <a:r>
              <a:rPr lang="tr-TR" sz="1800" dirty="0">
                <a:latin typeface="Times New Roman"/>
                <a:cs typeface="Times New Roman"/>
              </a:rPr>
              <a:t>Böylelikle</a:t>
            </a:r>
            <a:r>
              <a:rPr lang="tr-TR" sz="1800" spc="150" dirty="0">
                <a:latin typeface="Times New Roman"/>
                <a:cs typeface="Times New Roman"/>
              </a:rPr>
              <a:t>  </a:t>
            </a:r>
            <a:r>
              <a:rPr lang="tr-TR" sz="1800" dirty="0">
                <a:latin typeface="Times New Roman"/>
                <a:cs typeface="Times New Roman"/>
              </a:rPr>
              <a:t>ağ</a:t>
            </a:r>
            <a:r>
              <a:rPr lang="tr-TR" sz="1800" spc="155" dirty="0">
                <a:latin typeface="Times New Roman"/>
                <a:cs typeface="Times New Roman"/>
              </a:rPr>
              <a:t>  </a:t>
            </a:r>
            <a:r>
              <a:rPr lang="tr-TR" sz="1800" dirty="0">
                <a:latin typeface="Times New Roman"/>
                <a:cs typeface="Times New Roman"/>
              </a:rPr>
              <a:t>modelinde</a:t>
            </a:r>
            <a:r>
              <a:rPr lang="tr-TR" sz="1800" spc="155" dirty="0">
                <a:latin typeface="Times New Roman"/>
                <a:cs typeface="Times New Roman"/>
              </a:rPr>
              <a:t>  </a:t>
            </a:r>
            <a:r>
              <a:rPr lang="tr-TR" sz="1800" spc="-10" dirty="0">
                <a:latin typeface="Times New Roman"/>
                <a:cs typeface="Times New Roman"/>
              </a:rPr>
              <a:t>bire-</a:t>
            </a:r>
            <a:r>
              <a:rPr lang="tr-TR" sz="1800" spc="-25" dirty="0">
                <a:latin typeface="Times New Roman"/>
                <a:cs typeface="Times New Roman"/>
              </a:rPr>
              <a:t>çok 	</a:t>
            </a:r>
            <a:r>
              <a:rPr lang="tr-TR" sz="1800" dirty="0">
                <a:latin typeface="Times New Roman"/>
                <a:cs typeface="Times New Roman"/>
              </a:rPr>
              <a:t>ilişkiler</a:t>
            </a:r>
            <a:r>
              <a:rPr lang="tr-TR" sz="1800" spc="30" dirty="0">
                <a:latin typeface="Times New Roman"/>
                <a:cs typeface="Times New Roman"/>
              </a:rPr>
              <a:t> </a:t>
            </a:r>
            <a:r>
              <a:rPr lang="tr-TR" sz="1800" dirty="0">
                <a:latin typeface="Times New Roman"/>
                <a:cs typeface="Times New Roman"/>
              </a:rPr>
              <a:t>yanında,</a:t>
            </a:r>
            <a:r>
              <a:rPr lang="tr-TR" sz="1800" spc="20" dirty="0">
                <a:latin typeface="Times New Roman"/>
                <a:cs typeface="Times New Roman"/>
              </a:rPr>
              <a:t> </a:t>
            </a:r>
            <a:r>
              <a:rPr lang="tr-TR" sz="1800" spc="-10" dirty="0" err="1">
                <a:latin typeface="Times New Roman"/>
                <a:cs typeface="Times New Roman"/>
              </a:rPr>
              <a:t>çoka</a:t>
            </a:r>
            <a:r>
              <a:rPr lang="tr-TR" sz="1800" spc="-10" dirty="0">
                <a:latin typeface="Times New Roman"/>
                <a:cs typeface="Times New Roman"/>
              </a:rPr>
              <a:t>-</a:t>
            </a:r>
            <a:r>
              <a:rPr lang="tr-TR" sz="1800" dirty="0">
                <a:latin typeface="Times New Roman"/>
                <a:cs typeface="Times New Roman"/>
              </a:rPr>
              <a:t>çok</a:t>
            </a:r>
            <a:r>
              <a:rPr lang="tr-TR" sz="1800" spc="15" dirty="0">
                <a:latin typeface="Times New Roman"/>
                <a:cs typeface="Times New Roman"/>
              </a:rPr>
              <a:t> </a:t>
            </a:r>
            <a:r>
              <a:rPr lang="tr-TR" sz="1800" dirty="0">
                <a:latin typeface="Times New Roman"/>
                <a:cs typeface="Times New Roman"/>
              </a:rPr>
              <a:t>ilişkiler</a:t>
            </a:r>
            <a:r>
              <a:rPr lang="tr-TR" sz="1800" spc="25" dirty="0">
                <a:latin typeface="Times New Roman"/>
                <a:cs typeface="Times New Roman"/>
              </a:rPr>
              <a:t> </a:t>
            </a:r>
            <a:r>
              <a:rPr lang="tr-TR" sz="1800" dirty="0">
                <a:latin typeface="Times New Roman"/>
                <a:cs typeface="Times New Roman"/>
              </a:rPr>
              <a:t>de</a:t>
            </a:r>
            <a:r>
              <a:rPr lang="tr-TR" sz="1800" spc="30" dirty="0">
                <a:latin typeface="Times New Roman"/>
                <a:cs typeface="Times New Roman"/>
              </a:rPr>
              <a:t> </a:t>
            </a:r>
            <a:r>
              <a:rPr lang="tr-TR" sz="1800" spc="-10" dirty="0">
                <a:latin typeface="Times New Roman"/>
                <a:cs typeface="Times New Roman"/>
              </a:rPr>
              <a:t>modellenebilir. 	</a:t>
            </a:r>
            <a:r>
              <a:rPr lang="tr-TR" sz="1800" dirty="0">
                <a:latin typeface="Times New Roman"/>
                <a:cs typeface="Times New Roman"/>
              </a:rPr>
              <a:t>Bu</a:t>
            </a:r>
            <a:r>
              <a:rPr lang="tr-TR" sz="1800" spc="-30" dirty="0">
                <a:latin typeface="Times New Roman"/>
                <a:cs typeface="Times New Roman"/>
              </a:rPr>
              <a:t> </a:t>
            </a:r>
            <a:r>
              <a:rPr lang="tr-TR" sz="1800" dirty="0">
                <a:latin typeface="Times New Roman"/>
                <a:cs typeface="Times New Roman"/>
              </a:rPr>
              <a:t>veri</a:t>
            </a:r>
            <a:r>
              <a:rPr lang="tr-TR" sz="1800" spc="-30" dirty="0">
                <a:latin typeface="Times New Roman"/>
                <a:cs typeface="Times New Roman"/>
              </a:rPr>
              <a:t> </a:t>
            </a:r>
            <a:r>
              <a:rPr lang="tr-TR" sz="1800" dirty="0">
                <a:latin typeface="Times New Roman"/>
                <a:cs typeface="Times New Roman"/>
              </a:rPr>
              <a:t>tekrarını</a:t>
            </a:r>
            <a:r>
              <a:rPr lang="tr-TR" sz="1800" spc="-30" dirty="0">
                <a:latin typeface="Times New Roman"/>
                <a:cs typeface="Times New Roman"/>
              </a:rPr>
              <a:t> </a:t>
            </a:r>
            <a:r>
              <a:rPr lang="tr-TR" sz="1800" dirty="0">
                <a:latin typeface="Times New Roman"/>
                <a:cs typeface="Times New Roman"/>
              </a:rPr>
              <a:t>önemli</a:t>
            </a:r>
            <a:r>
              <a:rPr lang="tr-TR" sz="1800" spc="-30" dirty="0">
                <a:latin typeface="Times New Roman"/>
                <a:cs typeface="Times New Roman"/>
              </a:rPr>
              <a:t> </a:t>
            </a:r>
            <a:r>
              <a:rPr lang="tr-TR" sz="1800" dirty="0">
                <a:latin typeface="Times New Roman"/>
                <a:cs typeface="Times New Roman"/>
              </a:rPr>
              <a:t>ölçüde</a:t>
            </a:r>
            <a:r>
              <a:rPr lang="tr-TR" sz="1800" spc="-30" dirty="0">
                <a:latin typeface="Times New Roman"/>
                <a:cs typeface="Times New Roman"/>
              </a:rPr>
              <a:t> </a:t>
            </a:r>
            <a:r>
              <a:rPr lang="tr-TR" sz="1800" dirty="0">
                <a:latin typeface="Times New Roman"/>
                <a:cs typeface="Times New Roman"/>
              </a:rPr>
              <a:t>azaltır</a:t>
            </a:r>
            <a:r>
              <a:rPr lang="tr-TR" sz="1800" spc="-5" dirty="0">
                <a:latin typeface="Times New Roman"/>
                <a:cs typeface="Times New Roman"/>
              </a:rPr>
              <a:t> </a:t>
            </a:r>
            <a:r>
              <a:rPr lang="tr-TR" sz="1800" spc="-20" dirty="0">
                <a:latin typeface="Times New Roman"/>
                <a:cs typeface="Times New Roman"/>
              </a:rPr>
              <a:t>[7].</a:t>
            </a:r>
            <a:endParaRPr lang="tr-TR" sz="1800" dirty="0">
              <a:latin typeface="Times New Roman"/>
              <a:cs typeface="Times New Roman"/>
            </a:endParaRPr>
          </a:p>
          <a:p>
            <a:pPr marL="0" indent="0">
              <a:buNone/>
            </a:pPr>
            <a:endParaRPr lang="tr-TR" dirty="0"/>
          </a:p>
        </p:txBody>
      </p:sp>
      <p:sp>
        <p:nvSpPr>
          <p:cNvPr id="4" name="object 20">
            <a:extLst>
              <a:ext uri="{FF2B5EF4-FFF2-40B4-BE49-F238E27FC236}">
                <a16:creationId xmlns:a16="http://schemas.microsoft.com/office/drawing/2014/main" id="{F2CDFEB7-8F31-D00D-3300-27220D329745}"/>
              </a:ext>
            </a:extLst>
          </p:cNvPr>
          <p:cNvSpPr/>
          <p:nvPr/>
        </p:nvSpPr>
        <p:spPr>
          <a:xfrm>
            <a:off x="5205286" y="4987100"/>
            <a:ext cx="574040" cy="203835"/>
          </a:xfrm>
          <a:custGeom>
            <a:avLst/>
            <a:gdLst/>
            <a:ahLst/>
            <a:cxnLst/>
            <a:rect l="l" t="t" r="r" b="b"/>
            <a:pathLst>
              <a:path w="574040" h="203834">
                <a:moveTo>
                  <a:pt x="553593" y="0"/>
                </a:moveTo>
                <a:lnTo>
                  <a:pt x="20358" y="0"/>
                </a:lnTo>
                <a:lnTo>
                  <a:pt x="12435" y="1603"/>
                </a:lnTo>
                <a:lnTo>
                  <a:pt x="5964" y="5969"/>
                </a:lnTo>
                <a:lnTo>
                  <a:pt x="1600" y="12430"/>
                </a:lnTo>
                <a:lnTo>
                  <a:pt x="0" y="20320"/>
                </a:lnTo>
                <a:lnTo>
                  <a:pt x="0" y="183134"/>
                </a:lnTo>
                <a:lnTo>
                  <a:pt x="1600" y="191097"/>
                </a:lnTo>
                <a:lnTo>
                  <a:pt x="5964" y="197596"/>
                </a:lnTo>
                <a:lnTo>
                  <a:pt x="12435" y="201975"/>
                </a:lnTo>
                <a:lnTo>
                  <a:pt x="20358" y="203581"/>
                </a:lnTo>
                <a:lnTo>
                  <a:pt x="553593" y="203581"/>
                </a:lnTo>
                <a:lnTo>
                  <a:pt x="561482" y="201975"/>
                </a:lnTo>
                <a:lnTo>
                  <a:pt x="567944" y="197596"/>
                </a:lnTo>
                <a:lnTo>
                  <a:pt x="572309" y="191097"/>
                </a:lnTo>
                <a:lnTo>
                  <a:pt x="573913" y="183134"/>
                </a:lnTo>
                <a:lnTo>
                  <a:pt x="573913" y="20320"/>
                </a:lnTo>
                <a:lnTo>
                  <a:pt x="572309" y="12430"/>
                </a:lnTo>
                <a:lnTo>
                  <a:pt x="567944" y="5969"/>
                </a:lnTo>
                <a:lnTo>
                  <a:pt x="561482" y="1603"/>
                </a:lnTo>
                <a:lnTo>
                  <a:pt x="553593" y="0"/>
                </a:lnTo>
                <a:close/>
              </a:path>
            </a:pathLst>
          </a:custGeom>
          <a:solidFill>
            <a:srgbClr val="EC7C30"/>
          </a:solidFill>
        </p:spPr>
        <p:style>
          <a:lnRef idx="0">
            <a:scrgbClr r="0" g="0" b="0"/>
          </a:lnRef>
          <a:fillRef idx="0">
            <a:scrgbClr r="0" g="0" b="0"/>
          </a:fillRef>
          <a:effectRef idx="0">
            <a:scrgbClr r="0" g="0" b="0"/>
          </a:effectRef>
          <a:fontRef idx="major"/>
        </p:style>
        <p:txBody>
          <a:bodyPr wrap="square" lIns="0" tIns="0" rIns="0" bIns="0" rtlCol="0"/>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a:p>
        </p:txBody>
      </p:sp>
      <p:sp>
        <p:nvSpPr>
          <p:cNvPr id="5" name="object 21">
            <a:extLst>
              <a:ext uri="{FF2B5EF4-FFF2-40B4-BE49-F238E27FC236}">
                <a16:creationId xmlns:a16="http://schemas.microsoft.com/office/drawing/2014/main" id="{D14A6C50-3C17-8C2A-1EDD-A1D244159B28}"/>
              </a:ext>
            </a:extLst>
          </p:cNvPr>
          <p:cNvSpPr txBox="1"/>
          <p:nvPr/>
        </p:nvSpPr>
        <p:spPr>
          <a:xfrm>
            <a:off x="5335867" y="5013007"/>
            <a:ext cx="313055" cy="132080"/>
          </a:xfrm>
          <a:prstGeom prst="rect">
            <a:avLst/>
          </a:prstGeom>
        </p:spPr>
        <p:style>
          <a:lnRef idx="0">
            <a:scrgbClr r="0" g="0" b="0"/>
          </a:lnRef>
          <a:fillRef idx="0">
            <a:scrgbClr r="0" g="0" b="0"/>
          </a:fillRef>
          <a:effectRef idx="0">
            <a:scrgbClr r="0" g="0" b="0"/>
          </a:effectRef>
          <a:fontRef idx="major"/>
        </p:style>
        <p:txBody>
          <a:bodyPr vert="horz" wrap="square" lIns="0" tIns="12065" rIns="0" bIns="0"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marL="12700">
              <a:lnSpc>
                <a:spcPct val="100000"/>
              </a:lnSpc>
              <a:spcBef>
                <a:spcPts val="95"/>
              </a:spcBef>
            </a:pPr>
            <a:r>
              <a:rPr sz="700" b="1" spc="-10" dirty="0">
                <a:solidFill>
                  <a:srgbClr val="FFFFFF"/>
                </a:solidFill>
                <a:latin typeface="Calibri"/>
                <a:cs typeface="Calibri"/>
              </a:rPr>
              <a:t>Mağaza</a:t>
            </a:r>
            <a:endParaRPr sz="700">
              <a:latin typeface="Calibri"/>
              <a:cs typeface="Calibri"/>
            </a:endParaRPr>
          </a:p>
        </p:txBody>
      </p:sp>
      <p:grpSp>
        <p:nvGrpSpPr>
          <p:cNvPr id="6" name="object 22">
            <a:extLst>
              <a:ext uri="{FF2B5EF4-FFF2-40B4-BE49-F238E27FC236}">
                <a16:creationId xmlns:a16="http://schemas.microsoft.com/office/drawing/2014/main" id="{E4B6E0D1-F851-E86A-0FC8-6A759AB6524B}"/>
              </a:ext>
            </a:extLst>
          </p:cNvPr>
          <p:cNvGrpSpPr/>
          <p:nvPr/>
        </p:nvGrpSpPr>
        <p:grpSpPr>
          <a:xfrm>
            <a:off x="5779198" y="4863782"/>
            <a:ext cx="803656" cy="225043"/>
            <a:chOff x="1295653" y="7081646"/>
            <a:chExt cx="803656" cy="225043"/>
          </a:xfrm>
        </p:grpSpPr>
        <p:sp>
          <p:nvSpPr>
            <p:cNvPr id="28" name="object 23">
              <a:extLst>
                <a:ext uri="{FF2B5EF4-FFF2-40B4-BE49-F238E27FC236}">
                  <a16:creationId xmlns:a16="http://schemas.microsoft.com/office/drawing/2014/main" id="{4ACECBEB-323D-AFD7-6C8F-E30D9355B689}"/>
                </a:ext>
              </a:extLst>
            </p:cNvPr>
            <p:cNvSpPr/>
            <p:nvPr/>
          </p:nvSpPr>
          <p:spPr>
            <a:xfrm>
              <a:off x="1295653" y="7183500"/>
              <a:ext cx="229870" cy="123189"/>
            </a:xfrm>
            <a:custGeom>
              <a:avLst/>
              <a:gdLst/>
              <a:ahLst/>
              <a:cxnLst/>
              <a:rect l="l" t="t" r="r" b="b"/>
              <a:pathLst>
                <a:path w="229869" h="123190">
                  <a:moveTo>
                    <a:pt x="0" y="123189"/>
                  </a:moveTo>
                  <a:lnTo>
                    <a:pt x="229615" y="0"/>
                  </a:lnTo>
                </a:path>
              </a:pathLst>
            </a:custGeom>
            <a:ln w="12700">
              <a:solidFill>
                <a:srgbClr val="FFC000"/>
              </a:solidFill>
            </a:ln>
          </p:spPr>
          <p:txBody>
            <a:bodyPr wrap="square" lIns="0" tIns="0" rIns="0" bIns="0" rtlCol="0"/>
            <a:lstStyle/>
            <a:p>
              <a:endParaRPr/>
            </a:p>
          </p:txBody>
        </p:sp>
        <p:sp>
          <p:nvSpPr>
            <p:cNvPr id="29" name="object 24">
              <a:extLst>
                <a:ext uri="{FF2B5EF4-FFF2-40B4-BE49-F238E27FC236}">
                  <a16:creationId xmlns:a16="http://schemas.microsoft.com/office/drawing/2014/main" id="{B34741EA-B771-2FB2-5A4F-4CAA2CD3EA6A}"/>
                </a:ext>
              </a:extLst>
            </p:cNvPr>
            <p:cNvSpPr/>
            <p:nvPr/>
          </p:nvSpPr>
          <p:spPr>
            <a:xfrm>
              <a:off x="1525269" y="7081646"/>
              <a:ext cx="574040" cy="203835"/>
            </a:xfrm>
            <a:custGeom>
              <a:avLst/>
              <a:gdLst/>
              <a:ahLst/>
              <a:cxnLst/>
              <a:rect l="l" t="t" r="r" b="b"/>
              <a:pathLst>
                <a:path w="574039" h="203834">
                  <a:moveTo>
                    <a:pt x="553466" y="0"/>
                  </a:moveTo>
                  <a:lnTo>
                    <a:pt x="20320" y="0"/>
                  </a:lnTo>
                  <a:lnTo>
                    <a:pt x="12376" y="1605"/>
                  </a:lnTo>
                  <a:lnTo>
                    <a:pt x="5921" y="5984"/>
                  </a:lnTo>
                  <a:lnTo>
                    <a:pt x="1585" y="12483"/>
                  </a:lnTo>
                  <a:lnTo>
                    <a:pt x="0" y="20446"/>
                  </a:lnTo>
                  <a:lnTo>
                    <a:pt x="0" y="183260"/>
                  </a:lnTo>
                  <a:lnTo>
                    <a:pt x="1585" y="191150"/>
                  </a:lnTo>
                  <a:lnTo>
                    <a:pt x="5921" y="197611"/>
                  </a:lnTo>
                  <a:lnTo>
                    <a:pt x="12376" y="201977"/>
                  </a:lnTo>
                  <a:lnTo>
                    <a:pt x="20320" y="203580"/>
                  </a:lnTo>
                  <a:lnTo>
                    <a:pt x="553466" y="203580"/>
                  </a:lnTo>
                  <a:lnTo>
                    <a:pt x="561429" y="201977"/>
                  </a:lnTo>
                  <a:lnTo>
                    <a:pt x="567928" y="197611"/>
                  </a:lnTo>
                  <a:lnTo>
                    <a:pt x="572307" y="191150"/>
                  </a:lnTo>
                  <a:lnTo>
                    <a:pt x="573913" y="183260"/>
                  </a:lnTo>
                  <a:lnTo>
                    <a:pt x="573913" y="20446"/>
                  </a:lnTo>
                  <a:lnTo>
                    <a:pt x="572307" y="12483"/>
                  </a:lnTo>
                  <a:lnTo>
                    <a:pt x="567928" y="5984"/>
                  </a:lnTo>
                  <a:lnTo>
                    <a:pt x="561429" y="1605"/>
                  </a:lnTo>
                  <a:lnTo>
                    <a:pt x="553466" y="0"/>
                  </a:lnTo>
                  <a:close/>
                </a:path>
              </a:pathLst>
            </a:custGeom>
            <a:solidFill>
              <a:srgbClr val="FFC000"/>
            </a:solidFill>
          </p:spPr>
          <p:txBody>
            <a:bodyPr wrap="square" lIns="0" tIns="0" rIns="0" bIns="0" rtlCol="0"/>
            <a:lstStyle/>
            <a:p>
              <a:endParaRPr/>
            </a:p>
          </p:txBody>
        </p:sp>
        <p:sp>
          <p:nvSpPr>
            <p:cNvPr id="30" name="object 25">
              <a:extLst>
                <a:ext uri="{FF2B5EF4-FFF2-40B4-BE49-F238E27FC236}">
                  <a16:creationId xmlns:a16="http://schemas.microsoft.com/office/drawing/2014/main" id="{0943B9F2-D7A1-B12F-38A9-17D808993135}"/>
                </a:ext>
              </a:extLst>
            </p:cNvPr>
            <p:cNvSpPr/>
            <p:nvPr/>
          </p:nvSpPr>
          <p:spPr>
            <a:xfrm>
              <a:off x="1525269" y="7081646"/>
              <a:ext cx="574040" cy="203835"/>
            </a:xfrm>
            <a:custGeom>
              <a:avLst/>
              <a:gdLst/>
              <a:ahLst/>
              <a:cxnLst/>
              <a:rect l="l" t="t" r="r" b="b"/>
              <a:pathLst>
                <a:path w="574039" h="203834">
                  <a:moveTo>
                    <a:pt x="0" y="20446"/>
                  </a:moveTo>
                  <a:lnTo>
                    <a:pt x="1585" y="12483"/>
                  </a:lnTo>
                  <a:lnTo>
                    <a:pt x="5921" y="5984"/>
                  </a:lnTo>
                  <a:lnTo>
                    <a:pt x="12376" y="1605"/>
                  </a:lnTo>
                  <a:lnTo>
                    <a:pt x="20320" y="0"/>
                  </a:lnTo>
                  <a:lnTo>
                    <a:pt x="553466" y="0"/>
                  </a:lnTo>
                  <a:lnTo>
                    <a:pt x="561429" y="1605"/>
                  </a:lnTo>
                  <a:lnTo>
                    <a:pt x="567928" y="5984"/>
                  </a:lnTo>
                  <a:lnTo>
                    <a:pt x="572307" y="12483"/>
                  </a:lnTo>
                  <a:lnTo>
                    <a:pt x="573913" y="20446"/>
                  </a:lnTo>
                  <a:lnTo>
                    <a:pt x="573913" y="183260"/>
                  </a:lnTo>
                  <a:lnTo>
                    <a:pt x="572307" y="191150"/>
                  </a:lnTo>
                  <a:lnTo>
                    <a:pt x="567928" y="197611"/>
                  </a:lnTo>
                  <a:lnTo>
                    <a:pt x="561429" y="201977"/>
                  </a:lnTo>
                  <a:lnTo>
                    <a:pt x="553466" y="203580"/>
                  </a:lnTo>
                  <a:lnTo>
                    <a:pt x="20320" y="203580"/>
                  </a:lnTo>
                  <a:lnTo>
                    <a:pt x="12376" y="201977"/>
                  </a:lnTo>
                  <a:lnTo>
                    <a:pt x="5921" y="197611"/>
                  </a:lnTo>
                  <a:lnTo>
                    <a:pt x="1585" y="191150"/>
                  </a:lnTo>
                  <a:lnTo>
                    <a:pt x="0" y="183260"/>
                  </a:lnTo>
                  <a:lnTo>
                    <a:pt x="0" y="20446"/>
                  </a:lnTo>
                  <a:close/>
                </a:path>
              </a:pathLst>
            </a:custGeom>
            <a:ln w="12700">
              <a:solidFill>
                <a:srgbClr val="FFFFFF"/>
              </a:solidFill>
            </a:ln>
          </p:spPr>
          <p:txBody>
            <a:bodyPr wrap="square" lIns="0" tIns="0" rIns="0" bIns="0" rtlCol="0"/>
            <a:lstStyle/>
            <a:p>
              <a:endParaRPr/>
            </a:p>
          </p:txBody>
        </p:sp>
      </p:grpSp>
      <p:sp>
        <p:nvSpPr>
          <p:cNvPr id="7" name="object 26">
            <a:extLst>
              <a:ext uri="{FF2B5EF4-FFF2-40B4-BE49-F238E27FC236}">
                <a16:creationId xmlns:a16="http://schemas.microsoft.com/office/drawing/2014/main" id="{309AA722-3838-519F-B92F-DAA9306DC940}"/>
              </a:ext>
            </a:extLst>
          </p:cNvPr>
          <p:cNvSpPr txBox="1"/>
          <p:nvPr/>
        </p:nvSpPr>
        <p:spPr>
          <a:xfrm>
            <a:off x="6139371" y="4889817"/>
            <a:ext cx="313690" cy="132080"/>
          </a:xfrm>
          <a:prstGeom prst="rect">
            <a:avLst/>
          </a:prstGeom>
        </p:spPr>
        <p:style>
          <a:lnRef idx="0">
            <a:scrgbClr r="0" g="0" b="0"/>
          </a:lnRef>
          <a:fillRef idx="0">
            <a:scrgbClr r="0" g="0" b="0"/>
          </a:fillRef>
          <a:effectRef idx="0">
            <a:scrgbClr r="0" g="0" b="0"/>
          </a:effectRef>
          <a:fontRef idx="major"/>
        </p:style>
        <p:txBody>
          <a:bodyPr vert="horz" wrap="square" lIns="0" tIns="12065" rIns="0" bIns="0"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marL="12700">
              <a:lnSpc>
                <a:spcPct val="100000"/>
              </a:lnSpc>
              <a:spcBef>
                <a:spcPts val="95"/>
              </a:spcBef>
            </a:pPr>
            <a:r>
              <a:rPr sz="700" b="1" spc="-10" dirty="0">
                <a:solidFill>
                  <a:srgbClr val="FFFFFF"/>
                </a:solidFill>
                <a:latin typeface="Calibri"/>
                <a:cs typeface="Calibri"/>
              </a:rPr>
              <a:t>Müşteri</a:t>
            </a:r>
            <a:endParaRPr sz="700">
              <a:latin typeface="Calibri"/>
              <a:cs typeface="Calibri"/>
            </a:endParaRPr>
          </a:p>
        </p:txBody>
      </p:sp>
      <p:grpSp>
        <p:nvGrpSpPr>
          <p:cNvPr id="8" name="object 27">
            <a:extLst>
              <a:ext uri="{FF2B5EF4-FFF2-40B4-BE49-F238E27FC236}">
                <a16:creationId xmlns:a16="http://schemas.microsoft.com/office/drawing/2014/main" id="{F5E98BD8-70BF-1AC1-CF5A-A9A8B7FC130E}"/>
              </a:ext>
            </a:extLst>
          </p:cNvPr>
          <p:cNvGrpSpPr/>
          <p:nvPr/>
        </p:nvGrpSpPr>
        <p:grpSpPr>
          <a:xfrm>
            <a:off x="6582727" y="4965637"/>
            <a:ext cx="803529" cy="250444"/>
            <a:chOff x="2099182" y="7183501"/>
            <a:chExt cx="803529" cy="250444"/>
          </a:xfrm>
        </p:grpSpPr>
        <p:sp>
          <p:nvSpPr>
            <p:cNvPr id="25" name="object 28">
              <a:extLst>
                <a:ext uri="{FF2B5EF4-FFF2-40B4-BE49-F238E27FC236}">
                  <a16:creationId xmlns:a16="http://schemas.microsoft.com/office/drawing/2014/main" id="{35E3B58B-09D4-7839-D003-EAC6E0BCB753}"/>
                </a:ext>
              </a:extLst>
            </p:cNvPr>
            <p:cNvSpPr/>
            <p:nvPr/>
          </p:nvSpPr>
          <p:spPr>
            <a:xfrm>
              <a:off x="2099182" y="7183501"/>
              <a:ext cx="229870" cy="148590"/>
            </a:xfrm>
            <a:custGeom>
              <a:avLst/>
              <a:gdLst/>
              <a:ahLst/>
              <a:cxnLst/>
              <a:rect l="l" t="t" r="r" b="b"/>
              <a:pathLst>
                <a:path w="229869" h="148590">
                  <a:moveTo>
                    <a:pt x="0" y="0"/>
                  </a:moveTo>
                  <a:lnTo>
                    <a:pt x="229489" y="148335"/>
                  </a:lnTo>
                </a:path>
              </a:pathLst>
            </a:custGeom>
            <a:ln w="12700">
              <a:solidFill>
                <a:srgbClr val="4471C4"/>
              </a:solidFill>
            </a:ln>
          </p:spPr>
          <p:txBody>
            <a:bodyPr wrap="square" lIns="0" tIns="0" rIns="0" bIns="0" rtlCol="0"/>
            <a:lstStyle/>
            <a:p>
              <a:endParaRPr/>
            </a:p>
          </p:txBody>
        </p:sp>
        <p:sp>
          <p:nvSpPr>
            <p:cNvPr id="26" name="object 29">
              <a:extLst>
                <a:ext uri="{FF2B5EF4-FFF2-40B4-BE49-F238E27FC236}">
                  <a16:creationId xmlns:a16="http://schemas.microsoft.com/office/drawing/2014/main" id="{EC5DADBD-6BA7-59DA-5F13-9CD1CF7CBB2F}"/>
                </a:ext>
              </a:extLst>
            </p:cNvPr>
            <p:cNvSpPr/>
            <p:nvPr/>
          </p:nvSpPr>
          <p:spPr>
            <a:xfrm>
              <a:off x="2328671" y="7230110"/>
              <a:ext cx="574040" cy="203835"/>
            </a:xfrm>
            <a:custGeom>
              <a:avLst/>
              <a:gdLst/>
              <a:ahLst/>
              <a:cxnLst/>
              <a:rect l="l" t="t" r="r" b="b"/>
              <a:pathLst>
                <a:path w="574039" h="203834">
                  <a:moveTo>
                    <a:pt x="553592" y="0"/>
                  </a:moveTo>
                  <a:lnTo>
                    <a:pt x="20446" y="0"/>
                  </a:lnTo>
                  <a:lnTo>
                    <a:pt x="12483" y="1603"/>
                  </a:lnTo>
                  <a:lnTo>
                    <a:pt x="5984" y="5969"/>
                  </a:lnTo>
                  <a:lnTo>
                    <a:pt x="1605" y="12430"/>
                  </a:lnTo>
                  <a:lnTo>
                    <a:pt x="0" y="20320"/>
                  </a:lnTo>
                  <a:lnTo>
                    <a:pt x="0" y="183134"/>
                  </a:lnTo>
                  <a:lnTo>
                    <a:pt x="1605" y="191097"/>
                  </a:lnTo>
                  <a:lnTo>
                    <a:pt x="5984" y="197596"/>
                  </a:lnTo>
                  <a:lnTo>
                    <a:pt x="12483" y="201975"/>
                  </a:lnTo>
                  <a:lnTo>
                    <a:pt x="20446" y="203581"/>
                  </a:lnTo>
                  <a:lnTo>
                    <a:pt x="553592" y="203581"/>
                  </a:lnTo>
                  <a:lnTo>
                    <a:pt x="561536" y="201975"/>
                  </a:lnTo>
                  <a:lnTo>
                    <a:pt x="567991" y="197596"/>
                  </a:lnTo>
                  <a:lnTo>
                    <a:pt x="572327" y="191097"/>
                  </a:lnTo>
                  <a:lnTo>
                    <a:pt x="573913" y="183134"/>
                  </a:lnTo>
                  <a:lnTo>
                    <a:pt x="573913" y="20320"/>
                  </a:lnTo>
                  <a:lnTo>
                    <a:pt x="572327" y="12430"/>
                  </a:lnTo>
                  <a:lnTo>
                    <a:pt x="567991" y="5969"/>
                  </a:lnTo>
                  <a:lnTo>
                    <a:pt x="561536" y="1603"/>
                  </a:lnTo>
                  <a:lnTo>
                    <a:pt x="553592" y="0"/>
                  </a:lnTo>
                  <a:close/>
                </a:path>
              </a:pathLst>
            </a:custGeom>
            <a:solidFill>
              <a:srgbClr val="4471C4"/>
            </a:solidFill>
          </p:spPr>
          <p:txBody>
            <a:bodyPr wrap="square" lIns="0" tIns="0" rIns="0" bIns="0" rtlCol="0"/>
            <a:lstStyle/>
            <a:p>
              <a:endParaRPr/>
            </a:p>
          </p:txBody>
        </p:sp>
        <p:sp>
          <p:nvSpPr>
            <p:cNvPr id="27" name="object 30">
              <a:extLst>
                <a:ext uri="{FF2B5EF4-FFF2-40B4-BE49-F238E27FC236}">
                  <a16:creationId xmlns:a16="http://schemas.microsoft.com/office/drawing/2014/main" id="{4FD7B2A9-8583-58B3-C03B-EF4D9FF3BAE1}"/>
                </a:ext>
              </a:extLst>
            </p:cNvPr>
            <p:cNvSpPr/>
            <p:nvPr/>
          </p:nvSpPr>
          <p:spPr>
            <a:xfrm>
              <a:off x="2328671" y="7230110"/>
              <a:ext cx="574040" cy="203835"/>
            </a:xfrm>
            <a:custGeom>
              <a:avLst/>
              <a:gdLst/>
              <a:ahLst/>
              <a:cxnLst/>
              <a:rect l="l" t="t" r="r" b="b"/>
              <a:pathLst>
                <a:path w="574039" h="203834">
                  <a:moveTo>
                    <a:pt x="0" y="20320"/>
                  </a:moveTo>
                  <a:lnTo>
                    <a:pt x="1605" y="12430"/>
                  </a:lnTo>
                  <a:lnTo>
                    <a:pt x="5984" y="5969"/>
                  </a:lnTo>
                  <a:lnTo>
                    <a:pt x="12483" y="1603"/>
                  </a:lnTo>
                  <a:lnTo>
                    <a:pt x="20446" y="0"/>
                  </a:lnTo>
                  <a:lnTo>
                    <a:pt x="553592" y="0"/>
                  </a:lnTo>
                  <a:lnTo>
                    <a:pt x="561536" y="1603"/>
                  </a:lnTo>
                  <a:lnTo>
                    <a:pt x="567991" y="5969"/>
                  </a:lnTo>
                  <a:lnTo>
                    <a:pt x="572327" y="12430"/>
                  </a:lnTo>
                  <a:lnTo>
                    <a:pt x="573913" y="20320"/>
                  </a:lnTo>
                  <a:lnTo>
                    <a:pt x="573913" y="183134"/>
                  </a:lnTo>
                  <a:lnTo>
                    <a:pt x="572327" y="191097"/>
                  </a:lnTo>
                  <a:lnTo>
                    <a:pt x="567991" y="197596"/>
                  </a:lnTo>
                  <a:lnTo>
                    <a:pt x="561536" y="201975"/>
                  </a:lnTo>
                  <a:lnTo>
                    <a:pt x="553592" y="203581"/>
                  </a:lnTo>
                  <a:lnTo>
                    <a:pt x="20446" y="203581"/>
                  </a:lnTo>
                  <a:lnTo>
                    <a:pt x="12483" y="201975"/>
                  </a:lnTo>
                  <a:lnTo>
                    <a:pt x="5984" y="197596"/>
                  </a:lnTo>
                  <a:lnTo>
                    <a:pt x="1605" y="191097"/>
                  </a:lnTo>
                  <a:lnTo>
                    <a:pt x="0" y="183134"/>
                  </a:lnTo>
                  <a:lnTo>
                    <a:pt x="0" y="20320"/>
                  </a:lnTo>
                  <a:close/>
                </a:path>
              </a:pathLst>
            </a:custGeom>
            <a:ln w="12700">
              <a:solidFill>
                <a:srgbClr val="FFFFFF"/>
              </a:solidFill>
            </a:ln>
          </p:spPr>
          <p:txBody>
            <a:bodyPr wrap="square" lIns="0" tIns="0" rIns="0" bIns="0" rtlCol="0"/>
            <a:lstStyle/>
            <a:p>
              <a:endParaRPr/>
            </a:p>
          </p:txBody>
        </p:sp>
      </p:grpSp>
      <p:sp>
        <p:nvSpPr>
          <p:cNvPr id="9" name="object 31">
            <a:extLst>
              <a:ext uri="{FF2B5EF4-FFF2-40B4-BE49-F238E27FC236}">
                <a16:creationId xmlns:a16="http://schemas.microsoft.com/office/drawing/2014/main" id="{831D07D2-8360-BC96-D373-C3480958FB35}"/>
              </a:ext>
            </a:extLst>
          </p:cNvPr>
          <p:cNvSpPr txBox="1"/>
          <p:nvPr/>
        </p:nvSpPr>
        <p:spPr>
          <a:xfrm>
            <a:off x="6965887" y="5038280"/>
            <a:ext cx="267970" cy="132080"/>
          </a:xfrm>
          <a:prstGeom prst="rect">
            <a:avLst/>
          </a:prstGeom>
        </p:spPr>
        <p:style>
          <a:lnRef idx="0">
            <a:scrgbClr r="0" g="0" b="0"/>
          </a:lnRef>
          <a:fillRef idx="0">
            <a:scrgbClr r="0" g="0" b="0"/>
          </a:fillRef>
          <a:effectRef idx="0">
            <a:scrgbClr r="0" g="0" b="0"/>
          </a:effectRef>
          <a:fontRef idx="major"/>
        </p:style>
        <p:txBody>
          <a:bodyPr vert="horz" wrap="square" lIns="0" tIns="12065" rIns="0" bIns="0"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marL="12700">
              <a:lnSpc>
                <a:spcPct val="100000"/>
              </a:lnSpc>
              <a:spcBef>
                <a:spcPts val="95"/>
              </a:spcBef>
            </a:pPr>
            <a:r>
              <a:rPr sz="700" b="1" spc="-10" dirty="0">
                <a:solidFill>
                  <a:srgbClr val="FFFFFF"/>
                </a:solidFill>
                <a:latin typeface="Calibri"/>
                <a:cs typeface="Calibri"/>
              </a:rPr>
              <a:t>Sipariş</a:t>
            </a:r>
            <a:endParaRPr sz="700">
              <a:latin typeface="Calibri"/>
              <a:cs typeface="Calibri"/>
            </a:endParaRPr>
          </a:p>
        </p:txBody>
      </p:sp>
      <p:grpSp>
        <p:nvGrpSpPr>
          <p:cNvPr id="10" name="object 32">
            <a:extLst>
              <a:ext uri="{FF2B5EF4-FFF2-40B4-BE49-F238E27FC236}">
                <a16:creationId xmlns:a16="http://schemas.microsoft.com/office/drawing/2014/main" id="{3FD54854-06FC-555C-82D7-C7EFCF81A5DC}"/>
              </a:ext>
            </a:extLst>
          </p:cNvPr>
          <p:cNvGrpSpPr/>
          <p:nvPr/>
        </p:nvGrpSpPr>
        <p:grpSpPr>
          <a:xfrm>
            <a:off x="7386130" y="4858449"/>
            <a:ext cx="803656" cy="256032"/>
            <a:chOff x="2902585" y="7076313"/>
            <a:chExt cx="803656" cy="256032"/>
          </a:xfrm>
        </p:grpSpPr>
        <p:sp>
          <p:nvSpPr>
            <p:cNvPr id="22" name="object 33">
              <a:extLst>
                <a:ext uri="{FF2B5EF4-FFF2-40B4-BE49-F238E27FC236}">
                  <a16:creationId xmlns:a16="http://schemas.microsoft.com/office/drawing/2014/main" id="{109FCAEE-3C3E-D464-3431-21E7D07EFC3E}"/>
                </a:ext>
              </a:extLst>
            </p:cNvPr>
            <p:cNvSpPr/>
            <p:nvPr/>
          </p:nvSpPr>
          <p:spPr>
            <a:xfrm>
              <a:off x="2902585" y="7178040"/>
              <a:ext cx="229870" cy="154305"/>
            </a:xfrm>
            <a:custGeom>
              <a:avLst/>
              <a:gdLst/>
              <a:ahLst/>
              <a:cxnLst/>
              <a:rect l="l" t="t" r="r" b="b"/>
              <a:pathLst>
                <a:path w="229869" h="154304">
                  <a:moveTo>
                    <a:pt x="0" y="153797"/>
                  </a:moveTo>
                  <a:lnTo>
                    <a:pt x="229615" y="0"/>
                  </a:lnTo>
                </a:path>
              </a:pathLst>
            </a:custGeom>
            <a:ln w="12700">
              <a:solidFill>
                <a:srgbClr val="6FAC46"/>
              </a:solidFill>
            </a:ln>
          </p:spPr>
          <p:txBody>
            <a:bodyPr wrap="square" lIns="0" tIns="0" rIns="0" bIns="0" rtlCol="0"/>
            <a:lstStyle/>
            <a:p>
              <a:endParaRPr/>
            </a:p>
          </p:txBody>
        </p:sp>
        <p:sp>
          <p:nvSpPr>
            <p:cNvPr id="23" name="object 34">
              <a:extLst>
                <a:ext uri="{FF2B5EF4-FFF2-40B4-BE49-F238E27FC236}">
                  <a16:creationId xmlns:a16="http://schemas.microsoft.com/office/drawing/2014/main" id="{F79CC327-88FA-E753-88F2-9F0084F0AC62}"/>
                </a:ext>
              </a:extLst>
            </p:cNvPr>
            <p:cNvSpPr/>
            <p:nvPr/>
          </p:nvSpPr>
          <p:spPr>
            <a:xfrm>
              <a:off x="3132201" y="7076313"/>
              <a:ext cx="574040" cy="203835"/>
            </a:xfrm>
            <a:custGeom>
              <a:avLst/>
              <a:gdLst/>
              <a:ahLst/>
              <a:cxnLst/>
              <a:rect l="l" t="t" r="r" b="b"/>
              <a:pathLst>
                <a:path w="574039" h="203834">
                  <a:moveTo>
                    <a:pt x="553593" y="0"/>
                  </a:moveTo>
                  <a:lnTo>
                    <a:pt x="20319" y="0"/>
                  </a:lnTo>
                  <a:lnTo>
                    <a:pt x="12430" y="1603"/>
                  </a:lnTo>
                  <a:lnTo>
                    <a:pt x="5968" y="5969"/>
                  </a:lnTo>
                  <a:lnTo>
                    <a:pt x="1603" y="12430"/>
                  </a:lnTo>
                  <a:lnTo>
                    <a:pt x="0" y="20320"/>
                  </a:lnTo>
                  <a:lnTo>
                    <a:pt x="0" y="183134"/>
                  </a:lnTo>
                  <a:lnTo>
                    <a:pt x="1603" y="191077"/>
                  </a:lnTo>
                  <a:lnTo>
                    <a:pt x="5968" y="197532"/>
                  </a:lnTo>
                  <a:lnTo>
                    <a:pt x="12430" y="201868"/>
                  </a:lnTo>
                  <a:lnTo>
                    <a:pt x="20319" y="203454"/>
                  </a:lnTo>
                  <a:lnTo>
                    <a:pt x="553593" y="203454"/>
                  </a:lnTo>
                  <a:lnTo>
                    <a:pt x="561482" y="201868"/>
                  </a:lnTo>
                  <a:lnTo>
                    <a:pt x="567944" y="197532"/>
                  </a:lnTo>
                  <a:lnTo>
                    <a:pt x="572309" y="191077"/>
                  </a:lnTo>
                  <a:lnTo>
                    <a:pt x="573913" y="183134"/>
                  </a:lnTo>
                  <a:lnTo>
                    <a:pt x="573913" y="20320"/>
                  </a:lnTo>
                  <a:lnTo>
                    <a:pt x="572309" y="12430"/>
                  </a:lnTo>
                  <a:lnTo>
                    <a:pt x="567943" y="5969"/>
                  </a:lnTo>
                  <a:lnTo>
                    <a:pt x="561482" y="1603"/>
                  </a:lnTo>
                  <a:lnTo>
                    <a:pt x="553593" y="0"/>
                  </a:lnTo>
                  <a:close/>
                </a:path>
              </a:pathLst>
            </a:custGeom>
            <a:solidFill>
              <a:srgbClr val="6FAC46"/>
            </a:solidFill>
          </p:spPr>
          <p:txBody>
            <a:bodyPr wrap="square" lIns="0" tIns="0" rIns="0" bIns="0" rtlCol="0"/>
            <a:lstStyle/>
            <a:p>
              <a:endParaRPr/>
            </a:p>
          </p:txBody>
        </p:sp>
        <p:sp>
          <p:nvSpPr>
            <p:cNvPr id="24" name="object 35">
              <a:extLst>
                <a:ext uri="{FF2B5EF4-FFF2-40B4-BE49-F238E27FC236}">
                  <a16:creationId xmlns:a16="http://schemas.microsoft.com/office/drawing/2014/main" id="{08EDA6F6-46F4-44CC-9F5C-FA2F904DA653}"/>
                </a:ext>
              </a:extLst>
            </p:cNvPr>
            <p:cNvSpPr/>
            <p:nvPr/>
          </p:nvSpPr>
          <p:spPr>
            <a:xfrm>
              <a:off x="3132201" y="7076313"/>
              <a:ext cx="574040" cy="203835"/>
            </a:xfrm>
            <a:custGeom>
              <a:avLst/>
              <a:gdLst/>
              <a:ahLst/>
              <a:cxnLst/>
              <a:rect l="l" t="t" r="r" b="b"/>
              <a:pathLst>
                <a:path w="574039" h="203834">
                  <a:moveTo>
                    <a:pt x="0" y="20320"/>
                  </a:moveTo>
                  <a:lnTo>
                    <a:pt x="1603" y="12430"/>
                  </a:lnTo>
                  <a:lnTo>
                    <a:pt x="5968" y="5969"/>
                  </a:lnTo>
                  <a:lnTo>
                    <a:pt x="12430" y="1603"/>
                  </a:lnTo>
                  <a:lnTo>
                    <a:pt x="20319" y="0"/>
                  </a:lnTo>
                  <a:lnTo>
                    <a:pt x="553593" y="0"/>
                  </a:lnTo>
                  <a:lnTo>
                    <a:pt x="561482" y="1603"/>
                  </a:lnTo>
                  <a:lnTo>
                    <a:pt x="567943" y="5969"/>
                  </a:lnTo>
                  <a:lnTo>
                    <a:pt x="572309" y="12430"/>
                  </a:lnTo>
                  <a:lnTo>
                    <a:pt x="573913" y="20320"/>
                  </a:lnTo>
                  <a:lnTo>
                    <a:pt x="573913" y="183134"/>
                  </a:lnTo>
                  <a:lnTo>
                    <a:pt x="572309" y="191077"/>
                  </a:lnTo>
                  <a:lnTo>
                    <a:pt x="567944" y="197532"/>
                  </a:lnTo>
                  <a:lnTo>
                    <a:pt x="561482" y="201868"/>
                  </a:lnTo>
                  <a:lnTo>
                    <a:pt x="553593" y="203454"/>
                  </a:lnTo>
                  <a:lnTo>
                    <a:pt x="20319" y="203454"/>
                  </a:lnTo>
                  <a:lnTo>
                    <a:pt x="12430" y="201868"/>
                  </a:lnTo>
                  <a:lnTo>
                    <a:pt x="5968" y="197532"/>
                  </a:lnTo>
                  <a:lnTo>
                    <a:pt x="1603" y="191077"/>
                  </a:lnTo>
                  <a:lnTo>
                    <a:pt x="0" y="183134"/>
                  </a:lnTo>
                  <a:lnTo>
                    <a:pt x="0" y="20320"/>
                  </a:lnTo>
                  <a:close/>
                </a:path>
              </a:pathLst>
            </a:custGeom>
            <a:ln w="12700">
              <a:solidFill>
                <a:srgbClr val="FFFFFF"/>
              </a:solidFill>
            </a:ln>
          </p:spPr>
          <p:txBody>
            <a:bodyPr wrap="square" lIns="0" tIns="0" rIns="0" bIns="0" rtlCol="0"/>
            <a:lstStyle/>
            <a:p>
              <a:endParaRPr/>
            </a:p>
          </p:txBody>
        </p:sp>
      </p:grpSp>
      <p:sp>
        <p:nvSpPr>
          <p:cNvPr id="11" name="object 36">
            <a:extLst>
              <a:ext uri="{FF2B5EF4-FFF2-40B4-BE49-F238E27FC236}">
                <a16:creationId xmlns:a16="http://schemas.microsoft.com/office/drawing/2014/main" id="{14D6FDE0-038B-D0DC-F79F-FE765D2F279F}"/>
              </a:ext>
            </a:extLst>
          </p:cNvPr>
          <p:cNvSpPr txBox="1"/>
          <p:nvPr/>
        </p:nvSpPr>
        <p:spPr>
          <a:xfrm>
            <a:off x="7638605" y="4884356"/>
            <a:ext cx="528320" cy="132080"/>
          </a:xfrm>
          <a:prstGeom prst="rect">
            <a:avLst/>
          </a:prstGeom>
        </p:spPr>
        <p:style>
          <a:lnRef idx="0">
            <a:scrgbClr r="0" g="0" b="0"/>
          </a:lnRef>
          <a:fillRef idx="0">
            <a:scrgbClr r="0" g="0" b="0"/>
          </a:fillRef>
          <a:effectRef idx="0">
            <a:scrgbClr r="0" g="0" b="0"/>
          </a:effectRef>
          <a:fontRef idx="major"/>
        </p:style>
        <p:txBody>
          <a:bodyPr vert="horz" wrap="square" lIns="0" tIns="12065" rIns="0" bIns="0"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marL="12700">
              <a:lnSpc>
                <a:spcPct val="100000"/>
              </a:lnSpc>
              <a:spcBef>
                <a:spcPts val="95"/>
              </a:spcBef>
            </a:pPr>
            <a:r>
              <a:rPr sz="700" b="1" dirty="0">
                <a:solidFill>
                  <a:srgbClr val="FFFFFF"/>
                </a:solidFill>
                <a:latin typeface="Calibri"/>
                <a:cs typeface="Calibri"/>
              </a:rPr>
              <a:t>Sipariş</a:t>
            </a:r>
            <a:r>
              <a:rPr sz="700" b="1" spc="-30" dirty="0">
                <a:solidFill>
                  <a:srgbClr val="FFFFFF"/>
                </a:solidFill>
                <a:latin typeface="Calibri"/>
                <a:cs typeface="Calibri"/>
              </a:rPr>
              <a:t> </a:t>
            </a:r>
            <a:r>
              <a:rPr sz="700" b="1" spc="-10" dirty="0">
                <a:solidFill>
                  <a:srgbClr val="FFFFFF"/>
                </a:solidFill>
                <a:latin typeface="Calibri"/>
                <a:cs typeface="Calibri"/>
              </a:rPr>
              <a:t>Detayı</a:t>
            </a:r>
            <a:endParaRPr sz="700">
              <a:latin typeface="Calibri"/>
              <a:cs typeface="Calibri"/>
            </a:endParaRPr>
          </a:p>
        </p:txBody>
      </p:sp>
      <p:grpSp>
        <p:nvGrpSpPr>
          <p:cNvPr id="12" name="object 37">
            <a:extLst>
              <a:ext uri="{FF2B5EF4-FFF2-40B4-BE49-F238E27FC236}">
                <a16:creationId xmlns:a16="http://schemas.microsoft.com/office/drawing/2014/main" id="{E2CFF922-78F2-F5B4-EDAA-B9B522E56A2A}"/>
              </a:ext>
            </a:extLst>
          </p:cNvPr>
          <p:cNvGrpSpPr/>
          <p:nvPr/>
        </p:nvGrpSpPr>
        <p:grpSpPr>
          <a:xfrm>
            <a:off x="7386130" y="5104955"/>
            <a:ext cx="803656" cy="203835"/>
            <a:chOff x="2902585" y="7322819"/>
            <a:chExt cx="803656" cy="203835"/>
          </a:xfrm>
        </p:grpSpPr>
        <p:sp>
          <p:nvSpPr>
            <p:cNvPr id="19" name="object 38">
              <a:extLst>
                <a:ext uri="{FF2B5EF4-FFF2-40B4-BE49-F238E27FC236}">
                  <a16:creationId xmlns:a16="http://schemas.microsoft.com/office/drawing/2014/main" id="{5B6D62CD-174B-4ECC-0097-CB74D9FA72BE}"/>
                </a:ext>
              </a:extLst>
            </p:cNvPr>
            <p:cNvSpPr/>
            <p:nvPr/>
          </p:nvSpPr>
          <p:spPr>
            <a:xfrm>
              <a:off x="2902585" y="7331836"/>
              <a:ext cx="229870" cy="92710"/>
            </a:xfrm>
            <a:custGeom>
              <a:avLst/>
              <a:gdLst/>
              <a:ahLst/>
              <a:cxnLst/>
              <a:rect l="l" t="t" r="r" b="b"/>
              <a:pathLst>
                <a:path w="229869" h="92709">
                  <a:moveTo>
                    <a:pt x="0" y="0"/>
                  </a:moveTo>
                  <a:lnTo>
                    <a:pt x="229615" y="92710"/>
                  </a:lnTo>
                </a:path>
              </a:pathLst>
            </a:custGeom>
            <a:ln w="12700">
              <a:solidFill>
                <a:srgbClr val="6FAC46"/>
              </a:solidFill>
            </a:ln>
          </p:spPr>
          <p:txBody>
            <a:bodyPr wrap="square" lIns="0" tIns="0" rIns="0" bIns="0" rtlCol="0"/>
            <a:lstStyle/>
            <a:p>
              <a:endParaRPr/>
            </a:p>
          </p:txBody>
        </p:sp>
        <p:sp>
          <p:nvSpPr>
            <p:cNvPr id="20" name="object 39">
              <a:extLst>
                <a:ext uri="{FF2B5EF4-FFF2-40B4-BE49-F238E27FC236}">
                  <a16:creationId xmlns:a16="http://schemas.microsoft.com/office/drawing/2014/main" id="{7556D046-37D4-2EBD-C260-37607A5773D2}"/>
                </a:ext>
              </a:extLst>
            </p:cNvPr>
            <p:cNvSpPr/>
            <p:nvPr/>
          </p:nvSpPr>
          <p:spPr>
            <a:xfrm>
              <a:off x="3132201" y="7322819"/>
              <a:ext cx="574040" cy="203835"/>
            </a:xfrm>
            <a:custGeom>
              <a:avLst/>
              <a:gdLst/>
              <a:ahLst/>
              <a:cxnLst/>
              <a:rect l="l" t="t" r="r" b="b"/>
              <a:pathLst>
                <a:path w="574039" h="203834">
                  <a:moveTo>
                    <a:pt x="553593" y="0"/>
                  </a:moveTo>
                  <a:lnTo>
                    <a:pt x="20319" y="0"/>
                  </a:lnTo>
                  <a:lnTo>
                    <a:pt x="12430" y="1603"/>
                  </a:lnTo>
                  <a:lnTo>
                    <a:pt x="5968" y="5968"/>
                  </a:lnTo>
                  <a:lnTo>
                    <a:pt x="1603" y="12430"/>
                  </a:lnTo>
                  <a:lnTo>
                    <a:pt x="0" y="20319"/>
                  </a:lnTo>
                  <a:lnTo>
                    <a:pt x="0" y="183133"/>
                  </a:lnTo>
                  <a:lnTo>
                    <a:pt x="1603" y="191097"/>
                  </a:lnTo>
                  <a:lnTo>
                    <a:pt x="5968" y="197596"/>
                  </a:lnTo>
                  <a:lnTo>
                    <a:pt x="12430" y="201975"/>
                  </a:lnTo>
                  <a:lnTo>
                    <a:pt x="20319" y="203580"/>
                  </a:lnTo>
                  <a:lnTo>
                    <a:pt x="553593" y="203580"/>
                  </a:lnTo>
                  <a:lnTo>
                    <a:pt x="561482" y="201975"/>
                  </a:lnTo>
                  <a:lnTo>
                    <a:pt x="567944" y="197596"/>
                  </a:lnTo>
                  <a:lnTo>
                    <a:pt x="572309" y="191097"/>
                  </a:lnTo>
                  <a:lnTo>
                    <a:pt x="573913" y="183133"/>
                  </a:lnTo>
                  <a:lnTo>
                    <a:pt x="573913" y="20319"/>
                  </a:lnTo>
                  <a:lnTo>
                    <a:pt x="572309" y="12430"/>
                  </a:lnTo>
                  <a:lnTo>
                    <a:pt x="567943" y="5968"/>
                  </a:lnTo>
                  <a:lnTo>
                    <a:pt x="561482" y="1603"/>
                  </a:lnTo>
                  <a:lnTo>
                    <a:pt x="553593" y="0"/>
                  </a:lnTo>
                  <a:close/>
                </a:path>
              </a:pathLst>
            </a:custGeom>
            <a:solidFill>
              <a:srgbClr val="6FAC46"/>
            </a:solidFill>
          </p:spPr>
          <p:txBody>
            <a:bodyPr wrap="square" lIns="0" tIns="0" rIns="0" bIns="0" rtlCol="0"/>
            <a:lstStyle/>
            <a:p>
              <a:endParaRPr/>
            </a:p>
          </p:txBody>
        </p:sp>
        <p:sp>
          <p:nvSpPr>
            <p:cNvPr id="21" name="object 40">
              <a:extLst>
                <a:ext uri="{FF2B5EF4-FFF2-40B4-BE49-F238E27FC236}">
                  <a16:creationId xmlns:a16="http://schemas.microsoft.com/office/drawing/2014/main" id="{B92BDDCD-7FF4-F5E6-053B-A00E1EAE8C7E}"/>
                </a:ext>
              </a:extLst>
            </p:cNvPr>
            <p:cNvSpPr/>
            <p:nvPr/>
          </p:nvSpPr>
          <p:spPr>
            <a:xfrm>
              <a:off x="3132201" y="7322819"/>
              <a:ext cx="574040" cy="203835"/>
            </a:xfrm>
            <a:custGeom>
              <a:avLst/>
              <a:gdLst/>
              <a:ahLst/>
              <a:cxnLst/>
              <a:rect l="l" t="t" r="r" b="b"/>
              <a:pathLst>
                <a:path w="574039" h="203834">
                  <a:moveTo>
                    <a:pt x="0" y="20319"/>
                  </a:moveTo>
                  <a:lnTo>
                    <a:pt x="1603" y="12430"/>
                  </a:lnTo>
                  <a:lnTo>
                    <a:pt x="5968" y="5968"/>
                  </a:lnTo>
                  <a:lnTo>
                    <a:pt x="12430" y="1603"/>
                  </a:lnTo>
                  <a:lnTo>
                    <a:pt x="20319" y="0"/>
                  </a:lnTo>
                  <a:lnTo>
                    <a:pt x="553593" y="0"/>
                  </a:lnTo>
                  <a:lnTo>
                    <a:pt x="561482" y="1603"/>
                  </a:lnTo>
                  <a:lnTo>
                    <a:pt x="567943" y="5968"/>
                  </a:lnTo>
                  <a:lnTo>
                    <a:pt x="572309" y="12430"/>
                  </a:lnTo>
                  <a:lnTo>
                    <a:pt x="573913" y="20319"/>
                  </a:lnTo>
                  <a:lnTo>
                    <a:pt x="573913" y="183133"/>
                  </a:lnTo>
                  <a:lnTo>
                    <a:pt x="572309" y="191097"/>
                  </a:lnTo>
                  <a:lnTo>
                    <a:pt x="567944" y="197596"/>
                  </a:lnTo>
                  <a:lnTo>
                    <a:pt x="561482" y="201975"/>
                  </a:lnTo>
                  <a:lnTo>
                    <a:pt x="553593" y="203580"/>
                  </a:lnTo>
                  <a:lnTo>
                    <a:pt x="20319" y="203580"/>
                  </a:lnTo>
                  <a:lnTo>
                    <a:pt x="12430" y="201975"/>
                  </a:lnTo>
                  <a:lnTo>
                    <a:pt x="5968" y="197596"/>
                  </a:lnTo>
                  <a:lnTo>
                    <a:pt x="1603" y="191097"/>
                  </a:lnTo>
                  <a:lnTo>
                    <a:pt x="0" y="183133"/>
                  </a:lnTo>
                  <a:lnTo>
                    <a:pt x="0" y="20319"/>
                  </a:lnTo>
                  <a:close/>
                </a:path>
              </a:pathLst>
            </a:custGeom>
            <a:ln w="12700">
              <a:solidFill>
                <a:srgbClr val="FFFFFF"/>
              </a:solidFill>
            </a:ln>
          </p:spPr>
          <p:txBody>
            <a:bodyPr wrap="square" lIns="0" tIns="0" rIns="0" bIns="0" rtlCol="0"/>
            <a:lstStyle/>
            <a:p>
              <a:endParaRPr/>
            </a:p>
          </p:txBody>
        </p:sp>
      </p:grpSp>
      <p:sp>
        <p:nvSpPr>
          <p:cNvPr id="13" name="object 41">
            <a:extLst>
              <a:ext uri="{FF2B5EF4-FFF2-40B4-BE49-F238E27FC236}">
                <a16:creationId xmlns:a16="http://schemas.microsoft.com/office/drawing/2014/main" id="{ECED8658-4B5B-4052-0074-5EDC8F897CF5}"/>
              </a:ext>
            </a:extLst>
          </p:cNvPr>
          <p:cNvSpPr txBox="1"/>
          <p:nvPr/>
        </p:nvSpPr>
        <p:spPr>
          <a:xfrm>
            <a:off x="7626414" y="5130990"/>
            <a:ext cx="553085" cy="132080"/>
          </a:xfrm>
          <a:prstGeom prst="rect">
            <a:avLst/>
          </a:prstGeom>
        </p:spPr>
        <p:style>
          <a:lnRef idx="0">
            <a:scrgbClr r="0" g="0" b="0"/>
          </a:lnRef>
          <a:fillRef idx="0">
            <a:scrgbClr r="0" g="0" b="0"/>
          </a:fillRef>
          <a:effectRef idx="0">
            <a:scrgbClr r="0" g="0" b="0"/>
          </a:effectRef>
          <a:fontRef idx="major"/>
        </p:style>
        <p:txBody>
          <a:bodyPr vert="horz" wrap="square" lIns="0" tIns="12065" rIns="0" bIns="0"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marL="12700">
              <a:lnSpc>
                <a:spcPct val="100000"/>
              </a:lnSpc>
              <a:spcBef>
                <a:spcPts val="95"/>
              </a:spcBef>
            </a:pPr>
            <a:r>
              <a:rPr sz="700" b="1" dirty="0">
                <a:solidFill>
                  <a:srgbClr val="FFFFFF"/>
                </a:solidFill>
                <a:latin typeface="Calibri"/>
                <a:cs typeface="Calibri"/>
              </a:rPr>
              <a:t>Ödeme</a:t>
            </a:r>
            <a:r>
              <a:rPr sz="700" b="1" spc="-30" dirty="0">
                <a:solidFill>
                  <a:srgbClr val="FFFFFF"/>
                </a:solidFill>
                <a:latin typeface="Calibri"/>
                <a:cs typeface="Calibri"/>
              </a:rPr>
              <a:t> </a:t>
            </a:r>
            <a:r>
              <a:rPr sz="700" b="1" spc="-10" dirty="0">
                <a:solidFill>
                  <a:srgbClr val="FFFFFF"/>
                </a:solidFill>
                <a:latin typeface="Calibri"/>
                <a:cs typeface="Calibri"/>
              </a:rPr>
              <a:t>Detayı</a:t>
            </a:r>
            <a:endParaRPr sz="700">
              <a:latin typeface="Calibri"/>
              <a:cs typeface="Calibri"/>
            </a:endParaRPr>
          </a:p>
        </p:txBody>
      </p:sp>
      <p:grpSp>
        <p:nvGrpSpPr>
          <p:cNvPr id="14" name="object 42">
            <a:extLst>
              <a:ext uri="{FF2B5EF4-FFF2-40B4-BE49-F238E27FC236}">
                <a16:creationId xmlns:a16="http://schemas.microsoft.com/office/drawing/2014/main" id="{5C70E7EC-1A25-D116-F1E2-107AFA10F241}"/>
              </a:ext>
            </a:extLst>
          </p:cNvPr>
          <p:cNvGrpSpPr/>
          <p:nvPr/>
        </p:nvGrpSpPr>
        <p:grpSpPr>
          <a:xfrm>
            <a:off x="5779198" y="5088826"/>
            <a:ext cx="803656" cy="225425"/>
            <a:chOff x="1295653" y="7306690"/>
            <a:chExt cx="803656" cy="225425"/>
          </a:xfrm>
        </p:grpSpPr>
        <p:sp>
          <p:nvSpPr>
            <p:cNvPr id="16" name="object 43">
              <a:extLst>
                <a:ext uri="{FF2B5EF4-FFF2-40B4-BE49-F238E27FC236}">
                  <a16:creationId xmlns:a16="http://schemas.microsoft.com/office/drawing/2014/main" id="{EB89298C-723A-0CB0-2F1C-9DBB979C36B4}"/>
                </a:ext>
              </a:extLst>
            </p:cNvPr>
            <p:cNvSpPr/>
            <p:nvPr/>
          </p:nvSpPr>
          <p:spPr>
            <a:xfrm>
              <a:off x="1295653" y="7306690"/>
              <a:ext cx="229870" cy="123825"/>
            </a:xfrm>
            <a:custGeom>
              <a:avLst/>
              <a:gdLst/>
              <a:ahLst/>
              <a:cxnLst/>
              <a:rect l="l" t="t" r="r" b="b"/>
              <a:pathLst>
                <a:path w="229869" h="123825">
                  <a:moveTo>
                    <a:pt x="0" y="0"/>
                  </a:moveTo>
                  <a:lnTo>
                    <a:pt x="229615" y="123316"/>
                  </a:lnTo>
                </a:path>
              </a:pathLst>
            </a:custGeom>
            <a:ln w="12700">
              <a:solidFill>
                <a:srgbClr val="FFC000"/>
              </a:solidFill>
            </a:ln>
          </p:spPr>
          <p:txBody>
            <a:bodyPr wrap="square" lIns="0" tIns="0" rIns="0" bIns="0" rtlCol="0"/>
            <a:lstStyle/>
            <a:p>
              <a:endParaRPr/>
            </a:p>
          </p:txBody>
        </p:sp>
        <p:sp>
          <p:nvSpPr>
            <p:cNvPr id="17" name="object 44">
              <a:extLst>
                <a:ext uri="{FF2B5EF4-FFF2-40B4-BE49-F238E27FC236}">
                  <a16:creationId xmlns:a16="http://schemas.microsoft.com/office/drawing/2014/main" id="{E6C52208-2FAC-83C8-494A-99236C54E370}"/>
                </a:ext>
              </a:extLst>
            </p:cNvPr>
            <p:cNvSpPr/>
            <p:nvPr/>
          </p:nvSpPr>
          <p:spPr>
            <a:xfrm>
              <a:off x="1525269" y="7328280"/>
              <a:ext cx="574040" cy="203835"/>
            </a:xfrm>
            <a:custGeom>
              <a:avLst/>
              <a:gdLst/>
              <a:ahLst/>
              <a:cxnLst/>
              <a:rect l="l" t="t" r="r" b="b"/>
              <a:pathLst>
                <a:path w="574039" h="203834">
                  <a:moveTo>
                    <a:pt x="553466" y="0"/>
                  </a:moveTo>
                  <a:lnTo>
                    <a:pt x="20320" y="0"/>
                  </a:lnTo>
                  <a:lnTo>
                    <a:pt x="12376" y="1603"/>
                  </a:lnTo>
                  <a:lnTo>
                    <a:pt x="5921" y="5969"/>
                  </a:lnTo>
                  <a:lnTo>
                    <a:pt x="1585" y="12430"/>
                  </a:lnTo>
                  <a:lnTo>
                    <a:pt x="0" y="20319"/>
                  </a:lnTo>
                  <a:lnTo>
                    <a:pt x="0" y="183133"/>
                  </a:lnTo>
                  <a:lnTo>
                    <a:pt x="1585" y="191077"/>
                  </a:lnTo>
                  <a:lnTo>
                    <a:pt x="5921" y="197532"/>
                  </a:lnTo>
                  <a:lnTo>
                    <a:pt x="12376" y="201868"/>
                  </a:lnTo>
                  <a:lnTo>
                    <a:pt x="20320" y="203453"/>
                  </a:lnTo>
                  <a:lnTo>
                    <a:pt x="553466" y="203453"/>
                  </a:lnTo>
                  <a:lnTo>
                    <a:pt x="561429" y="201868"/>
                  </a:lnTo>
                  <a:lnTo>
                    <a:pt x="567928" y="197532"/>
                  </a:lnTo>
                  <a:lnTo>
                    <a:pt x="572307" y="191077"/>
                  </a:lnTo>
                  <a:lnTo>
                    <a:pt x="573913" y="183133"/>
                  </a:lnTo>
                  <a:lnTo>
                    <a:pt x="573913" y="20319"/>
                  </a:lnTo>
                  <a:lnTo>
                    <a:pt x="572307" y="12430"/>
                  </a:lnTo>
                  <a:lnTo>
                    <a:pt x="567928" y="5968"/>
                  </a:lnTo>
                  <a:lnTo>
                    <a:pt x="561429" y="1603"/>
                  </a:lnTo>
                  <a:lnTo>
                    <a:pt x="553466" y="0"/>
                  </a:lnTo>
                  <a:close/>
                </a:path>
              </a:pathLst>
            </a:custGeom>
            <a:solidFill>
              <a:srgbClr val="FFC000"/>
            </a:solidFill>
          </p:spPr>
          <p:txBody>
            <a:bodyPr wrap="square" lIns="0" tIns="0" rIns="0" bIns="0" rtlCol="0"/>
            <a:lstStyle/>
            <a:p>
              <a:endParaRPr/>
            </a:p>
          </p:txBody>
        </p:sp>
        <p:sp>
          <p:nvSpPr>
            <p:cNvPr id="18" name="object 45">
              <a:extLst>
                <a:ext uri="{FF2B5EF4-FFF2-40B4-BE49-F238E27FC236}">
                  <a16:creationId xmlns:a16="http://schemas.microsoft.com/office/drawing/2014/main" id="{901D264F-B13F-3D3A-47FB-5105DE72DCC7}"/>
                </a:ext>
              </a:extLst>
            </p:cNvPr>
            <p:cNvSpPr/>
            <p:nvPr/>
          </p:nvSpPr>
          <p:spPr>
            <a:xfrm>
              <a:off x="1525269" y="7328280"/>
              <a:ext cx="574040" cy="203835"/>
            </a:xfrm>
            <a:custGeom>
              <a:avLst/>
              <a:gdLst/>
              <a:ahLst/>
              <a:cxnLst/>
              <a:rect l="l" t="t" r="r" b="b"/>
              <a:pathLst>
                <a:path w="574039" h="203834">
                  <a:moveTo>
                    <a:pt x="0" y="20319"/>
                  </a:moveTo>
                  <a:lnTo>
                    <a:pt x="1585" y="12430"/>
                  </a:lnTo>
                  <a:lnTo>
                    <a:pt x="5921" y="5969"/>
                  </a:lnTo>
                  <a:lnTo>
                    <a:pt x="12376" y="1603"/>
                  </a:lnTo>
                  <a:lnTo>
                    <a:pt x="20320" y="0"/>
                  </a:lnTo>
                  <a:lnTo>
                    <a:pt x="553466" y="0"/>
                  </a:lnTo>
                  <a:lnTo>
                    <a:pt x="561429" y="1603"/>
                  </a:lnTo>
                  <a:lnTo>
                    <a:pt x="567928" y="5968"/>
                  </a:lnTo>
                  <a:lnTo>
                    <a:pt x="572307" y="12430"/>
                  </a:lnTo>
                  <a:lnTo>
                    <a:pt x="573913" y="20319"/>
                  </a:lnTo>
                  <a:lnTo>
                    <a:pt x="573913" y="183133"/>
                  </a:lnTo>
                  <a:lnTo>
                    <a:pt x="572307" y="191077"/>
                  </a:lnTo>
                  <a:lnTo>
                    <a:pt x="567928" y="197532"/>
                  </a:lnTo>
                  <a:lnTo>
                    <a:pt x="561429" y="201868"/>
                  </a:lnTo>
                  <a:lnTo>
                    <a:pt x="553466" y="203453"/>
                  </a:lnTo>
                  <a:lnTo>
                    <a:pt x="20320" y="203453"/>
                  </a:lnTo>
                  <a:lnTo>
                    <a:pt x="12376" y="201868"/>
                  </a:lnTo>
                  <a:lnTo>
                    <a:pt x="5921" y="197532"/>
                  </a:lnTo>
                  <a:lnTo>
                    <a:pt x="1585" y="191077"/>
                  </a:lnTo>
                  <a:lnTo>
                    <a:pt x="0" y="183133"/>
                  </a:lnTo>
                  <a:lnTo>
                    <a:pt x="0" y="20319"/>
                  </a:lnTo>
                  <a:close/>
                </a:path>
              </a:pathLst>
            </a:custGeom>
            <a:ln w="12700">
              <a:solidFill>
                <a:srgbClr val="FFFFFF"/>
              </a:solidFill>
            </a:ln>
          </p:spPr>
          <p:txBody>
            <a:bodyPr wrap="square" lIns="0" tIns="0" rIns="0" bIns="0" rtlCol="0"/>
            <a:lstStyle/>
            <a:p>
              <a:endParaRPr/>
            </a:p>
          </p:txBody>
        </p:sp>
      </p:grpSp>
      <p:sp>
        <p:nvSpPr>
          <p:cNvPr id="15" name="object 46">
            <a:extLst>
              <a:ext uri="{FF2B5EF4-FFF2-40B4-BE49-F238E27FC236}">
                <a16:creationId xmlns:a16="http://schemas.microsoft.com/office/drawing/2014/main" id="{F51F5B7B-97AB-ED59-7A93-AAED0C8E9002}"/>
              </a:ext>
            </a:extLst>
          </p:cNvPr>
          <p:cNvSpPr txBox="1"/>
          <p:nvPr/>
        </p:nvSpPr>
        <p:spPr>
          <a:xfrm>
            <a:off x="6107367" y="5087429"/>
            <a:ext cx="378460" cy="231140"/>
          </a:xfrm>
          <a:prstGeom prst="rect">
            <a:avLst/>
          </a:prstGeom>
        </p:spPr>
        <p:style>
          <a:lnRef idx="0">
            <a:scrgbClr r="0" g="0" b="0"/>
          </a:lnRef>
          <a:fillRef idx="0">
            <a:scrgbClr r="0" g="0" b="0"/>
          </a:fillRef>
          <a:effectRef idx="0">
            <a:scrgbClr r="0" g="0" b="0"/>
          </a:effectRef>
          <a:fontRef idx="major"/>
        </p:style>
        <p:txBody>
          <a:bodyPr vert="horz" wrap="square" lIns="0" tIns="21590" rIns="0" bIns="0"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marL="12700" marR="5080" indent="31750">
              <a:lnSpc>
                <a:spcPts val="780"/>
              </a:lnSpc>
              <a:spcBef>
                <a:spcPts val="170"/>
              </a:spcBef>
            </a:pPr>
            <a:r>
              <a:rPr sz="700" b="1" spc="-10" dirty="0">
                <a:solidFill>
                  <a:srgbClr val="FFFFFF"/>
                </a:solidFill>
                <a:latin typeface="Calibri"/>
                <a:cs typeface="Calibri"/>
              </a:rPr>
              <a:t>Müşteri</a:t>
            </a:r>
            <a:r>
              <a:rPr sz="700" b="1" spc="500" dirty="0">
                <a:solidFill>
                  <a:srgbClr val="FFFFFF"/>
                </a:solidFill>
                <a:latin typeface="Calibri"/>
                <a:cs typeface="Calibri"/>
              </a:rPr>
              <a:t> </a:t>
            </a:r>
            <a:r>
              <a:rPr sz="700" b="1" spc="-10" dirty="0">
                <a:solidFill>
                  <a:srgbClr val="FFFFFF"/>
                </a:solidFill>
                <a:latin typeface="Calibri"/>
                <a:cs typeface="Calibri"/>
              </a:rPr>
              <a:t>Temsilcisi</a:t>
            </a:r>
            <a:endParaRPr sz="700" dirty="0">
              <a:latin typeface="Calibri"/>
              <a:cs typeface="Calibri"/>
            </a:endParaRPr>
          </a:p>
        </p:txBody>
      </p:sp>
    </p:spTree>
    <p:extLst>
      <p:ext uri="{BB962C8B-B14F-4D97-AF65-F5344CB8AC3E}">
        <p14:creationId xmlns:p14="http://schemas.microsoft.com/office/powerpoint/2010/main" val="2073270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Toplantı Odası">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İyon Toplantı Odası</Template>
  <TotalTime>147</TotalTime>
  <Words>7226</Words>
  <Application>Microsoft Macintosh PowerPoint</Application>
  <PresentationFormat>Geniş ekran</PresentationFormat>
  <Paragraphs>139</Paragraphs>
  <Slides>50</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50</vt:i4>
      </vt:variant>
    </vt:vector>
  </HeadingPairs>
  <TitlesOfParts>
    <vt:vector size="59" baseType="lpstr">
      <vt:lpstr>Arial</vt:lpstr>
      <vt:lpstr>Calibri</vt:lpstr>
      <vt:lpstr>Century Gothic</vt:lpstr>
      <vt:lpstr>Symbol</vt:lpstr>
      <vt:lpstr>Times New Roman</vt:lpstr>
      <vt:lpstr>Times New Roman,Bold</vt:lpstr>
      <vt:lpstr>Times New Roman,Italic</vt:lpstr>
      <vt:lpstr>Wingdings 3</vt:lpstr>
      <vt:lpstr>İyon Toplantı Odası</vt:lpstr>
      <vt:lpstr>İlişkisel ve İlişkisel Olmayan (NoSQL) Veri Tabanı Sistemleri Mimari Performansının Yönetim Bilişim Sistemleri Kapsamında İncelenmesi </vt:lpstr>
      <vt:lpstr>Özet</vt:lpstr>
      <vt:lpstr>1. GİRİŞ (INTRODUCTION) </vt:lpstr>
      <vt:lpstr>PowerPoint Sunusu</vt:lpstr>
      <vt:lpstr> 2. BİLİŞİM SİSTEMLERİ VE YÖNETİMİ (INFORMATION SYSTEMS AND MANAGEMENT) </vt:lpstr>
      <vt:lpstr> 3. VERİ TABANI VE VERİ TABANI YÖNETİM SİSTEMLERİ </vt:lpstr>
      <vt:lpstr>VERİ TABANI MODELLERİ</vt:lpstr>
      <vt:lpstr>PowerPoint Sunusu</vt:lpstr>
      <vt:lpstr>PowerPoint Sunusu</vt:lpstr>
      <vt:lpstr>PowerPoint Sunusu</vt:lpstr>
      <vt:lpstr>PowerPoint Sunusu</vt:lpstr>
      <vt:lpstr>PowerPoint Sunusu</vt:lpstr>
      <vt:lpstr>4. VERi TABANI TASARIMI (DATABASE DESIGN  </vt:lpstr>
      <vt:lpstr>PowerPoint Sunusu</vt:lpstr>
      <vt:lpstr>PowerPoint Sunusu</vt:lpstr>
      <vt:lpstr>5. İLİŞKİSEL VE İLİŞKİSEL OLMAYAN (NoSQL) VERGİ TABANI SİSTEMLERGİ (RELATIONAL AND NON- RELATIONAL DATABASE (NoSQL) SYSTEMS)  </vt:lpstr>
      <vt:lpstr>PowerPoint Sunusu</vt:lpstr>
      <vt:lpstr>PowerPoint Sunusu</vt:lpstr>
      <vt:lpstr>6. VERİTABANI MİMARİLERİNİN PERFORMANS KARŞILAŞTIRMASI (PERFORMANCE COMPARISON OF DATABASE ARCHITECTURE)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7. SONUÇ VE DEĞERLENDİRME (RESULT AND EVALUATION)  </vt:lpstr>
      <vt:lpstr>KAYNAKLAR</vt:lpstr>
      <vt:lpstr>DEVAMI</vt:lpstr>
      <vt:lpstr>KAYNAKLAR</vt:lpstr>
      <vt:lpstr>DEVAMI</vt:lpstr>
      <vt:lpstr>DEVAMI</vt:lpstr>
      <vt:lpstr>PowerPoint Sunusu</vt:lpstr>
      <vt:lpstr>DEVAMI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İlişkisel ve İlişkisel Olmayan (NoSQL) Veri Tabanı Sistemleri Mimari Performansının Yönetim Bilişim Sistemleri Kapsamında İncelenmesi </dc:title>
  <dc:creator>Eslem Nur Gök</dc:creator>
  <cp:lastModifiedBy>Eslem Nur Gök</cp:lastModifiedBy>
  <cp:revision>1</cp:revision>
  <dcterms:created xsi:type="dcterms:W3CDTF">2024-03-19T10:49:44Z</dcterms:created>
  <dcterms:modified xsi:type="dcterms:W3CDTF">2024-03-19T13:17:00Z</dcterms:modified>
</cp:coreProperties>
</file>