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6" r:id="rId7"/>
    <p:sldId id="264" r:id="rId8"/>
    <p:sldId id="265" r:id="rId9"/>
    <p:sldId id="260" r:id="rId10"/>
    <p:sldId id="261" r:id="rId11"/>
    <p:sldId id="262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9B0AA-5E97-4EDC-9323-B33779657F62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2E5C6-8D58-4084-8B6C-1ECF7D94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1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E5C6-8D58-4084-8B6C-1ECF7D9437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0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E5C6-8D58-4084-8B6C-1ECF7D9437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B8C33-7D6C-5AF7-FAA6-2B3CFE07A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1C20F-8104-1448-0CE2-93E9FAD6A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FC274-3DFB-5E51-76AF-1CF7243F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2CE54-205C-BF65-045D-B233FEA5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22B47-8759-1982-F043-8EA193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1972-09CF-DCE5-AA56-D3D3A4E9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B3A60-3AA9-3554-BB74-2026F880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2DFF7-1F54-DB5D-26C7-9ACBEA70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1A550-83AF-7265-BA64-D3AC995F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44BFE-2014-B230-D1BA-275669C3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180C5E-B9C2-6C4E-7A9E-AC82884B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CDE986-8EC0-27D3-632C-708BAAF0C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E613F-C40B-297A-DA59-9C942A46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6E4CC-51C2-DCF9-C788-36479FCC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127B6-A300-FF8F-AFEC-367A9756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FD5D-580F-7812-7F36-2EF4390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77CAA-2D9E-BB91-D841-1194B280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7DCBB-2E7D-977E-47C1-946A4A95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BA0DC-972D-10B0-23B6-E0FC848B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4ACA5-F255-1531-5FD5-8D5732A2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4587-B31B-8CF9-ABCD-79E693F0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3C281-F51E-35F7-30A2-B9191247E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940C8-3198-9DC8-3E49-E90237EE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C6E30-3909-F7C6-9274-D31190DB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0B7E9-B129-8955-3B10-8E6EF6A8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9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E5F9E-3486-9D56-4859-1F366B8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68BE1-F872-E084-CF8A-D6541E506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C875E2-1115-71A5-9BFC-382165EC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53535-6053-3EF3-C49E-323EFF96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5970D-5759-FB1C-72CF-8092B896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F888A-37CF-DA1E-AD9D-269F48B0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C440-0EFD-ACA7-84AE-B5302ACD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2C777-F8DB-597B-5837-82DA4570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66A3B-0D73-1FAE-796A-F4B091E3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19ED6-EA5D-B1C3-A10F-964ED2CE7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6115B4-09E1-6716-084D-66A068ACB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7696A9-E584-C66A-671D-AB9355F0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94869-9E81-9B01-9511-7312181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9AFD80-95EB-4A4D-A4BE-7A9E4438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9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716B7-89DA-2A11-85B4-59A6DADD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0E63F6-34A5-0BC0-C4E2-C5F1FBE0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B618F-D3EF-E047-8609-FAEE3050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57179-4AE5-11CB-5DE7-C48EC839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243777-5603-2B29-604E-786E1B96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C77A0-3F65-8646-F26B-CF0AA2B8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D5564-8712-0DE0-F876-D091D57F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6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DBD9B-CAD1-54C5-78CF-CA8470D9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BF09B-739B-9DEC-29F6-70E05242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12FD6-B981-6AE6-DAFE-65DCFFD8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D3805-B08F-F67D-3CA1-D1794F3F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16EC2-1DDE-F760-8C26-3D57EA47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7A336-FBFE-DA3B-8E74-627473D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5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6A70E-E2FE-7F09-201E-F567823D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6486B6-3688-4B8F-0AB1-610B91016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3222E-B9B3-7FC3-4BB5-840DEA4E1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02289-5CD4-38FF-BDC7-5D8F5033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C62E7-A1C5-7FED-A8CA-EA922137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59DEF-1D08-6A0C-0BB4-5053AC65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9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4A0B91-E97A-5BD0-D7F8-5A099037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47C74-A2D3-1881-0D66-B180D1372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B35F0-513D-D3B1-3D0F-A99802AEB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ED27-7AE9-4960-AFF2-C3C1084F7551}" type="datetimeFigureOut">
              <a:rPr lang="ko-KR" altLang="en-US" smtClean="0"/>
              <a:t>2024. 4. 23.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99848-E7F5-5D47-A003-28F95EE8E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7D181-62DF-F078-4372-17C5E2930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maps/?hl=ko" TargetMode="External"/><Relationship Id="rId2" Type="http://schemas.openxmlformats.org/officeDocument/2006/relationships/hyperlink" Target="https://data.seoul.go.kr/dataList/OA-21050/S/1/datasetView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optimization?hl=k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A0B5C-E55F-452C-CAEE-F046DEE62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Travel Route Planner using GA and solving TSP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325601-9B88-F36E-8406-8F08A1F24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Group 12</a:t>
            </a:r>
          </a:p>
          <a:p>
            <a:r>
              <a:rPr lang="en-US" altLang="ko-KR" dirty="0"/>
              <a:t>2019145081 </a:t>
            </a:r>
            <a:r>
              <a:rPr lang="en-US" altLang="ko-KR" dirty="0" err="1"/>
              <a:t>Taejun</a:t>
            </a:r>
            <a:r>
              <a:rPr lang="en-US" altLang="ko-KR" dirty="0"/>
              <a:t> Kang</a:t>
            </a:r>
          </a:p>
          <a:p>
            <a:r>
              <a:rPr lang="en-US" altLang="ko-KR" dirty="0"/>
              <a:t>2020147049 </a:t>
            </a:r>
            <a:r>
              <a:rPr lang="en-US" altLang="ko-KR" dirty="0" err="1"/>
              <a:t>Hyundong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00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B089C-41CF-54EF-83C6-8B9BDD0E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329EB-BAB8-DB9D-1113-9391BE14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991"/>
            <a:ext cx="10515600" cy="572961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found out that clustering using GA gave better tour plan than the source paper.</a:t>
            </a:r>
          </a:p>
          <a:p>
            <a:r>
              <a:rPr lang="en-US" altLang="ko-KR" sz="2000" dirty="0"/>
              <a:t>As we used GA for clustering the sites, as the problem grows, we might have to consider how to tune the hyper parameters.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4000" b="1" dirty="0">
                <a:latin typeface="+mj-lt"/>
              </a:rPr>
              <a:t>Future Work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This methodology only considered transportation time to move between sites. In the future work, we can add sight-seeing time in the consideration.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Now, we only create clusters to match the total travel days</a:t>
            </a:r>
            <a:br>
              <a:rPr lang="en-US" altLang="ko-KR" sz="2000" dirty="0"/>
            </a:br>
            <a:r>
              <a:rPr lang="en-US" altLang="ko-KR" sz="2000" dirty="0"/>
              <a:t>(# of clusters = total travel days).</a:t>
            </a:r>
            <a:br>
              <a:rPr lang="en-US" altLang="ko-KR" sz="2000" dirty="0"/>
            </a:br>
            <a:r>
              <a:rPr lang="en-US" altLang="ko-KR" sz="2000" dirty="0"/>
              <a:t>In the future work, we can make more detailed clusters (can move without using public transportations) and make more specific plan of the travel.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905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B35B-5C4C-E08B-7C6E-ECA5FDC4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CAA13-7508-6B8A-6CB1-C81B5650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Rani, S., </a:t>
            </a:r>
            <a:r>
              <a:rPr lang="en-US" altLang="ko-KR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Kholidah</a:t>
            </a:r>
            <a:r>
              <a:rPr lang="en-US" altLang="ko-K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K. N., &amp; Huda, S. N. (2018). A Development of Travel Itinerary Planning Application using Traveling Salesman Problem and K-Means Clustering Approach. In Proceedings of the 2018 7th International Conference on Software and Computer Applications (ICSCA '18) (pp. 327–331). </a:t>
            </a:r>
            <a:r>
              <a:rPr lang="en-US" altLang="ko-KR" sz="1800" dirty="0">
                <a:highlight>
                  <a:srgbClr val="FFFFFF"/>
                </a:highlight>
                <a:latin typeface="Söhne"/>
              </a:rPr>
              <a:t>https://doi.org/10.1145/3185089.3185142</a:t>
            </a:r>
            <a:endParaRPr lang="en-US" altLang="ko-KR" sz="1800" b="0" i="0" u="none" strike="noStrike" dirty="0"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https://data.seoul.go.kr/dataList/OA-21050/S/1/datasetView.do</a:t>
            </a:r>
            <a:endParaRPr lang="en-US" altLang="ko-KR" sz="1800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https://www.google.co.kr/maps/?hl=ko</a:t>
            </a:r>
            <a:endParaRPr lang="en-US" altLang="ko-KR" sz="1800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" altLang="ko-KR" sz="1800" dirty="0">
                <a:hlinkClick r:id="rId4"/>
              </a:rPr>
              <a:t>https://developers.google.com/optimization?hl=ko</a:t>
            </a:r>
            <a:endParaRPr lang="en-US" altLang="ko-KR" sz="1800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066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AFC36-CFFB-090E-947A-FC069715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Appendix 1 – Original paper code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51CF45-4CB8-7346-76D4-1719B9798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03" t="6555" r="7027" b="7712"/>
          <a:stretch/>
        </p:blipFill>
        <p:spPr>
          <a:xfrm rot="16200000">
            <a:off x="3417598" y="315849"/>
            <a:ext cx="5356803" cy="7527474"/>
          </a:xfrm>
        </p:spPr>
      </p:pic>
    </p:spTree>
    <p:extLst>
      <p:ext uri="{BB962C8B-B14F-4D97-AF65-F5344CB8AC3E}">
        <p14:creationId xmlns:p14="http://schemas.microsoft.com/office/powerpoint/2010/main" val="339933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A5FA8-0697-7353-AB07-7B7229E6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Appendix 2 – Proposed code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DC32E3-C57C-4177-A26F-19BA677B6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90" t="20229" r="8762" b="20383"/>
          <a:stretch/>
        </p:blipFill>
        <p:spPr>
          <a:xfrm>
            <a:off x="3220277" y="2570922"/>
            <a:ext cx="5817705" cy="2584174"/>
          </a:xfrm>
        </p:spPr>
      </p:pic>
    </p:spTree>
    <p:extLst>
      <p:ext uri="{BB962C8B-B14F-4D97-AF65-F5344CB8AC3E}">
        <p14:creationId xmlns:p14="http://schemas.microsoft.com/office/powerpoint/2010/main" val="218813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A5FA8-0697-7353-AB07-7B7229E6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Appendix 2 – Proposed code</a:t>
            </a:r>
            <a:endParaRPr lang="ko-KR" altLang="en-US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E3ADD07-BB53-486D-0EEB-848CDA5FE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62" t="3491" r="6875" b="3723"/>
          <a:stretch/>
        </p:blipFill>
        <p:spPr>
          <a:xfrm rot="16200000">
            <a:off x="3996232" y="-2305541"/>
            <a:ext cx="4199540" cy="12192001"/>
          </a:xfrm>
        </p:spPr>
      </p:pic>
    </p:spTree>
    <p:extLst>
      <p:ext uri="{BB962C8B-B14F-4D97-AF65-F5344CB8AC3E}">
        <p14:creationId xmlns:p14="http://schemas.microsoft.com/office/powerpoint/2010/main" val="422102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A5FA8-0697-7353-AB07-7B7229E6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Appendix 2 – Proposed code</a:t>
            </a:r>
            <a:endParaRPr lang="ko-KR" altLang="en-US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CB58E03-9CFA-F16A-27D6-708868F9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1" t="6256" r="6805" b="7704"/>
          <a:stretch/>
        </p:blipFill>
        <p:spPr>
          <a:xfrm rot="16200000">
            <a:off x="3508148" y="95023"/>
            <a:ext cx="5045075" cy="7750630"/>
          </a:xfrm>
        </p:spPr>
      </p:pic>
    </p:spTree>
    <p:extLst>
      <p:ext uri="{BB962C8B-B14F-4D97-AF65-F5344CB8AC3E}">
        <p14:creationId xmlns:p14="http://schemas.microsoft.com/office/powerpoint/2010/main" val="1539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06971-F771-A998-D2CA-BEAFD1F1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37206-321D-2567-B5B5-7553DDCB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Contribution of the Source Paper</a:t>
            </a:r>
          </a:p>
          <a:p>
            <a:r>
              <a:rPr lang="en-US" altLang="ko-KR" dirty="0"/>
              <a:t>Limitation of the Source Paper</a:t>
            </a:r>
          </a:p>
          <a:p>
            <a:r>
              <a:rPr lang="en-US" altLang="ko-KR" dirty="0"/>
              <a:t>Extension</a:t>
            </a:r>
          </a:p>
          <a:p>
            <a:r>
              <a:rPr lang="en-US" altLang="ko-KR" dirty="0"/>
              <a:t>Data</a:t>
            </a:r>
          </a:p>
          <a:p>
            <a:r>
              <a:rPr lang="en-US" altLang="ko-KR" dirty="0"/>
              <a:t>Code</a:t>
            </a:r>
          </a:p>
          <a:p>
            <a:r>
              <a:rPr lang="en-US" altLang="ko-KR" dirty="0"/>
              <a:t>Result Comparison</a:t>
            </a:r>
          </a:p>
          <a:p>
            <a:r>
              <a:rPr lang="en-US" altLang="ko-KR" dirty="0"/>
              <a:t>Conclusion &amp; Future Work</a:t>
            </a:r>
          </a:p>
          <a:p>
            <a:r>
              <a:rPr lang="en-US" altLang="ko-KR" dirty="0"/>
              <a:t>Reference</a:t>
            </a:r>
          </a:p>
          <a:p>
            <a:r>
              <a:rPr lang="en-US" altLang="ko-KR" dirty="0"/>
              <a:t>Appendix(Code)</a:t>
            </a:r>
          </a:p>
        </p:txBody>
      </p:sp>
      <p:pic>
        <p:nvPicPr>
          <p:cNvPr id="2050" name="Picture 2" descr="지도 ">
            <a:extLst>
              <a:ext uri="{FF2B5EF4-FFF2-40B4-BE49-F238E27FC236}">
                <a16:creationId xmlns:a16="http://schemas.microsoft.com/office/drawing/2014/main" id="{35F3ED4E-9046-A7C8-CB25-0DB9B9022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171" y="2162401"/>
            <a:ext cx="2533197" cy="253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56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9DB7C-B61F-36F4-D0E1-5D2F52FE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Contribution of the Source Paper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CD850-D132-CB2D-C356-9A94754D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Development of Travel Itinerary Planning Application using Traveling Salesman Problem and K-Means Clustering Approach. - Rani, S., </a:t>
            </a:r>
            <a:r>
              <a:rPr lang="en-US" altLang="ko-K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Kholidah</a:t>
            </a:r>
            <a:r>
              <a:rPr lang="en-US" altLang="ko-K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K. N., &amp; Huda, S. N.</a:t>
            </a:r>
            <a:endParaRPr lang="en-US" altLang="ko-KR" sz="2400" dirty="0"/>
          </a:p>
          <a:p>
            <a:r>
              <a:rPr lang="en-US" altLang="ko-KR" dirty="0"/>
              <a:t>Algorithm for making travel itinerary using TSP and k-means  clustering technique is proposed.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4C2E7-7731-4162-BCB5-93F13B45FF29}"/>
              </a:ext>
            </a:extLst>
          </p:cNvPr>
          <p:cNvSpPr txBox="1"/>
          <p:nvPr/>
        </p:nvSpPr>
        <p:spPr>
          <a:xfrm>
            <a:off x="0" y="6488668"/>
            <a:ext cx="11538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https://www.ejable.com/tech-corner/ai-machine-learning-and-deep-learning/k-means-clustering/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0B42B29-95FF-784B-6D94-2894A4661FDC}"/>
              </a:ext>
            </a:extLst>
          </p:cNvPr>
          <p:cNvGrpSpPr/>
          <p:nvPr/>
        </p:nvGrpSpPr>
        <p:grpSpPr>
          <a:xfrm>
            <a:off x="2080963" y="3429000"/>
            <a:ext cx="8030074" cy="2477152"/>
            <a:chOff x="2046630" y="3429000"/>
            <a:chExt cx="8030074" cy="24771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93CD056-E3D9-605F-285F-0B9A93818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6630" y="3429000"/>
              <a:ext cx="5143764" cy="2444876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D73DDA82-CB68-43AD-A3E4-86EB0C085995}"/>
                </a:ext>
              </a:extLst>
            </p:cNvPr>
            <p:cNvSpPr/>
            <p:nvPr/>
          </p:nvSpPr>
          <p:spPr>
            <a:xfrm>
              <a:off x="7190394" y="4773246"/>
              <a:ext cx="723635" cy="153874"/>
            </a:xfrm>
            <a:prstGeom prst="rightArrow">
              <a:avLst>
                <a:gd name="adj1" fmla="val 50000"/>
                <a:gd name="adj2" fmla="val 254399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3D387F-1212-BA0C-ED62-3726EE7A78A2}"/>
                </a:ext>
              </a:extLst>
            </p:cNvPr>
            <p:cNvSpPr txBox="1"/>
            <p:nvPr/>
          </p:nvSpPr>
          <p:spPr>
            <a:xfrm>
              <a:off x="7217968" y="443272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TSP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9E17F9C-84A9-785E-638C-3537D016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3943" y="3772442"/>
              <a:ext cx="2152761" cy="21337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77A477-C339-EDE2-11E8-18ED8E741493}"/>
                </a:ext>
              </a:extLst>
            </p:cNvPr>
            <p:cNvSpPr txBox="1"/>
            <p:nvPr/>
          </p:nvSpPr>
          <p:spPr>
            <a:xfrm>
              <a:off x="8217227" y="3443855"/>
              <a:ext cx="1566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Travel Routes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76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9DB7C-B61F-36F4-D0E1-5D2F52FE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Limitation of the Source Paper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CD850-D132-CB2D-C356-9A94754D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707"/>
            <a:ext cx="10515600" cy="4351338"/>
          </a:xfrm>
        </p:spPr>
        <p:txBody>
          <a:bodyPr/>
          <a:lstStyle/>
          <a:p>
            <a:r>
              <a:rPr lang="en-US" altLang="ko-KR" dirty="0"/>
              <a:t>Clusters are formed based only on the points’ distance.</a:t>
            </a:r>
          </a:p>
          <a:p>
            <a:r>
              <a:rPr lang="en-US" altLang="ko-KR" dirty="0"/>
              <a:t>Without considering the size of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Some cluster may contain too many points for daily travel.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4C2E7-7731-4162-BCB5-93F13B45FF29}"/>
              </a:ext>
            </a:extLst>
          </p:cNvPr>
          <p:cNvSpPr txBox="1"/>
          <p:nvPr/>
        </p:nvSpPr>
        <p:spPr>
          <a:xfrm>
            <a:off x="0" y="6488668"/>
            <a:ext cx="11538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https://www.ejable.com/tech-corner/ai-machine-learning-and-deep-learning/k-means-clustering/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47712B-5551-9441-E7C9-9C333C464477}"/>
              </a:ext>
            </a:extLst>
          </p:cNvPr>
          <p:cNvGrpSpPr/>
          <p:nvPr/>
        </p:nvGrpSpPr>
        <p:grpSpPr>
          <a:xfrm>
            <a:off x="3128282" y="3340378"/>
            <a:ext cx="5652407" cy="2981552"/>
            <a:chOff x="3023506" y="3075214"/>
            <a:chExt cx="5652407" cy="298155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80C88A9-E3EB-0CA5-E4DA-E5CBB204187F}"/>
                </a:ext>
              </a:extLst>
            </p:cNvPr>
            <p:cNvSpPr/>
            <p:nvPr/>
          </p:nvSpPr>
          <p:spPr>
            <a:xfrm>
              <a:off x="4030435" y="3080658"/>
              <a:ext cx="2122714" cy="2122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332342D-6611-189E-F1FC-9F1E388446E7}"/>
                </a:ext>
              </a:extLst>
            </p:cNvPr>
            <p:cNvSpPr/>
            <p:nvPr/>
          </p:nvSpPr>
          <p:spPr>
            <a:xfrm>
              <a:off x="6153149" y="4619852"/>
              <a:ext cx="1436914" cy="1436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4ECD47-B9F7-66EA-210E-58D81903DAB4}"/>
                </a:ext>
              </a:extLst>
            </p:cNvPr>
            <p:cNvSpPr/>
            <p:nvPr/>
          </p:nvSpPr>
          <p:spPr>
            <a:xfrm>
              <a:off x="4580164" y="3537858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508D28-C74D-A4F8-564D-9FC858C487DE}"/>
                </a:ext>
              </a:extLst>
            </p:cNvPr>
            <p:cNvSpPr/>
            <p:nvPr/>
          </p:nvSpPr>
          <p:spPr>
            <a:xfrm>
              <a:off x="4874080" y="3864429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3BB85C9-5F47-A742-130C-869A4377ED39}"/>
                </a:ext>
              </a:extLst>
            </p:cNvPr>
            <p:cNvSpPr/>
            <p:nvPr/>
          </p:nvSpPr>
          <p:spPr>
            <a:xfrm>
              <a:off x="4329794" y="4142015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292A1F4-B7C1-93DE-79A3-F7324D53D69B}"/>
                </a:ext>
              </a:extLst>
            </p:cNvPr>
            <p:cNvSpPr/>
            <p:nvPr/>
          </p:nvSpPr>
          <p:spPr>
            <a:xfrm>
              <a:off x="5423809" y="3739243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05BF6C-A0D1-FCCF-D238-21DE68B39C2A}"/>
                </a:ext>
              </a:extLst>
            </p:cNvPr>
            <p:cNvSpPr/>
            <p:nvPr/>
          </p:nvSpPr>
          <p:spPr>
            <a:xfrm>
              <a:off x="4966606" y="4344194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4B1D830-6791-AF9E-C616-BA9E169FC1AD}"/>
                </a:ext>
              </a:extLst>
            </p:cNvPr>
            <p:cNvSpPr/>
            <p:nvPr/>
          </p:nvSpPr>
          <p:spPr>
            <a:xfrm>
              <a:off x="5516336" y="4283187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38E71FC-102F-A24F-C72D-AEF2F9A597F9}"/>
                </a:ext>
              </a:extLst>
            </p:cNvPr>
            <p:cNvSpPr/>
            <p:nvPr/>
          </p:nvSpPr>
          <p:spPr>
            <a:xfrm>
              <a:off x="4542061" y="4578905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E0B20E2-8FBD-8E00-2171-33106721AA7B}"/>
                </a:ext>
              </a:extLst>
            </p:cNvPr>
            <p:cNvSpPr/>
            <p:nvPr/>
          </p:nvSpPr>
          <p:spPr>
            <a:xfrm>
              <a:off x="5129893" y="3287487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1EBADD0-DF8A-60DC-4DCB-5B3A903444CB}"/>
                </a:ext>
              </a:extLst>
            </p:cNvPr>
            <p:cNvSpPr/>
            <p:nvPr/>
          </p:nvSpPr>
          <p:spPr>
            <a:xfrm>
              <a:off x="5244192" y="4765676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C419D12-EA57-C4F3-494A-60BBC5BDDA63}"/>
                </a:ext>
              </a:extLst>
            </p:cNvPr>
            <p:cNvSpPr/>
            <p:nvPr/>
          </p:nvSpPr>
          <p:spPr>
            <a:xfrm>
              <a:off x="6574971" y="4985191"/>
              <a:ext cx="250371" cy="25037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36ED287-5FAD-A6B3-AFFE-A7A3A2C8E923}"/>
                </a:ext>
              </a:extLst>
            </p:cNvPr>
            <p:cNvSpPr/>
            <p:nvPr/>
          </p:nvSpPr>
          <p:spPr>
            <a:xfrm>
              <a:off x="6574970" y="5520978"/>
              <a:ext cx="250371" cy="25037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E49A5D6-B74E-5E16-9CA8-38A73A99E2FD}"/>
                </a:ext>
              </a:extLst>
            </p:cNvPr>
            <p:cNvSpPr/>
            <p:nvPr/>
          </p:nvSpPr>
          <p:spPr>
            <a:xfrm>
              <a:off x="6994070" y="5272594"/>
              <a:ext cx="250371" cy="25037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웃는 얼굴 25">
              <a:extLst>
                <a:ext uri="{FF2B5EF4-FFF2-40B4-BE49-F238E27FC236}">
                  <a16:creationId xmlns:a16="http://schemas.microsoft.com/office/drawing/2014/main" id="{AE11A41E-E4AB-7CC5-24E5-D58B43663AB1}"/>
                </a:ext>
              </a:extLst>
            </p:cNvPr>
            <p:cNvSpPr/>
            <p:nvPr/>
          </p:nvSpPr>
          <p:spPr>
            <a:xfrm>
              <a:off x="3023506" y="3075214"/>
              <a:ext cx="914400" cy="914400"/>
            </a:xfrm>
            <a:prstGeom prst="smileyFace">
              <a:avLst>
                <a:gd name="adj" fmla="val -46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웃는 얼굴 27">
              <a:extLst>
                <a:ext uri="{FF2B5EF4-FFF2-40B4-BE49-F238E27FC236}">
                  <a16:creationId xmlns:a16="http://schemas.microsoft.com/office/drawing/2014/main" id="{656CE86D-9B86-EBBF-36BE-7FEDC64A4596}"/>
                </a:ext>
              </a:extLst>
            </p:cNvPr>
            <p:cNvSpPr/>
            <p:nvPr/>
          </p:nvSpPr>
          <p:spPr>
            <a:xfrm>
              <a:off x="7761513" y="4881109"/>
              <a:ext cx="914400" cy="914400"/>
            </a:xfrm>
            <a:prstGeom prst="smileyFace">
              <a:avLst>
                <a:gd name="adj" fmla="val 4653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F5B6F0-6C9A-E0B5-1978-078D0E425EA1}"/>
              </a:ext>
            </a:extLst>
          </p:cNvPr>
          <p:cNvSpPr txBox="1"/>
          <p:nvPr/>
        </p:nvSpPr>
        <p:spPr>
          <a:xfrm>
            <a:off x="4799239" y="3167770"/>
            <a:ext cx="7922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Day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9BA5C-8932-D10C-84A5-49176CC74454}"/>
              </a:ext>
            </a:extLst>
          </p:cNvPr>
          <p:cNvSpPr txBox="1"/>
          <p:nvPr/>
        </p:nvSpPr>
        <p:spPr>
          <a:xfrm>
            <a:off x="6592257" y="4725108"/>
            <a:ext cx="7922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Day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58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24650-A4CA-5661-9112-CACF4E59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Extension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F60636-A97D-33A0-AB6B-06E758E43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 overcome the limitation of the original paper, </a:t>
                </a:r>
              </a:p>
              <a:p>
                <a:pPr lvl="1"/>
                <a:r>
                  <a:rPr lang="en-US" altLang="ko-KR" sz="2800" dirty="0"/>
                  <a:t>We changed the clustering method from K-means clustering to GA</a:t>
                </a:r>
              </a:p>
              <a:p>
                <a:pPr lvl="1"/>
                <a:r>
                  <a:rPr lang="en-US" altLang="ko-KR" sz="2800" dirty="0"/>
                  <a:t>We made the fitness function that considers both total travel time and the deviation between travel time for each cluster(day).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Fitness Function of GA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Total Time of Travel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Deviation between Travel Time Each Day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F60636-A97D-33A0-AB6B-06E758E43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2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3B379-9578-1A56-80CA-FB0DA199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Methodology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998D03-91D9-8A90-BA57-0146064A8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Make the initial solution for GA by assigning travel sites to random clusters(days).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Set the fitness function as below:</a:t>
                </a:r>
              </a:p>
              <a:p>
                <a:pPr marL="457200" lvl="1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Total Time of Travel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Deviation between Travel Time Each Day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	(Time to travel each cluster is calculated with OR-Tools by solving the TSP)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With the fitness function, run GA to find the best cluster combination (which day to visit each sites).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Print the result with the travel time of each days.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998D03-91D9-8A90-BA57-0146064A8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2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0678F-3576-AD0C-FB07-E6CC35B5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78A570-040C-8514-850A-D01AB806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825625"/>
            <a:ext cx="6248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Longitude and Latitude of 34 Tourist Attractions (via Google Map)</a:t>
            </a:r>
          </a:p>
          <a:p>
            <a:r>
              <a:rPr lang="en-US" altLang="ko-KR" dirty="0"/>
              <a:t>Time Duration by Public Transportation between 34 Tourist Attractions (via Google Map)</a:t>
            </a:r>
          </a:p>
          <a:p>
            <a:r>
              <a:rPr lang="en-US" altLang="ko-KR" dirty="0"/>
              <a:t>List of Attractions</a:t>
            </a:r>
          </a:p>
          <a:p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Bukchon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Hanok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Village',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Namsan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Seoul Tower', 'Gyeongbokgung Palace', '63 Square',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Changdeokgung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Palace',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Changgyeonggung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Palace', 'National Museum of Korea', 'Culture Station Seoul 284', 'War Memorial of Korea', 'Yongsan Family Park', 'Seoul Plaza',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Seodaemun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Prison History Museum', 'Gwanghwamun Square',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Bosingak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Belfry',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Heunginjimun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Gate',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Deoksugung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Palace',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Samcheong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-dong Alley',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Bangi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-dong 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Baekje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Tombs',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Myeongdong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Cathedral',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Hwangudan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Altar', 'The Blue House', 'National Assembly Building', 'National Library of Korea',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Bukak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Skyway Octagonal Pavilion',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Banpo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Bridge Night View', 'Lotte World Tower',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Sungnyemun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Gate',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Seoullo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7017',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Deoksugung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Stonewall Walkway', 'Dongdaemun Design Plaza (DDP)', 'Starfield Library',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Namdaemun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Market Tourist Information Center',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Ikseon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-dong 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Hanok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Street'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C6F599-D7D6-C469-B875-B15471D3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918434"/>
            <a:ext cx="2095154" cy="3621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E98DB2-BFEF-08A2-1C7C-598EC358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596" y="2744896"/>
            <a:ext cx="3113356" cy="2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1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C55C-21E9-1F5E-CE0B-233D8AA8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Code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7C446-0E82-7AB4-A60F-CAFF0114B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Source Paper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F6EAC03-D3E8-5797-BBA6-B537DA97CD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6066" y="2505075"/>
            <a:ext cx="4485230" cy="3684588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72BAAE-F059-0F5D-8D7E-C047CA1D8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Suggestion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173E59B-4B01-131A-30AE-1386759717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966503" y="2505075"/>
            <a:ext cx="1594582" cy="3684588"/>
          </a:xfrm>
        </p:spPr>
      </p:pic>
    </p:spTree>
    <p:extLst>
      <p:ext uri="{BB962C8B-B14F-4D97-AF65-F5344CB8AC3E}">
        <p14:creationId xmlns:p14="http://schemas.microsoft.com/office/powerpoint/2010/main" val="298432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9CB0D-6D80-9CB8-03CB-DEEF72D2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Result Comparison</a:t>
            </a:r>
            <a:endParaRPr lang="ko-KR" altLang="en-US" b="1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237BB85-38A1-CBF8-071F-ECB101BD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0163"/>
            <a:ext cx="5157787" cy="823912"/>
          </a:xfrm>
        </p:spPr>
        <p:txBody>
          <a:bodyPr/>
          <a:lstStyle/>
          <a:p>
            <a:r>
              <a:rPr lang="en-US" altLang="ko-KR" dirty="0"/>
              <a:t>Source Paper (K-Means)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E891D758-EB4F-ACF4-C824-F9C59639E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417290"/>
            <a:ext cx="5157787" cy="2544160"/>
          </a:xfr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33DA49B-2B20-73EE-5FD1-CA0B0977F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0163"/>
            <a:ext cx="5183188" cy="823912"/>
          </a:xfrm>
        </p:spPr>
        <p:txBody>
          <a:bodyPr/>
          <a:lstStyle/>
          <a:p>
            <a:r>
              <a:rPr lang="en-US" altLang="ko-KR" dirty="0"/>
              <a:t>Suggestion (GA)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2B14ED-450A-8BA3-05B7-C3FD791E98BC}"/>
              </a:ext>
            </a:extLst>
          </p:cNvPr>
          <p:cNvSpPr txBox="1"/>
          <p:nvPr/>
        </p:nvSpPr>
        <p:spPr>
          <a:xfrm>
            <a:off x="839788" y="5292546"/>
            <a:ext cx="4836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fluctuation between days.</a:t>
            </a:r>
          </a:p>
          <a:p>
            <a:r>
              <a:rPr lang="en-US" altLang="ko-KR" dirty="0"/>
              <a:t>Min. 2770 sec</a:t>
            </a:r>
          </a:p>
          <a:p>
            <a:r>
              <a:rPr lang="en-US" altLang="ko-KR" dirty="0"/>
              <a:t>Max. 12030 sec(</a:t>
            </a:r>
            <a:r>
              <a:rPr lang="en-US" altLang="ko-KR" dirty="0">
                <a:sym typeface="Wingdings" panose="05000000000000000000" pitchFamily="2" charset="2"/>
              </a:rPr>
              <a:t>5 hours) for travel time only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Too little time for sight-seeing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245CC-384F-9F4F-2C7E-7592840C933A}"/>
              </a:ext>
            </a:extLst>
          </p:cNvPr>
          <p:cNvSpPr txBox="1"/>
          <p:nvPr/>
        </p:nvSpPr>
        <p:spPr>
          <a:xfrm>
            <a:off x="6172200" y="5292546"/>
            <a:ext cx="4524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fluctuation between days.</a:t>
            </a:r>
          </a:p>
          <a:p>
            <a:r>
              <a:rPr lang="en-US" altLang="ko-KR" dirty="0"/>
              <a:t>Min. 6733sec(1hour 52min)</a:t>
            </a:r>
          </a:p>
          <a:p>
            <a:r>
              <a:rPr lang="en-US" altLang="ko-KR" dirty="0"/>
              <a:t>Max. 7510sec(2hour 5min) for travel time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Enough time for sight-seeing</a:t>
            </a:r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718F80C-17B9-D4D5-20C8-B72359C0CB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71303" y="2902825"/>
            <a:ext cx="5183188" cy="195633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7658-AFC0-4B13-C2CC-661CFDB3B147}"/>
              </a:ext>
            </a:extLst>
          </p:cNvPr>
          <p:cNvSpPr txBox="1"/>
          <p:nvPr/>
        </p:nvSpPr>
        <p:spPr>
          <a:xfrm>
            <a:off x="6194427" y="2211427"/>
            <a:ext cx="5536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0" i="0" dirty="0">
                <a:effectLst/>
                <a:latin typeface="+mj-lt"/>
              </a:rPr>
              <a:t>Best Individual =[4, 3, 3, 2, 2, 6, 3, 6, 4, 0, 3, 6, 2, 0, 6, 5, 1, 0, 4, 2, 3, 6, 0, 6, 1, 2, 4, 2, 2, 5, 3, 4] </a:t>
            </a:r>
            <a:br>
              <a:rPr lang="en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295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867</Words>
  <Application>Microsoft Macintosh PowerPoint</Application>
  <PresentationFormat>와이드스크린</PresentationFormat>
  <Paragraphs>79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Söhne</vt:lpstr>
      <vt:lpstr>Arial</vt:lpstr>
      <vt:lpstr>Cambria Math</vt:lpstr>
      <vt:lpstr>Roboto</vt:lpstr>
      <vt:lpstr>Wingdings</vt:lpstr>
      <vt:lpstr>Office 테마</vt:lpstr>
      <vt:lpstr>Travel Route Planner using GA and solving TSP</vt:lpstr>
      <vt:lpstr>Contents</vt:lpstr>
      <vt:lpstr>Contribution of the Source Paper</vt:lpstr>
      <vt:lpstr>Limitation of the Source Paper</vt:lpstr>
      <vt:lpstr>Extension</vt:lpstr>
      <vt:lpstr>Methodology</vt:lpstr>
      <vt:lpstr>Data</vt:lpstr>
      <vt:lpstr>Code</vt:lpstr>
      <vt:lpstr>Result Comparison</vt:lpstr>
      <vt:lpstr>Conclusion</vt:lpstr>
      <vt:lpstr>Reference</vt:lpstr>
      <vt:lpstr>Appendix 1 – Original paper code</vt:lpstr>
      <vt:lpstr>Appendix 2 – Proposed code</vt:lpstr>
      <vt:lpstr>Appendix 2 – Proposed code</vt:lpstr>
      <vt:lpstr>Appendix 2 – Proposed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Planner using GA and TSP</dc:title>
  <dc:creator>현동 김</dc:creator>
  <cp:lastModifiedBy>강태준</cp:lastModifiedBy>
  <cp:revision>24</cp:revision>
  <dcterms:created xsi:type="dcterms:W3CDTF">2024-04-10T08:24:46Z</dcterms:created>
  <dcterms:modified xsi:type="dcterms:W3CDTF">2024-04-23T05:22:47Z</dcterms:modified>
</cp:coreProperties>
</file>