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4" r:id="rId1"/>
  </p:sldMasterIdLst>
  <p:notesMasterIdLst>
    <p:notesMasterId r:id="rId29"/>
  </p:notesMasterIdLst>
  <p:handoutMasterIdLst>
    <p:handoutMasterId r:id="rId30"/>
  </p:handoutMasterIdLst>
  <p:sldIdLst>
    <p:sldId id="789" r:id="rId2"/>
    <p:sldId id="367" r:id="rId3"/>
    <p:sldId id="369" r:id="rId4"/>
    <p:sldId id="370" r:id="rId5"/>
    <p:sldId id="373" r:id="rId6"/>
    <p:sldId id="375" r:id="rId7"/>
    <p:sldId id="384" r:id="rId8"/>
    <p:sldId id="396" r:id="rId9"/>
    <p:sldId id="397" r:id="rId10"/>
    <p:sldId id="401" r:id="rId11"/>
    <p:sldId id="425" r:id="rId12"/>
    <p:sldId id="424" r:id="rId13"/>
    <p:sldId id="423" r:id="rId14"/>
    <p:sldId id="422" r:id="rId15"/>
    <p:sldId id="421" r:id="rId16"/>
    <p:sldId id="420" r:id="rId17"/>
    <p:sldId id="794" r:id="rId18"/>
    <p:sldId id="795" r:id="rId19"/>
    <p:sldId id="409" r:id="rId20"/>
    <p:sldId id="360" r:id="rId21"/>
    <p:sldId id="412" r:id="rId22"/>
    <p:sldId id="417" r:id="rId23"/>
    <p:sldId id="404" r:id="rId24"/>
    <p:sldId id="419" r:id="rId25"/>
    <p:sldId id="426" r:id="rId26"/>
    <p:sldId id="441" r:id="rId27"/>
    <p:sldId id="44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5"/>
    <p:restoredTop sz="94591"/>
  </p:normalViewPr>
  <p:slideViewPr>
    <p:cSldViewPr snapToGrid="0" snapToObjects="1">
      <p:cViewPr varScale="1">
        <p:scale>
          <a:sx n="127" d="100"/>
          <a:sy n="127" d="100"/>
        </p:scale>
        <p:origin x="176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0CDF6-1DED-1F4F-86DC-988338FC32BD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A37B2-B2D4-B04A-9E77-CB7EF5D541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44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74153-0110-D048-9462-6DC0CDCAF890}" type="datetimeFigureOut">
              <a:rPr lang="fr-FR" smtClean="0"/>
              <a:t>27/10/2020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5CE98-CF60-444D-8BBB-7445E249DA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24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A1D818-4746-D24C-A0C3-8FCEF99C2020}" type="datetime1">
              <a:rPr lang="fr-FR" smtClean="0"/>
              <a:t>27/10/2020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9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71759-203D-644D-A1E2-512D2689DB86}" type="datetime1">
              <a:rPr lang="fr-FR" smtClean="0"/>
              <a:t>27/10/2020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E154E-F85F-284B-A934-C5F73FA818A1}" type="datetime1">
              <a:rPr lang="fr-FR" smtClean="0"/>
              <a:t>27/10/2020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0BC8-B7EC-604B-9F53-D0AF4A3B15BF}" type="datetime1">
              <a:rPr lang="fr-FR" smtClean="0"/>
              <a:t>27/10/2020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8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80039D-9F81-A34A-87D2-FC40565892E1}" type="datetime1">
              <a:rPr lang="fr-FR" smtClean="0"/>
              <a:t>27/10/2020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‹N°›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6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1A19-73C1-8549-A658-7650A2D6F27E}" type="datetime1">
              <a:rPr lang="fr-FR" smtClean="0"/>
              <a:t>27/10/2020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5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027F-AC59-564C-83AA-4127523CE381}" type="datetime1">
              <a:rPr lang="fr-FR" smtClean="0"/>
              <a:t>27/10/2020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AFC5-3B56-6845-B410-8BA34FB14D78}" type="datetime1">
              <a:rPr lang="fr-FR" smtClean="0"/>
              <a:t>27/10/2020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D560-D8E7-684F-8750-B6B53D0F1B4C}" type="datetime1">
              <a:rPr lang="fr-FR" smtClean="0"/>
              <a:t>27/10/2020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5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14B2-7C7D-6346-A8E1-C75A3002EAC1}" type="datetime1">
              <a:rPr lang="fr-FR" smtClean="0"/>
              <a:t>27/10/2020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1556-0F62-E341-902C-3F6EA0B13DE4}" type="datetime1">
              <a:rPr lang="fr-FR" smtClean="0"/>
              <a:t>27/10/2020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P. Esling - Music Machine Learning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9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7092-B69F-DC49-8C41-E091996A4D91}" type="datetime1">
              <a:rPr lang="fr-FR" smtClean="0"/>
              <a:t>27/10/2020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sling@ircam.f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27555"/>
            <a:ext cx="7772400" cy="1470025"/>
          </a:xfrm>
        </p:spPr>
        <p:txBody>
          <a:bodyPr>
            <a:normAutofit/>
          </a:bodyPr>
          <a:lstStyle/>
          <a:p>
            <a:r>
              <a:rPr lang="fr-FR" sz="4800" dirty="0"/>
              <a:t>Music Machine Learning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791326"/>
            <a:ext cx="6400800" cy="1752600"/>
          </a:xfrm>
        </p:spPr>
        <p:txBody>
          <a:bodyPr>
            <a:normAutofit/>
          </a:bodyPr>
          <a:lstStyle/>
          <a:p>
            <a:r>
              <a:rPr lang="fr-FR" dirty="0"/>
              <a:t>Master ATIAM - Informatique</a:t>
            </a:r>
          </a:p>
          <a:p>
            <a:pPr>
              <a:lnSpc>
                <a:spcPct val="80000"/>
              </a:lnSpc>
            </a:pPr>
            <a:r>
              <a:rPr lang="fr-FR" sz="2200" b="1" dirty="0"/>
              <a:t>Philippe Esling</a:t>
            </a:r>
            <a:r>
              <a:rPr lang="fr-FR" sz="2200" dirty="0"/>
              <a:t> (</a:t>
            </a:r>
            <a:r>
              <a:rPr lang="fr-FR" sz="2200" dirty="0">
                <a:hlinkClick r:id="rId2"/>
              </a:rPr>
              <a:t>esling@ircam.fr</a:t>
            </a:r>
            <a:r>
              <a:rPr lang="fr-FR" sz="2200" dirty="0"/>
              <a:t>)</a:t>
            </a:r>
          </a:p>
          <a:p>
            <a:pPr>
              <a:lnSpc>
                <a:spcPct val="80000"/>
              </a:lnSpc>
              <a:spcBef>
                <a:spcPts val="800"/>
              </a:spcBef>
            </a:pPr>
            <a:r>
              <a:rPr lang="fr-FR" sz="2200" dirty="0"/>
              <a:t>Maître de conférences – UPMC</a:t>
            </a:r>
          </a:p>
          <a:p>
            <a:pPr>
              <a:spcBef>
                <a:spcPts val="800"/>
              </a:spcBef>
            </a:pPr>
            <a:r>
              <a:rPr lang="fr-FR" sz="1400" dirty="0"/>
              <a:t>Equipe représentations musicales (IRCAM, Paris)</a:t>
            </a:r>
          </a:p>
        </p:txBody>
      </p:sp>
      <p:pic>
        <p:nvPicPr>
          <p:cNvPr id="5" name="Image 4" descr="logo_irc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40" y="5388705"/>
            <a:ext cx="1106924" cy="1068565"/>
          </a:xfrm>
          <a:prstGeom prst="rect">
            <a:avLst/>
          </a:prstGeom>
        </p:spPr>
      </p:pic>
      <p:pic>
        <p:nvPicPr>
          <p:cNvPr id="6" name="Image 5" descr="logoum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78" y="5804090"/>
            <a:ext cx="1243206" cy="432958"/>
          </a:xfrm>
          <a:prstGeom prst="rect">
            <a:avLst/>
          </a:prstGeom>
        </p:spPr>
      </p:pic>
      <p:pic>
        <p:nvPicPr>
          <p:cNvPr id="7" name="Image 6" descr="179db2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186" y="5758086"/>
            <a:ext cx="957924" cy="478962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1516895" y="2844726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re 1"/>
          <p:cNvSpPr txBox="1">
            <a:spLocks/>
          </p:cNvSpPr>
          <p:nvPr/>
        </p:nvSpPr>
        <p:spPr>
          <a:xfrm>
            <a:off x="697090" y="25689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III – Support </a:t>
            </a:r>
            <a:r>
              <a:rPr lang="fr-FR" sz="3600" dirty="0" err="1"/>
              <a:t>Vector</a:t>
            </a:r>
            <a:r>
              <a:rPr lang="fr-FR" sz="3600" dirty="0"/>
              <a:t> Machines</a:t>
            </a:r>
          </a:p>
        </p:txBody>
      </p:sp>
    </p:spTree>
    <p:extLst>
      <p:ext uri="{BB962C8B-B14F-4D97-AF65-F5344CB8AC3E}">
        <p14:creationId xmlns:p14="http://schemas.microsoft.com/office/powerpoint/2010/main" val="184775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701337" y="1124411"/>
            <a:ext cx="7301999" cy="174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our</a:t>
            </a:r>
            <a:r>
              <a:rPr lang="fr-FR" dirty="0"/>
              <a:t> new formulation, a </a:t>
            </a:r>
            <a:r>
              <a:rPr lang="fr-FR" dirty="0" err="1"/>
              <a:t>marvelous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appears</a:t>
            </a: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Compared</a:t>
            </a:r>
            <a:r>
              <a:rPr lang="fr-FR" dirty="0"/>
              <a:t> to neural nets, the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spanning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gloriously</a:t>
            </a:r>
            <a:r>
              <a:rPr lang="fr-FR" dirty="0"/>
              <a:t> </a:t>
            </a:r>
            <a:r>
              <a:rPr lang="fr-FR" b="1" dirty="0" err="1"/>
              <a:t>convex</a:t>
            </a:r>
            <a:endParaRPr lang="fr-FR" b="1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b="1" dirty="0"/>
              <a:t>a global maximum</a:t>
            </a:r>
            <a:r>
              <a:rPr lang="fr-FR" dirty="0"/>
              <a:t>, no local </a:t>
            </a:r>
            <a:r>
              <a:rPr lang="fr-FR" dirty="0" err="1"/>
              <a:t>ones</a:t>
            </a: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You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discover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     = 0 (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points are </a:t>
            </a:r>
            <a:r>
              <a:rPr lang="fr-FR" dirty="0" err="1"/>
              <a:t>useless</a:t>
            </a:r>
            <a:r>
              <a:rPr lang="fr-FR" dirty="0"/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Only</a:t>
            </a:r>
            <a:r>
              <a:rPr lang="fr-FR" dirty="0"/>
              <a:t> points on the </a:t>
            </a:r>
            <a:r>
              <a:rPr lang="fr-FR" dirty="0" err="1"/>
              <a:t>fronteers</a:t>
            </a:r>
            <a:r>
              <a:rPr lang="fr-FR" dirty="0"/>
              <a:t> </a:t>
            </a:r>
            <a:r>
              <a:rPr lang="fr-FR" i="1" dirty="0" err="1"/>
              <a:t>dictates</a:t>
            </a:r>
            <a:r>
              <a:rPr lang="fr-FR" i="1" dirty="0"/>
              <a:t> </a:t>
            </a:r>
            <a:r>
              <a:rPr lang="fr-FR" dirty="0"/>
              <a:t>the value of </a:t>
            </a:r>
          </a:p>
        </p:txBody>
      </p:sp>
      <p:pic>
        <p:nvPicPr>
          <p:cNvPr id="112" name="Image 11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6" t="66883" r="43258" b="30925"/>
          <a:stretch/>
        </p:blipFill>
        <p:spPr>
          <a:xfrm>
            <a:off x="6908031" y="1219079"/>
            <a:ext cx="1124008" cy="324459"/>
          </a:xfrm>
          <a:prstGeom prst="rect">
            <a:avLst/>
          </a:prstGeom>
        </p:spPr>
      </p:pic>
      <p:pic>
        <p:nvPicPr>
          <p:cNvPr id="22" name="Image 2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65" t="67012" r="45973" b="30946"/>
          <a:stretch/>
        </p:blipFill>
        <p:spPr>
          <a:xfrm>
            <a:off x="3704491" y="2137132"/>
            <a:ext cx="242277" cy="421159"/>
          </a:xfrm>
          <a:prstGeom prst="rect">
            <a:avLst/>
          </a:prstGeom>
        </p:spPr>
      </p:pic>
      <p:pic>
        <p:nvPicPr>
          <p:cNvPr id="23" name="Image 22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6" t="66883" r="52422" b="30925"/>
          <a:stretch/>
        </p:blipFill>
        <p:spPr>
          <a:xfrm>
            <a:off x="5705871" y="2438652"/>
            <a:ext cx="235777" cy="46240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 rot="14301920">
            <a:off x="1388514" y="3903698"/>
            <a:ext cx="2206999" cy="778456"/>
          </a:xfrm>
          <a:prstGeom prst="rect">
            <a:avLst/>
          </a:prstGeom>
          <a:pattFill prst="ltVert">
            <a:fgClr>
              <a:schemeClr val="tx1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2223800" y="3120895"/>
            <a:ext cx="1201766" cy="187394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1575739" y="3579604"/>
            <a:ext cx="1114552" cy="181219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85565" y="3111285"/>
            <a:ext cx="190612" cy="365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28" name="Connecteur droit 27"/>
          <p:cNvCxnSpPr/>
          <p:nvPr/>
        </p:nvCxnSpPr>
        <p:spPr>
          <a:xfrm flipV="1">
            <a:off x="1309393" y="3347722"/>
            <a:ext cx="0" cy="2109576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1076177" y="5327937"/>
            <a:ext cx="2349389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1883554" y="3316540"/>
            <a:ext cx="1249410" cy="198021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2494669" y="3558840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2708202" y="3664693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895176" y="3718150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3055590" y="3889497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282403" y="3759570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3163937" y="3564147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072031" y="3355627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861658" y="3449442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1615126" y="3993782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1408358" y="3922074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1390564" y="3751333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1464010" y="4148459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1728341" y="4189516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1713512" y="4461864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1891194" y="4457922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2068598" y="4388368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1866039" y="4306207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48" name="Ellipse 47"/>
          <p:cNvSpPr/>
          <p:nvPr/>
        </p:nvSpPr>
        <p:spPr>
          <a:xfrm flipH="1">
            <a:off x="2131736" y="4533748"/>
            <a:ext cx="130542" cy="126392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 flipH="1">
            <a:off x="2573302" y="3685806"/>
            <a:ext cx="130542" cy="126392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 4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4" t="40409" r="48609" b="58298"/>
          <a:stretch/>
        </p:blipFill>
        <p:spPr>
          <a:xfrm>
            <a:off x="2652027" y="3322955"/>
            <a:ext cx="307730" cy="261110"/>
          </a:xfrm>
          <a:prstGeom prst="rect">
            <a:avLst/>
          </a:prstGeom>
        </p:spPr>
      </p:pic>
      <p:pic>
        <p:nvPicPr>
          <p:cNvPr id="51" name="Image 50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0" t="40308" r="44493" b="58399"/>
          <a:stretch/>
        </p:blipFill>
        <p:spPr>
          <a:xfrm>
            <a:off x="1935010" y="4699999"/>
            <a:ext cx="307730" cy="261110"/>
          </a:xfrm>
          <a:prstGeom prst="rect">
            <a:avLst/>
          </a:prstGeom>
        </p:spPr>
      </p:pic>
      <p:cxnSp>
        <p:nvCxnSpPr>
          <p:cNvPr id="52" name="Connecteur droit avec flèche 51"/>
          <p:cNvCxnSpPr/>
          <p:nvPr/>
        </p:nvCxnSpPr>
        <p:spPr>
          <a:xfrm flipV="1">
            <a:off x="1332855" y="5103755"/>
            <a:ext cx="262310" cy="1930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Image 52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5" t="39796" r="52591" b="56867"/>
          <a:stretch/>
        </p:blipFill>
        <p:spPr>
          <a:xfrm>
            <a:off x="1326890" y="4497141"/>
            <a:ext cx="509888" cy="673929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49" idx="2"/>
          </p:cNvCxnSpPr>
          <p:nvPr/>
        </p:nvCxnSpPr>
        <p:spPr>
          <a:xfrm>
            <a:off x="2703844" y="3749002"/>
            <a:ext cx="1555541" cy="10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>
            <a:off x="2253107" y="4599529"/>
            <a:ext cx="2006278" cy="1056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4511447" y="3758480"/>
            <a:ext cx="3919575" cy="747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 err="1"/>
              <a:t>These</a:t>
            </a:r>
            <a:r>
              <a:rPr lang="fr-FR" dirty="0"/>
              <a:t> points « support » the </a:t>
            </a:r>
            <a:r>
              <a:rPr lang="fr-FR" dirty="0" err="1"/>
              <a:t>separation</a:t>
            </a:r>
            <a:endParaRPr lang="fr-FR" dirty="0"/>
          </a:p>
          <a:p>
            <a:pPr>
              <a:lnSpc>
                <a:spcPct val="120000"/>
              </a:lnSpc>
            </a:pPr>
            <a:r>
              <a:rPr lang="fr-FR" dirty="0"/>
              <a:t>=&gt;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/>
              <a:t>support </a:t>
            </a:r>
            <a:r>
              <a:rPr lang="fr-FR" b="1" dirty="0" err="1"/>
              <a:t>vectors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0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9" grpId="0" animBg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Reminder</a:t>
            </a:r>
            <a:r>
              <a:rPr lang="fr-FR" b="1" dirty="0"/>
              <a:t>: </a:t>
            </a:r>
            <a:r>
              <a:rPr lang="fr-FR" dirty="0" err="1"/>
              <a:t>We</a:t>
            </a:r>
            <a:r>
              <a:rPr lang="fr-FR" dirty="0"/>
              <a:t> have been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i="1" dirty="0"/>
              <a:t>primal formulation</a:t>
            </a:r>
            <a:endParaRPr lang="fr-FR" b="1" dirty="0"/>
          </a:p>
        </p:txBody>
      </p:sp>
      <p:pic>
        <p:nvPicPr>
          <p:cNvPr id="86" name="Image 8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0" t="47112" r="42909" b="49235"/>
          <a:stretch/>
        </p:blipFill>
        <p:spPr>
          <a:xfrm>
            <a:off x="1537760" y="1482344"/>
            <a:ext cx="1494732" cy="651883"/>
          </a:xfrm>
          <a:prstGeom prst="rect">
            <a:avLst/>
          </a:prstGeom>
        </p:spPr>
      </p:pic>
      <p:pic>
        <p:nvPicPr>
          <p:cNvPr id="90" name="Image 8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9" t="51898" r="39689" b="44449"/>
          <a:stretch/>
        </p:blipFill>
        <p:spPr>
          <a:xfrm>
            <a:off x="4686296" y="1460446"/>
            <a:ext cx="2250983" cy="651883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24200" y="157999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729050" y="2057584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Both</a:t>
            </a:r>
            <a:r>
              <a:rPr lang="fr-FR" dirty="0"/>
              <a:t> objectives are </a:t>
            </a:r>
            <a:r>
              <a:rPr lang="fr-FR" dirty="0" err="1"/>
              <a:t>strictly</a:t>
            </a:r>
            <a:r>
              <a:rPr lang="fr-FR" dirty="0"/>
              <a:t> </a:t>
            </a:r>
            <a:r>
              <a:rPr lang="fr-FR" dirty="0" err="1"/>
              <a:t>convex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03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Reminder</a:t>
            </a:r>
            <a:r>
              <a:rPr lang="fr-FR" b="1" dirty="0"/>
              <a:t>: </a:t>
            </a:r>
            <a:r>
              <a:rPr lang="fr-FR" dirty="0" err="1"/>
              <a:t>We</a:t>
            </a:r>
            <a:r>
              <a:rPr lang="fr-FR" dirty="0"/>
              <a:t> have been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i="1" dirty="0"/>
              <a:t>primal formulation</a:t>
            </a:r>
            <a:endParaRPr lang="fr-FR" b="1" dirty="0"/>
          </a:p>
        </p:txBody>
      </p:sp>
      <p:pic>
        <p:nvPicPr>
          <p:cNvPr id="86" name="Image 8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0" t="47112" r="42909" b="49235"/>
          <a:stretch/>
        </p:blipFill>
        <p:spPr>
          <a:xfrm>
            <a:off x="1537760" y="1482344"/>
            <a:ext cx="1494732" cy="651883"/>
          </a:xfrm>
          <a:prstGeom prst="rect">
            <a:avLst/>
          </a:prstGeom>
        </p:spPr>
      </p:pic>
      <p:pic>
        <p:nvPicPr>
          <p:cNvPr id="90" name="Image 8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9" t="51898" r="39689" b="44449"/>
          <a:stretch/>
        </p:blipFill>
        <p:spPr>
          <a:xfrm>
            <a:off x="4686296" y="1460446"/>
            <a:ext cx="2250983" cy="651883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24200" y="157999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729050" y="205758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Both</a:t>
            </a:r>
            <a:r>
              <a:rPr lang="fr-FR" dirty="0"/>
              <a:t> objectives are </a:t>
            </a:r>
            <a:r>
              <a:rPr lang="fr-FR" dirty="0" err="1"/>
              <a:t>strictly</a:t>
            </a:r>
            <a:r>
              <a:rPr lang="fr-FR" dirty="0"/>
              <a:t> </a:t>
            </a:r>
            <a:r>
              <a:rPr lang="fr-FR" dirty="0" err="1"/>
              <a:t>convex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err="1"/>
              <a:t>Hence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express </a:t>
            </a:r>
            <a:r>
              <a:rPr lang="fr-FR" dirty="0" err="1"/>
              <a:t>this</a:t>
            </a:r>
            <a:r>
              <a:rPr lang="fr-FR" dirty="0"/>
              <a:t> as a </a:t>
            </a:r>
            <a:r>
              <a:rPr lang="fr-FR" dirty="0" err="1"/>
              <a:t>Lagrangian</a:t>
            </a:r>
            <a:endParaRPr lang="fr-FR" dirty="0"/>
          </a:p>
        </p:txBody>
      </p:sp>
      <p:pic>
        <p:nvPicPr>
          <p:cNvPr id="94" name="Image 9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9" t="56068" r="28840" b="39512"/>
          <a:stretch/>
        </p:blipFill>
        <p:spPr>
          <a:xfrm>
            <a:off x="1872043" y="2594425"/>
            <a:ext cx="4911057" cy="7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7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Reminder</a:t>
            </a:r>
            <a:r>
              <a:rPr lang="fr-FR" b="1" dirty="0"/>
              <a:t>: </a:t>
            </a:r>
            <a:r>
              <a:rPr lang="fr-FR" dirty="0" err="1"/>
              <a:t>We</a:t>
            </a:r>
            <a:r>
              <a:rPr lang="fr-FR" dirty="0"/>
              <a:t> have been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i="1" dirty="0"/>
              <a:t>primal formulation</a:t>
            </a:r>
            <a:endParaRPr lang="fr-FR" b="1" dirty="0"/>
          </a:p>
        </p:txBody>
      </p:sp>
      <p:pic>
        <p:nvPicPr>
          <p:cNvPr id="86" name="Image 8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0" t="47112" r="42909" b="49235"/>
          <a:stretch/>
        </p:blipFill>
        <p:spPr>
          <a:xfrm>
            <a:off x="1537760" y="1482344"/>
            <a:ext cx="1494732" cy="651883"/>
          </a:xfrm>
          <a:prstGeom prst="rect">
            <a:avLst/>
          </a:prstGeom>
        </p:spPr>
      </p:pic>
      <p:pic>
        <p:nvPicPr>
          <p:cNvPr id="90" name="Image 8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9" t="51898" r="39689" b="44449"/>
          <a:stretch/>
        </p:blipFill>
        <p:spPr>
          <a:xfrm>
            <a:off x="4686296" y="1460446"/>
            <a:ext cx="2250983" cy="651883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24200" y="157999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729050" y="205758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Both</a:t>
            </a:r>
            <a:r>
              <a:rPr lang="fr-FR" dirty="0"/>
              <a:t> objectives are </a:t>
            </a:r>
            <a:r>
              <a:rPr lang="fr-FR" dirty="0" err="1"/>
              <a:t>strictly</a:t>
            </a:r>
            <a:r>
              <a:rPr lang="fr-FR" dirty="0"/>
              <a:t> </a:t>
            </a:r>
            <a:r>
              <a:rPr lang="fr-FR" dirty="0" err="1"/>
              <a:t>convex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err="1"/>
              <a:t>Hence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express </a:t>
            </a:r>
            <a:r>
              <a:rPr lang="fr-FR" dirty="0" err="1"/>
              <a:t>this</a:t>
            </a:r>
            <a:r>
              <a:rPr lang="fr-FR" dirty="0"/>
              <a:t> as a </a:t>
            </a:r>
            <a:r>
              <a:rPr lang="fr-FR" dirty="0" err="1"/>
              <a:t>Lagrangian</a:t>
            </a:r>
            <a:endParaRPr lang="fr-FR" dirty="0"/>
          </a:p>
        </p:txBody>
      </p:sp>
      <p:pic>
        <p:nvPicPr>
          <p:cNvPr id="94" name="Image 9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9" t="56068" r="28840" b="39512"/>
          <a:stretch/>
        </p:blipFill>
        <p:spPr>
          <a:xfrm>
            <a:off x="1872043" y="2594425"/>
            <a:ext cx="4911057" cy="788722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739998" y="326105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maximize</a:t>
            </a:r>
            <a:r>
              <a:rPr lang="fr-FR" dirty="0"/>
              <a:t> the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means</a:t>
            </a:r>
            <a:endParaRPr lang="fr-FR" dirty="0"/>
          </a:p>
        </p:txBody>
      </p:sp>
      <p:grpSp>
        <p:nvGrpSpPr>
          <p:cNvPr id="40" name="Grouper 39"/>
          <p:cNvGrpSpPr/>
          <p:nvPr/>
        </p:nvGrpSpPr>
        <p:grpSpPr>
          <a:xfrm>
            <a:off x="1434821" y="4123079"/>
            <a:ext cx="5315435" cy="900607"/>
            <a:chOff x="624013" y="3739879"/>
            <a:chExt cx="5315435" cy="900607"/>
          </a:xfrm>
        </p:grpSpPr>
        <p:pic>
          <p:nvPicPr>
            <p:cNvPr id="97" name="Image 96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99" t="61771" r="44864" b="33809"/>
            <a:stretch/>
          </p:blipFill>
          <p:spPr>
            <a:xfrm>
              <a:off x="624013" y="3739879"/>
              <a:ext cx="975053" cy="788722"/>
            </a:xfrm>
            <a:prstGeom prst="rect">
              <a:avLst/>
            </a:prstGeom>
          </p:spPr>
        </p:pic>
        <p:pic>
          <p:nvPicPr>
            <p:cNvPr id="110" name="Image 109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4" t="67011" r="40416" b="28569"/>
            <a:stretch/>
          </p:blipFill>
          <p:spPr>
            <a:xfrm>
              <a:off x="1697598" y="3851764"/>
              <a:ext cx="2112177" cy="788722"/>
            </a:xfrm>
            <a:prstGeom prst="rect">
              <a:avLst/>
            </a:prstGeom>
          </p:spPr>
        </p:pic>
        <p:pic>
          <p:nvPicPr>
            <p:cNvPr id="111" name="Image 110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08" t="72104" r="39232" b="23476"/>
            <a:stretch/>
          </p:blipFill>
          <p:spPr>
            <a:xfrm>
              <a:off x="3827271" y="3818917"/>
              <a:ext cx="2112177" cy="788722"/>
            </a:xfrm>
            <a:prstGeom prst="rect">
              <a:avLst/>
            </a:prstGeom>
          </p:spPr>
        </p:pic>
        <p:pic>
          <p:nvPicPr>
            <p:cNvPr id="23" name="Image 2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760" y="4027818"/>
              <a:ext cx="292100" cy="1778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895" y="4013367"/>
              <a:ext cx="292100" cy="177800"/>
            </a:xfrm>
            <a:prstGeom prst="rect">
              <a:avLst/>
            </a:prstGeom>
          </p:spPr>
        </p:pic>
      </p:grpSp>
      <p:pic>
        <p:nvPicPr>
          <p:cNvPr id="112" name="Image 11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8" t="77135" r="36452" b="18445"/>
          <a:stretch/>
        </p:blipFill>
        <p:spPr>
          <a:xfrm>
            <a:off x="1363017" y="3592594"/>
            <a:ext cx="2112177" cy="788722"/>
          </a:xfrm>
          <a:prstGeom prst="rect">
            <a:avLst/>
          </a:prstGeom>
        </p:spPr>
      </p:pic>
      <p:pic>
        <p:nvPicPr>
          <p:cNvPr id="10" name="Image 9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0" t="16229" r="43881" b="78704"/>
          <a:stretch/>
        </p:blipFill>
        <p:spPr>
          <a:xfrm>
            <a:off x="2475446" y="3576697"/>
            <a:ext cx="1209963" cy="905555"/>
          </a:xfrm>
          <a:prstGeom prst="rect">
            <a:avLst/>
          </a:prstGeom>
        </p:spPr>
      </p:pic>
      <p:pic>
        <p:nvPicPr>
          <p:cNvPr id="114" name="Image 11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t="77135" r="45073" b="18445"/>
          <a:stretch/>
        </p:blipFill>
        <p:spPr>
          <a:xfrm>
            <a:off x="3492663" y="3570696"/>
            <a:ext cx="447552" cy="788722"/>
          </a:xfrm>
          <a:prstGeom prst="rect">
            <a:avLst/>
          </a:prstGeom>
        </p:spPr>
      </p:pic>
      <p:pic>
        <p:nvPicPr>
          <p:cNvPr id="116" name="Image 1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6" y="3866082"/>
            <a:ext cx="2921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02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14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Reminder</a:t>
            </a:r>
            <a:r>
              <a:rPr lang="fr-FR" b="1" dirty="0"/>
              <a:t>: </a:t>
            </a:r>
            <a:r>
              <a:rPr lang="fr-FR" dirty="0" err="1"/>
              <a:t>We</a:t>
            </a:r>
            <a:r>
              <a:rPr lang="fr-FR" dirty="0"/>
              <a:t> have been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i="1" dirty="0"/>
              <a:t>primal formulation</a:t>
            </a:r>
            <a:endParaRPr lang="fr-FR" b="1" dirty="0"/>
          </a:p>
        </p:txBody>
      </p:sp>
      <p:pic>
        <p:nvPicPr>
          <p:cNvPr id="86" name="Image 8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0" t="47112" r="42909" b="49235"/>
          <a:stretch/>
        </p:blipFill>
        <p:spPr>
          <a:xfrm>
            <a:off x="1537760" y="1482344"/>
            <a:ext cx="1494732" cy="651883"/>
          </a:xfrm>
          <a:prstGeom prst="rect">
            <a:avLst/>
          </a:prstGeom>
        </p:spPr>
      </p:pic>
      <p:pic>
        <p:nvPicPr>
          <p:cNvPr id="90" name="Image 8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9" t="51898" r="39689" b="44449"/>
          <a:stretch/>
        </p:blipFill>
        <p:spPr>
          <a:xfrm>
            <a:off x="4686296" y="1460446"/>
            <a:ext cx="2250983" cy="651883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24200" y="157999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729050" y="205758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Both</a:t>
            </a:r>
            <a:r>
              <a:rPr lang="fr-FR" dirty="0"/>
              <a:t> objectives are </a:t>
            </a:r>
            <a:r>
              <a:rPr lang="fr-FR" dirty="0" err="1"/>
              <a:t>strictly</a:t>
            </a:r>
            <a:r>
              <a:rPr lang="fr-FR" dirty="0"/>
              <a:t> </a:t>
            </a:r>
            <a:r>
              <a:rPr lang="fr-FR" dirty="0" err="1"/>
              <a:t>convex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err="1"/>
              <a:t>Hence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express </a:t>
            </a:r>
            <a:r>
              <a:rPr lang="fr-FR" dirty="0" err="1"/>
              <a:t>this</a:t>
            </a:r>
            <a:r>
              <a:rPr lang="fr-FR" dirty="0"/>
              <a:t> as a </a:t>
            </a:r>
            <a:r>
              <a:rPr lang="fr-FR" dirty="0" err="1"/>
              <a:t>Lagrangian</a:t>
            </a:r>
            <a:endParaRPr lang="fr-FR" dirty="0"/>
          </a:p>
        </p:txBody>
      </p:sp>
      <p:pic>
        <p:nvPicPr>
          <p:cNvPr id="94" name="Image 9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9" t="56068" r="28840" b="39512"/>
          <a:stretch/>
        </p:blipFill>
        <p:spPr>
          <a:xfrm>
            <a:off x="1872043" y="2594425"/>
            <a:ext cx="4911057" cy="788722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739998" y="326105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maximize</a:t>
            </a:r>
            <a:r>
              <a:rPr lang="fr-FR" dirty="0"/>
              <a:t> the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means</a:t>
            </a:r>
            <a:endParaRPr lang="fr-FR" dirty="0"/>
          </a:p>
        </p:txBody>
      </p:sp>
      <p:grpSp>
        <p:nvGrpSpPr>
          <p:cNvPr id="40" name="Grouper 39"/>
          <p:cNvGrpSpPr/>
          <p:nvPr/>
        </p:nvGrpSpPr>
        <p:grpSpPr>
          <a:xfrm>
            <a:off x="1434821" y="4123079"/>
            <a:ext cx="5315435" cy="900607"/>
            <a:chOff x="624013" y="3739879"/>
            <a:chExt cx="5315435" cy="900607"/>
          </a:xfrm>
        </p:grpSpPr>
        <p:pic>
          <p:nvPicPr>
            <p:cNvPr id="97" name="Image 96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99" t="61771" r="44864" b="33809"/>
            <a:stretch/>
          </p:blipFill>
          <p:spPr>
            <a:xfrm>
              <a:off x="624013" y="3739879"/>
              <a:ext cx="975053" cy="788722"/>
            </a:xfrm>
            <a:prstGeom prst="rect">
              <a:avLst/>
            </a:prstGeom>
          </p:spPr>
        </p:pic>
        <p:pic>
          <p:nvPicPr>
            <p:cNvPr id="110" name="Image 109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4" t="67011" r="40416" b="28569"/>
            <a:stretch/>
          </p:blipFill>
          <p:spPr>
            <a:xfrm>
              <a:off x="1697598" y="3851764"/>
              <a:ext cx="2112177" cy="788722"/>
            </a:xfrm>
            <a:prstGeom prst="rect">
              <a:avLst/>
            </a:prstGeom>
          </p:spPr>
        </p:pic>
        <p:pic>
          <p:nvPicPr>
            <p:cNvPr id="111" name="Image 110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08" t="72104" r="39232" b="23476"/>
            <a:stretch/>
          </p:blipFill>
          <p:spPr>
            <a:xfrm>
              <a:off x="3827271" y="3818917"/>
              <a:ext cx="2112177" cy="788722"/>
            </a:xfrm>
            <a:prstGeom prst="rect">
              <a:avLst/>
            </a:prstGeom>
          </p:spPr>
        </p:pic>
        <p:pic>
          <p:nvPicPr>
            <p:cNvPr id="23" name="Image 2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760" y="4027818"/>
              <a:ext cx="292100" cy="1778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895" y="4013367"/>
              <a:ext cx="292100" cy="177800"/>
            </a:xfrm>
            <a:prstGeom prst="rect">
              <a:avLst/>
            </a:prstGeom>
          </p:spPr>
        </p:pic>
      </p:grpSp>
      <p:pic>
        <p:nvPicPr>
          <p:cNvPr id="112" name="Image 11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8" t="77135" r="36452" b="18445"/>
          <a:stretch/>
        </p:blipFill>
        <p:spPr>
          <a:xfrm>
            <a:off x="1363017" y="3592594"/>
            <a:ext cx="2112177" cy="788722"/>
          </a:xfrm>
          <a:prstGeom prst="rect">
            <a:avLst/>
          </a:prstGeom>
        </p:spPr>
      </p:pic>
      <p:pic>
        <p:nvPicPr>
          <p:cNvPr id="10" name="Image 9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0" t="16229" r="43881" b="78704"/>
          <a:stretch/>
        </p:blipFill>
        <p:spPr>
          <a:xfrm>
            <a:off x="2475446" y="3576697"/>
            <a:ext cx="1209963" cy="905555"/>
          </a:xfrm>
          <a:prstGeom prst="rect">
            <a:avLst/>
          </a:prstGeom>
        </p:spPr>
      </p:pic>
      <p:pic>
        <p:nvPicPr>
          <p:cNvPr id="114" name="Image 11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t="77135" r="45073" b="18445"/>
          <a:stretch/>
        </p:blipFill>
        <p:spPr>
          <a:xfrm>
            <a:off x="3492663" y="3570696"/>
            <a:ext cx="447552" cy="788722"/>
          </a:xfrm>
          <a:prstGeom prst="rect">
            <a:avLst/>
          </a:prstGeom>
        </p:spPr>
      </p:pic>
      <p:pic>
        <p:nvPicPr>
          <p:cNvPr id="116" name="Image 1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6" y="3866082"/>
            <a:ext cx="292100" cy="177800"/>
          </a:xfrm>
          <a:prstGeom prst="rect">
            <a:avLst/>
          </a:prstGeom>
        </p:spPr>
      </p:pic>
      <p:sp>
        <p:nvSpPr>
          <p:cNvPr id="117" name="ZoneTexte 116"/>
          <p:cNvSpPr txBox="1"/>
          <p:nvPr/>
        </p:nvSpPr>
        <p:spPr>
          <a:xfrm>
            <a:off x="761894" y="477332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plug</a:t>
            </a:r>
            <a:r>
              <a:rPr lang="fr-FR" dirty="0"/>
              <a:t> back </a:t>
            </a:r>
            <a:r>
              <a:rPr lang="fr-FR" dirty="0" err="1"/>
              <a:t>this</a:t>
            </a:r>
            <a:r>
              <a:rPr lang="fr-FR" dirty="0"/>
              <a:t>     </a:t>
            </a:r>
            <a:r>
              <a:rPr lang="fr-FR" dirty="0" err="1"/>
              <a:t>into</a:t>
            </a:r>
            <a:r>
              <a:rPr lang="fr-FR" dirty="0"/>
              <a:t> the primal formulation (as a </a:t>
            </a:r>
            <a:r>
              <a:rPr lang="fr-FR" dirty="0" err="1"/>
              <a:t>Lagrangian</a:t>
            </a:r>
            <a:r>
              <a:rPr lang="fr-FR" dirty="0"/>
              <a:t>)</a:t>
            </a:r>
          </a:p>
        </p:txBody>
      </p:sp>
      <p:pic>
        <p:nvPicPr>
          <p:cNvPr id="125" name="Image 124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2" t="57118" r="53817" b="41777"/>
          <a:stretch/>
        </p:blipFill>
        <p:spPr>
          <a:xfrm>
            <a:off x="2949039" y="4903249"/>
            <a:ext cx="208005" cy="1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2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15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Reminder</a:t>
            </a:r>
            <a:r>
              <a:rPr lang="fr-FR" b="1" dirty="0"/>
              <a:t>: </a:t>
            </a:r>
            <a:r>
              <a:rPr lang="fr-FR" dirty="0" err="1"/>
              <a:t>We</a:t>
            </a:r>
            <a:r>
              <a:rPr lang="fr-FR" dirty="0"/>
              <a:t> have been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i="1" dirty="0"/>
              <a:t>primal formulation</a:t>
            </a:r>
            <a:endParaRPr lang="fr-FR" b="1" dirty="0"/>
          </a:p>
        </p:txBody>
      </p:sp>
      <p:pic>
        <p:nvPicPr>
          <p:cNvPr id="86" name="Image 8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0" t="47112" r="42909" b="49235"/>
          <a:stretch/>
        </p:blipFill>
        <p:spPr>
          <a:xfrm>
            <a:off x="1537760" y="1482344"/>
            <a:ext cx="1494732" cy="651883"/>
          </a:xfrm>
          <a:prstGeom prst="rect">
            <a:avLst/>
          </a:prstGeom>
        </p:spPr>
      </p:pic>
      <p:pic>
        <p:nvPicPr>
          <p:cNvPr id="90" name="Image 8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9" t="51898" r="39689" b="44449"/>
          <a:stretch/>
        </p:blipFill>
        <p:spPr>
          <a:xfrm>
            <a:off x="4686296" y="1460446"/>
            <a:ext cx="2250983" cy="651883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24200" y="157999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729050" y="205758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Both</a:t>
            </a:r>
            <a:r>
              <a:rPr lang="fr-FR" dirty="0"/>
              <a:t> objectives are </a:t>
            </a:r>
            <a:r>
              <a:rPr lang="fr-FR" dirty="0" err="1"/>
              <a:t>strictly</a:t>
            </a:r>
            <a:r>
              <a:rPr lang="fr-FR" dirty="0"/>
              <a:t> </a:t>
            </a:r>
            <a:r>
              <a:rPr lang="fr-FR" dirty="0" err="1"/>
              <a:t>convex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err="1"/>
              <a:t>Hence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express </a:t>
            </a:r>
            <a:r>
              <a:rPr lang="fr-FR" dirty="0" err="1"/>
              <a:t>this</a:t>
            </a:r>
            <a:r>
              <a:rPr lang="fr-FR" dirty="0"/>
              <a:t> as a </a:t>
            </a:r>
            <a:r>
              <a:rPr lang="fr-FR" dirty="0" err="1"/>
              <a:t>Lagrangian</a:t>
            </a:r>
            <a:endParaRPr lang="fr-FR" dirty="0"/>
          </a:p>
        </p:txBody>
      </p:sp>
      <p:pic>
        <p:nvPicPr>
          <p:cNvPr id="94" name="Image 9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9" t="56068" r="28840" b="39512"/>
          <a:stretch/>
        </p:blipFill>
        <p:spPr>
          <a:xfrm>
            <a:off x="1872043" y="2594425"/>
            <a:ext cx="4911057" cy="788722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739998" y="326105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maximize</a:t>
            </a:r>
            <a:r>
              <a:rPr lang="fr-FR" dirty="0"/>
              <a:t> the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means</a:t>
            </a:r>
            <a:endParaRPr lang="fr-FR" dirty="0"/>
          </a:p>
        </p:txBody>
      </p:sp>
      <p:grpSp>
        <p:nvGrpSpPr>
          <p:cNvPr id="40" name="Grouper 39"/>
          <p:cNvGrpSpPr/>
          <p:nvPr/>
        </p:nvGrpSpPr>
        <p:grpSpPr>
          <a:xfrm>
            <a:off x="1434821" y="4123079"/>
            <a:ext cx="5315435" cy="900607"/>
            <a:chOff x="624013" y="3739879"/>
            <a:chExt cx="5315435" cy="900607"/>
          </a:xfrm>
        </p:grpSpPr>
        <p:pic>
          <p:nvPicPr>
            <p:cNvPr id="97" name="Image 96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99" t="61771" r="44864" b="33809"/>
            <a:stretch/>
          </p:blipFill>
          <p:spPr>
            <a:xfrm>
              <a:off x="624013" y="3739879"/>
              <a:ext cx="975053" cy="788722"/>
            </a:xfrm>
            <a:prstGeom prst="rect">
              <a:avLst/>
            </a:prstGeom>
          </p:spPr>
        </p:pic>
        <p:pic>
          <p:nvPicPr>
            <p:cNvPr id="110" name="Image 109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4" t="67011" r="40416" b="28569"/>
            <a:stretch/>
          </p:blipFill>
          <p:spPr>
            <a:xfrm>
              <a:off x="1697598" y="3851764"/>
              <a:ext cx="2112177" cy="788722"/>
            </a:xfrm>
            <a:prstGeom prst="rect">
              <a:avLst/>
            </a:prstGeom>
          </p:spPr>
        </p:pic>
        <p:pic>
          <p:nvPicPr>
            <p:cNvPr id="111" name="Image 110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08" t="72104" r="39232" b="23476"/>
            <a:stretch/>
          </p:blipFill>
          <p:spPr>
            <a:xfrm>
              <a:off x="3827271" y="3818917"/>
              <a:ext cx="2112177" cy="788722"/>
            </a:xfrm>
            <a:prstGeom prst="rect">
              <a:avLst/>
            </a:prstGeom>
          </p:spPr>
        </p:pic>
        <p:pic>
          <p:nvPicPr>
            <p:cNvPr id="23" name="Image 2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760" y="4027818"/>
              <a:ext cx="292100" cy="1778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895" y="4013367"/>
              <a:ext cx="292100" cy="177800"/>
            </a:xfrm>
            <a:prstGeom prst="rect">
              <a:avLst/>
            </a:prstGeom>
          </p:spPr>
        </p:pic>
      </p:grpSp>
      <p:pic>
        <p:nvPicPr>
          <p:cNvPr id="112" name="Image 11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8" t="77135" r="36452" b="18445"/>
          <a:stretch/>
        </p:blipFill>
        <p:spPr>
          <a:xfrm>
            <a:off x="1363017" y="3592594"/>
            <a:ext cx="2112177" cy="788722"/>
          </a:xfrm>
          <a:prstGeom prst="rect">
            <a:avLst/>
          </a:prstGeom>
        </p:spPr>
      </p:pic>
      <p:pic>
        <p:nvPicPr>
          <p:cNvPr id="10" name="Image 9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0" t="16229" r="43881" b="78704"/>
          <a:stretch/>
        </p:blipFill>
        <p:spPr>
          <a:xfrm>
            <a:off x="2475446" y="3576697"/>
            <a:ext cx="1209963" cy="905555"/>
          </a:xfrm>
          <a:prstGeom prst="rect">
            <a:avLst/>
          </a:prstGeom>
        </p:spPr>
      </p:pic>
      <p:pic>
        <p:nvPicPr>
          <p:cNvPr id="114" name="Image 11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t="77135" r="45073" b="18445"/>
          <a:stretch/>
        </p:blipFill>
        <p:spPr>
          <a:xfrm>
            <a:off x="3492663" y="3570696"/>
            <a:ext cx="447552" cy="788722"/>
          </a:xfrm>
          <a:prstGeom prst="rect">
            <a:avLst/>
          </a:prstGeom>
        </p:spPr>
      </p:pic>
      <p:pic>
        <p:nvPicPr>
          <p:cNvPr id="116" name="Image 1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6" y="3866082"/>
            <a:ext cx="292100" cy="177800"/>
          </a:xfrm>
          <a:prstGeom prst="rect">
            <a:avLst/>
          </a:prstGeom>
        </p:spPr>
      </p:pic>
      <p:sp>
        <p:nvSpPr>
          <p:cNvPr id="117" name="ZoneTexte 116"/>
          <p:cNvSpPr txBox="1"/>
          <p:nvPr/>
        </p:nvSpPr>
        <p:spPr>
          <a:xfrm>
            <a:off x="761894" y="477332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plug</a:t>
            </a:r>
            <a:r>
              <a:rPr lang="fr-FR" dirty="0"/>
              <a:t> back </a:t>
            </a:r>
            <a:r>
              <a:rPr lang="fr-FR" dirty="0" err="1"/>
              <a:t>this</a:t>
            </a:r>
            <a:r>
              <a:rPr lang="fr-FR" dirty="0"/>
              <a:t>     </a:t>
            </a:r>
            <a:r>
              <a:rPr lang="fr-FR" dirty="0" err="1"/>
              <a:t>into</a:t>
            </a:r>
            <a:r>
              <a:rPr lang="fr-FR" dirty="0"/>
              <a:t> the primal formulation (as a </a:t>
            </a:r>
            <a:r>
              <a:rPr lang="fr-FR" dirty="0" err="1"/>
              <a:t>Lagrangian</a:t>
            </a:r>
            <a:r>
              <a:rPr lang="fr-FR" dirty="0"/>
              <a:t>)</a:t>
            </a:r>
          </a:p>
        </p:txBody>
      </p:sp>
      <p:pic>
        <p:nvPicPr>
          <p:cNvPr id="124" name="Image 123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22372" r="10307" b="72561"/>
          <a:stretch/>
        </p:blipFill>
        <p:spPr>
          <a:xfrm>
            <a:off x="886768" y="5142658"/>
            <a:ext cx="7418062" cy="773771"/>
          </a:xfrm>
          <a:prstGeom prst="rect">
            <a:avLst/>
          </a:prstGeom>
        </p:spPr>
      </p:pic>
      <p:pic>
        <p:nvPicPr>
          <p:cNvPr id="125" name="Image 124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2" t="57118" r="53817" b="41777"/>
          <a:stretch/>
        </p:blipFill>
        <p:spPr>
          <a:xfrm>
            <a:off x="2949039" y="4903249"/>
            <a:ext cx="208005" cy="1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8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er 131"/>
          <p:cNvGrpSpPr/>
          <p:nvPr/>
        </p:nvGrpSpPr>
        <p:grpSpPr>
          <a:xfrm>
            <a:off x="6761204" y="5710688"/>
            <a:ext cx="778391" cy="222392"/>
            <a:chOff x="203096" y="2993819"/>
            <a:chExt cx="579338" cy="222392"/>
          </a:xfrm>
        </p:grpSpPr>
        <p:sp>
          <p:nvSpPr>
            <p:cNvPr id="133" name="Rectangle à coins arrondis 132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Reminder</a:t>
            </a:r>
            <a:r>
              <a:rPr lang="fr-FR" b="1" dirty="0"/>
              <a:t>: </a:t>
            </a:r>
            <a:r>
              <a:rPr lang="fr-FR" dirty="0" err="1"/>
              <a:t>We</a:t>
            </a:r>
            <a:r>
              <a:rPr lang="fr-FR" dirty="0"/>
              <a:t> have been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i="1" dirty="0"/>
              <a:t>primal formulation</a:t>
            </a:r>
            <a:endParaRPr lang="fr-FR" b="1" dirty="0"/>
          </a:p>
        </p:txBody>
      </p:sp>
      <p:pic>
        <p:nvPicPr>
          <p:cNvPr id="86" name="Image 8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0" t="47112" r="42909" b="49235"/>
          <a:stretch/>
        </p:blipFill>
        <p:spPr>
          <a:xfrm>
            <a:off x="1537760" y="1482344"/>
            <a:ext cx="1494732" cy="651883"/>
          </a:xfrm>
          <a:prstGeom prst="rect">
            <a:avLst/>
          </a:prstGeom>
        </p:spPr>
      </p:pic>
      <p:pic>
        <p:nvPicPr>
          <p:cNvPr id="90" name="Image 8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9" t="51898" r="39689" b="44449"/>
          <a:stretch/>
        </p:blipFill>
        <p:spPr>
          <a:xfrm>
            <a:off x="4686296" y="1460446"/>
            <a:ext cx="2250983" cy="651883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24200" y="157999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729050" y="205758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Both</a:t>
            </a:r>
            <a:r>
              <a:rPr lang="fr-FR" dirty="0"/>
              <a:t> objectives are </a:t>
            </a:r>
            <a:r>
              <a:rPr lang="fr-FR" dirty="0" err="1"/>
              <a:t>strictly</a:t>
            </a:r>
            <a:r>
              <a:rPr lang="fr-FR" dirty="0"/>
              <a:t> </a:t>
            </a:r>
            <a:r>
              <a:rPr lang="fr-FR" dirty="0" err="1"/>
              <a:t>convex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err="1"/>
              <a:t>Hence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express </a:t>
            </a:r>
            <a:r>
              <a:rPr lang="fr-FR" dirty="0" err="1"/>
              <a:t>this</a:t>
            </a:r>
            <a:r>
              <a:rPr lang="fr-FR" dirty="0"/>
              <a:t> as a </a:t>
            </a:r>
            <a:r>
              <a:rPr lang="fr-FR" dirty="0" err="1"/>
              <a:t>Lagrangian</a:t>
            </a:r>
            <a:endParaRPr lang="fr-FR" dirty="0"/>
          </a:p>
        </p:txBody>
      </p:sp>
      <p:pic>
        <p:nvPicPr>
          <p:cNvPr id="94" name="Image 9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9" t="56068" r="28840" b="39512"/>
          <a:stretch/>
        </p:blipFill>
        <p:spPr>
          <a:xfrm>
            <a:off x="1872043" y="2594425"/>
            <a:ext cx="4911057" cy="788722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739998" y="326105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maximize</a:t>
            </a:r>
            <a:r>
              <a:rPr lang="fr-FR" dirty="0"/>
              <a:t> the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means</a:t>
            </a:r>
            <a:endParaRPr lang="fr-FR" dirty="0"/>
          </a:p>
        </p:txBody>
      </p:sp>
      <p:grpSp>
        <p:nvGrpSpPr>
          <p:cNvPr id="40" name="Grouper 39"/>
          <p:cNvGrpSpPr/>
          <p:nvPr/>
        </p:nvGrpSpPr>
        <p:grpSpPr>
          <a:xfrm>
            <a:off x="1434821" y="4123079"/>
            <a:ext cx="5315435" cy="900607"/>
            <a:chOff x="624013" y="3739879"/>
            <a:chExt cx="5315435" cy="900607"/>
          </a:xfrm>
        </p:grpSpPr>
        <p:pic>
          <p:nvPicPr>
            <p:cNvPr id="97" name="Image 96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99" t="61771" r="44864" b="33809"/>
            <a:stretch/>
          </p:blipFill>
          <p:spPr>
            <a:xfrm>
              <a:off x="624013" y="3739879"/>
              <a:ext cx="975053" cy="788722"/>
            </a:xfrm>
            <a:prstGeom prst="rect">
              <a:avLst/>
            </a:prstGeom>
          </p:spPr>
        </p:pic>
        <p:pic>
          <p:nvPicPr>
            <p:cNvPr id="110" name="Image 109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4" t="67011" r="40416" b="28569"/>
            <a:stretch/>
          </p:blipFill>
          <p:spPr>
            <a:xfrm>
              <a:off x="1697598" y="3851764"/>
              <a:ext cx="2112177" cy="788722"/>
            </a:xfrm>
            <a:prstGeom prst="rect">
              <a:avLst/>
            </a:prstGeom>
          </p:spPr>
        </p:pic>
        <p:pic>
          <p:nvPicPr>
            <p:cNvPr id="111" name="Image 110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08" t="72104" r="39232" b="23476"/>
            <a:stretch/>
          </p:blipFill>
          <p:spPr>
            <a:xfrm>
              <a:off x="3827271" y="3818917"/>
              <a:ext cx="2112177" cy="788722"/>
            </a:xfrm>
            <a:prstGeom prst="rect">
              <a:avLst/>
            </a:prstGeom>
          </p:spPr>
        </p:pic>
        <p:pic>
          <p:nvPicPr>
            <p:cNvPr id="23" name="Image 2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760" y="4027818"/>
              <a:ext cx="292100" cy="1778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895" y="4013367"/>
              <a:ext cx="292100" cy="177800"/>
            </a:xfrm>
            <a:prstGeom prst="rect">
              <a:avLst/>
            </a:prstGeom>
          </p:spPr>
        </p:pic>
      </p:grpSp>
      <p:pic>
        <p:nvPicPr>
          <p:cNvPr id="112" name="Image 11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8" t="77135" r="36452" b="18445"/>
          <a:stretch/>
        </p:blipFill>
        <p:spPr>
          <a:xfrm>
            <a:off x="1363017" y="3592594"/>
            <a:ext cx="2112177" cy="788722"/>
          </a:xfrm>
          <a:prstGeom prst="rect">
            <a:avLst/>
          </a:prstGeom>
        </p:spPr>
      </p:pic>
      <p:pic>
        <p:nvPicPr>
          <p:cNvPr id="10" name="Image 9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0" t="16229" r="43881" b="78704"/>
          <a:stretch/>
        </p:blipFill>
        <p:spPr>
          <a:xfrm>
            <a:off x="2475446" y="3576697"/>
            <a:ext cx="1209963" cy="905555"/>
          </a:xfrm>
          <a:prstGeom prst="rect">
            <a:avLst/>
          </a:prstGeom>
        </p:spPr>
      </p:pic>
      <p:pic>
        <p:nvPicPr>
          <p:cNvPr id="114" name="Image 11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t="77135" r="45073" b="18445"/>
          <a:stretch/>
        </p:blipFill>
        <p:spPr>
          <a:xfrm>
            <a:off x="3492663" y="3570696"/>
            <a:ext cx="447552" cy="788722"/>
          </a:xfrm>
          <a:prstGeom prst="rect">
            <a:avLst/>
          </a:prstGeom>
        </p:spPr>
      </p:pic>
      <p:pic>
        <p:nvPicPr>
          <p:cNvPr id="116" name="Image 1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6" y="3866082"/>
            <a:ext cx="292100" cy="177800"/>
          </a:xfrm>
          <a:prstGeom prst="rect">
            <a:avLst/>
          </a:prstGeom>
        </p:spPr>
      </p:pic>
      <p:sp>
        <p:nvSpPr>
          <p:cNvPr id="117" name="ZoneTexte 116"/>
          <p:cNvSpPr txBox="1"/>
          <p:nvPr/>
        </p:nvSpPr>
        <p:spPr>
          <a:xfrm>
            <a:off x="761894" y="477332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plug</a:t>
            </a:r>
            <a:r>
              <a:rPr lang="fr-FR" dirty="0"/>
              <a:t> back </a:t>
            </a:r>
            <a:r>
              <a:rPr lang="fr-FR" dirty="0" err="1"/>
              <a:t>this</a:t>
            </a:r>
            <a:r>
              <a:rPr lang="fr-FR" dirty="0"/>
              <a:t>     </a:t>
            </a:r>
            <a:r>
              <a:rPr lang="fr-FR" dirty="0" err="1"/>
              <a:t>into</a:t>
            </a:r>
            <a:r>
              <a:rPr lang="fr-FR" dirty="0"/>
              <a:t> the primal formulation (as a </a:t>
            </a:r>
            <a:r>
              <a:rPr lang="fr-FR" dirty="0" err="1"/>
              <a:t>Lagrangian</a:t>
            </a:r>
            <a:r>
              <a:rPr lang="fr-FR" dirty="0"/>
              <a:t>)</a:t>
            </a:r>
          </a:p>
        </p:txBody>
      </p:sp>
      <p:pic>
        <p:nvPicPr>
          <p:cNvPr id="124" name="Image 123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22372" r="10307" b="72561"/>
          <a:stretch/>
        </p:blipFill>
        <p:spPr>
          <a:xfrm>
            <a:off x="886768" y="5142658"/>
            <a:ext cx="7418062" cy="773771"/>
          </a:xfrm>
          <a:prstGeom prst="rect">
            <a:avLst/>
          </a:prstGeom>
        </p:spPr>
      </p:pic>
      <p:pic>
        <p:nvPicPr>
          <p:cNvPr id="125" name="Image 124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2" t="57118" r="53817" b="41777"/>
          <a:stretch/>
        </p:blipFill>
        <p:spPr>
          <a:xfrm>
            <a:off x="2949039" y="4903249"/>
            <a:ext cx="208005" cy="197077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6937279" y="5945144"/>
            <a:ext cx="46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50000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er 131"/>
          <p:cNvGrpSpPr/>
          <p:nvPr/>
        </p:nvGrpSpPr>
        <p:grpSpPr>
          <a:xfrm>
            <a:off x="6761204" y="5710688"/>
            <a:ext cx="778391" cy="222392"/>
            <a:chOff x="203096" y="2993819"/>
            <a:chExt cx="579338" cy="222392"/>
          </a:xfrm>
        </p:grpSpPr>
        <p:sp>
          <p:nvSpPr>
            <p:cNvPr id="133" name="Rectangle à coins arrondis 132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9" name="Grouper 128"/>
          <p:cNvGrpSpPr/>
          <p:nvPr/>
        </p:nvGrpSpPr>
        <p:grpSpPr>
          <a:xfrm>
            <a:off x="4285240" y="5710688"/>
            <a:ext cx="2399328" cy="222392"/>
            <a:chOff x="203096" y="2993819"/>
            <a:chExt cx="579338" cy="222392"/>
          </a:xfrm>
        </p:grpSpPr>
        <p:sp>
          <p:nvSpPr>
            <p:cNvPr id="130" name="Rectangle à coins arrondis 129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6" name="Grouper 125"/>
          <p:cNvGrpSpPr/>
          <p:nvPr/>
        </p:nvGrpSpPr>
        <p:grpSpPr>
          <a:xfrm>
            <a:off x="2249691" y="5713884"/>
            <a:ext cx="2202272" cy="222392"/>
            <a:chOff x="203096" y="2993819"/>
            <a:chExt cx="579338" cy="222392"/>
          </a:xfrm>
        </p:grpSpPr>
        <p:sp>
          <p:nvSpPr>
            <p:cNvPr id="127" name="Rectangle à coins arrondis 126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Reminder</a:t>
            </a:r>
            <a:r>
              <a:rPr lang="fr-FR" b="1" dirty="0"/>
              <a:t>: </a:t>
            </a:r>
            <a:r>
              <a:rPr lang="fr-FR" dirty="0" err="1"/>
              <a:t>We</a:t>
            </a:r>
            <a:r>
              <a:rPr lang="fr-FR" dirty="0"/>
              <a:t> have been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i="1" dirty="0"/>
              <a:t>primal formulation</a:t>
            </a:r>
            <a:endParaRPr lang="fr-FR" b="1" dirty="0"/>
          </a:p>
        </p:txBody>
      </p:sp>
      <p:pic>
        <p:nvPicPr>
          <p:cNvPr id="86" name="Image 8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0" t="47112" r="42909" b="49235"/>
          <a:stretch/>
        </p:blipFill>
        <p:spPr>
          <a:xfrm>
            <a:off x="1537760" y="1482344"/>
            <a:ext cx="1494732" cy="651883"/>
          </a:xfrm>
          <a:prstGeom prst="rect">
            <a:avLst/>
          </a:prstGeom>
        </p:spPr>
      </p:pic>
      <p:pic>
        <p:nvPicPr>
          <p:cNvPr id="90" name="Image 8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9" t="51898" r="39689" b="44449"/>
          <a:stretch/>
        </p:blipFill>
        <p:spPr>
          <a:xfrm>
            <a:off x="4686296" y="1460446"/>
            <a:ext cx="2250983" cy="651883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24200" y="157999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729050" y="205758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Both</a:t>
            </a:r>
            <a:r>
              <a:rPr lang="fr-FR" dirty="0"/>
              <a:t> objectives are </a:t>
            </a:r>
            <a:r>
              <a:rPr lang="fr-FR" dirty="0" err="1"/>
              <a:t>strictly</a:t>
            </a:r>
            <a:r>
              <a:rPr lang="fr-FR" dirty="0"/>
              <a:t> </a:t>
            </a:r>
            <a:r>
              <a:rPr lang="fr-FR" dirty="0" err="1"/>
              <a:t>convex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err="1"/>
              <a:t>Hence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express </a:t>
            </a:r>
            <a:r>
              <a:rPr lang="fr-FR" dirty="0" err="1"/>
              <a:t>this</a:t>
            </a:r>
            <a:r>
              <a:rPr lang="fr-FR" dirty="0"/>
              <a:t> as a </a:t>
            </a:r>
            <a:r>
              <a:rPr lang="fr-FR" dirty="0" err="1"/>
              <a:t>Lagrangian</a:t>
            </a:r>
            <a:endParaRPr lang="fr-FR" dirty="0"/>
          </a:p>
        </p:txBody>
      </p:sp>
      <p:pic>
        <p:nvPicPr>
          <p:cNvPr id="94" name="Image 9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9" t="56068" r="28840" b="39512"/>
          <a:stretch/>
        </p:blipFill>
        <p:spPr>
          <a:xfrm>
            <a:off x="1872043" y="2594425"/>
            <a:ext cx="4911057" cy="788722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739998" y="326105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maximize</a:t>
            </a:r>
            <a:r>
              <a:rPr lang="fr-FR" dirty="0"/>
              <a:t> the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means</a:t>
            </a:r>
            <a:endParaRPr lang="fr-FR" dirty="0"/>
          </a:p>
        </p:txBody>
      </p:sp>
      <p:grpSp>
        <p:nvGrpSpPr>
          <p:cNvPr id="40" name="Grouper 39"/>
          <p:cNvGrpSpPr/>
          <p:nvPr/>
        </p:nvGrpSpPr>
        <p:grpSpPr>
          <a:xfrm>
            <a:off x="1434821" y="4123079"/>
            <a:ext cx="5315435" cy="900607"/>
            <a:chOff x="624013" y="3739879"/>
            <a:chExt cx="5315435" cy="900607"/>
          </a:xfrm>
        </p:grpSpPr>
        <p:pic>
          <p:nvPicPr>
            <p:cNvPr id="97" name="Image 96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99" t="61771" r="44864" b="33809"/>
            <a:stretch/>
          </p:blipFill>
          <p:spPr>
            <a:xfrm>
              <a:off x="624013" y="3739879"/>
              <a:ext cx="975053" cy="788722"/>
            </a:xfrm>
            <a:prstGeom prst="rect">
              <a:avLst/>
            </a:prstGeom>
          </p:spPr>
        </p:pic>
        <p:pic>
          <p:nvPicPr>
            <p:cNvPr id="110" name="Image 109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4" t="67011" r="40416" b="28569"/>
            <a:stretch/>
          </p:blipFill>
          <p:spPr>
            <a:xfrm>
              <a:off x="1697598" y="3851764"/>
              <a:ext cx="2112177" cy="788722"/>
            </a:xfrm>
            <a:prstGeom prst="rect">
              <a:avLst/>
            </a:prstGeom>
          </p:spPr>
        </p:pic>
        <p:pic>
          <p:nvPicPr>
            <p:cNvPr id="111" name="Image 110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08" t="72104" r="39232" b="23476"/>
            <a:stretch/>
          </p:blipFill>
          <p:spPr>
            <a:xfrm>
              <a:off x="3827271" y="3818917"/>
              <a:ext cx="2112177" cy="788722"/>
            </a:xfrm>
            <a:prstGeom prst="rect">
              <a:avLst/>
            </a:prstGeom>
          </p:spPr>
        </p:pic>
        <p:pic>
          <p:nvPicPr>
            <p:cNvPr id="23" name="Image 2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760" y="4027818"/>
              <a:ext cx="292100" cy="1778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895" y="4013367"/>
              <a:ext cx="292100" cy="177800"/>
            </a:xfrm>
            <a:prstGeom prst="rect">
              <a:avLst/>
            </a:prstGeom>
          </p:spPr>
        </p:pic>
      </p:grpSp>
      <p:pic>
        <p:nvPicPr>
          <p:cNvPr id="112" name="Image 11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8" t="77135" r="36452" b="18445"/>
          <a:stretch/>
        </p:blipFill>
        <p:spPr>
          <a:xfrm>
            <a:off x="1363017" y="3592594"/>
            <a:ext cx="2112177" cy="788722"/>
          </a:xfrm>
          <a:prstGeom prst="rect">
            <a:avLst/>
          </a:prstGeom>
        </p:spPr>
      </p:pic>
      <p:pic>
        <p:nvPicPr>
          <p:cNvPr id="10" name="Image 9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0" t="16229" r="43881" b="78704"/>
          <a:stretch/>
        </p:blipFill>
        <p:spPr>
          <a:xfrm>
            <a:off x="2475446" y="3576697"/>
            <a:ext cx="1209963" cy="905555"/>
          </a:xfrm>
          <a:prstGeom prst="rect">
            <a:avLst/>
          </a:prstGeom>
        </p:spPr>
      </p:pic>
      <p:pic>
        <p:nvPicPr>
          <p:cNvPr id="114" name="Image 11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t="77135" r="45073" b="18445"/>
          <a:stretch/>
        </p:blipFill>
        <p:spPr>
          <a:xfrm>
            <a:off x="3492663" y="3570696"/>
            <a:ext cx="447552" cy="788722"/>
          </a:xfrm>
          <a:prstGeom prst="rect">
            <a:avLst/>
          </a:prstGeom>
        </p:spPr>
      </p:pic>
      <p:pic>
        <p:nvPicPr>
          <p:cNvPr id="116" name="Image 1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6" y="3866082"/>
            <a:ext cx="292100" cy="177800"/>
          </a:xfrm>
          <a:prstGeom prst="rect">
            <a:avLst/>
          </a:prstGeom>
        </p:spPr>
      </p:pic>
      <p:sp>
        <p:nvSpPr>
          <p:cNvPr id="117" name="ZoneTexte 116"/>
          <p:cNvSpPr txBox="1"/>
          <p:nvPr/>
        </p:nvSpPr>
        <p:spPr>
          <a:xfrm>
            <a:off x="761894" y="477332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plug</a:t>
            </a:r>
            <a:r>
              <a:rPr lang="fr-FR" dirty="0"/>
              <a:t> back </a:t>
            </a:r>
            <a:r>
              <a:rPr lang="fr-FR" dirty="0" err="1"/>
              <a:t>this</a:t>
            </a:r>
            <a:r>
              <a:rPr lang="fr-FR" dirty="0"/>
              <a:t>     </a:t>
            </a:r>
            <a:r>
              <a:rPr lang="fr-FR" dirty="0" err="1"/>
              <a:t>into</a:t>
            </a:r>
            <a:r>
              <a:rPr lang="fr-FR" dirty="0"/>
              <a:t> the primal formulation (as a </a:t>
            </a:r>
            <a:r>
              <a:rPr lang="fr-FR" dirty="0" err="1"/>
              <a:t>Lagrangian</a:t>
            </a:r>
            <a:r>
              <a:rPr lang="fr-FR" dirty="0"/>
              <a:t>)</a:t>
            </a:r>
          </a:p>
        </p:txBody>
      </p:sp>
      <p:pic>
        <p:nvPicPr>
          <p:cNvPr id="124" name="Image 123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22372" r="10307" b="72561"/>
          <a:stretch/>
        </p:blipFill>
        <p:spPr>
          <a:xfrm>
            <a:off x="886768" y="5142658"/>
            <a:ext cx="7418062" cy="773771"/>
          </a:xfrm>
          <a:prstGeom prst="rect">
            <a:avLst/>
          </a:prstGeom>
        </p:spPr>
      </p:pic>
      <p:pic>
        <p:nvPicPr>
          <p:cNvPr id="125" name="Image 124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2" t="57118" r="53817" b="41777"/>
          <a:stretch/>
        </p:blipFill>
        <p:spPr>
          <a:xfrm>
            <a:off x="2949039" y="4903249"/>
            <a:ext cx="208005" cy="197077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6937279" y="5945144"/>
            <a:ext cx="46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4209604" y="5897637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44" name="Forme libre 43"/>
          <p:cNvSpPr/>
          <p:nvPr/>
        </p:nvSpPr>
        <p:spPr>
          <a:xfrm rot="354630">
            <a:off x="3273338" y="5999897"/>
            <a:ext cx="952443" cy="186128"/>
          </a:xfrm>
          <a:custGeom>
            <a:avLst/>
            <a:gdLst>
              <a:gd name="connsiteX0" fmla="*/ 0 w 952443"/>
              <a:gd name="connsiteY0" fmla="*/ 0 h 348998"/>
              <a:gd name="connsiteX1" fmla="*/ 229900 w 952443"/>
              <a:gd name="connsiteY1" fmla="*/ 339410 h 348998"/>
              <a:gd name="connsiteX2" fmla="*/ 952443 w 952443"/>
              <a:gd name="connsiteY2" fmla="*/ 262769 h 3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443" h="348998">
                <a:moveTo>
                  <a:pt x="0" y="0"/>
                </a:moveTo>
                <a:cubicBezTo>
                  <a:pt x="35580" y="147807"/>
                  <a:pt x="71160" y="295615"/>
                  <a:pt x="229900" y="339410"/>
                </a:cubicBezTo>
                <a:cubicBezTo>
                  <a:pt x="388640" y="383205"/>
                  <a:pt x="952443" y="262769"/>
                  <a:pt x="952443" y="2627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Forme libre 135"/>
          <p:cNvSpPr/>
          <p:nvPr/>
        </p:nvSpPr>
        <p:spPr>
          <a:xfrm rot="21218348" flipH="1">
            <a:off x="4544163" y="5992278"/>
            <a:ext cx="972296" cy="202660"/>
          </a:xfrm>
          <a:custGeom>
            <a:avLst/>
            <a:gdLst>
              <a:gd name="connsiteX0" fmla="*/ 0 w 952443"/>
              <a:gd name="connsiteY0" fmla="*/ 0 h 348998"/>
              <a:gd name="connsiteX1" fmla="*/ 229900 w 952443"/>
              <a:gd name="connsiteY1" fmla="*/ 339410 h 348998"/>
              <a:gd name="connsiteX2" fmla="*/ 952443 w 952443"/>
              <a:gd name="connsiteY2" fmla="*/ 262769 h 3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443" h="348998">
                <a:moveTo>
                  <a:pt x="0" y="0"/>
                </a:moveTo>
                <a:cubicBezTo>
                  <a:pt x="35580" y="147807"/>
                  <a:pt x="71160" y="295615"/>
                  <a:pt x="229900" y="339410"/>
                </a:cubicBezTo>
                <a:cubicBezTo>
                  <a:pt x="388640" y="383205"/>
                  <a:pt x="952443" y="262769"/>
                  <a:pt x="952443" y="2627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04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7" grpId="0"/>
      <p:bldP spid="41" grpId="0"/>
      <p:bldP spid="135" grpId="0"/>
      <p:bldP spid="44" grpId="0" animBg="1"/>
      <p:bldP spid="1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52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obtain</a:t>
            </a:r>
            <a:r>
              <a:rPr lang="fr-FR" dirty="0"/>
              <a:t> the </a:t>
            </a:r>
            <a:r>
              <a:rPr lang="fr-FR" b="1" dirty="0"/>
              <a:t>dual formulation </a:t>
            </a:r>
            <a:r>
              <a:rPr lang="fr-FR" dirty="0"/>
              <a:t>of the SVM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732725" y="2193804"/>
            <a:ext cx="506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care about the dual formulation?</a:t>
            </a:r>
          </a:p>
        </p:txBody>
      </p:sp>
      <p:pic>
        <p:nvPicPr>
          <p:cNvPr id="124" name="Image 12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4" t="28108" r="29496" b="66825"/>
          <a:stretch/>
        </p:blipFill>
        <p:spPr>
          <a:xfrm>
            <a:off x="2063606" y="1416650"/>
            <a:ext cx="4500542" cy="84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009867" y="1421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grpSp>
        <p:nvGrpSpPr>
          <p:cNvPr id="9" name="Grouper 8"/>
          <p:cNvGrpSpPr/>
          <p:nvPr/>
        </p:nvGrpSpPr>
        <p:grpSpPr>
          <a:xfrm>
            <a:off x="1104897" y="3259862"/>
            <a:ext cx="3113945" cy="2558160"/>
            <a:chOff x="725363" y="2868889"/>
            <a:chExt cx="3828926" cy="3292254"/>
          </a:xfrm>
        </p:grpSpPr>
        <p:cxnSp>
          <p:nvCxnSpPr>
            <p:cNvPr id="11" name="Connecteur droit 10"/>
            <p:cNvCxnSpPr/>
            <p:nvPr/>
          </p:nvCxnSpPr>
          <p:spPr>
            <a:xfrm flipV="1">
              <a:off x="1105446" y="2868889"/>
              <a:ext cx="0" cy="3292254"/>
            </a:xfrm>
            <a:prstGeom prst="line">
              <a:avLst/>
            </a:prstGeom>
            <a:ln w="38100" cmpd="sng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725363" y="5959260"/>
              <a:ext cx="3828926" cy="0"/>
            </a:xfrm>
            <a:prstGeom prst="line">
              <a:avLst/>
            </a:prstGeom>
            <a:ln w="38100" cmpd="sng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/>
            <p:cNvSpPr/>
            <p:nvPr/>
          </p:nvSpPr>
          <p:spPr>
            <a:xfrm>
              <a:off x="2595470" y="5300900"/>
              <a:ext cx="152114" cy="1569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/>
            <p:cNvSpPr/>
            <p:nvPr/>
          </p:nvSpPr>
          <p:spPr>
            <a:xfrm>
              <a:off x="3944832" y="4612000"/>
              <a:ext cx="152114" cy="1569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747584" y="3063934"/>
              <a:ext cx="152114" cy="1569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2004698" y="3441884"/>
              <a:ext cx="152114" cy="1569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931326" y="4820009"/>
              <a:ext cx="152114" cy="1569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/>
            <p:cNvSpPr/>
            <p:nvPr/>
          </p:nvSpPr>
          <p:spPr>
            <a:xfrm>
              <a:off x="3470308" y="5245893"/>
              <a:ext cx="152114" cy="1569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/>
            <p:cNvSpPr/>
            <p:nvPr/>
          </p:nvSpPr>
          <p:spPr>
            <a:xfrm>
              <a:off x="1706908" y="4063013"/>
              <a:ext cx="152114" cy="1569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/>
            <p:cNvSpPr/>
            <p:nvPr/>
          </p:nvSpPr>
          <p:spPr>
            <a:xfrm>
              <a:off x="4020889" y="3717938"/>
              <a:ext cx="152114" cy="1569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470308" y="3107918"/>
              <a:ext cx="152114" cy="1569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2619804" y="4039223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3273086" y="4304229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3031650" y="4301532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2891681" y="4089039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2833768" y="3864415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/>
            <p:cNvSpPr/>
            <p:nvPr/>
          </p:nvSpPr>
          <p:spPr>
            <a:xfrm>
              <a:off x="3157721" y="4583407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2765728" y="4313167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2720368" y="4548059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2947835" y="4512711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2537511" y="4223991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3095464" y="3820402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3148562" y="4016543"/>
              <a:ext cx="76910" cy="70696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3" name="ZoneTexte 62"/>
          <p:cNvSpPr txBox="1"/>
          <p:nvPr/>
        </p:nvSpPr>
        <p:spPr>
          <a:xfrm>
            <a:off x="701337" y="1124411"/>
            <a:ext cx="7853432" cy="174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 (SVM)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b="1" dirty="0"/>
              <a:t>best straight line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And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absolutely</a:t>
            </a:r>
            <a:r>
              <a:rPr lang="fr-FR" dirty="0"/>
              <a:t> all </a:t>
            </a:r>
            <a:r>
              <a:rPr lang="fr-FR" dirty="0" err="1"/>
              <a:t>that</a:t>
            </a:r>
            <a:r>
              <a:rPr lang="fr-FR" dirty="0"/>
              <a:t> the SVM </a:t>
            </a:r>
            <a:r>
              <a:rPr lang="fr-FR" dirty="0" err="1"/>
              <a:t>can</a:t>
            </a:r>
            <a:r>
              <a:rPr lang="fr-FR" dirty="0"/>
              <a:t> do !...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Unfortunately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world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rarely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separated</a:t>
            </a:r>
            <a:r>
              <a:rPr lang="fr-FR" dirty="0"/>
              <a:t> by a straight line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So </a:t>
            </a:r>
            <a:r>
              <a:rPr lang="fr-FR" b="1" dirty="0" err="1"/>
              <a:t>what</a:t>
            </a:r>
            <a:r>
              <a:rPr lang="fr-FR" b="1" dirty="0"/>
              <a:t> to do </a:t>
            </a:r>
            <a:r>
              <a:rPr lang="fr-FR" b="1" dirty="0" err="1"/>
              <a:t>when</a:t>
            </a:r>
            <a:r>
              <a:rPr lang="fr-FR" b="1" dirty="0"/>
              <a:t> the data </a:t>
            </a:r>
            <a:r>
              <a:rPr lang="fr-FR" b="1" dirty="0" err="1"/>
              <a:t>is</a:t>
            </a:r>
            <a:r>
              <a:rPr lang="fr-FR" b="1" dirty="0"/>
              <a:t> non-</a:t>
            </a:r>
            <a:r>
              <a:rPr lang="fr-FR" b="1" dirty="0" err="1"/>
              <a:t>linearly</a:t>
            </a:r>
            <a:r>
              <a:rPr lang="fr-FR" b="1" dirty="0"/>
              <a:t> </a:t>
            </a:r>
            <a:r>
              <a:rPr lang="fr-FR" b="1" dirty="0" err="1"/>
              <a:t>separable</a:t>
            </a:r>
            <a:r>
              <a:rPr lang="fr-FR" b="1" dirty="0"/>
              <a:t> ?...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b="1" dirty="0" err="1"/>
              <a:t>stating</a:t>
            </a:r>
            <a:r>
              <a:rPr lang="fr-FR" b="1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groups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separated</a:t>
            </a:r>
            <a:r>
              <a:rPr lang="fr-FR" dirty="0"/>
              <a:t> by a single straight line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119076" y="3833326"/>
            <a:ext cx="1971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HOW ?</a:t>
            </a:r>
          </a:p>
        </p:txBody>
      </p:sp>
    </p:spTree>
    <p:extLst>
      <p:ext uri="{BB962C8B-B14F-4D97-AF65-F5344CB8AC3E}">
        <p14:creationId xmlns:p14="http://schemas.microsoft.com/office/powerpoint/2010/main" val="34844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729050" y="1146243"/>
            <a:ext cx="763414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sz="2400" dirty="0"/>
              <a:t>So all </a:t>
            </a:r>
            <a:r>
              <a:rPr lang="fr-FR" sz="2400" dirty="0" err="1"/>
              <a:t>methods</a:t>
            </a:r>
            <a:r>
              <a:rPr lang="fr-FR" sz="2400" dirty="0"/>
              <a:t> sort of </a:t>
            </a:r>
            <a:r>
              <a:rPr lang="fr-FR" sz="2400" dirty="0" err="1"/>
              <a:t>divide</a:t>
            </a:r>
            <a:r>
              <a:rPr lang="fr-FR" sz="2400" dirty="0"/>
              <a:t> the </a:t>
            </a:r>
            <a:r>
              <a:rPr lang="fr-FR" sz="2400" dirty="0" err="1"/>
              <a:t>space</a:t>
            </a:r>
            <a:endParaRPr lang="fr-FR" sz="2400" dirty="0"/>
          </a:p>
          <a:p>
            <a:pPr marL="285750" indent="-285750">
              <a:buFont typeface="Arial"/>
              <a:buChar char="•"/>
            </a:pPr>
            <a:r>
              <a:rPr lang="fr-FR" sz="2400" dirty="0"/>
              <a:t>But the essential question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b="1" dirty="0"/>
              <a:t>how </a:t>
            </a:r>
            <a:r>
              <a:rPr lang="fr-FR" sz="2400" dirty="0"/>
              <a:t>to </a:t>
            </a:r>
            <a:r>
              <a:rPr lang="fr-FR" sz="2400" dirty="0" err="1"/>
              <a:t>divide</a:t>
            </a:r>
            <a:r>
              <a:rPr lang="fr-FR" sz="2400" dirty="0"/>
              <a:t> the </a:t>
            </a:r>
            <a:r>
              <a:rPr lang="fr-FR" sz="2400" dirty="0" err="1"/>
              <a:t>space</a:t>
            </a:r>
            <a:endParaRPr lang="fr-FR" sz="2400" dirty="0"/>
          </a:p>
          <a:p>
            <a:pPr marL="800100" lvl="1" indent="-342900">
              <a:buFont typeface="+mj-lt"/>
              <a:buAutoNum type="arabicPeriod"/>
            </a:pPr>
            <a:r>
              <a:rPr lang="fr-FR" sz="2400" dirty="0" err="1"/>
              <a:t>Centroïd-based</a:t>
            </a:r>
            <a:r>
              <a:rPr lang="fr-FR" sz="2400" dirty="0"/>
              <a:t> division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400" dirty="0" err="1"/>
              <a:t>Decision</a:t>
            </a:r>
            <a:r>
              <a:rPr lang="fr-FR" sz="2400" dirty="0"/>
              <a:t> </a:t>
            </a:r>
            <a:r>
              <a:rPr lang="fr-FR" sz="2400" dirty="0" err="1"/>
              <a:t>tree</a:t>
            </a: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But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space</a:t>
            </a:r>
            <a:r>
              <a:rPr lang="fr-FR" sz="2400" dirty="0"/>
              <a:t> </a:t>
            </a:r>
            <a:r>
              <a:rPr lang="fr-FR" sz="2400" dirty="0" err="1"/>
              <a:t>needs</a:t>
            </a:r>
            <a:r>
              <a:rPr lang="fr-FR" sz="2400" dirty="0"/>
              <a:t> to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fixed</a:t>
            </a:r>
            <a:r>
              <a:rPr lang="fr-FR" sz="2400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How </a:t>
            </a:r>
            <a:r>
              <a:rPr lang="fr-FR" sz="2400" dirty="0" err="1"/>
              <a:t>things</a:t>
            </a:r>
            <a:r>
              <a:rPr lang="fr-FR" sz="2400" dirty="0"/>
              <a:t> look </a:t>
            </a:r>
            <a:r>
              <a:rPr lang="fr-FR" sz="2400" dirty="0" err="1"/>
              <a:t>from</a:t>
            </a:r>
            <a:r>
              <a:rPr lang="fr-FR" sz="2400" dirty="0"/>
              <a:t> a </a:t>
            </a:r>
            <a:r>
              <a:rPr lang="fr-FR" sz="2400" dirty="0" err="1"/>
              <a:t>different</a:t>
            </a:r>
            <a:r>
              <a:rPr lang="fr-FR" sz="2400" dirty="0"/>
              <a:t> angle?</a:t>
            </a:r>
          </a:p>
          <a:p>
            <a:pPr marL="342900" indent="-342900">
              <a:buFont typeface="Arial"/>
              <a:buChar char="•"/>
            </a:pP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can</a:t>
            </a:r>
            <a:r>
              <a:rPr lang="fr-FR" sz="2400" dirty="0"/>
              <a:t> </a:t>
            </a:r>
            <a:r>
              <a:rPr lang="fr-FR" sz="2400" dirty="0" err="1"/>
              <a:t>obtain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if </a:t>
            </a:r>
            <a:r>
              <a:rPr lang="fr-FR" sz="2400" dirty="0" err="1"/>
              <a:t>we</a:t>
            </a:r>
            <a:r>
              <a:rPr lang="fr-FR" sz="2400" dirty="0"/>
              <a:t> know the </a:t>
            </a:r>
            <a:r>
              <a:rPr lang="fr-FR" sz="2400" dirty="0" err="1"/>
              <a:t>geometry</a:t>
            </a:r>
            <a:r>
              <a:rPr lang="fr-FR" sz="2400" dirty="0"/>
              <a:t> of the world</a:t>
            </a:r>
          </a:p>
          <a:p>
            <a:pPr>
              <a:lnSpc>
                <a:spcPct val="150000"/>
              </a:lnSpc>
            </a:pPr>
            <a:endParaRPr lang="fr-FR" sz="2400" dirty="0"/>
          </a:p>
          <a:p>
            <a:pPr marL="342900" indent="-342900">
              <a:buFont typeface="Arial"/>
              <a:buChar char="•"/>
            </a:pPr>
            <a:endParaRPr lang="fr-FR" sz="2400" dirty="0"/>
          </a:p>
          <a:p>
            <a:pPr marL="342900" indent="-342900">
              <a:buFont typeface="Arial"/>
              <a:buChar char="•"/>
            </a:pP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 err="1"/>
              <a:t>Rich</a:t>
            </a:r>
            <a:r>
              <a:rPr lang="fr-FR" sz="2400" dirty="0"/>
              <a:t> and </a:t>
            </a:r>
            <a:r>
              <a:rPr lang="fr-FR" sz="2400" dirty="0" err="1"/>
              <a:t>powerful</a:t>
            </a:r>
            <a:r>
              <a:rPr lang="fr-FR" sz="2400" dirty="0"/>
              <a:t> </a:t>
            </a:r>
            <a:r>
              <a:rPr lang="fr-FR" sz="2400" dirty="0" err="1"/>
              <a:t>through</a:t>
            </a:r>
            <a:r>
              <a:rPr lang="fr-FR" sz="2400" dirty="0"/>
              <a:t> </a:t>
            </a:r>
            <a:r>
              <a:rPr lang="fr-FR" sz="2400" dirty="0" err="1"/>
              <a:t>geometrical</a:t>
            </a:r>
            <a:r>
              <a:rPr lang="fr-FR" sz="2400" dirty="0"/>
              <a:t> </a:t>
            </a:r>
            <a:r>
              <a:rPr lang="fr-FR" sz="2400" dirty="0" err="1"/>
              <a:t>models</a:t>
            </a:r>
            <a:endParaRPr lang="fr-FR" sz="2400" dirty="0"/>
          </a:p>
          <a:p>
            <a:pPr marL="342900" indent="-342900">
              <a:buFont typeface="Arial"/>
              <a:buChar char="•"/>
            </a:pPr>
            <a:r>
              <a:rPr lang="fr-FR" sz="2400" dirty="0"/>
              <a:t>Neural networks </a:t>
            </a:r>
            <a:r>
              <a:rPr lang="fr-FR" sz="2400" dirty="0" err="1"/>
              <a:t>provided</a:t>
            </a:r>
            <a:r>
              <a:rPr lang="fr-FR" sz="2400" dirty="0"/>
              <a:t> a </a:t>
            </a:r>
            <a:r>
              <a:rPr lang="fr-FR" sz="2400" dirty="0" err="1"/>
              <a:t>whole</a:t>
            </a:r>
            <a:r>
              <a:rPr lang="fr-FR" sz="2400" dirty="0"/>
              <a:t> </a:t>
            </a:r>
            <a:r>
              <a:rPr lang="fr-FR" sz="2400" b="1" dirty="0"/>
              <a:t>set </a:t>
            </a:r>
            <a:r>
              <a:rPr lang="fr-FR" sz="2400" dirty="0"/>
              <a:t>of solutions</a:t>
            </a:r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1326935" y="3965858"/>
            <a:ext cx="568686" cy="1146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2796040" y="3965858"/>
            <a:ext cx="559210" cy="1146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èche vers la droite 13"/>
          <p:cNvSpPr/>
          <p:nvPr/>
        </p:nvSpPr>
        <p:spPr>
          <a:xfrm>
            <a:off x="3838632" y="4250175"/>
            <a:ext cx="729814" cy="3696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 flipH="1" flipV="1">
            <a:off x="5073776" y="4809073"/>
            <a:ext cx="2198918" cy="104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5604548" y="4287822"/>
            <a:ext cx="18387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61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20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009867" y="1421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1414007" y="3259862"/>
            <a:ext cx="0" cy="255816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104897" y="5661154"/>
            <a:ext cx="3113945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2625796" y="5149593"/>
            <a:ext cx="123710" cy="121943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723190" y="4614301"/>
            <a:ext cx="123710" cy="121943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2749506" y="3411417"/>
            <a:ext cx="123710" cy="121943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145340" y="3705093"/>
            <a:ext cx="123710" cy="121943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085669" y="4775929"/>
            <a:ext cx="123710" cy="121943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3337274" y="5106851"/>
            <a:ext cx="123710" cy="121943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903157" y="4187725"/>
            <a:ext cx="123710" cy="121943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3785045" y="3919593"/>
            <a:ext cx="123710" cy="121943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3337274" y="3445593"/>
            <a:ext cx="123710" cy="121943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2645586" y="4169239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3176880" y="4375155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2980528" y="4373060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2866695" y="4207948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2819596" y="4033409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3083057" y="4592083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2764262" y="4382101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2727372" y="4564617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2912364" y="4537151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2578660" y="4312809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3032426" y="3999210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3075608" y="4151617"/>
            <a:ext cx="62548" cy="549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/>
          <p:cNvSpPr txBox="1"/>
          <p:nvPr/>
        </p:nvSpPr>
        <p:spPr>
          <a:xfrm>
            <a:off x="701337" y="1124411"/>
            <a:ext cx="7853432" cy="174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 (SVM) are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b="1" dirty="0"/>
              <a:t>best straight line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And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absolutely</a:t>
            </a:r>
            <a:r>
              <a:rPr lang="fr-FR" dirty="0"/>
              <a:t> all </a:t>
            </a:r>
            <a:r>
              <a:rPr lang="fr-FR" dirty="0" err="1"/>
              <a:t>that</a:t>
            </a:r>
            <a:r>
              <a:rPr lang="fr-FR" dirty="0"/>
              <a:t> the SVM </a:t>
            </a:r>
            <a:r>
              <a:rPr lang="fr-FR" dirty="0" err="1"/>
              <a:t>can</a:t>
            </a:r>
            <a:r>
              <a:rPr lang="fr-FR" dirty="0"/>
              <a:t> do !...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Unfortunately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world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rarely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separated</a:t>
            </a:r>
            <a:r>
              <a:rPr lang="fr-FR" dirty="0"/>
              <a:t> by a straight line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So </a:t>
            </a:r>
            <a:r>
              <a:rPr lang="fr-FR" b="1" dirty="0" err="1"/>
              <a:t>what</a:t>
            </a:r>
            <a:r>
              <a:rPr lang="fr-FR" b="1" dirty="0"/>
              <a:t> to do </a:t>
            </a:r>
            <a:r>
              <a:rPr lang="fr-FR" b="1" dirty="0" err="1"/>
              <a:t>when</a:t>
            </a:r>
            <a:r>
              <a:rPr lang="fr-FR" b="1" dirty="0"/>
              <a:t> the data </a:t>
            </a:r>
            <a:r>
              <a:rPr lang="fr-FR" b="1" dirty="0" err="1"/>
              <a:t>is</a:t>
            </a:r>
            <a:r>
              <a:rPr lang="fr-FR" b="1" dirty="0"/>
              <a:t> non-</a:t>
            </a:r>
            <a:r>
              <a:rPr lang="fr-FR" b="1" dirty="0" err="1"/>
              <a:t>linearly</a:t>
            </a:r>
            <a:r>
              <a:rPr lang="fr-FR" b="1" dirty="0"/>
              <a:t> </a:t>
            </a:r>
            <a:r>
              <a:rPr lang="fr-FR" b="1" dirty="0" err="1"/>
              <a:t>separable</a:t>
            </a:r>
            <a:r>
              <a:rPr lang="fr-FR" b="1" dirty="0"/>
              <a:t> ?...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I </a:t>
            </a:r>
            <a:r>
              <a:rPr lang="fr-FR" dirty="0" err="1"/>
              <a:t>am</a:t>
            </a:r>
            <a:r>
              <a:rPr lang="fr-FR" dirty="0"/>
              <a:t> </a:t>
            </a:r>
            <a:r>
              <a:rPr lang="fr-FR" b="1" dirty="0" err="1"/>
              <a:t>stating</a:t>
            </a:r>
            <a:r>
              <a:rPr lang="fr-FR" b="1" dirty="0"/>
              <a:t>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following</a:t>
            </a:r>
            <a:r>
              <a:rPr lang="fr-FR" dirty="0"/>
              <a:t> groups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separated</a:t>
            </a:r>
            <a:r>
              <a:rPr lang="fr-FR" dirty="0"/>
              <a:t> by a single straight line</a:t>
            </a:r>
          </a:p>
        </p:txBody>
      </p:sp>
      <p:pic>
        <p:nvPicPr>
          <p:cNvPr id="10" name="Image 9" descr="half_sphere_with_fram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t="34703" r="20823" b="13398"/>
          <a:stretch/>
        </p:blipFill>
        <p:spPr>
          <a:xfrm>
            <a:off x="5413950" y="3499338"/>
            <a:ext cx="2727873" cy="2124753"/>
          </a:xfrm>
          <a:prstGeom prst="rect">
            <a:avLst/>
          </a:prstGeom>
        </p:spPr>
      </p:pic>
      <p:cxnSp>
        <p:nvCxnSpPr>
          <p:cNvPr id="66" name="Connecteur droit 65"/>
          <p:cNvCxnSpPr/>
          <p:nvPr/>
        </p:nvCxnSpPr>
        <p:spPr>
          <a:xfrm flipV="1">
            <a:off x="4723175" y="4116438"/>
            <a:ext cx="1050435" cy="526332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4735139" y="4638907"/>
            <a:ext cx="1868857" cy="1496168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6777887" y="3377090"/>
            <a:ext cx="578338" cy="273499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4747832" y="3116385"/>
            <a:ext cx="0" cy="153063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er 47"/>
          <p:cNvGrpSpPr/>
          <p:nvPr/>
        </p:nvGrpSpPr>
        <p:grpSpPr>
          <a:xfrm>
            <a:off x="6408427" y="3714862"/>
            <a:ext cx="660768" cy="387647"/>
            <a:chOff x="2731060" y="4151610"/>
            <a:chExt cx="660768" cy="647805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2797986" y="4321639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à coins arrondis 83"/>
            <p:cNvSpPr/>
            <p:nvPr/>
          </p:nvSpPr>
          <p:spPr>
            <a:xfrm>
              <a:off x="3329280" y="4527555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à coins arrondis 84"/>
            <p:cNvSpPr/>
            <p:nvPr/>
          </p:nvSpPr>
          <p:spPr>
            <a:xfrm>
              <a:off x="3132928" y="4525460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à coins arrondis 85"/>
            <p:cNvSpPr/>
            <p:nvPr/>
          </p:nvSpPr>
          <p:spPr>
            <a:xfrm>
              <a:off x="3019095" y="4360348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à coins arrondis 86"/>
            <p:cNvSpPr/>
            <p:nvPr/>
          </p:nvSpPr>
          <p:spPr>
            <a:xfrm>
              <a:off x="2971996" y="4185809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à coins arrondis 87"/>
            <p:cNvSpPr/>
            <p:nvPr/>
          </p:nvSpPr>
          <p:spPr>
            <a:xfrm>
              <a:off x="3235457" y="4744483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à coins arrondis 88"/>
            <p:cNvSpPr/>
            <p:nvPr/>
          </p:nvSpPr>
          <p:spPr>
            <a:xfrm>
              <a:off x="2916662" y="4534501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Rectangle à coins arrondis 89"/>
            <p:cNvSpPr/>
            <p:nvPr/>
          </p:nvSpPr>
          <p:spPr>
            <a:xfrm>
              <a:off x="2879772" y="4717017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à coins arrondis 90"/>
            <p:cNvSpPr/>
            <p:nvPr/>
          </p:nvSpPr>
          <p:spPr>
            <a:xfrm>
              <a:off x="3064764" y="4689551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Rectangle à coins arrondis 91"/>
            <p:cNvSpPr/>
            <p:nvPr/>
          </p:nvSpPr>
          <p:spPr>
            <a:xfrm>
              <a:off x="2731060" y="4465209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à coins arrondis 92"/>
            <p:cNvSpPr/>
            <p:nvPr/>
          </p:nvSpPr>
          <p:spPr>
            <a:xfrm>
              <a:off x="3184826" y="4151610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à coins arrondis 93"/>
            <p:cNvSpPr/>
            <p:nvPr/>
          </p:nvSpPr>
          <p:spPr>
            <a:xfrm>
              <a:off x="3228008" y="4304017"/>
              <a:ext cx="62548" cy="54932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6" name="Ellipse 95"/>
          <p:cNvSpPr/>
          <p:nvPr/>
        </p:nvSpPr>
        <p:spPr>
          <a:xfrm rot="561753">
            <a:off x="6302977" y="4453359"/>
            <a:ext cx="123710" cy="62662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 rot="561753">
            <a:off x="7430500" y="4360484"/>
            <a:ext cx="123710" cy="62662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 rot="561753">
            <a:off x="5801281" y="4176038"/>
            <a:ext cx="123710" cy="62662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Ellipse 123"/>
          <p:cNvSpPr/>
          <p:nvPr/>
        </p:nvSpPr>
        <p:spPr>
          <a:xfrm rot="561753">
            <a:off x="7008550" y="4547432"/>
            <a:ext cx="123710" cy="62662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Ellipse 124"/>
          <p:cNvSpPr/>
          <p:nvPr/>
        </p:nvSpPr>
        <p:spPr>
          <a:xfrm rot="561753">
            <a:off x="7549605" y="4018320"/>
            <a:ext cx="123710" cy="62662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80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4161683" y="2872157"/>
            <a:ext cx="465017" cy="45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*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1009867" y="1421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701337" y="1124411"/>
            <a:ext cx="6853158" cy="1080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If a </a:t>
            </a: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hard in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S</a:t>
            </a:r>
            <a:r>
              <a:rPr lang="fr-FR" baseline="-25000" dirty="0"/>
              <a:t>1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</a:t>
            </a:r>
            <a:r>
              <a:rPr lang="fr-FR" dirty="0"/>
              <a:t> to go to a second </a:t>
            </a:r>
            <a:r>
              <a:rPr lang="fr-FR" dirty="0" err="1"/>
              <a:t>space</a:t>
            </a:r>
            <a:r>
              <a:rPr lang="fr-FR" dirty="0"/>
              <a:t> S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to </a:t>
            </a:r>
            <a:r>
              <a:rPr lang="fr-FR" dirty="0" err="1"/>
              <a:t>solve</a:t>
            </a: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apply</a:t>
            </a:r>
            <a:r>
              <a:rPr lang="fr-FR" dirty="0"/>
              <a:t> the inverse transformation (</a:t>
            </a:r>
            <a:r>
              <a:rPr lang="fr-FR" dirty="0" err="1"/>
              <a:t>going</a:t>
            </a:r>
            <a:r>
              <a:rPr lang="fr-FR" dirty="0"/>
              <a:t> back </a:t>
            </a:r>
            <a:r>
              <a:rPr lang="fr-FR" dirty="0" err="1"/>
              <a:t>from</a:t>
            </a:r>
            <a:r>
              <a:rPr lang="fr-FR" dirty="0"/>
              <a:t> S</a:t>
            </a:r>
            <a:r>
              <a:rPr lang="fr-FR" baseline="-25000" dirty="0"/>
              <a:t>2 </a:t>
            </a:r>
            <a:r>
              <a:rPr lang="fr-FR" dirty="0"/>
              <a:t>to S</a:t>
            </a:r>
            <a:r>
              <a:rPr lang="fr-FR" baseline="-25000" dirty="0"/>
              <a:t>1</a:t>
            </a:r>
            <a:r>
              <a:rPr lang="fr-FR" dirty="0"/>
              <a:t>)</a:t>
            </a:r>
            <a:endParaRPr lang="fr-FR" baseline="-25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098871" y="2461848"/>
            <a:ext cx="1213432" cy="13130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2566329" y="2461848"/>
            <a:ext cx="1213432" cy="131304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811770" y="2462798"/>
            <a:ext cx="42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S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319777" y="2479379"/>
            <a:ext cx="42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 S</a:t>
            </a:r>
            <a:r>
              <a:rPr lang="fr-FR" baseline="-25000" dirty="0"/>
              <a:t>2</a:t>
            </a:r>
            <a:endParaRPr lang="fr-FR" dirty="0"/>
          </a:p>
        </p:txBody>
      </p:sp>
      <p:sp>
        <p:nvSpPr>
          <p:cNvPr id="13" name="Forme libre 12"/>
          <p:cNvSpPr/>
          <p:nvPr/>
        </p:nvSpPr>
        <p:spPr>
          <a:xfrm>
            <a:off x="1719381" y="2969849"/>
            <a:ext cx="1455615" cy="169165"/>
          </a:xfrm>
          <a:custGeom>
            <a:avLst/>
            <a:gdLst>
              <a:gd name="connsiteX0" fmla="*/ 0 w 1455615"/>
              <a:gd name="connsiteY0" fmla="*/ 302970 h 302970"/>
              <a:gd name="connsiteX1" fmla="*/ 713154 w 1455615"/>
              <a:gd name="connsiteY1" fmla="*/ 124 h 302970"/>
              <a:gd name="connsiteX2" fmla="*/ 1455615 w 1455615"/>
              <a:gd name="connsiteY2" fmla="*/ 273662 h 3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615" h="302970">
                <a:moveTo>
                  <a:pt x="0" y="302970"/>
                </a:moveTo>
                <a:cubicBezTo>
                  <a:pt x="235276" y="153989"/>
                  <a:pt x="470552" y="5009"/>
                  <a:pt x="713154" y="124"/>
                </a:cubicBezTo>
                <a:cubicBezTo>
                  <a:pt x="955756" y="-4761"/>
                  <a:pt x="1205685" y="134450"/>
                  <a:pt x="1455615" y="2736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Forme libre 59"/>
          <p:cNvSpPr/>
          <p:nvPr/>
        </p:nvSpPr>
        <p:spPr>
          <a:xfrm rot="10800000">
            <a:off x="1719380" y="3327404"/>
            <a:ext cx="1455615" cy="169165"/>
          </a:xfrm>
          <a:custGeom>
            <a:avLst/>
            <a:gdLst>
              <a:gd name="connsiteX0" fmla="*/ 0 w 1455615"/>
              <a:gd name="connsiteY0" fmla="*/ 302970 h 302970"/>
              <a:gd name="connsiteX1" fmla="*/ 713154 w 1455615"/>
              <a:gd name="connsiteY1" fmla="*/ 124 h 302970"/>
              <a:gd name="connsiteX2" fmla="*/ 1455615 w 1455615"/>
              <a:gd name="connsiteY2" fmla="*/ 273662 h 3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615" h="302970">
                <a:moveTo>
                  <a:pt x="0" y="302970"/>
                </a:moveTo>
                <a:cubicBezTo>
                  <a:pt x="235276" y="153989"/>
                  <a:pt x="470552" y="5009"/>
                  <a:pt x="713154" y="124"/>
                </a:cubicBezTo>
                <a:cubicBezTo>
                  <a:pt x="955756" y="-4761"/>
                  <a:pt x="1205685" y="134450"/>
                  <a:pt x="1455615" y="2736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Forme libre 60"/>
          <p:cNvSpPr/>
          <p:nvPr/>
        </p:nvSpPr>
        <p:spPr>
          <a:xfrm>
            <a:off x="4577856" y="2802823"/>
            <a:ext cx="873368" cy="206102"/>
          </a:xfrm>
          <a:custGeom>
            <a:avLst/>
            <a:gdLst>
              <a:gd name="connsiteX0" fmla="*/ 0 w 1455615"/>
              <a:gd name="connsiteY0" fmla="*/ 302970 h 302970"/>
              <a:gd name="connsiteX1" fmla="*/ 713154 w 1455615"/>
              <a:gd name="connsiteY1" fmla="*/ 124 h 302970"/>
              <a:gd name="connsiteX2" fmla="*/ 1455615 w 1455615"/>
              <a:gd name="connsiteY2" fmla="*/ 273662 h 3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615" h="302970">
                <a:moveTo>
                  <a:pt x="0" y="302970"/>
                </a:moveTo>
                <a:cubicBezTo>
                  <a:pt x="235276" y="153989"/>
                  <a:pt x="470552" y="5009"/>
                  <a:pt x="713154" y="124"/>
                </a:cubicBezTo>
                <a:cubicBezTo>
                  <a:pt x="955756" y="-4761"/>
                  <a:pt x="1205685" y="134450"/>
                  <a:pt x="1455615" y="2736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10800000">
            <a:off x="4577855" y="3160378"/>
            <a:ext cx="873368" cy="206102"/>
          </a:xfrm>
          <a:custGeom>
            <a:avLst/>
            <a:gdLst>
              <a:gd name="connsiteX0" fmla="*/ 0 w 1455615"/>
              <a:gd name="connsiteY0" fmla="*/ 302970 h 302970"/>
              <a:gd name="connsiteX1" fmla="*/ 713154 w 1455615"/>
              <a:gd name="connsiteY1" fmla="*/ 124 h 302970"/>
              <a:gd name="connsiteX2" fmla="*/ 1455615 w 1455615"/>
              <a:gd name="connsiteY2" fmla="*/ 273662 h 3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615" h="302970">
                <a:moveTo>
                  <a:pt x="0" y="302970"/>
                </a:moveTo>
                <a:cubicBezTo>
                  <a:pt x="235276" y="153989"/>
                  <a:pt x="470552" y="5009"/>
                  <a:pt x="713154" y="124"/>
                </a:cubicBezTo>
                <a:cubicBezTo>
                  <a:pt x="955756" y="-4761"/>
                  <a:pt x="1205685" y="134450"/>
                  <a:pt x="1455615" y="2736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/>
          <p:cNvSpPr/>
          <p:nvPr/>
        </p:nvSpPr>
        <p:spPr>
          <a:xfrm>
            <a:off x="5421916" y="2848712"/>
            <a:ext cx="465017" cy="4543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65" name="Ellipse 64"/>
          <p:cNvSpPr/>
          <p:nvPr/>
        </p:nvSpPr>
        <p:spPr>
          <a:xfrm>
            <a:off x="6216109" y="2849721"/>
            <a:ext cx="465017" cy="4543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X</a:t>
            </a:r>
          </a:p>
        </p:txBody>
      </p:sp>
      <p:sp>
        <p:nvSpPr>
          <p:cNvPr id="68" name="Forme libre 67"/>
          <p:cNvSpPr/>
          <p:nvPr/>
        </p:nvSpPr>
        <p:spPr>
          <a:xfrm>
            <a:off x="6632282" y="2780387"/>
            <a:ext cx="873368" cy="206102"/>
          </a:xfrm>
          <a:custGeom>
            <a:avLst/>
            <a:gdLst>
              <a:gd name="connsiteX0" fmla="*/ 0 w 1455615"/>
              <a:gd name="connsiteY0" fmla="*/ 302970 h 302970"/>
              <a:gd name="connsiteX1" fmla="*/ 713154 w 1455615"/>
              <a:gd name="connsiteY1" fmla="*/ 124 h 302970"/>
              <a:gd name="connsiteX2" fmla="*/ 1455615 w 1455615"/>
              <a:gd name="connsiteY2" fmla="*/ 273662 h 3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615" h="302970">
                <a:moveTo>
                  <a:pt x="0" y="302970"/>
                </a:moveTo>
                <a:cubicBezTo>
                  <a:pt x="235276" y="153989"/>
                  <a:pt x="470552" y="5009"/>
                  <a:pt x="713154" y="124"/>
                </a:cubicBezTo>
                <a:cubicBezTo>
                  <a:pt x="955756" y="-4761"/>
                  <a:pt x="1205685" y="134450"/>
                  <a:pt x="1455615" y="2736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rot="10800000">
            <a:off x="6632281" y="3137942"/>
            <a:ext cx="873368" cy="206102"/>
          </a:xfrm>
          <a:custGeom>
            <a:avLst/>
            <a:gdLst>
              <a:gd name="connsiteX0" fmla="*/ 0 w 1455615"/>
              <a:gd name="connsiteY0" fmla="*/ 302970 h 302970"/>
              <a:gd name="connsiteX1" fmla="*/ 713154 w 1455615"/>
              <a:gd name="connsiteY1" fmla="*/ 124 h 302970"/>
              <a:gd name="connsiteX2" fmla="*/ 1455615 w 1455615"/>
              <a:gd name="connsiteY2" fmla="*/ 273662 h 302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5615" h="302970">
                <a:moveTo>
                  <a:pt x="0" y="302970"/>
                </a:moveTo>
                <a:cubicBezTo>
                  <a:pt x="235276" y="153989"/>
                  <a:pt x="470552" y="5009"/>
                  <a:pt x="713154" y="124"/>
                </a:cubicBezTo>
                <a:cubicBezTo>
                  <a:pt x="955756" y="-4761"/>
                  <a:pt x="1205685" y="134450"/>
                  <a:pt x="1455615" y="273662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476342" y="2826276"/>
            <a:ext cx="465017" cy="4543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*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772790" y="2421775"/>
            <a:ext cx="4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log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4763021" y="3376249"/>
            <a:ext cx="52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exp</a:t>
            </a:r>
            <a:endParaRPr lang="fr-FR" dirty="0"/>
          </a:p>
        </p:txBody>
      </p:sp>
      <p:sp>
        <p:nvSpPr>
          <p:cNvPr id="72" name="ZoneTexte 71"/>
          <p:cNvSpPr txBox="1"/>
          <p:nvPr/>
        </p:nvSpPr>
        <p:spPr>
          <a:xfrm>
            <a:off x="6799217" y="242177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FFT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6781034" y="3390883"/>
            <a:ext cx="63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FFT</a:t>
            </a:r>
            <a:r>
              <a:rPr lang="fr-FR" baseline="30000" dirty="0"/>
              <a:t>-1</a:t>
            </a:r>
            <a:endParaRPr lang="fr-FR" dirty="0"/>
          </a:p>
        </p:txBody>
      </p:sp>
      <p:sp>
        <p:nvSpPr>
          <p:cNvPr id="75" name="ZoneTexte 74"/>
          <p:cNvSpPr txBox="1"/>
          <p:nvPr/>
        </p:nvSpPr>
        <p:spPr>
          <a:xfrm>
            <a:off x="785354" y="3859851"/>
            <a:ext cx="72763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have a straight line in S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one in S</a:t>
            </a:r>
            <a:r>
              <a:rPr lang="fr-FR" baseline="-25000" dirty="0"/>
              <a:t>2</a:t>
            </a:r>
            <a:r>
              <a:rPr lang="fr-FR" dirty="0"/>
              <a:t> </a:t>
            </a:r>
            <a:endParaRPr lang="fr-FR" baseline="-25000" dirty="0"/>
          </a:p>
        </p:txBody>
      </p:sp>
      <p:cxnSp>
        <p:nvCxnSpPr>
          <p:cNvPr id="76" name="Connecteur droit 75"/>
          <p:cNvCxnSpPr/>
          <p:nvPr/>
        </p:nvCxnSpPr>
        <p:spPr>
          <a:xfrm flipV="1">
            <a:off x="1915153" y="4472572"/>
            <a:ext cx="0" cy="1724577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1709662" y="6091397"/>
            <a:ext cx="2070099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lipse 77"/>
          <p:cNvSpPr/>
          <p:nvPr/>
        </p:nvSpPr>
        <p:spPr>
          <a:xfrm>
            <a:off x="3328052" y="5014375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Ellipse 78"/>
          <p:cNvSpPr/>
          <p:nvPr/>
        </p:nvSpPr>
        <p:spPr>
          <a:xfrm>
            <a:off x="3416381" y="5741102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2640913" y="4893745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/>
          <p:cNvSpPr/>
          <p:nvPr/>
        </p:nvSpPr>
        <p:spPr>
          <a:xfrm>
            <a:off x="2858690" y="5058161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3073400" y="5179058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llipse 97"/>
          <p:cNvSpPr/>
          <p:nvPr/>
        </p:nvSpPr>
        <p:spPr>
          <a:xfrm>
            <a:off x="3286932" y="5463297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/>
          <p:cNvSpPr/>
          <p:nvPr/>
        </p:nvSpPr>
        <p:spPr>
          <a:xfrm>
            <a:off x="2901894" y="4729415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Ellipse 99"/>
          <p:cNvSpPr/>
          <p:nvPr/>
        </p:nvSpPr>
        <p:spPr>
          <a:xfrm>
            <a:off x="2537543" y="4540955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/>
          <p:cNvSpPr/>
          <p:nvPr/>
        </p:nvSpPr>
        <p:spPr>
          <a:xfrm>
            <a:off x="2480634" y="4735078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à coins arrondis 101"/>
          <p:cNvSpPr/>
          <p:nvPr/>
        </p:nvSpPr>
        <p:spPr>
          <a:xfrm>
            <a:off x="2207092" y="4601524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à coins arrondis 102"/>
          <p:cNvSpPr/>
          <p:nvPr/>
        </p:nvSpPr>
        <p:spPr>
          <a:xfrm>
            <a:off x="3052609" y="5741102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à coins arrondis 103"/>
          <p:cNvSpPr/>
          <p:nvPr/>
        </p:nvSpPr>
        <p:spPr>
          <a:xfrm>
            <a:off x="2526000" y="5545505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2165511" y="4843980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à coins arrondis 105"/>
          <p:cNvSpPr/>
          <p:nvPr/>
        </p:nvSpPr>
        <p:spPr>
          <a:xfrm>
            <a:off x="2517419" y="5150361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à coins arrondis 106"/>
          <p:cNvSpPr/>
          <p:nvPr/>
        </p:nvSpPr>
        <p:spPr>
          <a:xfrm>
            <a:off x="2899349" y="5429838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à coins arrondis 107"/>
          <p:cNvSpPr/>
          <p:nvPr/>
        </p:nvSpPr>
        <p:spPr>
          <a:xfrm>
            <a:off x="2123930" y="5395481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à coins arrondis 108"/>
          <p:cNvSpPr/>
          <p:nvPr/>
        </p:nvSpPr>
        <p:spPr>
          <a:xfrm>
            <a:off x="2315668" y="5700654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à coins arrondis 109"/>
          <p:cNvSpPr/>
          <p:nvPr/>
        </p:nvSpPr>
        <p:spPr>
          <a:xfrm>
            <a:off x="2675138" y="5775740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à coins arrondis 110"/>
          <p:cNvSpPr/>
          <p:nvPr/>
        </p:nvSpPr>
        <p:spPr>
          <a:xfrm>
            <a:off x="2357249" y="5338718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2315668" y="5058161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2723153" y="5286542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>
            <a:off x="2336790" y="4405923"/>
            <a:ext cx="974979" cy="1621692"/>
          </a:xfrm>
          <a:custGeom>
            <a:avLst/>
            <a:gdLst>
              <a:gd name="connsiteX0" fmla="*/ 125056 w 974979"/>
              <a:gd name="connsiteY0" fmla="*/ 0 h 1621692"/>
              <a:gd name="connsiteX1" fmla="*/ 7825 w 974979"/>
              <a:gd name="connsiteY1" fmla="*/ 449384 h 1621692"/>
              <a:gd name="connsiteX2" fmla="*/ 320441 w 974979"/>
              <a:gd name="connsiteY2" fmla="*/ 674077 h 1621692"/>
              <a:gd name="connsiteX3" fmla="*/ 554902 w 974979"/>
              <a:gd name="connsiteY3" fmla="*/ 830384 h 1621692"/>
              <a:gd name="connsiteX4" fmla="*/ 847979 w 974979"/>
              <a:gd name="connsiteY4" fmla="*/ 1152769 h 1621692"/>
              <a:gd name="connsiteX5" fmla="*/ 974979 w 974979"/>
              <a:gd name="connsiteY5" fmla="*/ 1621692 h 162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979" h="1621692">
                <a:moveTo>
                  <a:pt x="125056" y="0"/>
                </a:moveTo>
                <a:cubicBezTo>
                  <a:pt x="50158" y="168519"/>
                  <a:pt x="-24739" y="337038"/>
                  <a:pt x="7825" y="449384"/>
                </a:cubicBezTo>
                <a:cubicBezTo>
                  <a:pt x="40389" y="561730"/>
                  <a:pt x="229262" y="610577"/>
                  <a:pt x="320441" y="674077"/>
                </a:cubicBezTo>
                <a:cubicBezTo>
                  <a:pt x="411621" y="737577"/>
                  <a:pt x="466979" y="750602"/>
                  <a:pt x="554902" y="830384"/>
                </a:cubicBezTo>
                <a:cubicBezTo>
                  <a:pt x="642825" y="910166"/>
                  <a:pt x="777966" y="1020884"/>
                  <a:pt x="847979" y="1152769"/>
                </a:cubicBezTo>
                <a:cubicBezTo>
                  <a:pt x="917992" y="1284654"/>
                  <a:pt x="946485" y="1453173"/>
                  <a:pt x="974979" y="1621692"/>
                </a:cubicBezTo>
              </a:path>
            </a:pathLst>
          </a:cu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4" name="Connecteur droit 113"/>
          <p:cNvCxnSpPr/>
          <p:nvPr/>
        </p:nvCxnSpPr>
        <p:spPr>
          <a:xfrm flipV="1">
            <a:off x="5014116" y="4463996"/>
            <a:ext cx="0" cy="1724577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4808625" y="6082821"/>
            <a:ext cx="2070099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6172363" y="5025719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Ellipse 116"/>
          <p:cNvSpPr/>
          <p:nvPr/>
        </p:nvSpPr>
        <p:spPr>
          <a:xfrm>
            <a:off x="6507301" y="5441732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Ellipse 117"/>
          <p:cNvSpPr/>
          <p:nvPr/>
        </p:nvSpPr>
        <p:spPr>
          <a:xfrm>
            <a:off x="5822116" y="4934849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Ellipse 118"/>
          <p:cNvSpPr/>
          <p:nvPr/>
        </p:nvSpPr>
        <p:spPr>
          <a:xfrm>
            <a:off x="5957653" y="5049585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6131243" y="5220162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Ellipse 120"/>
          <p:cNvSpPr/>
          <p:nvPr/>
        </p:nvSpPr>
        <p:spPr>
          <a:xfrm>
            <a:off x="6322055" y="5366146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Ellipse 121"/>
          <p:cNvSpPr/>
          <p:nvPr/>
        </p:nvSpPr>
        <p:spPr>
          <a:xfrm>
            <a:off x="6039893" y="4893745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Ellipse 125"/>
          <p:cNvSpPr/>
          <p:nvPr/>
        </p:nvSpPr>
        <p:spPr>
          <a:xfrm>
            <a:off x="6280935" y="5140369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Ellipse 126"/>
          <p:cNvSpPr/>
          <p:nvPr/>
        </p:nvSpPr>
        <p:spPr>
          <a:xfrm>
            <a:off x="5718746" y="4761772"/>
            <a:ext cx="82240" cy="82208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à coins arrondis 127"/>
          <p:cNvSpPr/>
          <p:nvPr/>
        </p:nvSpPr>
        <p:spPr>
          <a:xfrm>
            <a:off x="5240812" y="5138239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à coins arrondis 128"/>
          <p:cNvSpPr/>
          <p:nvPr/>
        </p:nvSpPr>
        <p:spPr>
          <a:xfrm>
            <a:off x="5957653" y="5814045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à coins arrondis 129"/>
          <p:cNvSpPr/>
          <p:nvPr/>
        </p:nvSpPr>
        <p:spPr>
          <a:xfrm>
            <a:off x="5528467" y="5448354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à coins arrondis 130"/>
          <p:cNvSpPr/>
          <p:nvPr/>
        </p:nvSpPr>
        <p:spPr>
          <a:xfrm>
            <a:off x="5292420" y="4927935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à coins arrondis 131"/>
          <p:cNvSpPr/>
          <p:nvPr/>
        </p:nvSpPr>
        <p:spPr>
          <a:xfrm>
            <a:off x="5538016" y="5215658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à coins arrondis 132"/>
          <p:cNvSpPr/>
          <p:nvPr/>
        </p:nvSpPr>
        <p:spPr>
          <a:xfrm>
            <a:off x="5780535" y="5584798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à coins arrondis 133"/>
          <p:cNvSpPr/>
          <p:nvPr/>
        </p:nvSpPr>
        <p:spPr>
          <a:xfrm>
            <a:off x="5250839" y="5349873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à coins arrondis 134"/>
          <p:cNvSpPr/>
          <p:nvPr/>
        </p:nvSpPr>
        <p:spPr>
          <a:xfrm>
            <a:off x="5395057" y="5619569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à coins arrondis 135"/>
          <p:cNvSpPr/>
          <p:nvPr/>
        </p:nvSpPr>
        <p:spPr>
          <a:xfrm>
            <a:off x="5697955" y="5697448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à coins arrondis 136"/>
          <p:cNvSpPr/>
          <p:nvPr/>
        </p:nvSpPr>
        <p:spPr>
          <a:xfrm>
            <a:off x="5424392" y="5290032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à coins arrondis 137"/>
          <p:cNvSpPr/>
          <p:nvPr/>
        </p:nvSpPr>
        <p:spPr>
          <a:xfrm>
            <a:off x="5414631" y="5049585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à coins arrondis 138"/>
          <p:cNvSpPr/>
          <p:nvPr/>
        </p:nvSpPr>
        <p:spPr>
          <a:xfrm>
            <a:off x="5671141" y="5454721"/>
            <a:ext cx="41581" cy="37032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/>
          <p:cNvCxnSpPr/>
          <p:nvPr/>
        </p:nvCxnSpPr>
        <p:spPr>
          <a:xfrm>
            <a:off x="5280146" y="4552679"/>
            <a:ext cx="1153456" cy="1426091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èche vers la droite 40"/>
          <p:cNvSpPr/>
          <p:nvPr/>
        </p:nvSpPr>
        <p:spPr>
          <a:xfrm>
            <a:off x="3976077" y="5131793"/>
            <a:ext cx="601778" cy="3315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0" name="Image 13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31122" r="58758" b="66801"/>
          <a:stretch/>
        </p:blipFill>
        <p:spPr>
          <a:xfrm>
            <a:off x="4016164" y="4354800"/>
            <a:ext cx="561691" cy="982182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65011" y="5401461"/>
            <a:ext cx="39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524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 animBg="1"/>
      <p:bldP spid="79" grpId="0" animBg="1"/>
      <p:bldP spid="81" grpId="0" animBg="1"/>
      <p:bldP spid="82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38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41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87227" y="1475870"/>
            <a:ext cx="163354" cy="326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1828682" y="1351912"/>
            <a:ext cx="0" cy="2118717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738819" y="2483130"/>
            <a:ext cx="2238215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1540621" y="3168455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11364" y="2694758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1615487" y="1595707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1124256" y="1864235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062830" y="2837788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169987" y="3130632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901382" y="2317267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566080" y="2079988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/>
          <p:cNvSpPr/>
          <p:nvPr/>
        </p:nvSpPr>
        <p:spPr>
          <a:xfrm>
            <a:off x="2169987" y="1660530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à coins arrondis 25"/>
          <p:cNvSpPr/>
          <p:nvPr/>
        </p:nvSpPr>
        <p:spPr>
          <a:xfrm>
            <a:off x="1558127" y="2300908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2028104" y="2483130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1854413" y="2481276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753717" y="2335163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1712054" y="2180707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1945109" y="2675096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1663106" y="2489276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1630474" y="2650791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1794116" y="2626485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1498925" y="2427958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1900321" y="2150444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1938520" y="2285314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30239" r="36586" b="66108"/>
          <a:stretch/>
        </p:blipFill>
        <p:spPr>
          <a:xfrm>
            <a:off x="2977034" y="2675096"/>
            <a:ext cx="3083939" cy="651883"/>
          </a:xfrm>
          <a:prstGeom prst="rect">
            <a:avLst/>
          </a:prstGeom>
        </p:spPr>
      </p:pic>
      <p:pic>
        <p:nvPicPr>
          <p:cNvPr id="60" name="Image 5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5" t="26548" r="43332" b="70660"/>
          <a:stretch/>
        </p:blipFill>
        <p:spPr>
          <a:xfrm>
            <a:off x="3497383" y="1626561"/>
            <a:ext cx="1757011" cy="658753"/>
          </a:xfrm>
          <a:prstGeom prst="rect">
            <a:avLst/>
          </a:prstGeom>
        </p:spPr>
      </p:pic>
      <p:sp>
        <p:nvSpPr>
          <p:cNvPr id="24" name="Flèche vers la droite 23"/>
          <p:cNvSpPr/>
          <p:nvPr/>
        </p:nvSpPr>
        <p:spPr>
          <a:xfrm>
            <a:off x="4161693" y="2259719"/>
            <a:ext cx="703384" cy="4531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>
          <a:xfrm flipH="1" flipV="1">
            <a:off x="7097405" y="1362286"/>
            <a:ext cx="6666" cy="1340232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7097405" y="2689198"/>
            <a:ext cx="1491705" cy="13321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6154544" y="2012078"/>
            <a:ext cx="792795" cy="1358787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 flipH="1">
            <a:off x="6297983" y="2674426"/>
            <a:ext cx="806087" cy="805971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 flipV="1">
            <a:off x="7447907" y="1679042"/>
            <a:ext cx="792794" cy="1358786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H="1">
            <a:off x="6154545" y="1679041"/>
            <a:ext cx="1293362" cy="33303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6947339" y="3037828"/>
            <a:ext cx="1293362" cy="333038"/>
          </a:xfrm>
          <a:prstGeom prst="line">
            <a:avLst/>
          </a:prstGeom>
          <a:ln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à coins arrondis 73"/>
          <p:cNvSpPr/>
          <p:nvPr/>
        </p:nvSpPr>
        <p:spPr>
          <a:xfrm>
            <a:off x="6823395" y="2236703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à coins arrondis 74"/>
          <p:cNvSpPr/>
          <p:nvPr/>
        </p:nvSpPr>
        <p:spPr>
          <a:xfrm>
            <a:off x="7468614" y="2517391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7141067" y="2723707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7158348" y="2458824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à coins arrondis 77"/>
          <p:cNvSpPr/>
          <p:nvPr/>
        </p:nvSpPr>
        <p:spPr>
          <a:xfrm>
            <a:off x="7047122" y="2292953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à coins arrondis 78"/>
          <p:cNvSpPr/>
          <p:nvPr/>
        </p:nvSpPr>
        <p:spPr>
          <a:xfrm>
            <a:off x="7342504" y="2802669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80"/>
          <p:cNvSpPr/>
          <p:nvPr/>
        </p:nvSpPr>
        <p:spPr>
          <a:xfrm>
            <a:off x="6832605" y="2578734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6842579" y="2841070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7104071" y="2963576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à coins arrondis 97"/>
          <p:cNvSpPr/>
          <p:nvPr/>
        </p:nvSpPr>
        <p:spPr>
          <a:xfrm>
            <a:off x="6704333" y="2458824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7278397" y="2143323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à coins arrondis 99"/>
          <p:cNvSpPr/>
          <p:nvPr/>
        </p:nvSpPr>
        <p:spPr>
          <a:xfrm>
            <a:off x="7413285" y="2346084"/>
            <a:ext cx="55329" cy="48611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Ellipse 100"/>
          <p:cNvSpPr/>
          <p:nvPr/>
        </p:nvSpPr>
        <p:spPr>
          <a:xfrm>
            <a:off x="7737880" y="2422613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Ellipse 101"/>
          <p:cNvSpPr/>
          <p:nvPr/>
        </p:nvSpPr>
        <p:spPr>
          <a:xfrm>
            <a:off x="8076551" y="2199055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Ellipse 102"/>
          <p:cNvSpPr/>
          <p:nvPr/>
        </p:nvSpPr>
        <p:spPr>
          <a:xfrm>
            <a:off x="7794240" y="1525584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Ellipse 103"/>
          <p:cNvSpPr/>
          <p:nvPr/>
        </p:nvSpPr>
        <p:spPr>
          <a:xfrm>
            <a:off x="7653856" y="1742044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Ellipse 104"/>
          <p:cNvSpPr/>
          <p:nvPr/>
        </p:nvSpPr>
        <p:spPr>
          <a:xfrm>
            <a:off x="7573731" y="2139805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/>
          <p:cNvSpPr/>
          <p:nvPr/>
        </p:nvSpPr>
        <p:spPr>
          <a:xfrm>
            <a:off x="8071672" y="2435320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8185984" y="1810279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Ellipse 107"/>
          <p:cNvSpPr/>
          <p:nvPr/>
        </p:nvSpPr>
        <p:spPr>
          <a:xfrm>
            <a:off x="7868848" y="1958122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/>
          <p:cNvSpPr/>
          <p:nvPr/>
        </p:nvSpPr>
        <p:spPr>
          <a:xfrm>
            <a:off x="8405127" y="2220970"/>
            <a:ext cx="109433" cy="107911"/>
          </a:xfrm>
          <a:prstGeom prst="ellipse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1250748" y="1907039"/>
            <a:ext cx="1160781" cy="114795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52062" y="4923164"/>
            <a:ext cx="6571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Problem</a:t>
            </a:r>
            <a:r>
              <a:rPr lang="fr-FR" b="1" dirty="0"/>
              <a:t>: </a:t>
            </a:r>
            <a:r>
              <a:rPr lang="fr-FR" dirty="0"/>
              <a:t>The </a:t>
            </a:r>
            <a:r>
              <a:rPr lang="fr-FR" dirty="0" err="1"/>
              <a:t>dimensionality</a:t>
            </a:r>
            <a:r>
              <a:rPr lang="fr-FR" dirty="0"/>
              <a:t> of    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large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/>
              <a:t>Vector</a:t>
            </a:r>
            <a:r>
              <a:rPr lang="fr-FR" dirty="0"/>
              <a:t>      </a:t>
            </a:r>
            <a:r>
              <a:rPr lang="fr-FR" dirty="0" err="1"/>
              <a:t>is</a:t>
            </a:r>
            <a:r>
              <a:rPr lang="fr-FR" dirty="0"/>
              <a:t> hard to </a:t>
            </a:r>
            <a:r>
              <a:rPr lang="fr-FR" dirty="0" err="1"/>
              <a:t>keep</a:t>
            </a:r>
            <a:r>
              <a:rPr lang="fr-FR" dirty="0"/>
              <a:t> in </a:t>
            </a:r>
            <a:r>
              <a:rPr lang="fr-FR" dirty="0" err="1"/>
              <a:t>memory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larger</a:t>
            </a:r>
            <a:r>
              <a:rPr lang="fr-FR" dirty="0"/>
              <a:t> dimensions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/>
              <a:t>Quadratic</a:t>
            </a:r>
            <a:r>
              <a:rPr lang="fr-FR" dirty="0"/>
              <a:t>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hard to </a:t>
            </a:r>
            <a:r>
              <a:rPr lang="fr-FR" dirty="0" err="1"/>
              <a:t>solve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optimizing</a:t>
            </a:r>
            <a:r>
              <a:rPr lang="fr-FR" dirty="0"/>
              <a:t>      </a:t>
            </a:r>
            <a:r>
              <a:rPr lang="fr-FR" dirty="0" err="1"/>
              <a:t>directly</a:t>
            </a:r>
            <a:r>
              <a:rPr lang="fr-FR" dirty="0"/>
              <a:t>,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the       ?</a:t>
            </a:r>
          </a:p>
        </p:txBody>
      </p:sp>
      <p:pic>
        <p:nvPicPr>
          <p:cNvPr id="66" name="Image 6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31122" r="58758" b="66801"/>
          <a:stretch/>
        </p:blipFill>
        <p:spPr>
          <a:xfrm>
            <a:off x="3875626" y="4913932"/>
            <a:ext cx="248679" cy="434844"/>
          </a:xfrm>
          <a:prstGeom prst="rect">
            <a:avLst/>
          </a:prstGeom>
        </p:spPr>
      </p:pic>
      <p:pic>
        <p:nvPicPr>
          <p:cNvPr id="67" name="Image 6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0" t="30239" r="52867" b="66157"/>
          <a:stretch/>
        </p:blipFill>
        <p:spPr>
          <a:xfrm>
            <a:off x="1909742" y="999082"/>
            <a:ext cx="262436" cy="643133"/>
          </a:xfrm>
          <a:prstGeom prst="rect">
            <a:avLst/>
          </a:prstGeom>
        </p:spPr>
      </p:pic>
      <p:pic>
        <p:nvPicPr>
          <p:cNvPr id="73" name="Image 72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76" t="30239" r="55403" b="66157"/>
          <a:stretch/>
        </p:blipFill>
        <p:spPr>
          <a:xfrm>
            <a:off x="2976214" y="1990965"/>
            <a:ext cx="229501" cy="643133"/>
          </a:xfrm>
          <a:prstGeom prst="rect">
            <a:avLst/>
          </a:prstGeom>
        </p:spPr>
      </p:pic>
      <p:pic>
        <p:nvPicPr>
          <p:cNvPr id="80" name="Image 7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69" t="30239" r="46910" b="66157"/>
          <a:stretch/>
        </p:blipFill>
        <p:spPr>
          <a:xfrm>
            <a:off x="8674468" y="2366644"/>
            <a:ext cx="229501" cy="643133"/>
          </a:xfrm>
          <a:prstGeom prst="rect">
            <a:avLst/>
          </a:prstGeom>
        </p:spPr>
      </p:pic>
      <p:pic>
        <p:nvPicPr>
          <p:cNvPr id="83" name="Image 82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9" t="30239" r="38070" b="66157"/>
          <a:stretch/>
        </p:blipFill>
        <p:spPr>
          <a:xfrm>
            <a:off x="7186005" y="952574"/>
            <a:ext cx="229501" cy="643133"/>
          </a:xfrm>
          <a:prstGeom prst="rect">
            <a:avLst/>
          </a:prstGeom>
        </p:spPr>
      </p:pic>
      <p:pic>
        <p:nvPicPr>
          <p:cNvPr id="84" name="Image 8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3" t="30044" r="40612" b="66352"/>
          <a:stretch/>
        </p:blipFill>
        <p:spPr>
          <a:xfrm>
            <a:off x="5660310" y="3276366"/>
            <a:ext cx="718980" cy="643133"/>
          </a:xfrm>
          <a:prstGeom prst="rect">
            <a:avLst/>
          </a:prstGeom>
        </p:spPr>
      </p:pic>
      <p:pic>
        <p:nvPicPr>
          <p:cNvPr id="85" name="Image 84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9" t="39381" r="42669" b="56966"/>
          <a:stretch/>
        </p:blipFill>
        <p:spPr>
          <a:xfrm>
            <a:off x="3591892" y="3962409"/>
            <a:ext cx="3083939" cy="651883"/>
          </a:xfrm>
          <a:prstGeom prst="rect">
            <a:avLst/>
          </a:prstGeom>
        </p:spPr>
      </p:pic>
      <p:pic>
        <p:nvPicPr>
          <p:cNvPr id="86" name="Image 8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1" t="42326" r="36247" b="54021"/>
          <a:stretch/>
        </p:blipFill>
        <p:spPr>
          <a:xfrm>
            <a:off x="3497383" y="4114809"/>
            <a:ext cx="3083939" cy="65188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57044" y="3941092"/>
            <a:ext cx="231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Hyperplane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 by</a:t>
            </a:r>
          </a:p>
        </p:txBody>
      </p:sp>
      <p:sp>
        <p:nvSpPr>
          <p:cNvPr id="87" name="Forme libre 86"/>
          <p:cNvSpPr/>
          <p:nvPr/>
        </p:nvSpPr>
        <p:spPr>
          <a:xfrm flipH="1" flipV="1">
            <a:off x="6614166" y="3276365"/>
            <a:ext cx="826278" cy="1034058"/>
          </a:xfrm>
          <a:custGeom>
            <a:avLst/>
            <a:gdLst>
              <a:gd name="connsiteX0" fmla="*/ 0 w 244231"/>
              <a:gd name="connsiteY0" fmla="*/ 820615 h 820615"/>
              <a:gd name="connsiteX1" fmla="*/ 58616 w 244231"/>
              <a:gd name="connsiteY1" fmla="*/ 263769 h 820615"/>
              <a:gd name="connsiteX2" fmla="*/ 244231 w 244231"/>
              <a:gd name="connsiteY2" fmla="*/ 0 h 82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31" h="820615">
                <a:moveTo>
                  <a:pt x="0" y="820615"/>
                </a:moveTo>
                <a:cubicBezTo>
                  <a:pt x="8955" y="610576"/>
                  <a:pt x="17911" y="400538"/>
                  <a:pt x="58616" y="263769"/>
                </a:cubicBezTo>
                <a:cubicBezTo>
                  <a:pt x="99321" y="127000"/>
                  <a:pt x="244231" y="0"/>
                  <a:pt x="244231" y="0"/>
                </a:cubicBezTo>
              </a:path>
            </a:pathLst>
          </a:cu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Parenthèses 12"/>
          <p:cNvSpPr/>
          <p:nvPr/>
        </p:nvSpPr>
        <p:spPr>
          <a:xfrm>
            <a:off x="3091356" y="3907664"/>
            <a:ext cx="3489966" cy="804283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8" name="Image 87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6" t="39381" r="50237" b="58227"/>
          <a:stretch/>
        </p:blipFill>
        <p:spPr>
          <a:xfrm>
            <a:off x="1903798" y="5201073"/>
            <a:ext cx="225139" cy="426793"/>
          </a:xfrm>
          <a:prstGeom prst="rect">
            <a:avLst/>
          </a:prstGeom>
        </p:spPr>
      </p:pic>
      <p:pic>
        <p:nvPicPr>
          <p:cNvPr id="89" name="Image 88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6" t="39381" r="50237" b="58227"/>
          <a:stretch/>
        </p:blipFill>
        <p:spPr>
          <a:xfrm>
            <a:off x="3252706" y="5756655"/>
            <a:ext cx="225139" cy="426793"/>
          </a:xfrm>
          <a:prstGeom prst="rect">
            <a:avLst/>
          </a:prstGeom>
        </p:spPr>
      </p:pic>
      <p:pic>
        <p:nvPicPr>
          <p:cNvPr id="91" name="Image 90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2" t="78133" r="48756" b="20419"/>
          <a:stretch/>
        </p:blipFill>
        <p:spPr>
          <a:xfrm>
            <a:off x="6844291" y="5828476"/>
            <a:ext cx="245751" cy="273538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720E713B-1E7C-8E4D-85FB-67E67283F7BB}"/>
              </a:ext>
            </a:extLst>
          </p:cNvPr>
          <p:cNvSpPr txBox="1"/>
          <p:nvPr/>
        </p:nvSpPr>
        <p:spPr>
          <a:xfrm>
            <a:off x="4264307" y="1541568"/>
            <a:ext cx="39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864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82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25" grpId="0" animBg="1"/>
      <p:bldP spid="8" grpId="0"/>
      <p:bldP spid="9" grpId="0"/>
      <p:bldP spid="87" grpId="0" animBg="1"/>
      <p:bldP spid="13" grpId="0" animBg="1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701337" y="1124411"/>
            <a:ext cx="5942652" cy="3074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the </a:t>
            </a:r>
            <a:r>
              <a:rPr lang="fr-FR" dirty="0" err="1"/>
              <a:t>complete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to </a:t>
            </a:r>
            <a:r>
              <a:rPr lang="fr-FR" dirty="0" err="1"/>
              <a:t>optimize</a:t>
            </a: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transform</a:t>
            </a:r>
            <a:r>
              <a:rPr lang="fr-FR" dirty="0"/>
              <a:t> the </a:t>
            </a:r>
            <a:r>
              <a:rPr lang="fr-FR" dirty="0" err="1"/>
              <a:t>problem</a:t>
            </a:r>
            <a:r>
              <a:rPr lang="fr-FR" dirty="0"/>
              <a:t> to </a:t>
            </a:r>
            <a:r>
              <a:rPr lang="fr-FR" dirty="0" err="1"/>
              <a:t>its</a:t>
            </a:r>
            <a:r>
              <a:rPr lang="fr-FR" b="1" dirty="0"/>
              <a:t> dual formulation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Under the </a:t>
            </a:r>
            <a:r>
              <a:rPr lang="fr-FR" dirty="0" err="1"/>
              <a:t>constraints</a:t>
            </a: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endParaRPr lang="fr-FR" dirty="0"/>
          </a:p>
          <a:p>
            <a:pPr>
              <a:lnSpc>
                <a:spcPct val="120000"/>
              </a:lnSpc>
            </a:pP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So </a:t>
            </a:r>
            <a:r>
              <a:rPr lang="fr-FR" dirty="0" err="1"/>
              <a:t>we</a:t>
            </a:r>
            <a:r>
              <a:rPr lang="fr-FR" dirty="0"/>
              <a:t> have a final </a:t>
            </a:r>
            <a:r>
              <a:rPr lang="fr-FR" dirty="0" err="1"/>
              <a:t>equation</a:t>
            </a:r>
            <a:r>
              <a:rPr lang="fr-FR" dirty="0"/>
              <a:t> in the </a:t>
            </a:r>
            <a:r>
              <a:rPr lang="fr-FR" dirty="0" err="1"/>
              <a:t>form</a:t>
            </a:r>
            <a:r>
              <a:rPr lang="fr-FR" dirty="0"/>
              <a:t> of</a:t>
            </a:r>
          </a:p>
        </p:txBody>
      </p:sp>
      <p:pic>
        <p:nvPicPr>
          <p:cNvPr id="54" name="Image 5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9" t="71286" r="30751" b="24023"/>
          <a:stretch/>
        </p:blipFill>
        <p:spPr>
          <a:xfrm>
            <a:off x="1650998" y="1849399"/>
            <a:ext cx="5136663" cy="954372"/>
          </a:xfrm>
          <a:prstGeom prst="rect">
            <a:avLst/>
          </a:prstGeom>
        </p:spPr>
      </p:pic>
      <p:pic>
        <p:nvPicPr>
          <p:cNvPr id="55" name="Image 54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3" t="76568" r="30887" b="18741"/>
          <a:stretch/>
        </p:blipFill>
        <p:spPr>
          <a:xfrm>
            <a:off x="-107459" y="3057771"/>
            <a:ext cx="4768903" cy="886044"/>
          </a:xfrm>
          <a:prstGeom prst="rect">
            <a:avLst/>
          </a:prstGeom>
        </p:spPr>
      </p:pic>
      <p:grpSp>
        <p:nvGrpSpPr>
          <p:cNvPr id="10" name="Grouper 9"/>
          <p:cNvGrpSpPr/>
          <p:nvPr/>
        </p:nvGrpSpPr>
        <p:grpSpPr>
          <a:xfrm>
            <a:off x="3522785" y="3169642"/>
            <a:ext cx="1237871" cy="583199"/>
            <a:chOff x="4169942" y="3198949"/>
            <a:chExt cx="1237871" cy="583199"/>
          </a:xfrm>
        </p:grpSpPr>
        <p:pic>
          <p:nvPicPr>
            <p:cNvPr id="59" name="Image 58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402" t="78133" r="48756" b="20419"/>
            <a:stretch/>
          </p:blipFill>
          <p:spPr>
            <a:xfrm>
              <a:off x="4169942" y="3360616"/>
              <a:ext cx="245751" cy="273538"/>
            </a:xfrm>
            <a:prstGeom prst="rect">
              <a:avLst/>
            </a:prstGeom>
          </p:spPr>
        </p:pic>
        <p:pic>
          <p:nvPicPr>
            <p:cNvPr id="60" name="Image 59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24" t="35728" r="36340" b="61185"/>
            <a:stretch/>
          </p:blipFill>
          <p:spPr>
            <a:xfrm>
              <a:off x="4415693" y="3198949"/>
              <a:ext cx="992120" cy="583199"/>
            </a:xfrm>
            <a:prstGeom prst="rect">
              <a:avLst/>
            </a:prstGeom>
          </p:spPr>
        </p:pic>
      </p:grpSp>
      <p:sp>
        <p:nvSpPr>
          <p:cNvPr id="61" name="ZoneTexte 60"/>
          <p:cNvSpPr txBox="1"/>
          <p:nvPr/>
        </p:nvSpPr>
        <p:spPr>
          <a:xfrm>
            <a:off x="2955688" y="3196160"/>
            <a:ext cx="5377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/>
              <a:t>and</a:t>
            </a:r>
          </a:p>
        </p:txBody>
      </p:sp>
      <p:pic>
        <p:nvPicPr>
          <p:cNvPr id="11" name="Image 10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9" t="15954" r="41137" b="78063"/>
          <a:stretch/>
        </p:blipFill>
        <p:spPr>
          <a:xfrm>
            <a:off x="2892784" y="3924277"/>
            <a:ext cx="2604169" cy="1387230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1568683" y="5118250"/>
            <a:ext cx="259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 err="1">
                <a:solidFill>
                  <a:srgbClr val="FF0000"/>
                </a:solidFill>
              </a:rPr>
              <a:t>We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need</a:t>
            </a:r>
            <a:r>
              <a:rPr lang="fr-FR" b="1" dirty="0">
                <a:solidFill>
                  <a:srgbClr val="FF0000"/>
                </a:solidFill>
              </a:rPr>
              <a:t> to </a:t>
            </a:r>
            <a:r>
              <a:rPr lang="fr-FR" b="1" dirty="0" err="1">
                <a:solidFill>
                  <a:srgbClr val="FF0000"/>
                </a:solidFill>
              </a:rPr>
              <a:t>optimize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this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848913" y="5518149"/>
            <a:ext cx="182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Value of </a:t>
            </a:r>
            <a:r>
              <a:rPr lang="fr-FR" b="1" dirty="0" err="1">
                <a:solidFill>
                  <a:srgbClr val="FF0000"/>
                </a:solidFill>
              </a:rPr>
              <a:t>decision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282035" y="5126841"/>
            <a:ext cx="25442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Coordinates</a:t>
            </a:r>
            <a:r>
              <a:rPr lang="fr-FR" b="1" dirty="0">
                <a:solidFill>
                  <a:srgbClr val="FF0000"/>
                </a:solidFill>
              </a:rPr>
              <a:t> in the </a:t>
            </a:r>
            <a:r>
              <a:rPr lang="fr-FR" b="1" dirty="0" err="1">
                <a:solidFill>
                  <a:srgbClr val="FF0000"/>
                </a:solidFill>
              </a:rPr>
              <a:t>space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65" name="Connecteur en angle 64"/>
          <p:cNvCxnSpPr>
            <a:endCxn id="64" idx="1"/>
          </p:cNvCxnSpPr>
          <p:nvPr/>
        </p:nvCxnSpPr>
        <p:spPr>
          <a:xfrm rot="16200000" flipH="1">
            <a:off x="4905438" y="4934910"/>
            <a:ext cx="495278" cy="257916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endCxn id="62" idx="3"/>
          </p:cNvCxnSpPr>
          <p:nvPr/>
        </p:nvCxnSpPr>
        <p:spPr>
          <a:xfrm rot="5400000">
            <a:off x="4108001" y="4868186"/>
            <a:ext cx="486686" cy="382774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63" idx="0"/>
          </p:cNvCxnSpPr>
          <p:nvPr/>
        </p:nvCxnSpPr>
        <p:spPr>
          <a:xfrm flipV="1">
            <a:off x="4760656" y="4816230"/>
            <a:ext cx="0" cy="7019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er 131"/>
          <p:cNvGrpSpPr/>
          <p:nvPr/>
        </p:nvGrpSpPr>
        <p:grpSpPr>
          <a:xfrm>
            <a:off x="6761204" y="5710688"/>
            <a:ext cx="778391" cy="222392"/>
            <a:chOff x="203096" y="2993819"/>
            <a:chExt cx="579338" cy="222392"/>
          </a:xfrm>
        </p:grpSpPr>
        <p:sp>
          <p:nvSpPr>
            <p:cNvPr id="133" name="Rectangle à coins arrondis 132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9" name="Grouper 128"/>
          <p:cNvGrpSpPr/>
          <p:nvPr/>
        </p:nvGrpSpPr>
        <p:grpSpPr>
          <a:xfrm>
            <a:off x="4285240" y="5710688"/>
            <a:ext cx="2399328" cy="222392"/>
            <a:chOff x="203096" y="2993819"/>
            <a:chExt cx="579338" cy="222392"/>
          </a:xfrm>
        </p:grpSpPr>
        <p:sp>
          <p:nvSpPr>
            <p:cNvPr id="130" name="Rectangle à coins arrondis 129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6" name="Grouper 125"/>
          <p:cNvGrpSpPr/>
          <p:nvPr/>
        </p:nvGrpSpPr>
        <p:grpSpPr>
          <a:xfrm>
            <a:off x="2249691" y="5713884"/>
            <a:ext cx="2202272" cy="222392"/>
            <a:chOff x="203096" y="2993819"/>
            <a:chExt cx="579338" cy="222392"/>
          </a:xfrm>
        </p:grpSpPr>
        <p:sp>
          <p:nvSpPr>
            <p:cNvPr id="127" name="Rectangle à coins arrondis 126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Reminder</a:t>
            </a:r>
            <a:r>
              <a:rPr lang="fr-FR" b="1" dirty="0"/>
              <a:t>: </a:t>
            </a:r>
            <a:r>
              <a:rPr lang="fr-FR" dirty="0" err="1"/>
              <a:t>We</a:t>
            </a:r>
            <a:r>
              <a:rPr lang="fr-FR" dirty="0"/>
              <a:t> have been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i="1" dirty="0"/>
              <a:t>primal formulation</a:t>
            </a:r>
            <a:endParaRPr lang="fr-FR" b="1" dirty="0"/>
          </a:p>
        </p:txBody>
      </p:sp>
      <p:pic>
        <p:nvPicPr>
          <p:cNvPr id="86" name="Image 8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0" t="47112" r="42909" b="49235"/>
          <a:stretch/>
        </p:blipFill>
        <p:spPr>
          <a:xfrm>
            <a:off x="1537760" y="1482344"/>
            <a:ext cx="1494732" cy="651883"/>
          </a:xfrm>
          <a:prstGeom prst="rect">
            <a:avLst/>
          </a:prstGeom>
        </p:spPr>
      </p:pic>
      <p:pic>
        <p:nvPicPr>
          <p:cNvPr id="90" name="Image 8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9" t="51898" r="39689" b="44449"/>
          <a:stretch/>
        </p:blipFill>
        <p:spPr>
          <a:xfrm>
            <a:off x="4686296" y="1460446"/>
            <a:ext cx="2250983" cy="651883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24200" y="157999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endParaRPr lang="fr-FR" dirty="0"/>
          </a:p>
        </p:txBody>
      </p:sp>
      <p:sp>
        <p:nvSpPr>
          <p:cNvPr id="93" name="ZoneTexte 92"/>
          <p:cNvSpPr txBox="1"/>
          <p:nvPr/>
        </p:nvSpPr>
        <p:spPr>
          <a:xfrm>
            <a:off x="729050" y="2057584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Both</a:t>
            </a:r>
            <a:r>
              <a:rPr lang="fr-FR" dirty="0"/>
              <a:t> objectives are </a:t>
            </a:r>
            <a:r>
              <a:rPr lang="fr-FR" dirty="0" err="1"/>
              <a:t>strictly</a:t>
            </a:r>
            <a:r>
              <a:rPr lang="fr-FR" dirty="0"/>
              <a:t> </a:t>
            </a:r>
            <a:r>
              <a:rPr lang="fr-FR" dirty="0" err="1"/>
              <a:t>convex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 err="1"/>
              <a:t>Hence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express </a:t>
            </a:r>
            <a:r>
              <a:rPr lang="fr-FR" dirty="0" err="1"/>
              <a:t>this</a:t>
            </a:r>
            <a:r>
              <a:rPr lang="fr-FR" dirty="0"/>
              <a:t> as a </a:t>
            </a:r>
            <a:r>
              <a:rPr lang="fr-FR" dirty="0" err="1"/>
              <a:t>Lagrangian</a:t>
            </a:r>
            <a:endParaRPr lang="fr-FR" dirty="0"/>
          </a:p>
        </p:txBody>
      </p:sp>
      <p:pic>
        <p:nvPicPr>
          <p:cNvPr id="94" name="Image 9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9" t="56068" r="28840" b="39512"/>
          <a:stretch/>
        </p:blipFill>
        <p:spPr>
          <a:xfrm>
            <a:off x="1872043" y="2594425"/>
            <a:ext cx="4911057" cy="788722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739998" y="326105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maximize</a:t>
            </a:r>
            <a:r>
              <a:rPr lang="fr-FR" dirty="0"/>
              <a:t> the </a:t>
            </a:r>
            <a:r>
              <a:rPr lang="fr-FR" dirty="0" err="1"/>
              <a:t>margin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means</a:t>
            </a:r>
            <a:endParaRPr lang="fr-FR" dirty="0"/>
          </a:p>
        </p:txBody>
      </p:sp>
      <p:grpSp>
        <p:nvGrpSpPr>
          <p:cNvPr id="40" name="Grouper 39"/>
          <p:cNvGrpSpPr/>
          <p:nvPr/>
        </p:nvGrpSpPr>
        <p:grpSpPr>
          <a:xfrm>
            <a:off x="1434821" y="4123079"/>
            <a:ext cx="5315435" cy="900607"/>
            <a:chOff x="624013" y="3739879"/>
            <a:chExt cx="5315435" cy="900607"/>
          </a:xfrm>
        </p:grpSpPr>
        <p:pic>
          <p:nvPicPr>
            <p:cNvPr id="97" name="Image 96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99" t="61771" r="44864" b="33809"/>
            <a:stretch/>
          </p:blipFill>
          <p:spPr>
            <a:xfrm>
              <a:off x="624013" y="3739879"/>
              <a:ext cx="975053" cy="788722"/>
            </a:xfrm>
            <a:prstGeom prst="rect">
              <a:avLst/>
            </a:prstGeom>
          </p:spPr>
        </p:pic>
        <p:pic>
          <p:nvPicPr>
            <p:cNvPr id="110" name="Image 109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24" t="67011" r="40416" b="28569"/>
            <a:stretch/>
          </p:blipFill>
          <p:spPr>
            <a:xfrm>
              <a:off x="1697598" y="3851764"/>
              <a:ext cx="2112177" cy="788722"/>
            </a:xfrm>
            <a:prstGeom prst="rect">
              <a:avLst/>
            </a:prstGeom>
          </p:spPr>
        </p:pic>
        <p:pic>
          <p:nvPicPr>
            <p:cNvPr id="111" name="Image 110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08" t="72104" r="39232" b="23476"/>
            <a:stretch/>
          </p:blipFill>
          <p:spPr>
            <a:xfrm>
              <a:off x="3827271" y="3818917"/>
              <a:ext cx="2112177" cy="788722"/>
            </a:xfrm>
            <a:prstGeom prst="rect">
              <a:avLst/>
            </a:prstGeom>
          </p:spPr>
        </p:pic>
        <p:pic>
          <p:nvPicPr>
            <p:cNvPr id="23" name="Image 2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7760" y="4027818"/>
              <a:ext cx="292100" cy="177800"/>
            </a:xfrm>
            <a:prstGeom prst="rect">
              <a:avLst/>
            </a:prstGeom>
          </p:spPr>
        </p:pic>
        <p:pic>
          <p:nvPicPr>
            <p:cNvPr id="115" name="Image 114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5895" y="4013367"/>
              <a:ext cx="292100" cy="177800"/>
            </a:xfrm>
            <a:prstGeom prst="rect">
              <a:avLst/>
            </a:prstGeom>
          </p:spPr>
        </p:pic>
      </p:grpSp>
      <p:pic>
        <p:nvPicPr>
          <p:cNvPr id="112" name="Image 11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88" t="77135" r="36452" b="18445"/>
          <a:stretch/>
        </p:blipFill>
        <p:spPr>
          <a:xfrm>
            <a:off x="1363017" y="3592594"/>
            <a:ext cx="2112177" cy="788722"/>
          </a:xfrm>
          <a:prstGeom prst="rect">
            <a:avLst/>
          </a:prstGeom>
        </p:spPr>
      </p:pic>
      <p:pic>
        <p:nvPicPr>
          <p:cNvPr id="10" name="Image 9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0" t="16229" r="43881" b="78704"/>
          <a:stretch/>
        </p:blipFill>
        <p:spPr>
          <a:xfrm>
            <a:off x="2475446" y="3576697"/>
            <a:ext cx="1209963" cy="905555"/>
          </a:xfrm>
          <a:prstGeom prst="rect">
            <a:avLst/>
          </a:prstGeom>
        </p:spPr>
      </p:pic>
      <p:pic>
        <p:nvPicPr>
          <p:cNvPr id="114" name="Image 11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76" t="77135" r="45073" b="18445"/>
          <a:stretch/>
        </p:blipFill>
        <p:spPr>
          <a:xfrm>
            <a:off x="3492663" y="3570696"/>
            <a:ext cx="447552" cy="788722"/>
          </a:xfrm>
          <a:prstGeom prst="rect">
            <a:avLst/>
          </a:prstGeom>
        </p:spPr>
      </p:pic>
      <p:pic>
        <p:nvPicPr>
          <p:cNvPr id="116" name="Image 1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6" y="3866082"/>
            <a:ext cx="292100" cy="177800"/>
          </a:xfrm>
          <a:prstGeom prst="rect">
            <a:avLst/>
          </a:prstGeom>
        </p:spPr>
      </p:pic>
      <p:sp>
        <p:nvSpPr>
          <p:cNvPr id="117" name="ZoneTexte 116"/>
          <p:cNvSpPr txBox="1"/>
          <p:nvPr/>
        </p:nvSpPr>
        <p:spPr>
          <a:xfrm>
            <a:off x="761894" y="4773326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plug</a:t>
            </a:r>
            <a:r>
              <a:rPr lang="fr-FR" dirty="0"/>
              <a:t> back </a:t>
            </a:r>
            <a:r>
              <a:rPr lang="fr-FR" dirty="0" err="1"/>
              <a:t>this</a:t>
            </a:r>
            <a:r>
              <a:rPr lang="fr-FR" dirty="0"/>
              <a:t>     </a:t>
            </a:r>
            <a:r>
              <a:rPr lang="fr-FR" dirty="0" err="1"/>
              <a:t>into</a:t>
            </a:r>
            <a:r>
              <a:rPr lang="fr-FR" dirty="0"/>
              <a:t> the primal formulation (as a </a:t>
            </a:r>
            <a:r>
              <a:rPr lang="fr-FR" dirty="0" err="1"/>
              <a:t>Lagrangian</a:t>
            </a:r>
            <a:r>
              <a:rPr lang="fr-FR" dirty="0"/>
              <a:t>)</a:t>
            </a:r>
          </a:p>
        </p:txBody>
      </p:sp>
      <p:pic>
        <p:nvPicPr>
          <p:cNvPr id="124" name="Image 123" descr="ML.Cours.equation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4" t="22372" r="10307" b="72561"/>
          <a:stretch/>
        </p:blipFill>
        <p:spPr>
          <a:xfrm>
            <a:off x="886768" y="5142658"/>
            <a:ext cx="7418062" cy="773771"/>
          </a:xfrm>
          <a:prstGeom prst="rect">
            <a:avLst/>
          </a:prstGeom>
        </p:spPr>
      </p:pic>
      <p:pic>
        <p:nvPicPr>
          <p:cNvPr id="125" name="Image 124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2" t="57118" r="53817" b="41777"/>
          <a:stretch/>
        </p:blipFill>
        <p:spPr>
          <a:xfrm>
            <a:off x="2949039" y="4903249"/>
            <a:ext cx="208005" cy="197077"/>
          </a:xfrm>
          <a:prstGeom prst="rect">
            <a:avLst/>
          </a:prstGeom>
        </p:spPr>
      </p:pic>
      <p:sp>
        <p:nvSpPr>
          <p:cNvPr id="41" name="ZoneTexte 40"/>
          <p:cNvSpPr txBox="1"/>
          <p:nvPr/>
        </p:nvSpPr>
        <p:spPr>
          <a:xfrm>
            <a:off x="6937279" y="5945144"/>
            <a:ext cx="46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= 0</a:t>
            </a:r>
          </a:p>
        </p:txBody>
      </p:sp>
      <p:sp>
        <p:nvSpPr>
          <p:cNvPr id="135" name="ZoneTexte 134"/>
          <p:cNvSpPr txBox="1"/>
          <p:nvPr/>
        </p:nvSpPr>
        <p:spPr>
          <a:xfrm>
            <a:off x="4209604" y="5897637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44" name="Forme libre 43"/>
          <p:cNvSpPr/>
          <p:nvPr/>
        </p:nvSpPr>
        <p:spPr>
          <a:xfrm rot="354630">
            <a:off x="3273338" y="5999897"/>
            <a:ext cx="952443" cy="186128"/>
          </a:xfrm>
          <a:custGeom>
            <a:avLst/>
            <a:gdLst>
              <a:gd name="connsiteX0" fmla="*/ 0 w 952443"/>
              <a:gd name="connsiteY0" fmla="*/ 0 h 348998"/>
              <a:gd name="connsiteX1" fmla="*/ 229900 w 952443"/>
              <a:gd name="connsiteY1" fmla="*/ 339410 h 348998"/>
              <a:gd name="connsiteX2" fmla="*/ 952443 w 952443"/>
              <a:gd name="connsiteY2" fmla="*/ 262769 h 3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443" h="348998">
                <a:moveTo>
                  <a:pt x="0" y="0"/>
                </a:moveTo>
                <a:cubicBezTo>
                  <a:pt x="35580" y="147807"/>
                  <a:pt x="71160" y="295615"/>
                  <a:pt x="229900" y="339410"/>
                </a:cubicBezTo>
                <a:cubicBezTo>
                  <a:pt x="388640" y="383205"/>
                  <a:pt x="952443" y="262769"/>
                  <a:pt x="952443" y="2627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Forme libre 135"/>
          <p:cNvSpPr/>
          <p:nvPr/>
        </p:nvSpPr>
        <p:spPr>
          <a:xfrm rot="21218348" flipH="1">
            <a:off x="4544163" y="5992278"/>
            <a:ext cx="972296" cy="202660"/>
          </a:xfrm>
          <a:custGeom>
            <a:avLst/>
            <a:gdLst>
              <a:gd name="connsiteX0" fmla="*/ 0 w 952443"/>
              <a:gd name="connsiteY0" fmla="*/ 0 h 348998"/>
              <a:gd name="connsiteX1" fmla="*/ 229900 w 952443"/>
              <a:gd name="connsiteY1" fmla="*/ 339410 h 348998"/>
              <a:gd name="connsiteX2" fmla="*/ 952443 w 952443"/>
              <a:gd name="connsiteY2" fmla="*/ 262769 h 3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443" h="348998">
                <a:moveTo>
                  <a:pt x="0" y="0"/>
                </a:moveTo>
                <a:cubicBezTo>
                  <a:pt x="35580" y="147807"/>
                  <a:pt x="71160" y="295615"/>
                  <a:pt x="229900" y="339410"/>
                </a:cubicBezTo>
                <a:cubicBezTo>
                  <a:pt x="388640" y="383205"/>
                  <a:pt x="952443" y="262769"/>
                  <a:pt x="952443" y="26276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39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er 55"/>
          <p:cNvGrpSpPr/>
          <p:nvPr/>
        </p:nvGrpSpPr>
        <p:grpSpPr>
          <a:xfrm>
            <a:off x="4943032" y="4238670"/>
            <a:ext cx="1439211" cy="222392"/>
            <a:chOff x="203096" y="2993819"/>
            <a:chExt cx="579338" cy="222392"/>
          </a:xfrm>
        </p:grpSpPr>
        <p:sp>
          <p:nvSpPr>
            <p:cNvPr id="57" name="Rectangle à coins arrondis 56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r 48"/>
          <p:cNvGrpSpPr/>
          <p:nvPr/>
        </p:nvGrpSpPr>
        <p:grpSpPr>
          <a:xfrm>
            <a:off x="3247018" y="3284619"/>
            <a:ext cx="716665" cy="222392"/>
            <a:chOff x="203096" y="2993819"/>
            <a:chExt cx="579338" cy="222392"/>
          </a:xfrm>
        </p:grpSpPr>
        <p:sp>
          <p:nvSpPr>
            <p:cNvPr id="50" name="Rectangle à coins arrondis 49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29050" y="1113012"/>
            <a:ext cx="552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obtain</a:t>
            </a:r>
            <a:r>
              <a:rPr lang="fr-FR" dirty="0"/>
              <a:t> the </a:t>
            </a:r>
            <a:r>
              <a:rPr lang="fr-FR" b="1" dirty="0"/>
              <a:t>dual formulation </a:t>
            </a:r>
            <a:r>
              <a:rPr lang="fr-FR" dirty="0"/>
              <a:t>of the SVM </a:t>
            </a:r>
            <a:r>
              <a:rPr lang="fr-FR" dirty="0" err="1"/>
              <a:t>optimization</a:t>
            </a:r>
            <a:endParaRPr lang="fr-FR" dirty="0"/>
          </a:p>
        </p:txBody>
      </p:sp>
      <p:sp>
        <p:nvSpPr>
          <p:cNvPr id="92" name="ZoneTexte 91"/>
          <p:cNvSpPr txBox="1"/>
          <p:nvPr/>
        </p:nvSpPr>
        <p:spPr>
          <a:xfrm>
            <a:off x="732725" y="2193804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care about the dual formulation?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a </a:t>
            </a:r>
            <a:r>
              <a:rPr lang="fr-FR" dirty="0" err="1"/>
              <a:t>space</a:t>
            </a:r>
            <a:r>
              <a:rPr lang="fr-FR" dirty="0"/>
              <a:t> transformation </a:t>
            </a:r>
          </a:p>
        </p:txBody>
      </p:sp>
      <p:pic>
        <p:nvPicPr>
          <p:cNvPr id="124" name="Image 12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4" t="28108" r="29496" b="66825"/>
          <a:stretch/>
        </p:blipFill>
        <p:spPr>
          <a:xfrm>
            <a:off x="2063606" y="1416650"/>
            <a:ext cx="4500542" cy="842848"/>
          </a:xfrm>
          <a:prstGeom prst="rect">
            <a:avLst/>
          </a:prstGeom>
        </p:spPr>
      </p:pic>
      <p:pic>
        <p:nvPicPr>
          <p:cNvPr id="42" name="Image 41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31122" r="58758" b="66801"/>
          <a:stretch/>
        </p:blipFill>
        <p:spPr>
          <a:xfrm>
            <a:off x="6715701" y="2424709"/>
            <a:ext cx="282253" cy="493552"/>
          </a:xfrm>
          <a:prstGeom prst="rect">
            <a:avLst/>
          </a:prstGeom>
        </p:spPr>
      </p:pic>
      <p:sp>
        <p:nvSpPr>
          <p:cNvPr id="43" name="ZoneTexte 42"/>
          <p:cNvSpPr txBox="1"/>
          <p:nvPr/>
        </p:nvSpPr>
        <p:spPr>
          <a:xfrm>
            <a:off x="758749" y="3026483"/>
            <a:ext cx="80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Primal </a:t>
            </a:r>
          </a:p>
        </p:txBody>
      </p:sp>
      <p:pic>
        <p:nvPicPr>
          <p:cNvPr id="45" name="Image 44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7" t="33637" r="29403" b="61296"/>
          <a:stretch/>
        </p:blipFill>
        <p:spPr>
          <a:xfrm>
            <a:off x="904218" y="2829186"/>
            <a:ext cx="4500542" cy="842848"/>
          </a:xfrm>
          <a:prstGeom prst="rect">
            <a:avLst/>
          </a:prstGeom>
        </p:spPr>
      </p:pic>
      <p:sp>
        <p:nvSpPr>
          <p:cNvPr id="46" name="ZoneTexte 45"/>
          <p:cNvSpPr txBox="1"/>
          <p:nvPr/>
        </p:nvSpPr>
        <p:spPr>
          <a:xfrm>
            <a:off x="772842" y="3991483"/>
            <a:ext cx="62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Dual</a:t>
            </a:r>
          </a:p>
        </p:txBody>
      </p:sp>
      <p:pic>
        <p:nvPicPr>
          <p:cNvPr id="47" name="Image 4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0" t="39034" r="29310" b="55899"/>
          <a:stretch/>
        </p:blipFill>
        <p:spPr>
          <a:xfrm>
            <a:off x="1903597" y="3772288"/>
            <a:ext cx="4500542" cy="84284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314078" y="3533123"/>
            <a:ext cx="3365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Need</a:t>
            </a:r>
            <a:r>
              <a:rPr lang="fr-FR" dirty="0">
                <a:solidFill>
                  <a:srgbClr val="FF0000"/>
                </a:solidFill>
              </a:rPr>
              <a:t> to </a:t>
            </a:r>
            <a:r>
              <a:rPr lang="fr-FR" dirty="0" err="1">
                <a:solidFill>
                  <a:srgbClr val="FF0000"/>
                </a:solidFill>
              </a:rPr>
              <a:t>actually</a:t>
            </a:r>
            <a:r>
              <a:rPr lang="fr-FR" dirty="0">
                <a:solidFill>
                  <a:srgbClr val="FF0000"/>
                </a:solidFill>
              </a:rPr>
              <a:t> do the </a:t>
            </a:r>
            <a:r>
              <a:rPr lang="fr-FR" dirty="0" err="1">
                <a:solidFill>
                  <a:srgbClr val="FF0000"/>
                </a:solidFill>
              </a:rPr>
              <a:t>transform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2" name="Image 51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31122" r="58758" b="66801"/>
          <a:stretch/>
        </p:blipFill>
        <p:spPr>
          <a:xfrm>
            <a:off x="6585625" y="3489532"/>
            <a:ext cx="282253" cy="493552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104478" y="4547233"/>
            <a:ext cx="4175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There </a:t>
            </a:r>
            <a:r>
              <a:rPr lang="fr-FR" dirty="0" err="1">
                <a:solidFill>
                  <a:srgbClr val="FF0000"/>
                </a:solidFill>
              </a:rPr>
              <a:t>is</a:t>
            </a:r>
            <a:r>
              <a:rPr lang="fr-FR" dirty="0">
                <a:solidFill>
                  <a:srgbClr val="FF0000"/>
                </a:solidFill>
              </a:rPr>
              <a:t> no </a:t>
            </a:r>
            <a:r>
              <a:rPr lang="fr-FR" dirty="0" err="1">
                <a:solidFill>
                  <a:srgbClr val="FF0000"/>
                </a:solidFill>
              </a:rPr>
              <a:t>need</a:t>
            </a:r>
            <a:r>
              <a:rPr lang="fr-FR" dirty="0">
                <a:solidFill>
                  <a:srgbClr val="FF0000"/>
                </a:solidFill>
              </a:rPr>
              <a:t> to </a:t>
            </a:r>
            <a:r>
              <a:rPr lang="fr-FR" dirty="0" err="1">
                <a:solidFill>
                  <a:srgbClr val="FF0000"/>
                </a:solidFill>
              </a:rPr>
              <a:t>perform</a:t>
            </a:r>
            <a:r>
              <a:rPr lang="fr-FR" dirty="0">
                <a:solidFill>
                  <a:srgbClr val="FF0000"/>
                </a:solidFill>
              </a:rPr>
              <a:t> the </a:t>
            </a:r>
            <a:r>
              <a:rPr lang="fr-FR" dirty="0" err="1">
                <a:solidFill>
                  <a:srgbClr val="FF0000"/>
                </a:solidFill>
              </a:rPr>
              <a:t>transform</a:t>
            </a:r>
            <a:r>
              <a:rPr lang="fr-FR" dirty="0">
                <a:solidFill>
                  <a:srgbClr val="FF0000"/>
                </a:solidFill>
              </a:rPr>
              <a:t>     </a:t>
            </a:r>
          </a:p>
          <a:p>
            <a:r>
              <a:rPr lang="fr-FR" dirty="0" err="1">
                <a:solidFill>
                  <a:srgbClr val="FF0000"/>
                </a:solidFill>
              </a:rPr>
              <a:t>We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just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need</a:t>
            </a:r>
            <a:r>
              <a:rPr lang="fr-FR" dirty="0">
                <a:solidFill>
                  <a:srgbClr val="FF0000"/>
                </a:solidFill>
              </a:rPr>
              <a:t> to </a:t>
            </a:r>
            <a:r>
              <a:rPr lang="fr-FR" dirty="0" err="1">
                <a:solidFill>
                  <a:srgbClr val="FF0000"/>
                </a:solidFill>
              </a:rPr>
              <a:t>define</a:t>
            </a:r>
            <a:r>
              <a:rPr lang="fr-FR" dirty="0">
                <a:solidFill>
                  <a:srgbClr val="FF0000"/>
                </a:solidFill>
              </a:rPr>
              <a:t> the </a:t>
            </a:r>
            <a:r>
              <a:rPr lang="fr-FR" dirty="0" err="1">
                <a:solidFill>
                  <a:srgbClr val="FF0000"/>
                </a:solidFill>
              </a:rPr>
              <a:t>behavior</a:t>
            </a:r>
            <a:r>
              <a:rPr lang="fr-FR" dirty="0">
                <a:solidFill>
                  <a:srgbClr val="FF0000"/>
                </a:solidFill>
              </a:rPr>
              <a:t> of </a:t>
            </a:r>
          </a:p>
        </p:txBody>
      </p:sp>
      <p:pic>
        <p:nvPicPr>
          <p:cNvPr id="54" name="Image 5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6" t="56146" r="38747" b="41413"/>
          <a:stretch/>
        </p:blipFill>
        <p:spPr>
          <a:xfrm>
            <a:off x="5830249" y="4805457"/>
            <a:ext cx="2270992" cy="405969"/>
          </a:xfrm>
          <a:prstGeom prst="rect">
            <a:avLst/>
          </a:prstGeom>
        </p:spPr>
      </p:pic>
      <p:pic>
        <p:nvPicPr>
          <p:cNvPr id="55" name="Image 54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31122" r="58758" b="66801"/>
          <a:stretch/>
        </p:blipFill>
        <p:spPr>
          <a:xfrm>
            <a:off x="6171737" y="4502486"/>
            <a:ext cx="282253" cy="493552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1497751" y="5331861"/>
            <a:ext cx="6183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 dirty="0"/>
              <a:t>Math </a:t>
            </a:r>
            <a:r>
              <a:rPr lang="fr-FR" sz="2400" b="1" dirty="0" err="1"/>
              <a:t>magic</a:t>
            </a:r>
            <a:r>
              <a:rPr lang="fr-FR" sz="2400" b="1" dirty="0"/>
              <a:t>: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don’t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know </a:t>
            </a:r>
            <a:r>
              <a:rPr lang="fr-FR" sz="2400" dirty="0" err="1"/>
              <a:t>what</a:t>
            </a:r>
            <a:r>
              <a:rPr lang="fr-FR" sz="2400" dirty="0"/>
              <a:t>      </a:t>
            </a:r>
            <a:r>
              <a:rPr lang="fr-FR" sz="2400" dirty="0" err="1"/>
              <a:t>is</a:t>
            </a:r>
            <a:endParaRPr lang="fr-FR" sz="2400" dirty="0"/>
          </a:p>
          <a:p>
            <a:pPr algn="ctr"/>
            <a:r>
              <a:rPr lang="fr-FR" sz="2400" dirty="0"/>
              <a:t>but </a:t>
            </a:r>
            <a:r>
              <a:rPr lang="fr-FR" sz="2400" dirty="0" err="1"/>
              <a:t>just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                            </a:t>
            </a:r>
            <a:r>
              <a:rPr lang="fr-FR" sz="2400" dirty="0" err="1"/>
              <a:t>does</a:t>
            </a:r>
            <a:r>
              <a:rPr lang="fr-FR" sz="2400" dirty="0"/>
              <a:t>  </a:t>
            </a:r>
            <a:endParaRPr lang="fr-FR" sz="2400" b="1" dirty="0"/>
          </a:p>
        </p:txBody>
      </p:sp>
      <p:pic>
        <p:nvPicPr>
          <p:cNvPr id="60" name="Image 59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31122" r="58758" b="66801"/>
          <a:stretch/>
        </p:blipFill>
        <p:spPr>
          <a:xfrm>
            <a:off x="6956557" y="5254188"/>
            <a:ext cx="378356" cy="661599"/>
          </a:xfrm>
          <a:prstGeom prst="rect">
            <a:avLst/>
          </a:prstGeom>
        </p:spPr>
      </p:pic>
      <p:pic>
        <p:nvPicPr>
          <p:cNvPr id="61" name="Image 60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72" t="56146" r="38747" b="41413"/>
          <a:stretch/>
        </p:blipFill>
        <p:spPr>
          <a:xfrm>
            <a:off x="4097552" y="5580896"/>
            <a:ext cx="2071674" cy="6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3" grpId="0"/>
      <p:bldP spid="53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1346835" y="5644750"/>
            <a:ext cx="624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Dual</a:t>
            </a:r>
          </a:p>
        </p:txBody>
      </p:sp>
      <p:pic>
        <p:nvPicPr>
          <p:cNvPr id="47" name="Image 4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0" t="39034" r="29310" b="55899"/>
          <a:stretch/>
        </p:blipFill>
        <p:spPr>
          <a:xfrm>
            <a:off x="2477590" y="5425555"/>
            <a:ext cx="4500542" cy="842848"/>
          </a:xfrm>
          <a:prstGeom prst="rect">
            <a:avLst/>
          </a:prstGeom>
        </p:spPr>
      </p:pic>
      <p:pic>
        <p:nvPicPr>
          <p:cNvPr id="48" name="Image 47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2" t="45945" r="52603" b="51799"/>
          <a:stretch/>
        </p:blipFill>
        <p:spPr>
          <a:xfrm>
            <a:off x="1555170" y="2777906"/>
            <a:ext cx="1860489" cy="375322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739998" y="1176782"/>
            <a:ext cx="391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transform</a:t>
            </a:r>
            <a:r>
              <a:rPr lang="fr-FR" dirty="0"/>
              <a:t>     ? </a:t>
            </a:r>
          </a:p>
        </p:txBody>
      </p:sp>
      <p:pic>
        <p:nvPicPr>
          <p:cNvPr id="17" name="Image 16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31122" r="58758" b="66801"/>
          <a:stretch/>
        </p:blipFill>
        <p:spPr>
          <a:xfrm>
            <a:off x="4050823" y="1143935"/>
            <a:ext cx="282253" cy="493552"/>
          </a:xfrm>
          <a:prstGeom prst="rect">
            <a:avLst/>
          </a:prstGeom>
        </p:spPr>
      </p:pic>
      <p:pic>
        <p:nvPicPr>
          <p:cNvPr id="44" name="Image 43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2" t="30239" r="36586" b="66108"/>
          <a:stretch/>
        </p:blipFill>
        <p:spPr>
          <a:xfrm>
            <a:off x="827577" y="1867848"/>
            <a:ext cx="3083939" cy="651883"/>
          </a:xfrm>
          <a:prstGeom prst="rect">
            <a:avLst/>
          </a:prstGeom>
        </p:spPr>
      </p:pic>
      <p:pic>
        <p:nvPicPr>
          <p:cNvPr id="49" name="Image 48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5" t="26548" r="43332" b="70660"/>
          <a:stretch/>
        </p:blipFill>
        <p:spPr>
          <a:xfrm>
            <a:off x="816629" y="1418241"/>
            <a:ext cx="1757011" cy="658753"/>
          </a:xfrm>
          <a:prstGeom prst="rect">
            <a:avLst/>
          </a:prstGeom>
        </p:spPr>
      </p:pic>
      <p:sp>
        <p:nvSpPr>
          <p:cNvPr id="50" name="Flèche vers la droite 49"/>
          <p:cNvSpPr/>
          <p:nvPr/>
        </p:nvSpPr>
        <p:spPr>
          <a:xfrm>
            <a:off x="6599192" y="2037418"/>
            <a:ext cx="409487" cy="32617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4550461" y="1031653"/>
            <a:ext cx="1881978" cy="1946617"/>
            <a:chOff x="5166236" y="968681"/>
            <a:chExt cx="2466896" cy="2471547"/>
          </a:xfrm>
        </p:grpSpPr>
        <p:sp>
          <p:nvSpPr>
            <p:cNvPr id="18" name="ZoneTexte 17"/>
            <p:cNvSpPr txBox="1"/>
            <p:nvPr/>
          </p:nvSpPr>
          <p:spPr>
            <a:xfrm>
              <a:off x="5414644" y="1445469"/>
              <a:ext cx="163354" cy="32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dirty="0">
                <a:sym typeface="Wingdings"/>
              </a:endParaRPr>
            </a:p>
          </p:txBody>
        </p:sp>
        <p:cxnSp>
          <p:nvCxnSpPr>
            <p:cNvPr id="19" name="Connecteur droit 18"/>
            <p:cNvCxnSpPr/>
            <p:nvPr/>
          </p:nvCxnSpPr>
          <p:spPr>
            <a:xfrm flipV="1">
              <a:off x="6256099" y="1321511"/>
              <a:ext cx="0" cy="2118717"/>
            </a:xfrm>
            <a:prstGeom prst="line">
              <a:avLst/>
            </a:prstGeom>
            <a:ln w="38100" cmpd="sng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166236" y="2452729"/>
              <a:ext cx="2238215" cy="0"/>
            </a:xfrm>
            <a:prstGeom prst="line">
              <a:avLst/>
            </a:prstGeom>
            <a:ln w="38100" cmpd="sng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lipse 20"/>
            <p:cNvSpPr/>
            <p:nvPr/>
          </p:nvSpPr>
          <p:spPr>
            <a:xfrm>
              <a:off x="5968038" y="3138054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/>
            <p:cNvSpPr/>
            <p:nvPr/>
          </p:nvSpPr>
          <p:spPr>
            <a:xfrm>
              <a:off x="6938781" y="2664357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Ellipse 22"/>
            <p:cNvSpPr/>
            <p:nvPr/>
          </p:nvSpPr>
          <p:spPr>
            <a:xfrm>
              <a:off x="6042904" y="1565306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551673" y="1833834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/>
            <p:cNvSpPr/>
            <p:nvPr/>
          </p:nvSpPr>
          <p:spPr>
            <a:xfrm>
              <a:off x="5490247" y="2807387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Ellipse 25"/>
            <p:cNvSpPr/>
            <p:nvPr/>
          </p:nvSpPr>
          <p:spPr>
            <a:xfrm>
              <a:off x="6597404" y="3100231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/>
            <p:cNvSpPr/>
            <p:nvPr/>
          </p:nvSpPr>
          <p:spPr>
            <a:xfrm>
              <a:off x="5328799" y="2286866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6993497" y="2049587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597404" y="1630129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à coins arrondis 29"/>
            <p:cNvSpPr/>
            <p:nvPr/>
          </p:nvSpPr>
          <p:spPr>
            <a:xfrm>
              <a:off x="5985544" y="2270507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à coins arrondis 30"/>
            <p:cNvSpPr/>
            <p:nvPr/>
          </p:nvSpPr>
          <p:spPr>
            <a:xfrm>
              <a:off x="6455521" y="2452729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6281830" y="2450875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6181134" y="2304762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à coins arrondis 33"/>
            <p:cNvSpPr/>
            <p:nvPr/>
          </p:nvSpPr>
          <p:spPr>
            <a:xfrm>
              <a:off x="6139471" y="2150306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à coins arrondis 34"/>
            <p:cNvSpPr/>
            <p:nvPr/>
          </p:nvSpPr>
          <p:spPr>
            <a:xfrm>
              <a:off x="6372526" y="2644695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à coins arrondis 35"/>
            <p:cNvSpPr/>
            <p:nvPr/>
          </p:nvSpPr>
          <p:spPr>
            <a:xfrm>
              <a:off x="6090523" y="2458875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à coins arrondis 36"/>
            <p:cNvSpPr/>
            <p:nvPr/>
          </p:nvSpPr>
          <p:spPr>
            <a:xfrm>
              <a:off x="6057891" y="2620390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6221533" y="2596084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à coins arrondis 38"/>
            <p:cNvSpPr/>
            <p:nvPr/>
          </p:nvSpPr>
          <p:spPr>
            <a:xfrm>
              <a:off x="5926342" y="2397557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à coins arrondis 39"/>
            <p:cNvSpPr/>
            <p:nvPr/>
          </p:nvSpPr>
          <p:spPr>
            <a:xfrm>
              <a:off x="6327738" y="2120043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6365937" y="2254913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Ellipse 78"/>
            <p:cNvSpPr/>
            <p:nvPr/>
          </p:nvSpPr>
          <p:spPr>
            <a:xfrm>
              <a:off x="5678165" y="1876638"/>
              <a:ext cx="1160781" cy="1147952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 descr="ML.Cours.equation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050" t="30239" r="52867" b="66157"/>
            <a:stretch/>
          </p:blipFill>
          <p:spPr>
            <a:xfrm>
              <a:off x="6337159" y="968681"/>
              <a:ext cx="262436" cy="643133"/>
            </a:xfrm>
            <a:prstGeom prst="rect">
              <a:avLst/>
            </a:prstGeom>
          </p:spPr>
        </p:pic>
        <p:pic>
          <p:nvPicPr>
            <p:cNvPr id="81" name="Image 80" descr="ML.Cours.equation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76" t="30239" r="55403" b="66157"/>
            <a:stretch/>
          </p:blipFill>
          <p:spPr>
            <a:xfrm>
              <a:off x="7403631" y="1960564"/>
              <a:ext cx="229501" cy="643133"/>
            </a:xfrm>
            <a:prstGeom prst="rect">
              <a:avLst/>
            </a:prstGeom>
          </p:spPr>
        </p:pic>
      </p:grpSp>
      <p:grpSp>
        <p:nvGrpSpPr>
          <p:cNvPr id="10" name="Grouper 9"/>
          <p:cNvGrpSpPr/>
          <p:nvPr/>
        </p:nvGrpSpPr>
        <p:grpSpPr>
          <a:xfrm>
            <a:off x="6778775" y="1307236"/>
            <a:ext cx="2066898" cy="1791249"/>
            <a:chOff x="10087727" y="1331885"/>
            <a:chExt cx="3243659" cy="2557213"/>
          </a:xfrm>
        </p:grpSpPr>
        <p:cxnSp>
          <p:nvCxnSpPr>
            <p:cNvPr id="51" name="Connecteur droit 50"/>
            <p:cNvCxnSpPr/>
            <p:nvPr/>
          </p:nvCxnSpPr>
          <p:spPr>
            <a:xfrm flipH="1" flipV="1">
              <a:off x="11524822" y="1331885"/>
              <a:ext cx="6666" cy="1340232"/>
            </a:xfrm>
            <a:prstGeom prst="line">
              <a:avLst/>
            </a:prstGeom>
            <a:ln w="38100" cmpd="sng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11524822" y="2658797"/>
              <a:ext cx="1491705" cy="13321"/>
            </a:xfrm>
            <a:prstGeom prst="line">
              <a:avLst/>
            </a:prstGeom>
            <a:ln w="38100" cmpd="sng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 flipH="1" flipV="1">
              <a:off x="10581961" y="1981677"/>
              <a:ext cx="792795" cy="1358787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 flipH="1">
              <a:off x="10725400" y="2644025"/>
              <a:ext cx="806087" cy="805971"/>
            </a:xfrm>
            <a:prstGeom prst="line">
              <a:avLst/>
            </a:prstGeom>
            <a:ln w="38100" cmpd="sng"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 flipH="1" flipV="1">
              <a:off x="11875324" y="1648641"/>
              <a:ext cx="792794" cy="1358786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/>
            <p:cNvCxnSpPr/>
            <p:nvPr/>
          </p:nvCxnSpPr>
          <p:spPr>
            <a:xfrm flipH="1">
              <a:off x="10581962" y="1648640"/>
              <a:ext cx="1293362" cy="333038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 flipH="1">
              <a:off x="11374756" y="3007427"/>
              <a:ext cx="1293362" cy="333038"/>
            </a:xfrm>
            <a:prstGeom prst="line">
              <a:avLst/>
            </a:prstGeom>
            <a:ln>
              <a:solidFill>
                <a:srgbClr val="0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à coins arrondis 57"/>
            <p:cNvSpPr/>
            <p:nvPr/>
          </p:nvSpPr>
          <p:spPr>
            <a:xfrm>
              <a:off x="11250812" y="2206302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1896031" y="2486990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11568484" y="2693306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11585765" y="2428423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Rectangle à coins arrondis 61"/>
            <p:cNvSpPr/>
            <p:nvPr/>
          </p:nvSpPr>
          <p:spPr>
            <a:xfrm>
              <a:off x="11474539" y="2262552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Rectangle à coins arrondis 62"/>
            <p:cNvSpPr/>
            <p:nvPr/>
          </p:nvSpPr>
          <p:spPr>
            <a:xfrm>
              <a:off x="11769921" y="2772268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11260022" y="2548333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à coins arrondis 64"/>
            <p:cNvSpPr/>
            <p:nvPr/>
          </p:nvSpPr>
          <p:spPr>
            <a:xfrm>
              <a:off x="11269996" y="2810669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à coins arrondis 65"/>
            <p:cNvSpPr/>
            <p:nvPr/>
          </p:nvSpPr>
          <p:spPr>
            <a:xfrm>
              <a:off x="11531488" y="2933175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à coins arrondis 66"/>
            <p:cNvSpPr/>
            <p:nvPr/>
          </p:nvSpPr>
          <p:spPr>
            <a:xfrm>
              <a:off x="11131750" y="2428423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à coins arrondis 67"/>
            <p:cNvSpPr/>
            <p:nvPr/>
          </p:nvSpPr>
          <p:spPr>
            <a:xfrm>
              <a:off x="11705814" y="2112922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à coins arrondis 68"/>
            <p:cNvSpPr/>
            <p:nvPr/>
          </p:nvSpPr>
          <p:spPr>
            <a:xfrm>
              <a:off x="11840702" y="2315683"/>
              <a:ext cx="55329" cy="48611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69"/>
            <p:cNvSpPr/>
            <p:nvPr/>
          </p:nvSpPr>
          <p:spPr>
            <a:xfrm>
              <a:off x="12165297" y="2392212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Ellipse 70"/>
            <p:cNvSpPr/>
            <p:nvPr/>
          </p:nvSpPr>
          <p:spPr>
            <a:xfrm>
              <a:off x="12503968" y="2168654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Ellipse 71"/>
            <p:cNvSpPr/>
            <p:nvPr/>
          </p:nvSpPr>
          <p:spPr>
            <a:xfrm>
              <a:off x="12221657" y="1495183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2081273" y="1711643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Ellipse 73"/>
            <p:cNvSpPr/>
            <p:nvPr/>
          </p:nvSpPr>
          <p:spPr>
            <a:xfrm>
              <a:off x="12001148" y="2109404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/>
            <p:cNvSpPr/>
            <p:nvPr/>
          </p:nvSpPr>
          <p:spPr>
            <a:xfrm>
              <a:off x="12499089" y="2404919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/>
            <p:cNvSpPr/>
            <p:nvPr/>
          </p:nvSpPr>
          <p:spPr>
            <a:xfrm>
              <a:off x="12613401" y="1779878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/>
            <p:cNvSpPr/>
            <p:nvPr/>
          </p:nvSpPr>
          <p:spPr>
            <a:xfrm>
              <a:off x="12296265" y="1927721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/>
            <p:cNvSpPr/>
            <p:nvPr/>
          </p:nvSpPr>
          <p:spPr>
            <a:xfrm>
              <a:off x="12832544" y="2190569"/>
              <a:ext cx="109433" cy="10791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8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 descr="ML.Cours.equation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9" t="30239" r="46910" b="66157"/>
            <a:stretch/>
          </p:blipFill>
          <p:spPr>
            <a:xfrm>
              <a:off x="13101885" y="2336243"/>
              <a:ext cx="229501" cy="643133"/>
            </a:xfrm>
            <a:prstGeom prst="rect">
              <a:avLst/>
            </a:prstGeom>
          </p:spPr>
        </p:pic>
        <p:pic>
          <p:nvPicPr>
            <p:cNvPr id="83" name="Image 82" descr="ML.Cours.equations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683" t="30044" r="40612" b="66352"/>
            <a:stretch/>
          </p:blipFill>
          <p:spPr>
            <a:xfrm>
              <a:off x="10087727" y="3245965"/>
              <a:ext cx="718980" cy="643133"/>
            </a:xfrm>
            <a:prstGeom prst="rect">
              <a:avLst/>
            </a:prstGeom>
          </p:spPr>
        </p:pic>
      </p:grpSp>
      <p:sp>
        <p:nvSpPr>
          <p:cNvPr id="89" name="ZoneTexte 88"/>
          <p:cNvSpPr txBox="1"/>
          <p:nvPr/>
        </p:nvSpPr>
        <p:spPr>
          <a:xfrm>
            <a:off x="827582" y="2474267"/>
            <a:ext cx="341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introduce</a:t>
            </a:r>
            <a:endParaRPr lang="fr-FR" dirty="0"/>
          </a:p>
        </p:txBody>
      </p:sp>
      <p:pic>
        <p:nvPicPr>
          <p:cNvPr id="90" name="Image 8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72" t="45945" r="27785" b="45218"/>
          <a:stretch/>
        </p:blipFill>
        <p:spPr>
          <a:xfrm>
            <a:off x="827582" y="3495680"/>
            <a:ext cx="4778379" cy="1470017"/>
          </a:xfrm>
          <a:prstGeom prst="rect">
            <a:avLst/>
          </a:prstGeom>
        </p:spPr>
      </p:pic>
      <p:sp>
        <p:nvSpPr>
          <p:cNvPr id="91" name="ZoneTexte 90"/>
          <p:cNvSpPr txBox="1"/>
          <p:nvPr/>
        </p:nvSpPr>
        <p:spPr>
          <a:xfrm>
            <a:off x="1005959" y="3075562"/>
            <a:ext cx="310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(the square of the dot </a:t>
            </a:r>
            <a:r>
              <a:rPr lang="fr-FR" dirty="0" err="1"/>
              <a:t>product</a:t>
            </a:r>
            <a:r>
              <a:rPr lang="fr-FR" dirty="0"/>
              <a:t>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025307" y="4565613"/>
            <a:ext cx="1258977" cy="37818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Image 92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09" t="30239" r="38070" b="66157"/>
          <a:stretch/>
        </p:blipFill>
        <p:spPr>
          <a:xfrm>
            <a:off x="7733733" y="977968"/>
            <a:ext cx="162224" cy="454602"/>
          </a:xfrm>
          <a:prstGeom prst="rect">
            <a:avLst/>
          </a:prstGeom>
        </p:spPr>
      </p:pic>
      <p:sp>
        <p:nvSpPr>
          <p:cNvPr id="12" name="Forme libre 11"/>
          <p:cNvSpPr/>
          <p:nvPr/>
        </p:nvSpPr>
        <p:spPr>
          <a:xfrm>
            <a:off x="2682167" y="4948818"/>
            <a:ext cx="3755034" cy="722615"/>
          </a:xfrm>
          <a:custGeom>
            <a:avLst/>
            <a:gdLst>
              <a:gd name="connsiteX0" fmla="*/ 0 w 3755034"/>
              <a:gd name="connsiteY0" fmla="*/ 0 h 722615"/>
              <a:gd name="connsiteX1" fmla="*/ 580224 w 3755034"/>
              <a:gd name="connsiteY1" fmla="*/ 383205 h 722615"/>
              <a:gd name="connsiteX2" fmla="*/ 3229548 w 3755034"/>
              <a:gd name="connsiteY2" fmla="*/ 547436 h 722615"/>
              <a:gd name="connsiteX3" fmla="*/ 3755034 w 3755034"/>
              <a:gd name="connsiteY3" fmla="*/ 722615 h 722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5034" h="722615">
                <a:moveTo>
                  <a:pt x="0" y="0"/>
                </a:moveTo>
                <a:cubicBezTo>
                  <a:pt x="20983" y="145983"/>
                  <a:pt x="41966" y="291966"/>
                  <a:pt x="580224" y="383205"/>
                </a:cubicBezTo>
                <a:cubicBezTo>
                  <a:pt x="1118482" y="474444"/>
                  <a:pt x="2700413" y="490868"/>
                  <a:pt x="3229548" y="547436"/>
                </a:cubicBezTo>
                <a:cubicBezTo>
                  <a:pt x="3758683" y="604004"/>
                  <a:pt x="3755034" y="722615"/>
                  <a:pt x="3755034" y="72261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4" name="Rectangle à coins arrondis 93"/>
          <p:cNvSpPr/>
          <p:nvPr/>
        </p:nvSpPr>
        <p:spPr>
          <a:xfrm>
            <a:off x="5595013" y="5671432"/>
            <a:ext cx="1294659" cy="42699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3678075" y="4620354"/>
            <a:ext cx="490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Can </a:t>
            </a:r>
            <a:r>
              <a:rPr lang="fr-FR" b="1" dirty="0" err="1">
                <a:solidFill>
                  <a:srgbClr val="FF0000"/>
                </a:solidFill>
              </a:rPr>
              <a:t>be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plugged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directly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into</a:t>
            </a:r>
            <a:r>
              <a:rPr lang="fr-FR" b="1" dirty="0">
                <a:solidFill>
                  <a:srgbClr val="FF0000"/>
                </a:solidFill>
              </a:rPr>
              <a:t> the dual formulation</a:t>
            </a:r>
          </a:p>
          <a:p>
            <a:r>
              <a:rPr lang="fr-FR" b="1" dirty="0" err="1">
                <a:solidFill>
                  <a:srgbClr val="FF0000"/>
                </a:solidFill>
              </a:rPr>
              <a:t>without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even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having</a:t>
            </a:r>
            <a:r>
              <a:rPr lang="fr-FR" b="1" dirty="0">
                <a:solidFill>
                  <a:srgbClr val="FF0000"/>
                </a:solidFill>
              </a:rPr>
              <a:t> to </a:t>
            </a:r>
            <a:r>
              <a:rPr lang="fr-FR" b="1" dirty="0" err="1">
                <a:solidFill>
                  <a:srgbClr val="FF0000"/>
                </a:solidFill>
              </a:rPr>
              <a:t>compute</a:t>
            </a:r>
            <a:r>
              <a:rPr lang="fr-FR" b="1" dirty="0">
                <a:solidFill>
                  <a:srgbClr val="FF0000"/>
                </a:solidFill>
              </a:rPr>
              <a:t> the </a:t>
            </a:r>
            <a:r>
              <a:rPr lang="fr-FR" b="1" dirty="0" err="1">
                <a:solidFill>
                  <a:srgbClr val="FF0000"/>
                </a:solidFill>
              </a:rPr>
              <a:t>transform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95" name="Image 94" descr="ML.Cours.equation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0" t="31122" r="58758" b="66801"/>
          <a:stretch/>
        </p:blipFill>
        <p:spPr>
          <a:xfrm>
            <a:off x="8260008" y="4875158"/>
            <a:ext cx="245901" cy="42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9" grpId="0"/>
      <p:bldP spid="91" grpId="0"/>
      <p:bldP spid="11" grpId="0" animBg="1"/>
      <p:bldP spid="12" grpId="0" animBg="1"/>
      <p:bldP spid="94" grpId="0" animBg="1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27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 4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3" t="59886" r="23537" b="35047"/>
          <a:stretch/>
        </p:blipFill>
        <p:spPr>
          <a:xfrm>
            <a:off x="1906009" y="1143936"/>
            <a:ext cx="4999648" cy="936319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685258" y="2365319"/>
            <a:ext cx="427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Some</a:t>
            </a:r>
            <a:r>
              <a:rPr lang="fr-FR" dirty="0"/>
              <a:t> of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kernel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are</a:t>
            </a:r>
          </a:p>
        </p:txBody>
      </p:sp>
      <p:pic>
        <p:nvPicPr>
          <p:cNvPr id="84" name="Image 8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6" t="56214" r="38675" b="41184"/>
          <a:stretch/>
        </p:blipFill>
        <p:spPr>
          <a:xfrm>
            <a:off x="2201605" y="1788529"/>
            <a:ext cx="2654821" cy="478249"/>
          </a:xfrm>
          <a:prstGeom prst="rect">
            <a:avLst/>
          </a:prstGeom>
        </p:spPr>
      </p:pic>
      <p:sp>
        <p:nvSpPr>
          <p:cNvPr id="85" name="ZoneTexte 84"/>
          <p:cNvSpPr txBox="1"/>
          <p:nvPr/>
        </p:nvSpPr>
        <p:spPr>
          <a:xfrm>
            <a:off x="677740" y="1802437"/>
            <a:ext cx="18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Kernel</a:t>
            </a:r>
            <a:r>
              <a:rPr lang="fr-FR" b="1" dirty="0"/>
              <a:t> </a:t>
            </a:r>
            <a:r>
              <a:rPr lang="fr-FR" b="1" dirty="0" err="1"/>
              <a:t>function</a:t>
            </a:r>
            <a:endParaRPr lang="fr-FR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685538" y="1245521"/>
            <a:ext cx="18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Decision</a:t>
            </a:r>
            <a:endParaRPr lang="fr-FR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2292675" y="3104454"/>
            <a:ext cx="18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Polynomial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2292675" y="4143708"/>
            <a:ext cx="18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Radial Basis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2303623" y="4657406"/>
            <a:ext cx="18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Sigmoïd</a:t>
            </a:r>
            <a:endParaRPr lang="fr-FR" b="1" dirty="0"/>
          </a:p>
        </p:txBody>
      </p:sp>
      <p:pic>
        <p:nvPicPr>
          <p:cNvPr id="96" name="Image 9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86" t="65507" r="38675" b="31891"/>
          <a:stretch/>
        </p:blipFill>
        <p:spPr>
          <a:xfrm>
            <a:off x="3569741" y="3061231"/>
            <a:ext cx="2654821" cy="478249"/>
          </a:xfrm>
          <a:prstGeom prst="rect">
            <a:avLst/>
          </a:prstGeom>
        </p:spPr>
      </p:pic>
      <p:pic>
        <p:nvPicPr>
          <p:cNvPr id="97" name="Image 9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69" t="69658" r="36727" b="27740"/>
          <a:stretch/>
        </p:blipFill>
        <p:spPr>
          <a:xfrm>
            <a:off x="3767817" y="4078014"/>
            <a:ext cx="3104996" cy="478249"/>
          </a:xfrm>
          <a:prstGeom prst="rect">
            <a:avLst/>
          </a:prstGeom>
        </p:spPr>
      </p:pic>
      <p:pic>
        <p:nvPicPr>
          <p:cNvPr id="98" name="Image 97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12" t="73520" r="35884" b="23878"/>
          <a:stretch/>
        </p:blipFill>
        <p:spPr>
          <a:xfrm>
            <a:off x="3800661" y="4539701"/>
            <a:ext cx="3104996" cy="478249"/>
          </a:xfrm>
          <a:prstGeom prst="rect">
            <a:avLst/>
          </a:prstGeom>
        </p:spPr>
      </p:pic>
      <p:pic>
        <p:nvPicPr>
          <p:cNvPr id="3" name="Image 2" descr="images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262" t="122304" r="101262" b="-122304"/>
          <a:stretch/>
        </p:blipFill>
        <p:spPr>
          <a:xfrm>
            <a:off x="0" y="3625813"/>
            <a:ext cx="4330700" cy="1879600"/>
          </a:xfrm>
          <a:prstGeom prst="rect">
            <a:avLst/>
          </a:prstGeom>
        </p:spPr>
      </p:pic>
      <p:pic>
        <p:nvPicPr>
          <p:cNvPr id="8" name="Image 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89" y="3659919"/>
            <a:ext cx="2605143" cy="258666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2341598" y="3594225"/>
            <a:ext cx="186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Gaussian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51278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3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1981416" y="1774248"/>
            <a:ext cx="0" cy="1736912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1788353" y="3404652"/>
            <a:ext cx="1944898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H="1" flipV="1">
            <a:off x="2575195" y="1573230"/>
            <a:ext cx="466807" cy="205657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Ellipse 64"/>
          <p:cNvSpPr/>
          <p:nvPr/>
        </p:nvSpPr>
        <p:spPr>
          <a:xfrm>
            <a:off x="2325561" y="1818324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2497928" y="1743106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2628152" y="1959945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2575037" y="2110411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Ellipse 68"/>
          <p:cNvSpPr/>
          <p:nvPr/>
        </p:nvSpPr>
        <p:spPr>
          <a:xfrm>
            <a:off x="2307847" y="2116837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2400157" y="1993750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2489468" y="2285028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2659759" y="1651000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Ellipse 72"/>
          <p:cNvSpPr/>
          <p:nvPr/>
        </p:nvSpPr>
        <p:spPr>
          <a:xfrm>
            <a:off x="2779447" y="1829220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à coins arrondis 73"/>
          <p:cNvSpPr/>
          <p:nvPr/>
        </p:nvSpPr>
        <p:spPr>
          <a:xfrm>
            <a:off x="3172518" y="2835646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à coins arrondis 74"/>
          <p:cNvSpPr/>
          <p:nvPr/>
        </p:nvSpPr>
        <p:spPr>
          <a:xfrm>
            <a:off x="3302742" y="2959973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3304933" y="2816997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2911778" y="3037897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à coins arrondis 77"/>
          <p:cNvSpPr/>
          <p:nvPr/>
        </p:nvSpPr>
        <p:spPr>
          <a:xfrm>
            <a:off x="2899909" y="2876273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à coins arrondis 78"/>
          <p:cNvSpPr/>
          <p:nvPr/>
        </p:nvSpPr>
        <p:spPr>
          <a:xfrm>
            <a:off x="3555448" y="2824784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3075313" y="2950868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80"/>
          <p:cNvSpPr/>
          <p:nvPr/>
        </p:nvSpPr>
        <p:spPr>
          <a:xfrm>
            <a:off x="3042002" y="3162224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2706873" y="3223376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à coins arrondis 82"/>
          <p:cNvSpPr/>
          <p:nvPr/>
        </p:nvSpPr>
        <p:spPr>
          <a:xfrm>
            <a:off x="2849172" y="3206892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3450244" y="2668293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à coins arrondis 84"/>
          <p:cNvSpPr/>
          <p:nvPr/>
        </p:nvSpPr>
        <p:spPr>
          <a:xfrm>
            <a:off x="3242604" y="2670457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7" name="Connecteur droit 86"/>
          <p:cNvCxnSpPr/>
          <p:nvPr/>
        </p:nvCxnSpPr>
        <p:spPr>
          <a:xfrm flipV="1">
            <a:off x="5072032" y="1774248"/>
            <a:ext cx="0" cy="1736912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4878969" y="3404652"/>
            <a:ext cx="1944898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V="1">
            <a:off x="5493443" y="1651000"/>
            <a:ext cx="639175" cy="18601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Ellipse 89"/>
          <p:cNvSpPr/>
          <p:nvPr/>
        </p:nvSpPr>
        <p:spPr>
          <a:xfrm>
            <a:off x="5416177" y="1818324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Ellipse 90"/>
          <p:cNvSpPr/>
          <p:nvPr/>
        </p:nvSpPr>
        <p:spPr>
          <a:xfrm>
            <a:off x="5588544" y="1743106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>
            <a:off x="5718768" y="1959945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5665653" y="2110411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Ellipse 93"/>
          <p:cNvSpPr/>
          <p:nvPr/>
        </p:nvSpPr>
        <p:spPr>
          <a:xfrm>
            <a:off x="5398463" y="2116837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Ellipse 94"/>
          <p:cNvSpPr/>
          <p:nvPr/>
        </p:nvSpPr>
        <p:spPr>
          <a:xfrm>
            <a:off x="5490773" y="1993750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/>
          <p:cNvSpPr/>
          <p:nvPr/>
        </p:nvSpPr>
        <p:spPr>
          <a:xfrm>
            <a:off x="5580084" y="2285028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Ellipse 96"/>
          <p:cNvSpPr/>
          <p:nvPr/>
        </p:nvSpPr>
        <p:spPr>
          <a:xfrm>
            <a:off x="5750375" y="1651000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Ellipse 122"/>
          <p:cNvSpPr/>
          <p:nvPr/>
        </p:nvSpPr>
        <p:spPr>
          <a:xfrm>
            <a:off x="5870063" y="1829220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à coins arrondis 123"/>
          <p:cNvSpPr/>
          <p:nvPr/>
        </p:nvSpPr>
        <p:spPr>
          <a:xfrm>
            <a:off x="6263134" y="2835646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à coins arrondis 124"/>
          <p:cNvSpPr/>
          <p:nvPr/>
        </p:nvSpPr>
        <p:spPr>
          <a:xfrm>
            <a:off x="6393358" y="2959973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à coins arrondis 125"/>
          <p:cNvSpPr/>
          <p:nvPr/>
        </p:nvSpPr>
        <p:spPr>
          <a:xfrm>
            <a:off x="6395549" y="2816997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à coins arrondis 126"/>
          <p:cNvSpPr/>
          <p:nvPr/>
        </p:nvSpPr>
        <p:spPr>
          <a:xfrm>
            <a:off x="6002394" y="3037897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à coins arrondis 127"/>
          <p:cNvSpPr/>
          <p:nvPr/>
        </p:nvSpPr>
        <p:spPr>
          <a:xfrm>
            <a:off x="5990525" y="2876273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à coins arrondis 128"/>
          <p:cNvSpPr/>
          <p:nvPr/>
        </p:nvSpPr>
        <p:spPr>
          <a:xfrm>
            <a:off x="6646064" y="2824784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à coins arrondis 134"/>
          <p:cNvSpPr/>
          <p:nvPr/>
        </p:nvSpPr>
        <p:spPr>
          <a:xfrm>
            <a:off x="6165929" y="2950868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à coins arrondis 135"/>
          <p:cNvSpPr/>
          <p:nvPr/>
        </p:nvSpPr>
        <p:spPr>
          <a:xfrm>
            <a:off x="6132618" y="3162224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à coins arrondis 136"/>
          <p:cNvSpPr/>
          <p:nvPr/>
        </p:nvSpPr>
        <p:spPr>
          <a:xfrm>
            <a:off x="5797489" y="3223376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à coins arrondis 137"/>
          <p:cNvSpPr/>
          <p:nvPr/>
        </p:nvSpPr>
        <p:spPr>
          <a:xfrm>
            <a:off x="5939788" y="3206892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à coins arrondis 138"/>
          <p:cNvSpPr/>
          <p:nvPr/>
        </p:nvSpPr>
        <p:spPr>
          <a:xfrm>
            <a:off x="6540860" y="2668293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à coins arrondis 139"/>
          <p:cNvSpPr/>
          <p:nvPr/>
        </p:nvSpPr>
        <p:spPr>
          <a:xfrm>
            <a:off x="6333220" y="2670457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140"/>
          <p:cNvCxnSpPr/>
          <p:nvPr/>
        </p:nvCxnSpPr>
        <p:spPr>
          <a:xfrm flipV="1">
            <a:off x="1981416" y="3981516"/>
            <a:ext cx="0" cy="1736912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1788353" y="5611920"/>
            <a:ext cx="1944898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/>
          <p:nvPr/>
        </p:nvCxnSpPr>
        <p:spPr>
          <a:xfrm>
            <a:off x="1788353" y="3981516"/>
            <a:ext cx="2116625" cy="138797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Ellipse 143"/>
          <p:cNvSpPr/>
          <p:nvPr/>
        </p:nvSpPr>
        <p:spPr>
          <a:xfrm>
            <a:off x="2325561" y="4025592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Ellipse 144"/>
          <p:cNvSpPr/>
          <p:nvPr/>
        </p:nvSpPr>
        <p:spPr>
          <a:xfrm>
            <a:off x="2497928" y="3950374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Ellipse 145"/>
          <p:cNvSpPr/>
          <p:nvPr/>
        </p:nvSpPr>
        <p:spPr>
          <a:xfrm>
            <a:off x="2628152" y="4167213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Ellipse 146"/>
          <p:cNvSpPr/>
          <p:nvPr/>
        </p:nvSpPr>
        <p:spPr>
          <a:xfrm>
            <a:off x="2575037" y="4317679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Ellipse 147"/>
          <p:cNvSpPr/>
          <p:nvPr/>
        </p:nvSpPr>
        <p:spPr>
          <a:xfrm>
            <a:off x="2307847" y="4324105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Ellipse 148"/>
          <p:cNvSpPr/>
          <p:nvPr/>
        </p:nvSpPr>
        <p:spPr>
          <a:xfrm>
            <a:off x="2400157" y="4201018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Ellipse 149"/>
          <p:cNvSpPr/>
          <p:nvPr/>
        </p:nvSpPr>
        <p:spPr>
          <a:xfrm>
            <a:off x="2489468" y="4492296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Ellipse 150"/>
          <p:cNvSpPr/>
          <p:nvPr/>
        </p:nvSpPr>
        <p:spPr>
          <a:xfrm>
            <a:off x="2659759" y="3858268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Ellipse 151"/>
          <p:cNvSpPr/>
          <p:nvPr/>
        </p:nvSpPr>
        <p:spPr>
          <a:xfrm>
            <a:off x="2779447" y="4036488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à coins arrondis 152"/>
          <p:cNvSpPr/>
          <p:nvPr/>
        </p:nvSpPr>
        <p:spPr>
          <a:xfrm>
            <a:off x="3172518" y="5042914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à coins arrondis 153"/>
          <p:cNvSpPr/>
          <p:nvPr/>
        </p:nvSpPr>
        <p:spPr>
          <a:xfrm>
            <a:off x="3302742" y="5167241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à coins arrondis 154"/>
          <p:cNvSpPr/>
          <p:nvPr/>
        </p:nvSpPr>
        <p:spPr>
          <a:xfrm>
            <a:off x="3304933" y="5024265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à coins arrondis 155"/>
          <p:cNvSpPr/>
          <p:nvPr/>
        </p:nvSpPr>
        <p:spPr>
          <a:xfrm>
            <a:off x="2911778" y="5245165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à coins arrondis 156"/>
          <p:cNvSpPr/>
          <p:nvPr/>
        </p:nvSpPr>
        <p:spPr>
          <a:xfrm>
            <a:off x="2899909" y="5083541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à coins arrondis 157"/>
          <p:cNvSpPr/>
          <p:nvPr/>
        </p:nvSpPr>
        <p:spPr>
          <a:xfrm>
            <a:off x="3555448" y="5032052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à coins arrondis 158"/>
          <p:cNvSpPr/>
          <p:nvPr/>
        </p:nvSpPr>
        <p:spPr>
          <a:xfrm>
            <a:off x="3075313" y="5158136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à coins arrondis 159"/>
          <p:cNvSpPr/>
          <p:nvPr/>
        </p:nvSpPr>
        <p:spPr>
          <a:xfrm>
            <a:off x="3042002" y="5369492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à coins arrondis 160"/>
          <p:cNvSpPr/>
          <p:nvPr/>
        </p:nvSpPr>
        <p:spPr>
          <a:xfrm>
            <a:off x="2706873" y="5430644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à coins arrondis 161"/>
          <p:cNvSpPr/>
          <p:nvPr/>
        </p:nvSpPr>
        <p:spPr>
          <a:xfrm>
            <a:off x="2849172" y="5414160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à coins arrondis 162"/>
          <p:cNvSpPr/>
          <p:nvPr/>
        </p:nvSpPr>
        <p:spPr>
          <a:xfrm>
            <a:off x="3450244" y="4875561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à coins arrondis 163"/>
          <p:cNvSpPr/>
          <p:nvPr/>
        </p:nvSpPr>
        <p:spPr>
          <a:xfrm>
            <a:off x="3242604" y="4877725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/>
          <p:cNvCxnSpPr/>
          <p:nvPr/>
        </p:nvCxnSpPr>
        <p:spPr>
          <a:xfrm flipV="1">
            <a:off x="5072032" y="3981516"/>
            <a:ext cx="0" cy="1736912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>
            <a:off x="4878969" y="5611920"/>
            <a:ext cx="1944898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>
            <a:off x="4878969" y="4547338"/>
            <a:ext cx="1944898" cy="27271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Ellipse 167"/>
          <p:cNvSpPr/>
          <p:nvPr/>
        </p:nvSpPr>
        <p:spPr>
          <a:xfrm>
            <a:off x="5416177" y="4025592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Ellipse 168"/>
          <p:cNvSpPr/>
          <p:nvPr/>
        </p:nvSpPr>
        <p:spPr>
          <a:xfrm>
            <a:off x="5588544" y="3950374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Ellipse 169"/>
          <p:cNvSpPr/>
          <p:nvPr/>
        </p:nvSpPr>
        <p:spPr>
          <a:xfrm>
            <a:off x="5718768" y="4167213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Ellipse 170"/>
          <p:cNvSpPr/>
          <p:nvPr/>
        </p:nvSpPr>
        <p:spPr>
          <a:xfrm>
            <a:off x="5665653" y="4317679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Ellipse 171"/>
          <p:cNvSpPr/>
          <p:nvPr/>
        </p:nvSpPr>
        <p:spPr>
          <a:xfrm>
            <a:off x="5398463" y="4324105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Ellipse 172"/>
          <p:cNvSpPr/>
          <p:nvPr/>
        </p:nvSpPr>
        <p:spPr>
          <a:xfrm>
            <a:off x="5490773" y="4201018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Ellipse 173"/>
          <p:cNvSpPr/>
          <p:nvPr/>
        </p:nvSpPr>
        <p:spPr>
          <a:xfrm>
            <a:off x="5580084" y="4492296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Ellipse 174"/>
          <p:cNvSpPr/>
          <p:nvPr/>
        </p:nvSpPr>
        <p:spPr>
          <a:xfrm>
            <a:off x="5750375" y="3858268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Ellipse 175"/>
          <p:cNvSpPr/>
          <p:nvPr/>
        </p:nvSpPr>
        <p:spPr>
          <a:xfrm>
            <a:off x="5870063" y="4036488"/>
            <a:ext cx="77266" cy="827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à coins arrondis 176"/>
          <p:cNvSpPr/>
          <p:nvPr/>
        </p:nvSpPr>
        <p:spPr>
          <a:xfrm>
            <a:off x="6263134" y="5042914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à coins arrondis 177"/>
          <p:cNvSpPr/>
          <p:nvPr/>
        </p:nvSpPr>
        <p:spPr>
          <a:xfrm>
            <a:off x="6393358" y="5167241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à coins arrondis 178"/>
          <p:cNvSpPr/>
          <p:nvPr/>
        </p:nvSpPr>
        <p:spPr>
          <a:xfrm>
            <a:off x="6395549" y="5024265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à coins arrondis 179"/>
          <p:cNvSpPr/>
          <p:nvPr/>
        </p:nvSpPr>
        <p:spPr>
          <a:xfrm>
            <a:off x="6002394" y="5245165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Rectangle à coins arrondis 180"/>
          <p:cNvSpPr/>
          <p:nvPr/>
        </p:nvSpPr>
        <p:spPr>
          <a:xfrm>
            <a:off x="5990525" y="5083541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6646064" y="5032052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Rectangle à coins arrondis 182"/>
          <p:cNvSpPr/>
          <p:nvPr/>
        </p:nvSpPr>
        <p:spPr>
          <a:xfrm>
            <a:off x="6165929" y="5158136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6132618" y="5369492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Rectangle à coins arrondis 184"/>
          <p:cNvSpPr/>
          <p:nvPr/>
        </p:nvSpPr>
        <p:spPr>
          <a:xfrm>
            <a:off x="5797489" y="5430644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à coins arrondis 185"/>
          <p:cNvSpPr/>
          <p:nvPr/>
        </p:nvSpPr>
        <p:spPr>
          <a:xfrm>
            <a:off x="5939788" y="5414160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à coins arrondis 186"/>
          <p:cNvSpPr/>
          <p:nvPr/>
        </p:nvSpPr>
        <p:spPr>
          <a:xfrm>
            <a:off x="6540860" y="4875561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Rectangle à coins arrondis 187"/>
          <p:cNvSpPr/>
          <p:nvPr/>
        </p:nvSpPr>
        <p:spPr>
          <a:xfrm>
            <a:off x="6333220" y="4877725"/>
            <a:ext cx="39066" cy="37297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Flèche vers la droite 44"/>
          <p:cNvSpPr/>
          <p:nvPr/>
        </p:nvSpPr>
        <p:spPr>
          <a:xfrm>
            <a:off x="3933412" y="2367824"/>
            <a:ext cx="635033" cy="3004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Flèche vers la droite 188"/>
          <p:cNvSpPr/>
          <p:nvPr/>
        </p:nvSpPr>
        <p:spPr>
          <a:xfrm>
            <a:off x="3933412" y="4519585"/>
            <a:ext cx="635033" cy="3004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0" name="Grouper 189"/>
          <p:cNvGrpSpPr/>
          <p:nvPr/>
        </p:nvGrpSpPr>
        <p:grpSpPr>
          <a:xfrm>
            <a:off x="6162206" y="1466597"/>
            <a:ext cx="1017501" cy="661747"/>
            <a:chOff x="6938730" y="1941965"/>
            <a:chExt cx="1017501" cy="661747"/>
          </a:xfrm>
        </p:grpSpPr>
        <p:pic>
          <p:nvPicPr>
            <p:cNvPr id="191" name="Image 190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0" t="41698" r="44946" b="56731"/>
            <a:stretch/>
          </p:blipFill>
          <p:spPr>
            <a:xfrm>
              <a:off x="6938730" y="1941965"/>
              <a:ext cx="646739" cy="661747"/>
            </a:xfrm>
            <a:prstGeom prst="rect">
              <a:avLst/>
            </a:prstGeom>
          </p:spPr>
        </p:pic>
        <p:sp>
          <p:nvSpPr>
            <p:cNvPr id="192" name="ZoneTexte 191"/>
            <p:cNvSpPr txBox="1"/>
            <p:nvPr/>
          </p:nvSpPr>
          <p:spPr>
            <a:xfrm>
              <a:off x="7329562" y="2042624"/>
              <a:ext cx="626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= 0</a:t>
              </a:r>
            </a:p>
          </p:txBody>
        </p:sp>
      </p:grpSp>
      <p:grpSp>
        <p:nvGrpSpPr>
          <p:cNvPr id="108" name="Grouper 107"/>
          <p:cNvGrpSpPr/>
          <p:nvPr/>
        </p:nvGrpSpPr>
        <p:grpSpPr>
          <a:xfrm>
            <a:off x="6132618" y="3681709"/>
            <a:ext cx="1017501" cy="661747"/>
            <a:chOff x="6938730" y="1941965"/>
            <a:chExt cx="1017501" cy="661747"/>
          </a:xfrm>
        </p:grpSpPr>
        <p:pic>
          <p:nvPicPr>
            <p:cNvPr id="109" name="Image 108" descr="ML.Cours.equations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880" t="41698" r="44946" b="56731"/>
            <a:stretch/>
          </p:blipFill>
          <p:spPr>
            <a:xfrm>
              <a:off x="6938730" y="1941965"/>
              <a:ext cx="646739" cy="661747"/>
            </a:xfrm>
            <a:prstGeom prst="rect">
              <a:avLst/>
            </a:prstGeom>
          </p:spPr>
        </p:pic>
        <p:sp>
          <p:nvSpPr>
            <p:cNvPr id="110" name="ZoneTexte 109"/>
            <p:cNvSpPr txBox="1"/>
            <p:nvPr/>
          </p:nvSpPr>
          <p:spPr>
            <a:xfrm>
              <a:off x="7329562" y="2042624"/>
              <a:ext cx="626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800" dirty="0"/>
                <a:t>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25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45" grpId="0" animBg="1"/>
      <p:bldP spid="1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4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642696" y="1129525"/>
            <a:ext cx="7216463" cy="1545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sz="2000" dirty="0"/>
              <a:t>Neural networks </a:t>
            </a:r>
            <a:r>
              <a:rPr lang="fr-FR" sz="2000" dirty="0" err="1"/>
              <a:t>provided</a:t>
            </a:r>
            <a:r>
              <a:rPr lang="fr-FR" sz="2000" dirty="0"/>
              <a:t> a </a:t>
            </a:r>
            <a:r>
              <a:rPr lang="fr-FR" sz="2000" dirty="0" err="1"/>
              <a:t>whole</a:t>
            </a:r>
            <a:r>
              <a:rPr lang="fr-FR" sz="2000" dirty="0"/>
              <a:t> set of solutions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sz="2000" dirty="0" err="1"/>
              <a:t>Each</a:t>
            </a:r>
            <a:r>
              <a:rPr lang="fr-FR" sz="2000" dirty="0"/>
              <a:t> one </a:t>
            </a:r>
            <a:r>
              <a:rPr lang="fr-FR" sz="2000" dirty="0" err="1"/>
              <a:t>defines</a:t>
            </a:r>
            <a:r>
              <a:rPr lang="fr-FR" sz="2000" dirty="0"/>
              <a:t> a « </a:t>
            </a:r>
            <a:r>
              <a:rPr lang="fr-FR" sz="2000" dirty="0" err="1"/>
              <a:t>street</a:t>
            </a:r>
            <a:r>
              <a:rPr lang="fr-FR" sz="2000" dirty="0"/>
              <a:t> » </a:t>
            </a:r>
            <a:r>
              <a:rPr lang="fr-FR" sz="2000" dirty="0" err="1"/>
              <a:t>between</a:t>
            </a:r>
            <a:r>
              <a:rPr lang="fr-FR" sz="2000" dirty="0"/>
              <a:t> </a:t>
            </a:r>
            <a:r>
              <a:rPr lang="fr-FR" sz="2000" dirty="0" err="1"/>
              <a:t>two</a:t>
            </a:r>
            <a:r>
              <a:rPr lang="fr-FR" sz="2000" dirty="0"/>
              <a:t> populations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sz="2000" dirty="0"/>
              <a:t>Can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find</a:t>
            </a:r>
            <a:r>
              <a:rPr lang="fr-FR" sz="2000" dirty="0"/>
              <a:t> the </a:t>
            </a:r>
            <a:r>
              <a:rPr lang="fr-FR" sz="2000" b="1" dirty="0" err="1"/>
              <a:t>widest</a:t>
            </a:r>
            <a:r>
              <a:rPr lang="fr-FR" sz="2000" b="1" dirty="0"/>
              <a:t> </a:t>
            </a:r>
            <a:r>
              <a:rPr lang="fr-FR" sz="2000" dirty="0" err="1"/>
              <a:t>street</a:t>
            </a:r>
            <a:r>
              <a:rPr lang="fr-FR" sz="2000" dirty="0"/>
              <a:t> (</a:t>
            </a:r>
            <a:r>
              <a:rPr lang="fr-FR" sz="2000" dirty="0" err="1"/>
              <a:t>margin</a:t>
            </a:r>
            <a:r>
              <a:rPr lang="fr-FR" sz="2000" dirty="0"/>
              <a:t>) </a:t>
            </a:r>
            <a:r>
              <a:rPr lang="fr-FR" sz="2000" dirty="0" err="1"/>
              <a:t>between</a:t>
            </a:r>
            <a:r>
              <a:rPr lang="fr-FR" sz="2000" dirty="0"/>
              <a:t> </a:t>
            </a:r>
            <a:r>
              <a:rPr lang="fr-FR" sz="2000" dirty="0" err="1"/>
              <a:t>two</a:t>
            </a:r>
            <a:r>
              <a:rPr lang="fr-FR" sz="2000" dirty="0"/>
              <a:t> populations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sz="2000" dirty="0" err="1"/>
              <a:t>Based</a:t>
            </a:r>
            <a:r>
              <a:rPr lang="fr-FR" sz="2000" dirty="0"/>
              <a:t> on the </a:t>
            </a:r>
            <a:r>
              <a:rPr lang="fr-FR" sz="2000" dirty="0" err="1"/>
              <a:t>hypothesis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the </a:t>
            </a:r>
            <a:r>
              <a:rPr lang="fr-FR" sz="2000" dirty="0" err="1"/>
              <a:t>widest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best </a:t>
            </a:r>
            <a:r>
              <a:rPr lang="fr-FR" sz="2000" dirty="0" err="1"/>
              <a:t>separation</a:t>
            </a:r>
            <a:endParaRPr lang="fr-FR" sz="2000" dirty="0"/>
          </a:p>
        </p:txBody>
      </p:sp>
      <p:sp>
        <p:nvSpPr>
          <p:cNvPr id="13" name="Rectangle 12"/>
          <p:cNvSpPr/>
          <p:nvPr/>
        </p:nvSpPr>
        <p:spPr>
          <a:xfrm rot="19681108">
            <a:off x="4819359" y="3581041"/>
            <a:ext cx="2369754" cy="552795"/>
          </a:xfrm>
          <a:prstGeom prst="rect">
            <a:avLst/>
          </a:prstGeom>
          <a:pattFill prst="ltVert">
            <a:fgClr>
              <a:schemeClr val="tx1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/>
          <p:nvPr/>
        </p:nvCxnSpPr>
        <p:spPr>
          <a:xfrm rot="262493" flipV="1">
            <a:off x="5250047" y="3405786"/>
            <a:ext cx="1875450" cy="135799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rot="262493" flipV="1">
            <a:off x="4901267" y="2942431"/>
            <a:ext cx="1875450" cy="135799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1626914" y="2990587"/>
            <a:ext cx="136041" cy="264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1929402" y="3161649"/>
            <a:ext cx="0" cy="1526269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762955" y="4594326"/>
            <a:ext cx="1676770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1762955" y="3658852"/>
            <a:ext cx="1676770" cy="23964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2226102" y="3200380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/>
          <p:cNvSpPr/>
          <p:nvPr/>
        </p:nvSpPr>
        <p:spPr>
          <a:xfrm>
            <a:off x="2374706" y="3134285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486977" y="3324826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2441184" y="3457045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2210830" y="3462691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2290414" y="3354532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2367413" y="3610485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2514227" y="3053348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2617414" y="3209955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à coins arrondis 30"/>
          <p:cNvSpPr/>
          <p:nvPr/>
        </p:nvSpPr>
        <p:spPr>
          <a:xfrm>
            <a:off x="2956296" y="4094326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068567" y="4203576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à coins arrondis 32"/>
          <p:cNvSpPr/>
          <p:nvPr/>
        </p:nvSpPr>
        <p:spPr>
          <a:xfrm>
            <a:off x="3070455" y="4077939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à coins arrondis 34"/>
          <p:cNvSpPr/>
          <p:nvPr/>
        </p:nvSpPr>
        <p:spPr>
          <a:xfrm>
            <a:off x="2731502" y="4272050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2721269" y="4130027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3286433" y="4084782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2872491" y="4195575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2843773" y="4381299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2554845" y="4435035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2677526" y="4420550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3195733" y="3947269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3016719" y="3949171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5049503" y="2961292"/>
            <a:ext cx="136041" cy="264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5351991" y="3132353"/>
            <a:ext cx="0" cy="1526269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185544" y="4565030"/>
            <a:ext cx="1676770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5648691" y="3171085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5797295" y="3104989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5909566" y="3295530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5863773" y="3427749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633419" y="3433395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5713003" y="3325236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790002" y="3589318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/>
          <p:cNvSpPr/>
          <p:nvPr/>
        </p:nvSpPr>
        <p:spPr>
          <a:xfrm>
            <a:off x="5936816" y="3024053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6040003" y="3180659"/>
            <a:ext cx="66614" cy="727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6378885" y="4065031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8"/>
          <p:cNvSpPr/>
          <p:nvPr/>
        </p:nvSpPr>
        <p:spPr>
          <a:xfrm>
            <a:off x="6491156" y="4174280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6493044" y="4048643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154091" y="4242754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6135504" y="4092602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à coins arrondis 62"/>
          <p:cNvSpPr/>
          <p:nvPr/>
        </p:nvSpPr>
        <p:spPr>
          <a:xfrm>
            <a:off x="6709022" y="4055486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à coins arrondis 63"/>
          <p:cNvSpPr/>
          <p:nvPr/>
        </p:nvSpPr>
        <p:spPr>
          <a:xfrm>
            <a:off x="6295080" y="4166279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à coins arrondis 64"/>
          <p:cNvSpPr/>
          <p:nvPr/>
        </p:nvSpPr>
        <p:spPr>
          <a:xfrm>
            <a:off x="6266362" y="4352004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5977434" y="4405739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6100115" y="4391254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6618322" y="3917973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6439308" y="3919875"/>
            <a:ext cx="33681" cy="32774"/>
          </a:xfrm>
          <a:prstGeom prst="roundRect">
            <a:avLst/>
          </a:prstGeom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 flipH="1">
            <a:off x="5759705" y="3564976"/>
            <a:ext cx="130542" cy="126392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 flipH="1">
            <a:off x="6089483" y="4039887"/>
            <a:ext cx="130542" cy="126392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 vers la droite 71"/>
          <p:cNvSpPr/>
          <p:nvPr/>
        </p:nvSpPr>
        <p:spPr>
          <a:xfrm>
            <a:off x="3933412" y="3735216"/>
            <a:ext cx="635033" cy="3004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/>
          <p:cNvSpPr txBox="1"/>
          <p:nvPr/>
        </p:nvSpPr>
        <p:spPr>
          <a:xfrm>
            <a:off x="785211" y="5003923"/>
            <a:ext cx="6839693" cy="80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sz="2000" dirty="0"/>
              <a:t>So how to </a:t>
            </a:r>
            <a:r>
              <a:rPr lang="fr-FR" sz="2000" dirty="0" err="1"/>
              <a:t>find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« optimal » </a:t>
            </a:r>
            <a:r>
              <a:rPr lang="fr-FR" sz="2000" dirty="0" err="1"/>
              <a:t>separation</a:t>
            </a:r>
            <a:r>
              <a:rPr lang="fr-FR" sz="2000" dirty="0"/>
              <a:t>?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my</a:t>
            </a:r>
            <a:r>
              <a:rPr lang="fr-FR" sz="2000" dirty="0"/>
              <a:t> </a:t>
            </a:r>
            <a:r>
              <a:rPr lang="fr-FR" sz="2000" dirty="0" err="1"/>
              <a:t>decision</a:t>
            </a:r>
            <a:r>
              <a:rPr lang="fr-FR" sz="2000" dirty="0"/>
              <a:t> </a:t>
            </a:r>
            <a:r>
              <a:rPr lang="fr-FR" sz="2000" dirty="0" err="1"/>
              <a:t>function</a:t>
            </a:r>
            <a:r>
              <a:rPr lang="fr-FR" sz="2000" dirty="0"/>
              <a:t>? (</a:t>
            </a:r>
            <a:r>
              <a:rPr lang="fr-FR" sz="2000" dirty="0" err="1"/>
              <a:t>typical</a:t>
            </a:r>
            <a:r>
              <a:rPr lang="fr-FR" sz="2000" dirty="0"/>
              <a:t> </a:t>
            </a:r>
            <a:r>
              <a:rPr lang="fr-FR" sz="2000" dirty="0" err="1"/>
              <a:t>optimization</a:t>
            </a:r>
            <a:r>
              <a:rPr lang="fr-FR" sz="2000" dirty="0"/>
              <a:t> question)</a:t>
            </a:r>
          </a:p>
        </p:txBody>
      </p:sp>
    </p:spTree>
    <p:extLst>
      <p:ext uri="{BB962C8B-B14F-4D97-AF65-F5344CB8AC3E}">
        <p14:creationId xmlns:p14="http://schemas.microsoft.com/office/powerpoint/2010/main" val="165089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/>
          <p:cNvSpPr/>
          <p:nvPr/>
        </p:nvSpPr>
        <p:spPr>
          <a:xfrm rot="16200000">
            <a:off x="2625341" y="2522013"/>
            <a:ext cx="1655650" cy="300618"/>
          </a:xfrm>
          <a:prstGeom prst="rect">
            <a:avLst/>
          </a:prstGeom>
          <a:pattFill prst="ltDnDiag">
            <a:fgClr>
              <a:schemeClr val="tx1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6" name="Connecteur droit 235"/>
          <p:cNvCxnSpPr/>
          <p:nvPr/>
        </p:nvCxnSpPr>
        <p:spPr>
          <a:xfrm flipV="1">
            <a:off x="3603472" y="1836496"/>
            <a:ext cx="0" cy="1663651"/>
          </a:xfrm>
          <a:prstGeom prst="line">
            <a:avLst/>
          </a:prstGeom>
          <a:ln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V="1">
            <a:off x="3291332" y="1836496"/>
            <a:ext cx="6949" cy="1641517"/>
          </a:xfrm>
          <a:prstGeom prst="line">
            <a:avLst/>
          </a:prstGeom>
          <a:ln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5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 rot="14301920">
            <a:off x="4960994" y="2414661"/>
            <a:ext cx="1596754" cy="555588"/>
          </a:xfrm>
          <a:prstGeom prst="rect">
            <a:avLst/>
          </a:prstGeom>
          <a:pattFill prst="ltVert">
            <a:fgClr>
              <a:schemeClr val="tx1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8" name="Connecteur droit 177"/>
          <p:cNvCxnSpPr/>
          <p:nvPr/>
        </p:nvCxnSpPr>
        <p:spPr>
          <a:xfrm flipH="1" flipV="1">
            <a:off x="5567946" y="1844496"/>
            <a:ext cx="857706" cy="13557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5126338" y="2176370"/>
            <a:ext cx="795461" cy="131111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4612841" y="1837543"/>
            <a:ext cx="136041" cy="264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flipV="1">
            <a:off x="4915329" y="2008604"/>
            <a:ext cx="0" cy="1526269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4748882" y="3441281"/>
            <a:ext cx="1676770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6" name="Grouper 205"/>
          <p:cNvGrpSpPr/>
          <p:nvPr/>
        </p:nvGrpSpPr>
        <p:grpSpPr>
          <a:xfrm rot="5400000">
            <a:off x="5234669" y="2004551"/>
            <a:ext cx="1109284" cy="1414460"/>
            <a:chOff x="5566399" y="1416977"/>
            <a:chExt cx="1109284" cy="1414460"/>
          </a:xfrm>
        </p:grpSpPr>
        <p:sp>
          <p:nvSpPr>
            <p:cNvPr id="183" name="Ellipse 182"/>
            <p:cNvSpPr/>
            <p:nvPr/>
          </p:nvSpPr>
          <p:spPr>
            <a:xfrm>
              <a:off x="5581671" y="1564009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5730275" y="1497913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5" name="Ellipse 184"/>
            <p:cNvSpPr/>
            <p:nvPr/>
          </p:nvSpPr>
          <p:spPr>
            <a:xfrm>
              <a:off x="5842546" y="1688454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6" name="Ellipse 185"/>
            <p:cNvSpPr/>
            <p:nvPr/>
          </p:nvSpPr>
          <p:spPr>
            <a:xfrm>
              <a:off x="5796753" y="1820673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7" name="Ellipse 186"/>
            <p:cNvSpPr/>
            <p:nvPr/>
          </p:nvSpPr>
          <p:spPr>
            <a:xfrm>
              <a:off x="5566399" y="1826319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8" name="Ellipse 187"/>
            <p:cNvSpPr/>
            <p:nvPr/>
          </p:nvSpPr>
          <p:spPr>
            <a:xfrm>
              <a:off x="5645983" y="1718160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5722982" y="1982242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0" name="Ellipse 189"/>
            <p:cNvSpPr/>
            <p:nvPr/>
          </p:nvSpPr>
          <p:spPr>
            <a:xfrm>
              <a:off x="5869796" y="1416977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1" name="Ellipse 190"/>
            <p:cNvSpPr/>
            <p:nvPr/>
          </p:nvSpPr>
          <p:spPr>
            <a:xfrm>
              <a:off x="5972983" y="1573583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2" name="Rectangle à coins arrondis 191"/>
            <p:cNvSpPr/>
            <p:nvPr/>
          </p:nvSpPr>
          <p:spPr>
            <a:xfrm>
              <a:off x="6311865" y="2457955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3" name="Rectangle à coins arrondis 192"/>
            <p:cNvSpPr/>
            <p:nvPr/>
          </p:nvSpPr>
          <p:spPr>
            <a:xfrm>
              <a:off x="6424136" y="2567204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4" name="Rectangle à coins arrondis 193"/>
            <p:cNvSpPr/>
            <p:nvPr/>
          </p:nvSpPr>
          <p:spPr>
            <a:xfrm>
              <a:off x="6426024" y="2441567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5" name="Rectangle à coins arrondis 194"/>
            <p:cNvSpPr/>
            <p:nvPr/>
          </p:nvSpPr>
          <p:spPr>
            <a:xfrm>
              <a:off x="6087071" y="2635678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6" name="Rectangle à coins arrondis 195"/>
            <p:cNvSpPr/>
            <p:nvPr/>
          </p:nvSpPr>
          <p:spPr>
            <a:xfrm>
              <a:off x="6068484" y="2485526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7" name="Rectangle à coins arrondis 196"/>
            <p:cNvSpPr/>
            <p:nvPr/>
          </p:nvSpPr>
          <p:spPr>
            <a:xfrm>
              <a:off x="6642002" y="2448410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8" name="Rectangle à coins arrondis 197"/>
            <p:cNvSpPr/>
            <p:nvPr/>
          </p:nvSpPr>
          <p:spPr>
            <a:xfrm>
              <a:off x="6228060" y="2559203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Rectangle à coins arrondis 198"/>
            <p:cNvSpPr/>
            <p:nvPr/>
          </p:nvSpPr>
          <p:spPr>
            <a:xfrm>
              <a:off x="6199342" y="2744928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0" name="Rectangle à coins arrondis 199"/>
            <p:cNvSpPr/>
            <p:nvPr/>
          </p:nvSpPr>
          <p:spPr>
            <a:xfrm>
              <a:off x="5910414" y="2798663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1" name="Rectangle à coins arrondis 200"/>
            <p:cNvSpPr/>
            <p:nvPr/>
          </p:nvSpPr>
          <p:spPr>
            <a:xfrm>
              <a:off x="6033095" y="2784178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2" name="Rectangle à coins arrondis 201"/>
            <p:cNvSpPr/>
            <p:nvPr/>
          </p:nvSpPr>
          <p:spPr>
            <a:xfrm>
              <a:off x="6551302" y="2310897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3" name="Rectangle à coins arrondis 202"/>
            <p:cNvSpPr/>
            <p:nvPr/>
          </p:nvSpPr>
          <p:spPr>
            <a:xfrm>
              <a:off x="6372288" y="2312799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7" name="ZoneTexte 206"/>
          <p:cNvSpPr txBox="1"/>
          <p:nvPr/>
        </p:nvSpPr>
        <p:spPr>
          <a:xfrm>
            <a:off x="2319880" y="1837543"/>
            <a:ext cx="136041" cy="264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208" name="Connecteur droit 207"/>
          <p:cNvCxnSpPr/>
          <p:nvPr/>
        </p:nvCxnSpPr>
        <p:spPr>
          <a:xfrm flipV="1">
            <a:off x="2622368" y="2008604"/>
            <a:ext cx="0" cy="1526269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455921" y="3441281"/>
            <a:ext cx="1676770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er 209"/>
          <p:cNvGrpSpPr/>
          <p:nvPr/>
        </p:nvGrpSpPr>
        <p:grpSpPr>
          <a:xfrm rot="5400000">
            <a:off x="2941708" y="2004551"/>
            <a:ext cx="1109284" cy="1414460"/>
            <a:chOff x="5566399" y="1416977"/>
            <a:chExt cx="1109284" cy="1414460"/>
          </a:xfrm>
        </p:grpSpPr>
        <p:sp>
          <p:nvSpPr>
            <p:cNvPr id="211" name="Ellipse 210"/>
            <p:cNvSpPr/>
            <p:nvPr/>
          </p:nvSpPr>
          <p:spPr>
            <a:xfrm>
              <a:off x="5581671" y="1564009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Ellipse 211"/>
            <p:cNvSpPr/>
            <p:nvPr/>
          </p:nvSpPr>
          <p:spPr>
            <a:xfrm>
              <a:off x="5730275" y="1497913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Ellipse 212"/>
            <p:cNvSpPr/>
            <p:nvPr/>
          </p:nvSpPr>
          <p:spPr>
            <a:xfrm>
              <a:off x="5842546" y="1688454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Ellipse 213"/>
            <p:cNvSpPr/>
            <p:nvPr/>
          </p:nvSpPr>
          <p:spPr>
            <a:xfrm>
              <a:off x="5796753" y="1820673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Ellipse 214"/>
            <p:cNvSpPr/>
            <p:nvPr/>
          </p:nvSpPr>
          <p:spPr>
            <a:xfrm>
              <a:off x="5566399" y="1826319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Ellipse 215"/>
            <p:cNvSpPr/>
            <p:nvPr/>
          </p:nvSpPr>
          <p:spPr>
            <a:xfrm>
              <a:off x="5645983" y="1718160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Ellipse 216"/>
            <p:cNvSpPr/>
            <p:nvPr/>
          </p:nvSpPr>
          <p:spPr>
            <a:xfrm>
              <a:off x="5722982" y="1982242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Ellipse 217"/>
            <p:cNvSpPr/>
            <p:nvPr/>
          </p:nvSpPr>
          <p:spPr>
            <a:xfrm>
              <a:off x="5869796" y="1416977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Ellipse 218"/>
            <p:cNvSpPr/>
            <p:nvPr/>
          </p:nvSpPr>
          <p:spPr>
            <a:xfrm>
              <a:off x="5972983" y="1573583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6311865" y="2457955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6424136" y="2567204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6426024" y="2441567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Rectangle à coins arrondis 222"/>
            <p:cNvSpPr/>
            <p:nvPr/>
          </p:nvSpPr>
          <p:spPr>
            <a:xfrm>
              <a:off x="6087071" y="2635678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Rectangle à coins arrondis 223"/>
            <p:cNvSpPr/>
            <p:nvPr/>
          </p:nvSpPr>
          <p:spPr>
            <a:xfrm>
              <a:off x="6068484" y="2485526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Rectangle à coins arrondis 224"/>
            <p:cNvSpPr/>
            <p:nvPr/>
          </p:nvSpPr>
          <p:spPr>
            <a:xfrm>
              <a:off x="6642002" y="2448410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Rectangle à coins arrondis 225"/>
            <p:cNvSpPr/>
            <p:nvPr/>
          </p:nvSpPr>
          <p:spPr>
            <a:xfrm>
              <a:off x="6228060" y="2559203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Rectangle à coins arrondis 226"/>
            <p:cNvSpPr/>
            <p:nvPr/>
          </p:nvSpPr>
          <p:spPr>
            <a:xfrm>
              <a:off x="6199342" y="2744928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5910414" y="2798663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6033095" y="2784178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6551302" y="2310897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6372288" y="2312799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4" name="ZoneTexte 243"/>
          <p:cNvSpPr txBox="1"/>
          <p:nvPr/>
        </p:nvSpPr>
        <p:spPr>
          <a:xfrm>
            <a:off x="1345120" y="2605416"/>
            <a:ext cx="8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narrow</a:t>
            </a:r>
            <a:endParaRPr lang="fr-FR" dirty="0"/>
          </a:p>
        </p:txBody>
      </p:sp>
      <p:sp>
        <p:nvSpPr>
          <p:cNvPr id="245" name="ZoneTexte 244"/>
          <p:cNvSpPr txBox="1"/>
          <p:nvPr/>
        </p:nvSpPr>
        <p:spPr>
          <a:xfrm>
            <a:off x="6835694" y="2571016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wide</a:t>
            </a:r>
            <a:endParaRPr lang="fr-FR" dirty="0"/>
          </a:p>
        </p:txBody>
      </p:sp>
      <p:sp>
        <p:nvSpPr>
          <p:cNvPr id="257" name="ZoneTexte 256"/>
          <p:cNvSpPr txBox="1"/>
          <p:nvPr/>
        </p:nvSpPr>
        <p:spPr>
          <a:xfrm>
            <a:off x="882464" y="1189540"/>
            <a:ext cx="615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situations ?</a:t>
            </a:r>
          </a:p>
        </p:txBody>
      </p:sp>
      <p:cxnSp>
        <p:nvCxnSpPr>
          <p:cNvPr id="258" name="Connecteur droit 257"/>
          <p:cNvCxnSpPr/>
          <p:nvPr/>
        </p:nvCxnSpPr>
        <p:spPr>
          <a:xfrm flipH="1" flipV="1">
            <a:off x="5332083" y="1986044"/>
            <a:ext cx="891710" cy="1432677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71577" y="3828829"/>
            <a:ext cx="5378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Take</a:t>
            </a:r>
            <a:r>
              <a:rPr lang="fr-FR" dirty="0"/>
              <a:t> the </a:t>
            </a:r>
            <a:r>
              <a:rPr lang="fr-FR" b="1" dirty="0" err="1"/>
              <a:t>median</a:t>
            </a:r>
            <a:r>
              <a:rPr lang="fr-FR" dirty="0"/>
              <a:t> of the </a:t>
            </a:r>
            <a:r>
              <a:rPr lang="fr-FR" dirty="0" err="1"/>
              <a:t>street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Consider</a:t>
            </a:r>
            <a:r>
              <a:rPr lang="fr-FR" dirty="0"/>
              <a:t> a </a:t>
            </a:r>
            <a:r>
              <a:rPr lang="fr-FR" dirty="0" err="1"/>
              <a:t>vector</a:t>
            </a:r>
            <a:r>
              <a:rPr lang="fr-FR" dirty="0"/>
              <a:t>      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origin</a:t>
            </a:r>
            <a:r>
              <a:rPr lang="fr-FR" dirty="0"/>
              <a:t> </a:t>
            </a:r>
            <a:r>
              <a:rPr lang="fr-FR" dirty="0" err="1"/>
              <a:t>perpendicular</a:t>
            </a:r>
            <a:r>
              <a:rPr lang="fr-FR" dirty="0"/>
              <a:t> to </a:t>
            </a:r>
            <a:r>
              <a:rPr lang="fr-FR" dirty="0" err="1"/>
              <a:t>it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Compute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unknown</a:t>
            </a:r>
            <a:r>
              <a:rPr lang="fr-FR" dirty="0"/>
              <a:t> spot </a:t>
            </a:r>
          </a:p>
        </p:txBody>
      </p:sp>
      <p:sp>
        <p:nvSpPr>
          <p:cNvPr id="8" name="Forme libre 7"/>
          <p:cNvSpPr/>
          <p:nvPr/>
        </p:nvSpPr>
        <p:spPr>
          <a:xfrm>
            <a:off x="4625668" y="2790082"/>
            <a:ext cx="1198697" cy="1218809"/>
          </a:xfrm>
          <a:custGeom>
            <a:avLst/>
            <a:gdLst>
              <a:gd name="connsiteX0" fmla="*/ 853029 w 853029"/>
              <a:gd name="connsiteY0" fmla="*/ 0 h 862629"/>
              <a:gd name="connsiteX1" fmla="*/ 710857 w 853029"/>
              <a:gd name="connsiteY1" fmla="*/ 729751 h 862629"/>
              <a:gd name="connsiteX2" fmla="*/ 0 w 853029"/>
              <a:gd name="connsiteY2" fmla="*/ 862433 h 86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029" h="862629">
                <a:moveTo>
                  <a:pt x="853029" y="0"/>
                </a:moveTo>
                <a:cubicBezTo>
                  <a:pt x="853029" y="293006"/>
                  <a:pt x="853029" y="586012"/>
                  <a:pt x="710857" y="729751"/>
                </a:cubicBezTo>
                <a:cubicBezTo>
                  <a:pt x="568685" y="873490"/>
                  <a:pt x="0" y="862433"/>
                  <a:pt x="0" y="862433"/>
                </a:cubicBezTo>
              </a:path>
            </a:pathLst>
          </a:custGeom>
          <a:ln>
            <a:solidFill>
              <a:srgbClr val="8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7" t="17345" r="51906" b="80849"/>
          <a:stretch/>
        </p:blipFill>
        <p:spPr>
          <a:xfrm>
            <a:off x="3061355" y="4120385"/>
            <a:ext cx="290577" cy="364734"/>
          </a:xfrm>
          <a:prstGeom prst="rect">
            <a:avLst/>
          </a:prstGeom>
        </p:spPr>
      </p:pic>
      <p:pic>
        <p:nvPicPr>
          <p:cNvPr id="70" name="Image 6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7" t="17345" r="51906" b="80849"/>
          <a:stretch/>
        </p:blipFill>
        <p:spPr>
          <a:xfrm>
            <a:off x="4915329" y="2928691"/>
            <a:ext cx="290577" cy="36473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4944616" y="3223265"/>
            <a:ext cx="262310" cy="1930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Image 7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8" t="21052" r="42501" b="77189"/>
          <a:stretch/>
        </p:blipFill>
        <p:spPr>
          <a:xfrm>
            <a:off x="4455462" y="4387666"/>
            <a:ext cx="1587890" cy="3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5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/>
          <p:cNvSpPr/>
          <p:nvPr/>
        </p:nvSpPr>
        <p:spPr>
          <a:xfrm rot="16200000">
            <a:off x="2625341" y="2522013"/>
            <a:ext cx="1655650" cy="300618"/>
          </a:xfrm>
          <a:prstGeom prst="rect">
            <a:avLst/>
          </a:prstGeom>
          <a:pattFill prst="ltDnDiag">
            <a:fgClr>
              <a:schemeClr val="tx1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6" name="Connecteur droit 235"/>
          <p:cNvCxnSpPr/>
          <p:nvPr/>
        </p:nvCxnSpPr>
        <p:spPr>
          <a:xfrm flipV="1">
            <a:off x="3603472" y="1836496"/>
            <a:ext cx="0" cy="1663651"/>
          </a:xfrm>
          <a:prstGeom prst="line">
            <a:avLst/>
          </a:prstGeom>
          <a:ln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/>
          <p:cNvCxnSpPr/>
          <p:nvPr/>
        </p:nvCxnSpPr>
        <p:spPr>
          <a:xfrm flipV="1">
            <a:off x="3291332" y="1836496"/>
            <a:ext cx="6949" cy="1641517"/>
          </a:xfrm>
          <a:prstGeom prst="line">
            <a:avLst/>
          </a:prstGeom>
          <a:ln>
            <a:solidFill>
              <a:srgbClr val="FF66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6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 rot="14301920">
            <a:off x="4960994" y="2414661"/>
            <a:ext cx="1596754" cy="555588"/>
          </a:xfrm>
          <a:prstGeom prst="rect">
            <a:avLst/>
          </a:prstGeom>
          <a:pattFill prst="ltVert">
            <a:fgClr>
              <a:schemeClr val="tx1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8" name="Connecteur droit 177"/>
          <p:cNvCxnSpPr/>
          <p:nvPr/>
        </p:nvCxnSpPr>
        <p:spPr>
          <a:xfrm flipH="1" flipV="1">
            <a:off x="5567946" y="1844496"/>
            <a:ext cx="857706" cy="13557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5126338" y="2176370"/>
            <a:ext cx="795461" cy="131111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4612841" y="1837543"/>
            <a:ext cx="136041" cy="264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flipV="1">
            <a:off x="4915329" y="2008604"/>
            <a:ext cx="0" cy="1526269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4748882" y="3441281"/>
            <a:ext cx="1676770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ZoneTexte 206"/>
          <p:cNvSpPr txBox="1"/>
          <p:nvPr/>
        </p:nvSpPr>
        <p:spPr>
          <a:xfrm>
            <a:off x="2319880" y="1837543"/>
            <a:ext cx="136041" cy="264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208" name="Connecteur droit 207"/>
          <p:cNvCxnSpPr/>
          <p:nvPr/>
        </p:nvCxnSpPr>
        <p:spPr>
          <a:xfrm flipV="1">
            <a:off x="2622368" y="2008604"/>
            <a:ext cx="0" cy="1526269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/>
          <p:cNvCxnSpPr/>
          <p:nvPr/>
        </p:nvCxnSpPr>
        <p:spPr>
          <a:xfrm>
            <a:off x="2455921" y="3441281"/>
            <a:ext cx="1676770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0" name="Grouper 209"/>
          <p:cNvGrpSpPr/>
          <p:nvPr/>
        </p:nvGrpSpPr>
        <p:grpSpPr>
          <a:xfrm rot="5400000">
            <a:off x="2941708" y="2004551"/>
            <a:ext cx="1109284" cy="1414460"/>
            <a:chOff x="5566399" y="1416977"/>
            <a:chExt cx="1109284" cy="1414460"/>
          </a:xfrm>
        </p:grpSpPr>
        <p:sp>
          <p:nvSpPr>
            <p:cNvPr id="211" name="Ellipse 210"/>
            <p:cNvSpPr/>
            <p:nvPr/>
          </p:nvSpPr>
          <p:spPr>
            <a:xfrm>
              <a:off x="5581671" y="1564009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2" name="Ellipse 211"/>
            <p:cNvSpPr/>
            <p:nvPr/>
          </p:nvSpPr>
          <p:spPr>
            <a:xfrm>
              <a:off x="5730275" y="1497913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3" name="Ellipse 212"/>
            <p:cNvSpPr/>
            <p:nvPr/>
          </p:nvSpPr>
          <p:spPr>
            <a:xfrm>
              <a:off x="5842546" y="1688454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4" name="Ellipse 213"/>
            <p:cNvSpPr/>
            <p:nvPr/>
          </p:nvSpPr>
          <p:spPr>
            <a:xfrm>
              <a:off x="5796753" y="1820673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5" name="Ellipse 214"/>
            <p:cNvSpPr/>
            <p:nvPr/>
          </p:nvSpPr>
          <p:spPr>
            <a:xfrm>
              <a:off x="5566399" y="1826319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6" name="Ellipse 215"/>
            <p:cNvSpPr/>
            <p:nvPr/>
          </p:nvSpPr>
          <p:spPr>
            <a:xfrm>
              <a:off x="5645983" y="1718160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7" name="Ellipse 216"/>
            <p:cNvSpPr/>
            <p:nvPr/>
          </p:nvSpPr>
          <p:spPr>
            <a:xfrm>
              <a:off x="5722982" y="1982242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8" name="Ellipse 217"/>
            <p:cNvSpPr/>
            <p:nvPr/>
          </p:nvSpPr>
          <p:spPr>
            <a:xfrm>
              <a:off x="5869796" y="1416977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9" name="Ellipse 218"/>
            <p:cNvSpPr/>
            <p:nvPr/>
          </p:nvSpPr>
          <p:spPr>
            <a:xfrm>
              <a:off x="5972983" y="1573583"/>
              <a:ext cx="66614" cy="727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0" name="Rectangle à coins arrondis 219"/>
            <p:cNvSpPr/>
            <p:nvPr/>
          </p:nvSpPr>
          <p:spPr>
            <a:xfrm>
              <a:off x="6311865" y="2457955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1" name="Rectangle à coins arrondis 220"/>
            <p:cNvSpPr/>
            <p:nvPr/>
          </p:nvSpPr>
          <p:spPr>
            <a:xfrm>
              <a:off x="6424136" y="2567204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2" name="Rectangle à coins arrondis 221"/>
            <p:cNvSpPr/>
            <p:nvPr/>
          </p:nvSpPr>
          <p:spPr>
            <a:xfrm>
              <a:off x="6426024" y="2441567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3" name="Rectangle à coins arrondis 222"/>
            <p:cNvSpPr/>
            <p:nvPr/>
          </p:nvSpPr>
          <p:spPr>
            <a:xfrm>
              <a:off x="6087071" y="2635678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4" name="Rectangle à coins arrondis 223"/>
            <p:cNvSpPr/>
            <p:nvPr/>
          </p:nvSpPr>
          <p:spPr>
            <a:xfrm>
              <a:off x="6068484" y="2485526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5" name="Rectangle à coins arrondis 224"/>
            <p:cNvSpPr/>
            <p:nvPr/>
          </p:nvSpPr>
          <p:spPr>
            <a:xfrm>
              <a:off x="6642002" y="2448410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6" name="Rectangle à coins arrondis 225"/>
            <p:cNvSpPr/>
            <p:nvPr/>
          </p:nvSpPr>
          <p:spPr>
            <a:xfrm>
              <a:off x="6228060" y="2559203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7" name="Rectangle à coins arrondis 226"/>
            <p:cNvSpPr/>
            <p:nvPr/>
          </p:nvSpPr>
          <p:spPr>
            <a:xfrm>
              <a:off x="6199342" y="2744928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8" name="Rectangle à coins arrondis 227"/>
            <p:cNvSpPr/>
            <p:nvPr/>
          </p:nvSpPr>
          <p:spPr>
            <a:xfrm>
              <a:off x="5910414" y="2798663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9" name="Rectangle à coins arrondis 228"/>
            <p:cNvSpPr/>
            <p:nvPr/>
          </p:nvSpPr>
          <p:spPr>
            <a:xfrm>
              <a:off x="6033095" y="2784178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0" name="Rectangle à coins arrondis 229"/>
            <p:cNvSpPr/>
            <p:nvPr/>
          </p:nvSpPr>
          <p:spPr>
            <a:xfrm>
              <a:off x="6551302" y="2310897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1" name="Rectangle à coins arrondis 230"/>
            <p:cNvSpPr/>
            <p:nvPr/>
          </p:nvSpPr>
          <p:spPr>
            <a:xfrm>
              <a:off x="6372288" y="2312799"/>
              <a:ext cx="33681" cy="32774"/>
            </a:xfrm>
            <a:prstGeom prst="roundRect">
              <a:avLst/>
            </a:prstGeom>
            <a:ln w="762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44" name="ZoneTexte 243"/>
          <p:cNvSpPr txBox="1"/>
          <p:nvPr/>
        </p:nvSpPr>
        <p:spPr>
          <a:xfrm>
            <a:off x="1345120" y="2605416"/>
            <a:ext cx="8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narrow</a:t>
            </a:r>
            <a:endParaRPr lang="fr-FR" dirty="0"/>
          </a:p>
        </p:txBody>
      </p:sp>
      <p:sp>
        <p:nvSpPr>
          <p:cNvPr id="245" name="ZoneTexte 244"/>
          <p:cNvSpPr txBox="1"/>
          <p:nvPr/>
        </p:nvSpPr>
        <p:spPr>
          <a:xfrm>
            <a:off x="6835694" y="2571016"/>
            <a:ext cx="63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wide</a:t>
            </a:r>
            <a:endParaRPr lang="fr-FR" dirty="0"/>
          </a:p>
        </p:txBody>
      </p:sp>
      <p:sp>
        <p:nvSpPr>
          <p:cNvPr id="257" name="ZoneTexte 256"/>
          <p:cNvSpPr txBox="1"/>
          <p:nvPr/>
        </p:nvSpPr>
        <p:spPr>
          <a:xfrm>
            <a:off x="882464" y="1189540"/>
            <a:ext cx="615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separate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situations ?</a:t>
            </a:r>
          </a:p>
        </p:txBody>
      </p:sp>
      <p:cxnSp>
        <p:nvCxnSpPr>
          <p:cNvPr id="258" name="Connecteur droit 257"/>
          <p:cNvCxnSpPr/>
          <p:nvPr/>
        </p:nvCxnSpPr>
        <p:spPr>
          <a:xfrm flipH="1" flipV="1">
            <a:off x="5332083" y="1986044"/>
            <a:ext cx="891710" cy="1432677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71577" y="3828829"/>
            <a:ext cx="5378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Take</a:t>
            </a:r>
            <a:r>
              <a:rPr lang="fr-FR" dirty="0"/>
              <a:t> the </a:t>
            </a:r>
            <a:r>
              <a:rPr lang="fr-FR" b="1" dirty="0" err="1"/>
              <a:t>median</a:t>
            </a:r>
            <a:r>
              <a:rPr lang="fr-FR" dirty="0"/>
              <a:t> of the </a:t>
            </a:r>
            <a:r>
              <a:rPr lang="fr-FR" dirty="0" err="1"/>
              <a:t>street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Consider</a:t>
            </a:r>
            <a:r>
              <a:rPr lang="fr-FR" dirty="0"/>
              <a:t> a </a:t>
            </a:r>
            <a:r>
              <a:rPr lang="fr-FR" dirty="0" err="1"/>
              <a:t>vector</a:t>
            </a:r>
            <a:r>
              <a:rPr lang="fr-FR" dirty="0"/>
              <a:t>      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origin</a:t>
            </a:r>
            <a:r>
              <a:rPr lang="fr-FR" dirty="0"/>
              <a:t> </a:t>
            </a:r>
            <a:r>
              <a:rPr lang="fr-FR" dirty="0" err="1"/>
              <a:t>perpendicular</a:t>
            </a:r>
            <a:r>
              <a:rPr lang="fr-FR" dirty="0"/>
              <a:t> to </a:t>
            </a:r>
            <a:r>
              <a:rPr lang="fr-FR" dirty="0" err="1"/>
              <a:t>it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Compute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unknown</a:t>
            </a:r>
            <a:r>
              <a:rPr lang="fr-FR" dirty="0"/>
              <a:t> spot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This </a:t>
            </a:r>
            <a:r>
              <a:rPr lang="fr-FR" dirty="0" err="1"/>
              <a:t>allows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separation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So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look </a:t>
            </a:r>
            <a:r>
              <a:rPr lang="fr-FR" dirty="0" err="1"/>
              <a:t>like</a:t>
            </a:r>
            <a:r>
              <a:rPr lang="fr-FR" dirty="0"/>
              <a:t> </a:t>
            </a:r>
          </a:p>
        </p:txBody>
      </p:sp>
      <p:sp>
        <p:nvSpPr>
          <p:cNvPr id="8" name="Forme libre 7"/>
          <p:cNvSpPr/>
          <p:nvPr/>
        </p:nvSpPr>
        <p:spPr>
          <a:xfrm>
            <a:off x="4625668" y="2790082"/>
            <a:ext cx="1198697" cy="1218809"/>
          </a:xfrm>
          <a:custGeom>
            <a:avLst/>
            <a:gdLst>
              <a:gd name="connsiteX0" fmla="*/ 853029 w 853029"/>
              <a:gd name="connsiteY0" fmla="*/ 0 h 862629"/>
              <a:gd name="connsiteX1" fmla="*/ 710857 w 853029"/>
              <a:gd name="connsiteY1" fmla="*/ 729751 h 862629"/>
              <a:gd name="connsiteX2" fmla="*/ 0 w 853029"/>
              <a:gd name="connsiteY2" fmla="*/ 862433 h 862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029" h="862629">
                <a:moveTo>
                  <a:pt x="853029" y="0"/>
                </a:moveTo>
                <a:cubicBezTo>
                  <a:pt x="853029" y="293006"/>
                  <a:pt x="853029" y="586012"/>
                  <a:pt x="710857" y="729751"/>
                </a:cubicBezTo>
                <a:cubicBezTo>
                  <a:pt x="568685" y="873490"/>
                  <a:pt x="0" y="862433"/>
                  <a:pt x="0" y="862433"/>
                </a:cubicBezTo>
              </a:path>
            </a:pathLst>
          </a:custGeom>
          <a:ln>
            <a:solidFill>
              <a:srgbClr val="80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Image 68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7" t="17345" r="51906" b="80849"/>
          <a:stretch/>
        </p:blipFill>
        <p:spPr>
          <a:xfrm>
            <a:off x="3061355" y="4120385"/>
            <a:ext cx="290577" cy="364734"/>
          </a:xfrm>
          <a:prstGeom prst="rect">
            <a:avLst/>
          </a:prstGeom>
        </p:spPr>
      </p:pic>
      <p:pic>
        <p:nvPicPr>
          <p:cNvPr id="70" name="Image 6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57" t="17345" r="51906" b="80849"/>
          <a:stretch/>
        </p:blipFill>
        <p:spPr>
          <a:xfrm>
            <a:off x="4915329" y="2928691"/>
            <a:ext cx="290577" cy="364734"/>
          </a:xfrm>
          <a:prstGeom prst="rect">
            <a:avLst/>
          </a:prstGeom>
        </p:spPr>
      </p:pic>
      <p:cxnSp>
        <p:nvCxnSpPr>
          <p:cNvPr id="10" name="Connecteur droit avec flèche 9"/>
          <p:cNvCxnSpPr/>
          <p:nvPr/>
        </p:nvCxnSpPr>
        <p:spPr>
          <a:xfrm flipV="1">
            <a:off x="4944616" y="3223265"/>
            <a:ext cx="262310" cy="1930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Image 7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8" t="21052" r="42501" b="77189"/>
          <a:stretch/>
        </p:blipFill>
        <p:spPr>
          <a:xfrm>
            <a:off x="4455462" y="4387666"/>
            <a:ext cx="1587890" cy="355257"/>
          </a:xfrm>
          <a:prstGeom prst="rect">
            <a:avLst/>
          </a:prstGeom>
        </p:spPr>
      </p:pic>
      <p:sp>
        <p:nvSpPr>
          <p:cNvPr id="82" name="ZoneTexte 81"/>
          <p:cNvSpPr txBox="1"/>
          <p:nvPr/>
        </p:nvSpPr>
        <p:spPr>
          <a:xfrm>
            <a:off x="5761266" y="21613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5913666" y="22379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6047110" y="22766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6161598" y="24005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6323476" y="230657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6238926" y="21651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6173332" y="20143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5908700" y="200561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6023188" y="20821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103" name="ZoneTexte 102"/>
          <p:cNvSpPr txBox="1"/>
          <p:nvPr/>
        </p:nvSpPr>
        <p:spPr>
          <a:xfrm>
            <a:off x="5284191" y="2458824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5133532" y="2476026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4985961" y="2424145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4973261" y="2300615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5025680" y="2587934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5214334" y="2617638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5203751" y="2812450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5330563" y="2811829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5457177" y="2761507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5460352" y="2940803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5322558" y="3030025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5312610" y="2702064"/>
            <a:ext cx="255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pic>
        <p:nvPicPr>
          <p:cNvPr id="73" name="Image 72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8" t="17142" r="42911" b="81099"/>
          <a:stretch/>
        </p:blipFill>
        <p:spPr>
          <a:xfrm>
            <a:off x="3744193" y="5379688"/>
            <a:ext cx="1587890" cy="3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7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er 75"/>
          <p:cNvGrpSpPr/>
          <p:nvPr/>
        </p:nvGrpSpPr>
        <p:grpSpPr>
          <a:xfrm>
            <a:off x="4849841" y="1788158"/>
            <a:ext cx="366927" cy="222392"/>
            <a:chOff x="203096" y="2993819"/>
            <a:chExt cx="579338" cy="222392"/>
          </a:xfrm>
        </p:grpSpPr>
        <p:sp>
          <p:nvSpPr>
            <p:cNvPr id="77" name="Rectangle à coins arrondis 76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7</a:t>
            </a:fld>
            <a:endParaRPr lang="en-US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 rot="14301920">
            <a:off x="1235550" y="2157016"/>
            <a:ext cx="2206999" cy="778456"/>
          </a:xfrm>
          <a:prstGeom prst="rect">
            <a:avLst/>
          </a:prstGeom>
          <a:pattFill prst="ltVert">
            <a:fgClr>
              <a:schemeClr val="tx1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8" name="Connecteur droit 177"/>
          <p:cNvCxnSpPr/>
          <p:nvPr/>
        </p:nvCxnSpPr>
        <p:spPr>
          <a:xfrm flipH="1" flipV="1">
            <a:off x="2070836" y="1374213"/>
            <a:ext cx="1201766" cy="187394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1422775" y="1832922"/>
            <a:ext cx="1114552" cy="181219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732601" y="1364603"/>
            <a:ext cx="190612" cy="365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flipV="1">
            <a:off x="1156429" y="1601040"/>
            <a:ext cx="0" cy="2109576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923213" y="3581255"/>
            <a:ext cx="2349389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 flipH="1" flipV="1">
            <a:off x="1730590" y="1569858"/>
            <a:ext cx="1249410" cy="198021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341705" y="1812158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2555238" y="1918011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2742212" y="1971468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2902626" y="2142815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3129439" y="2012888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3010973" y="1817465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2919067" y="1608945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2548280" y="1596907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2708694" y="1702760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1462162" y="2247100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255394" y="2175392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237600" y="2004651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1311046" y="2401777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1575377" y="2442834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1560548" y="2712098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738230" y="2711240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915634" y="2641686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2" name="ZoneTexte 111"/>
          <p:cNvSpPr txBox="1"/>
          <p:nvPr/>
        </p:nvSpPr>
        <p:spPr>
          <a:xfrm>
            <a:off x="1920082" y="2889505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3" name="ZoneTexte 112"/>
          <p:cNvSpPr txBox="1"/>
          <p:nvPr/>
        </p:nvSpPr>
        <p:spPr>
          <a:xfrm>
            <a:off x="1727014" y="3012826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1713075" y="2559525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pic>
        <p:nvPicPr>
          <p:cNvPr id="74" name="Image 7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8" t="17142" r="42911" b="81099"/>
          <a:stretch/>
        </p:blipFill>
        <p:spPr>
          <a:xfrm>
            <a:off x="4867655" y="1609212"/>
            <a:ext cx="1587890" cy="35525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722083" y="1296061"/>
            <a:ext cx="397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766228" y="1989813"/>
            <a:ext cx="4645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So far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know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that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fr-FR" sz="1600" dirty="0">
                <a:solidFill>
                  <a:schemeClr val="accent2">
                    <a:lumMod val="75000"/>
                  </a:schemeClr>
                </a:solidFill>
              </a:rPr>
              <a:t> orthogonal to </a:t>
            </a:r>
            <a:r>
              <a:rPr lang="fr-FR" sz="1600" dirty="0" err="1">
                <a:solidFill>
                  <a:schemeClr val="accent2">
                    <a:lumMod val="75000"/>
                  </a:schemeClr>
                </a:solidFill>
              </a:rPr>
              <a:t>median</a:t>
            </a:r>
            <a:endParaRPr lang="fr-FR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3775997" y="2324526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How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b="1" dirty="0"/>
              <a:t>the </a:t>
            </a:r>
            <a:r>
              <a:rPr lang="fr-FR" b="1" dirty="0" err="1"/>
              <a:t>widest</a:t>
            </a:r>
            <a:r>
              <a:rPr lang="fr-FR" b="1" dirty="0"/>
              <a:t> </a:t>
            </a:r>
            <a:r>
              <a:rPr lang="fr-FR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constraints</a:t>
            </a:r>
            <a:endParaRPr lang="fr-FR" dirty="0"/>
          </a:p>
        </p:txBody>
      </p:sp>
      <p:pic>
        <p:nvPicPr>
          <p:cNvPr id="43" name="Image 42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1" t="24833" r="43048" b="73408"/>
          <a:stretch/>
        </p:blipFill>
        <p:spPr>
          <a:xfrm>
            <a:off x="4800996" y="2953317"/>
            <a:ext cx="1587890" cy="355257"/>
          </a:xfrm>
          <a:prstGeom prst="rect">
            <a:avLst/>
          </a:prstGeom>
        </p:spPr>
      </p:pic>
      <p:pic>
        <p:nvPicPr>
          <p:cNvPr id="44" name="Image 4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8" t="28606" r="42085" b="69598"/>
          <a:stretch/>
        </p:blipFill>
        <p:spPr>
          <a:xfrm>
            <a:off x="4781458" y="3218850"/>
            <a:ext cx="1842660" cy="362727"/>
          </a:xfrm>
          <a:prstGeom prst="rect">
            <a:avLst/>
          </a:prstGeom>
        </p:spPr>
      </p:pic>
      <p:sp>
        <p:nvSpPr>
          <p:cNvPr id="45" name="ZoneTexte 44"/>
          <p:cNvSpPr txBox="1"/>
          <p:nvPr/>
        </p:nvSpPr>
        <p:spPr>
          <a:xfrm>
            <a:off x="3810295" y="3581923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 err="1"/>
              <a:t>Need</a:t>
            </a:r>
            <a:r>
              <a:rPr lang="fr-FR" dirty="0"/>
              <a:t> a single </a:t>
            </a:r>
            <a:r>
              <a:rPr lang="fr-FR" dirty="0" err="1"/>
              <a:t>function</a:t>
            </a:r>
            <a:r>
              <a:rPr lang="fr-FR" dirty="0"/>
              <a:t> to </a:t>
            </a:r>
            <a:r>
              <a:rPr lang="fr-FR" dirty="0" err="1"/>
              <a:t>optimize</a:t>
            </a:r>
            <a:r>
              <a:rPr lang="fr-FR" dirty="0"/>
              <a:t>, </a:t>
            </a:r>
            <a:r>
              <a:rPr lang="fr-FR" dirty="0" err="1"/>
              <a:t>introduce</a:t>
            </a:r>
            <a:endParaRPr lang="fr-FR" dirty="0"/>
          </a:p>
        </p:txBody>
      </p:sp>
      <p:pic>
        <p:nvPicPr>
          <p:cNvPr id="46" name="Image 4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6" t="32524" r="44603" b="65842"/>
          <a:stretch/>
        </p:blipFill>
        <p:spPr>
          <a:xfrm>
            <a:off x="6954316" y="3115659"/>
            <a:ext cx="1152769" cy="329980"/>
          </a:xfrm>
          <a:prstGeom prst="rect">
            <a:avLst/>
          </a:prstGeom>
        </p:spPr>
      </p:pic>
      <p:pic>
        <p:nvPicPr>
          <p:cNvPr id="47" name="Image 4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6" t="32524" r="50524" b="65776"/>
          <a:stretch/>
        </p:blipFill>
        <p:spPr>
          <a:xfrm>
            <a:off x="8388440" y="3591024"/>
            <a:ext cx="308129" cy="343171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6213231" y="2970857"/>
            <a:ext cx="420656" cy="620167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8" idx="3"/>
            <a:endCxn id="46" idx="1"/>
          </p:cNvCxnSpPr>
          <p:nvPr/>
        </p:nvCxnSpPr>
        <p:spPr>
          <a:xfrm flipV="1">
            <a:off x="6633887" y="3280649"/>
            <a:ext cx="320429" cy="292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Image 50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4" t="36506" r="39766" b="61698"/>
          <a:stretch/>
        </p:blipFill>
        <p:spPr>
          <a:xfrm>
            <a:off x="4399688" y="3966543"/>
            <a:ext cx="2535090" cy="36272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59450" y="4708773"/>
            <a:ext cx="8071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« on the </a:t>
            </a:r>
            <a:r>
              <a:rPr lang="fr-FR" dirty="0" err="1"/>
              <a:t>margin</a:t>
            </a:r>
            <a:r>
              <a:rPr lang="fr-FR" dirty="0"/>
              <a:t> » have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exactly</a:t>
            </a:r>
            <a:r>
              <a:rPr lang="fr-FR" dirty="0"/>
              <a:t>             (</a:t>
            </a:r>
            <a:r>
              <a:rPr lang="fr-FR" dirty="0" err="1"/>
              <a:t>labeled</a:t>
            </a:r>
            <a:r>
              <a:rPr lang="fr-FR" dirty="0"/>
              <a:t>        and       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In the </a:t>
            </a:r>
            <a:r>
              <a:rPr lang="fr-FR" dirty="0" err="1"/>
              <a:t>street</a:t>
            </a:r>
            <a:r>
              <a:rPr lang="fr-FR" dirty="0"/>
              <a:t> the values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[-1;1], 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&lt; -1 or &gt; 1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the       and       </a:t>
            </a:r>
            <a:r>
              <a:rPr lang="fr-FR" dirty="0" err="1"/>
              <a:t>vectors</a:t>
            </a:r>
            <a:r>
              <a:rPr lang="fr-FR" dirty="0"/>
              <a:t> (</a:t>
            </a:r>
            <a:r>
              <a:rPr lang="fr-FR" i="1" dirty="0"/>
              <a:t>not </a:t>
            </a:r>
            <a:r>
              <a:rPr lang="fr-FR" dirty="0" err="1"/>
              <a:t>perpendicular</a:t>
            </a:r>
            <a:r>
              <a:rPr lang="fr-FR" dirty="0"/>
              <a:t> to the </a:t>
            </a:r>
            <a:r>
              <a:rPr lang="fr-FR" dirty="0" err="1"/>
              <a:t>median</a:t>
            </a:r>
            <a:r>
              <a:rPr lang="fr-FR" dirty="0"/>
              <a:t>)</a:t>
            </a:r>
          </a:p>
        </p:txBody>
      </p:sp>
      <p:pic>
        <p:nvPicPr>
          <p:cNvPr id="52" name="Image 5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7" t="32524" r="44603" b="65842"/>
          <a:stretch/>
        </p:blipFill>
        <p:spPr>
          <a:xfrm>
            <a:off x="6072659" y="4738653"/>
            <a:ext cx="576384" cy="329980"/>
          </a:xfrm>
          <a:prstGeom prst="rect">
            <a:avLst/>
          </a:prstGeom>
        </p:spPr>
      </p:pic>
      <p:pic>
        <p:nvPicPr>
          <p:cNvPr id="53" name="Image 52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4" t="40409" r="48609" b="58298"/>
          <a:stretch/>
        </p:blipFill>
        <p:spPr>
          <a:xfrm>
            <a:off x="7468074" y="4748422"/>
            <a:ext cx="307730" cy="261110"/>
          </a:xfrm>
          <a:prstGeom prst="rect">
            <a:avLst/>
          </a:prstGeom>
        </p:spPr>
      </p:pic>
      <p:pic>
        <p:nvPicPr>
          <p:cNvPr id="54" name="Image 53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0" t="40308" r="44493" b="58399"/>
          <a:stretch/>
        </p:blipFill>
        <p:spPr>
          <a:xfrm>
            <a:off x="8198232" y="4726989"/>
            <a:ext cx="307730" cy="261110"/>
          </a:xfrm>
          <a:prstGeom prst="rect">
            <a:avLst/>
          </a:prstGeom>
        </p:spPr>
      </p:pic>
      <p:sp>
        <p:nvSpPr>
          <p:cNvPr id="55" name="Ellipse 54"/>
          <p:cNvSpPr/>
          <p:nvPr/>
        </p:nvSpPr>
        <p:spPr>
          <a:xfrm flipH="1">
            <a:off x="1978772" y="2787066"/>
            <a:ext cx="130542" cy="126392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 flipH="1">
            <a:off x="2420338" y="1939124"/>
            <a:ext cx="130542" cy="126392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4" t="40409" r="48609" b="58298"/>
          <a:stretch/>
        </p:blipFill>
        <p:spPr>
          <a:xfrm>
            <a:off x="2499063" y="1312510"/>
            <a:ext cx="307730" cy="261110"/>
          </a:xfrm>
          <a:prstGeom prst="rect">
            <a:avLst/>
          </a:prstGeom>
        </p:spPr>
      </p:pic>
      <p:pic>
        <p:nvPicPr>
          <p:cNvPr id="59" name="Image 58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0" t="40308" r="44493" b="58399"/>
          <a:stretch/>
        </p:blipFill>
        <p:spPr>
          <a:xfrm>
            <a:off x="1624405" y="3681256"/>
            <a:ext cx="307730" cy="26111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13311" y="3889892"/>
            <a:ext cx="122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Exactly</a:t>
            </a:r>
            <a:r>
              <a:rPr lang="fr-FR" dirty="0"/>
              <a:t> -1)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2360937" y="1012760"/>
            <a:ext cx="12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Exactly</a:t>
            </a:r>
            <a:r>
              <a:rPr lang="fr-FR" dirty="0"/>
              <a:t> +1)</a:t>
            </a:r>
          </a:p>
        </p:txBody>
      </p:sp>
      <p:sp>
        <p:nvSpPr>
          <p:cNvPr id="13" name="Forme libre 12"/>
          <p:cNvSpPr/>
          <p:nvPr/>
        </p:nvSpPr>
        <p:spPr>
          <a:xfrm>
            <a:off x="1709615" y="2911231"/>
            <a:ext cx="244231" cy="820615"/>
          </a:xfrm>
          <a:custGeom>
            <a:avLst/>
            <a:gdLst>
              <a:gd name="connsiteX0" fmla="*/ 0 w 244231"/>
              <a:gd name="connsiteY0" fmla="*/ 820615 h 820615"/>
              <a:gd name="connsiteX1" fmla="*/ 58616 w 244231"/>
              <a:gd name="connsiteY1" fmla="*/ 263769 h 820615"/>
              <a:gd name="connsiteX2" fmla="*/ 244231 w 244231"/>
              <a:gd name="connsiteY2" fmla="*/ 0 h 82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31" h="820615">
                <a:moveTo>
                  <a:pt x="0" y="820615"/>
                </a:moveTo>
                <a:cubicBezTo>
                  <a:pt x="8955" y="610576"/>
                  <a:pt x="17911" y="400538"/>
                  <a:pt x="58616" y="263769"/>
                </a:cubicBezTo>
                <a:cubicBezTo>
                  <a:pt x="99321" y="127000"/>
                  <a:pt x="244231" y="0"/>
                  <a:pt x="244231" y="0"/>
                </a:cubicBezTo>
              </a:path>
            </a:pathLst>
          </a:cu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 61"/>
          <p:cNvSpPr/>
          <p:nvPr/>
        </p:nvSpPr>
        <p:spPr>
          <a:xfrm rot="10800000">
            <a:off x="2509515" y="1589750"/>
            <a:ext cx="45722" cy="349374"/>
          </a:xfrm>
          <a:custGeom>
            <a:avLst/>
            <a:gdLst>
              <a:gd name="connsiteX0" fmla="*/ 0 w 244231"/>
              <a:gd name="connsiteY0" fmla="*/ 820615 h 820615"/>
              <a:gd name="connsiteX1" fmla="*/ 58616 w 244231"/>
              <a:gd name="connsiteY1" fmla="*/ 263769 h 820615"/>
              <a:gd name="connsiteX2" fmla="*/ 244231 w 244231"/>
              <a:gd name="connsiteY2" fmla="*/ 0 h 82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31" h="820615">
                <a:moveTo>
                  <a:pt x="0" y="820615"/>
                </a:moveTo>
                <a:cubicBezTo>
                  <a:pt x="8955" y="610576"/>
                  <a:pt x="17911" y="400538"/>
                  <a:pt x="58616" y="263769"/>
                </a:cubicBezTo>
                <a:cubicBezTo>
                  <a:pt x="99321" y="127000"/>
                  <a:pt x="244231" y="0"/>
                  <a:pt x="244231" y="0"/>
                </a:cubicBezTo>
              </a:path>
            </a:pathLst>
          </a:cu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2360937" y="2913458"/>
            <a:ext cx="750246" cy="486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orme libre 62"/>
          <p:cNvSpPr/>
          <p:nvPr/>
        </p:nvSpPr>
        <p:spPr>
          <a:xfrm rot="21050656" flipH="1">
            <a:off x="2585232" y="3259155"/>
            <a:ext cx="168531" cy="725418"/>
          </a:xfrm>
          <a:custGeom>
            <a:avLst/>
            <a:gdLst>
              <a:gd name="connsiteX0" fmla="*/ 0 w 244231"/>
              <a:gd name="connsiteY0" fmla="*/ 820615 h 820615"/>
              <a:gd name="connsiteX1" fmla="*/ 58616 w 244231"/>
              <a:gd name="connsiteY1" fmla="*/ 263769 h 820615"/>
              <a:gd name="connsiteX2" fmla="*/ 244231 w 244231"/>
              <a:gd name="connsiteY2" fmla="*/ 0 h 820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31" h="820615">
                <a:moveTo>
                  <a:pt x="0" y="820615"/>
                </a:moveTo>
                <a:cubicBezTo>
                  <a:pt x="8955" y="610576"/>
                  <a:pt x="17911" y="400538"/>
                  <a:pt x="58616" y="263769"/>
                </a:cubicBezTo>
                <a:cubicBezTo>
                  <a:pt x="99321" y="127000"/>
                  <a:pt x="244231" y="0"/>
                  <a:pt x="244231" y="0"/>
                </a:cubicBezTo>
              </a:path>
            </a:pathLst>
          </a:cu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2132853" y="401227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In the </a:t>
            </a:r>
            <a:r>
              <a:rPr lang="fr-FR" dirty="0" err="1"/>
              <a:t>street</a:t>
            </a:r>
            <a:endParaRPr lang="fr-FR" dirty="0"/>
          </a:p>
          <a:p>
            <a:pPr algn="ctr"/>
            <a:r>
              <a:rPr lang="fr-FR" dirty="0"/>
              <a:t>[-1;1]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138341" y="2922012"/>
            <a:ext cx="5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&lt; -1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086574" y="2382629"/>
            <a:ext cx="62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/>
              <a:t>&gt; +1</a:t>
            </a:r>
          </a:p>
        </p:txBody>
      </p:sp>
      <p:pic>
        <p:nvPicPr>
          <p:cNvPr id="67" name="Image 6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4" t="40409" r="48609" b="58298"/>
          <a:stretch/>
        </p:blipFill>
        <p:spPr>
          <a:xfrm>
            <a:off x="2650413" y="5301360"/>
            <a:ext cx="307730" cy="261110"/>
          </a:xfrm>
          <a:prstGeom prst="rect">
            <a:avLst/>
          </a:prstGeom>
        </p:spPr>
      </p:pic>
      <p:pic>
        <p:nvPicPr>
          <p:cNvPr id="68" name="Image 67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0" t="40308" r="44493" b="58399"/>
          <a:stretch/>
        </p:blipFill>
        <p:spPr>
          <a:xfrm>
            <a:off x="3380571" y="5279927"/>
            <a:ext cx="307730" cy="2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  <p:bldP spid="8" grpId="0" animBg="1"/>
      <p:bldP spid="55" grpId="0" animBg="1"/>
      <p:bldP spid="57" grpId="0" animBg="1"/>
      <p:bldP spid="12" grpId="0"/>
      <p:bldP spid="60" grpId="0"/>
      <p:bldP spid="13" grpId="0" animBg="1"/>
      <p:bldP spid="62" grpId="0" animBg="1"/>
      <p:bldP spid="63" grpId="0" animBg="1"/>
      <p:bldP spid="64" grpId="0"/>
      <p:bldP spid="6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er 73"/>
          <p:cNvGrpSpPr/>
          <p:nvPr/>
        </p:nvGrpSpPr>
        <p:grpSpPr>
          <a:xfrm>
            <a:off x="4671293" y="5874166"/>
            <a:ext cx="672474" cy="222392"/>
            <a:chOff x="203096" y="2993819"/>
            <a:chExt cx="579338" cy="222392"/>
          </a:xfrm>
        </p:grpSpPr>
        <p:sp>
          <p:nvSpPr>
            <p:cNvPr id="92" name="Rectangle à coins arrondis 91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1" name="Grouper 80"/>
          <p:cNvGrpSpPr/>
          <p:nvPr/>
        </p:nvGrpSpPr>
        <p:grpSpPr>
          <a:xfrm>
            <a:off x="5483939" y="5734859"/>
            <a:ext cx="902924" cy="222392"/>
            <a:chOff x="203096" y="2993819"/>
            <a:chExt cx="579338" cy="222392"/>
          </a:xfrm>
        </p:grpSpPr>
        <p:sp>
          <p:nvSpPr>
            <p:cNvPr id="89" name="Rectangle à coins arrondis 88"/>
            <p:cNvSpPr/>
            <p:nvPr/>
          </p:nvSpPr>
          <p:spPr>
            <a:xfrm>
              <a:off x="248456" y="3062708"/>
              <a:ext cx="488037" cy="153503"/>
            </a:xfrm>
            <a:prstGeom prst="roundRect">
              <a:avLst/>
            </a:prstGeom>
            <a:ln w="38100" cmpd="sng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03096" y="2993819"/>
              <a:ext cx="579338" cy="1408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5" name="Grouper 74"/>
          <p:cNvGrpSpPr/>
          <p:nvPr/>
        </p:nvGrpSpPr>
        <p:grpSpPr>
          <a:xfrm>
            <a:off x="3844474" y="4782435"/>
            <a:ext cx="341017" cy="669115"/>
            <a:chOff x="5902879" y="4002317"/>
            <a:chExt cx="341017" cy="715945"/>
          </a:xfrm>
        </p:grpSpPr>
        <p:sp>
          <p:nvSpPr>
            <p:cNvPr id="76" name="Rectangle à coins arrondis 75"/>
            <p:cNvSpPr/>
            <p:nvPr/>
          </p:nvSpPr>
          <p:spPr>
            <a:xfrm rot="16200000">
              <a:off x="5824647" y="4242958"/>
              <a:ext cx="603115" cy="235383"/>
            </a:xfrm>
            <a:prstGeom prst="roundRect">
              <a:avLst/>
            </a:prstGeom>
            <a:ln w="38100" cmpd="sng">
              <a:solidFill>
                <a:srgbClr val="008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5652894" y="4252302"/>
              <a:ext cx="715945" cy="2159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6" name="Connecteur droit 55"/>
          <p:cNvCxnSpPr/>
          <p:nvPr/>
        </p:nvCxnSpPr>
        <p:spPr>
          <a:xfrm flipH="1" flipV="1">
            <a:off x="7170030" y="1472537"/>
            <a:ext cx="1201766" cy="187394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 flipV="1">
            <a:off x="6144834" y="2466289"/>
            <a:ext cx="847202" cy="136346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 rot="14301920">
            <a:off x="1235550" y="2157016"/>
            <a:ext cx="2206999" cy="778456"/>
          </a:xfrm>
          <a:prstGeom prst="rect">
            <a:avLst/>
          </a:prstGeom>
          <a:pattFill prst="ltVert">
            <a:fgClr>
              <a:schemeClr val="tx1"/>
            </a:fgClr>
            <a:bgClr>
              <a:prstClr val="white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8" name="Connecteur droit 177"/>
          <p:cNvCxnSpPr/>
          <p:nvPr/>
        </p:nvCxnSpPr>
        <p:spPr>
          <a:xfrm flipH="1" flipV="1">
            <a:off x="2070836" y="1374213"/>
            <a:ext cx="1201766" cy="187394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H="1" flipV="1">
            <a:off x="1422775" y="1832922"/>
            <a:ext cx="1114552" cy="181219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ZoneTexte 179"/>
          <p:cNvSpPr txBox="1"/>
          <p:nvPr/>
        </p:nvSpPr>
        <p:spPr>
          <a:xfrm>
            <a:off x="732601" y="1364603"/>
            <a:ext cx="190612" cy="365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ym typeface="Wingdings"/>
            </a:endParaRPr>
          </a:p>
        </p:txBody>
      </p:sp>
      <p:cxnSp>
        <p:nvCxnSpPr>
          <p:cNvPr id="181" name="Connecteur droit 180"/>
          <p:cNvCxnSpPr/>
          <p:nvPr/>
        </p:nvCxnSpPr>
        <p:spPr>
          <a:xfrm flipV="1">
            <a:off x="1156429" y="1601040"/>
            <a:ext cx="0" cy="2109576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>
            <a:off x="923213" y="3581255"/>
            <a:ext cx="2349389" cy="0"/>
          </a:xfrm>
          <a:prstGeom prst="line">
            <a:avLst/>
          </a:prstGeom>
          <a:ln w="381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257"/>
          <p:cNvCxnSpPr/>
          <p:nvPr/>
        </p:nvCxnSpPr>
        <p:spPr>
          <a:xfrm flipH="1" flipV="1">
            <a:off x="1730590" y="1569858"/>
            <a:ext cx="1249410" cy="198021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2341705" y="1812158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2555238" y="1918011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2742212" y="1971468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2902626" y="2142815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6" name="ZoneTexte 85"/>
          <p:cNvSpPr txBox="1"/>
          <p:nvPr/>
        </p:nvSpPr>
        <p:spPr>
          <a:xfrm>
            <a:off x="3129439" y="2012888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3010973" y="1817465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2919067" y="1608945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90" name="ZoneTexte 89"/>
          <p:cNvSpPr txBox="1"/>
          <p:nvPr/>
        </p:nvSpPr>
        <p:spPr>
          <a:xfrm>
            <a:off x="2708694" y="1702760"/>
            <a:ext cx="402489" cy="467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104" name="ZoneTexte 103"/>
          <p:cNvSpPr txBox="1"/>
          <p:nvPr/>
        </p:nvSpPr>
        <p:spPr>
          <a:xfrm>
            <a:off x="1462162" y="2247100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1255394" y="2175392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6" name="ZoneTexte 105"/>
          <p:cNvSpPr txBox="1"/>
          <p:nvPr/>
        </p:nvSpPr>
        <p:spPr>
          <a:xfrm>
            <a:off x="1237600" y="2004651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1311046" y="2401777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1575377" y="2442834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09" name="ZoneTexte 108"/>
          <p:cNvSpPr txBox="1"/>
          <p:nvPr/>
        </p:nvSpPr>
        <p:spPr>
          <a:xfrm>
            <a:off x="1560548" y="2685875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1738230" y="2711240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1915634" y="2641686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114" name="ZoneTexte 113"/>
          <p:cNvSpPr txBox="1"/>
          <p:nvPr/>
        </p:nvSpPr>
        <p:spPr>
          <a:xfrm>
            <a:off x="1713075" y="2559525"/>
            <a:ext cx="357761" cy="510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00"/>
                </a:solidFill>
              </a:rPr>
              <a:t>-</a:t>
            </a:r>
          </a:p>
        </p:txBody>
      </p:sp>
      <p:sp>
        <p:nvSpPr>
          <p:cNvPr id="55" name="Ellipse 54"/>
          <p:cNvSpPr/>
          <p:nvPr/>
        </p:nvSpPr>
        <p:spPr>
          <a:xfrm flipH="1">
            <a:off x="1978772" y="2787066"/>
            <a:ext cx="130542" cy="126392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 flipH="1">
            <a:off x="2420338" y="1939124"/>
            <a:ext cx="130542" cy="126392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4" t="40409" r="48609" b="58298"/>
          <a:stretch/>
        </p:blipFill>
        <p:spPr>
          <a:xfrm>
            <a:off x="2499063" y="1576273"/>
            <a:ext cx="307730" cy="261110"/>
          </a:xfrm>
          <a:prstGeom prst="rect">
            <a:avLst/>
          </a:prstGeom>
        </p:spPr>
      </p:pic>
      <p:pic>
        <p:nvPicPr>
          <p:cNvPr id="59" name="Image 58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0" t="40308" r="44493" b="58399"/>
          <a:stretch/>
        </p:blipFill>
        <p:spPr>
          <a:xfrm>
            <a:off x="1782046" y="2953317"/>
            <a:ext cx="307730" cy="261110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V="1">
            <a:off x="1179891" y="3357073"/>
            <a:ext cx="262310" cy="19300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15"/>
          <p:cNvSpPr/>
          <p:nvPr/>
        </p:nvSpPr>
        <p:spPr>
          <a:xfrm>
            <a:off x="1708814" y="1550320"/>
            <a:ext cx="1137056" cy="1700873"/>
          </a:xfrm>
          <a:prstGeom prst="roundRect">
            <a:avLst>
              <a:gd name="adj" fmla="val 8743"/>
            </a:avLst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3" name="Image 72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5" t="39796" r="52591" b="56867"/>
          <a:stretch/>
        </p:blipFill>
        <p:spPr>
          <a:xfrm>
            <a:off x="1173926" y="2750459"/>
            <a:ext cx="509888" cy="673929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3449690" y="2515134"/>
            <a:ext cx="2558374" cy="0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 flipH="1">
            <a:off x="6610102" y="3320466"/>
            <a:ext cx="249680" cy="229388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 flipH="1">
            <a:off x="7423489" y="1942703"/>
            <a:ext cx="249680" cy="229388"/>
          </a:xfrm>
          <a:prstGeom prst="ellipse">
            <a:avLst/>
          </a:prstGeom>
          <a:noFill/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9" name="Image 48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4" t="40409" r="48609" b="58298"/>
          <a:stretch/>
        </p:blipFill>
        <p:spPr>
          <a:xfrm>
            <a:off x="7673169" y="1599992"/>
            <a:ext cx="307730" cy="261110"/>
          </a:xfrm>
          <a:prstGeom prst="rect">
            <a:avLst/>
          </a:prstGeom>
        </p:spPr>
      </p:pic>
      <p:pic>
        <p:nvPicPr>
          <p:cNvPr id="50" name="Image 4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0" t="40308" r="44493" b="58399"/>
          <a:stretch/>
        </p:blipFill>
        <p:spPr>
          <a:xfrm>
            <a:off x="6302372" y="3525218"/>
            <a:ext cx="307730" cy="261110"/>
          </a:xfrm>
          <a:prstGeom prst="rect">
            <a:avLst/>
          </a:prstGeom>
        </p:spPr>
      </p:pic>
      <p:cxnSp>
        <p:nvCxnSpPr>
          <p:cNvPr id="51" name="Connecteur droit avec flèche 50"/>
          <p:cNvCxnSpPr/>
          <p:nvPr/>
        </p:nvCxnSpPr>
        <p:spPr>
          <a:xfrm flipV="1">
            <a:off x="6726479" y="3118664"/>
            <a:ext cx="503923" cy="30572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Image 5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5" t="39796" r="52591" b="56867"/>
          <a:stretch/>
        </p:blipFill>
        <p:spPr>
          <a:xfrm>
            <a:off x="7021343" y="3305268"/>
            <a:ext cx="509888" cy="673929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7376943" y="1762187"/>
            <a:ext cx="769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3366FF"/>
                </a:solidFill>
              </a:rPr>
              <a:t>+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6591497" y="3070997"/>
            <a:ext cx="6842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8000"/>
                </a:solidFill>
              </a:rPr>
              <a:t>-</a:t>
            </a:r>
          </a:p>
        </p:txBody>
      </p:sp>
      <p:cxnSp>
        <p:nvCxnSpPr>
          <p:cNvPr id="61" name="Connecteur droit 60"/>
          <p:cNvCxnSpPr/>
          <p:nvPr/>
        </p:nvCxnSpPr>
        <p:spPr>
          <a:xfrm flipH="1" flipV="1">
            <a:off x="6531272" y="1817452"/>
            <a:ext cx="1249410" cy="198021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 flipV="1">
            <a:off x="6736273" y="2076887"/>
            <a:ext cx="794958" cy="1330540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/>
          <p:nvPr/>
        </p:nvCxnSpPr>
        <p:spPr>
          <a:xfrm flipV="1">
            <a:off x="6716710" y="2685875"/>
            <a:ext cx="1254420" cy="738513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Image 64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01" t="56553" r="35128" b="41448"/>
          <a:stretch/>
        </p:blipFill>
        <p:spPr>
          <a:xfrm>
            <a:off x="3606177" y="2773063"/>
            <a:ext cx="2089294" cy="73261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459889" y="2804296"/>
            <a:ext cx="3517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!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01337" y="4171461"/>
            <a:ext cx="7301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/>
              <a:t>Dot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projects</a:t>
            </a:r>
            <a:r>
              <a:rPr lang="fr-FR" dirty="0"/>
              <a:t> one on </a:t>
            </a:r>
            <a:r>
              <a:rPr lang="fr-FR" dirty="0" err="1"/>
              <a:t>another</a:t>
            </a:r>
            <a:r>
              <a:rPr lang="fr-FR" dirty="0"/>
              <a:t> and </a:t>
            </a:r>
            <a:r>
              <a:rPr lang="fr-FR" dirty="0" err="1"/>
              <a:t>gives</a:t>
            </a:r>
            <a:r>
              <a:rPr lang="fr-FR" dirty="0"/>
              <a:t> us the </a:t>
            </a:r>
            <a:r>
              <a:rPr lang="fr-FR" b="1" dirty="0" err="1"/>
              <a:t>width</a:t>
            </a:r>
            <a:r>
              <a:rPr lang="fr-FR" b="1" dirty="0"/>
              <a:t> </a:t>
            </a:r>
            <a:r>
              <a:rPr lang="fr-FR" dirty="0"/>
              <a:t>of the </a:t>
            </a:r>
            <a:r>
              <a:rPr lang="fr-FR" dirty="0" err="1"/>
              <a:t>street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dot       </a:t>
            </a:r>
            <a:r>
              <a:rPr lang="fr-FR" dirty="0" err="1"/>
              <a:t>with</a:t>
            </a:r>
            <a:r>
              <a:rPr lang="fr-FR" dirty="0"/>
              <a:t>       and </a:t>
            </a:r>
            <a:r>
              <a:rPr lang="fr-FR" dirty="0" err="1"/>
              <a:t>with</a:t>
            </a:r>
            <a:r>
              <a:rPr lang="fr-FR" dirty="0"/>
              <a:t>       ,      drops 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substract</a:t>
            </a:r>
            <a:endParaRPr lang="fr-FR" dirty="0"/>
          </a:p>
        </p:txBody>
      </p:sp>
      <p:pic>
        <p:nvPicPr>
          <p:cNvPr id="62" name="Image 6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5" t="39796" r="40857" b="56867"/>
          <a:stretch/>
        </p:blipFill>
        <p:spPr>
          <a:xfrm>
            <a:off x="3483083" y="1621336"/>
            <a:ext cx="2183740" cy="673929"/>
          </a:xfrm>
          <a:prstGeom prst="rect">
            <a:avLst/>
          </a:prstGeom>
        </p:spPr>
      </p:pic>
      <p:pic>
        <p:nvPicPr>
          <p:cNvPr id="66" name="Image 6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4" t="45214" r="42529" b="53168"/>
          <a:stretch/>
        </p:blipFill>
        <p:spPr>
          <a:xfrm>
            <a:off x="2235297" y="4817792"/>
            <a:ext cx="1711475" cy="326648"/>
          </a:xfrm>
          <a:prstGeom prst="rect">
            <a:avLst/>
          </a:prstGeom>
        </p:spPr>
      </p:pic>
      <p:pic>
        <p:nvPicPr>
          <p:cNvPr id="67" name="Image 6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7" t="48892" r="41656" b="49490"/>
          <a:stretch/>
        </p:blipFill>
        <p:spPr>
          <a:xfrm>
            <a:off x="2248525" y="5085826"/>
            <a:ext cx="1918388" cy="326648"/>
          </a:xfrm>
          <a:prstGeom prst="rect">
            <a:avLst/>
          </a:prstGeom>
        </p:spPr>
      </p:pic>
      <p:pic>
        <p:nvPicPr>
          <p:cNvPr id="68" name="Image 67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7" t="48892" r="53034" b="49490"/>
          <a:stretch/>
        </p:blipFill>
        <p:spPr>
          <a:xfrm>
            <a:off x="1942212" y="4491144"/>
            <a:ext cx="295127" cy="326648"/>
          </a:xfrm>
          <a:prstGeom prst="rect">
            <a:avLst/>
          </a:prstGeom>
        </p:spPr>
      </p:pic>
      <p:pic>
        <p:nvPicPr>
          <p:cNvPr id="69" name="Image 68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0" t="40308" r="44493" b="58399"/>
          <a:stretch/>
        </p:blipFill>
        <p:spPr>
          <a:xfrm>
            <a:off x="3907826" y="4469645"/>
            <a:ext cx="307730" cy="261110"/>
          </a:xfrm>
          <a:prstGeom prst="rect">
            <a:avLst/>
          </a:prstGeom>
        </p:spPr>
      </p:pic>
      <p:pic>
        <p:nvPicPr>
          <p:cNvPr id="71" name="Image 70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4" t="40409" r="48609" b="58298"/>
          <a:stretch/>
        </p:blipFill>
        <p:spPr>
          <a:xfrm>
            <a:off x="2717502" y="4489183"/>
            <a:ext cx="307730" cy="261110"/>
          </a:xfrm>
          <a:prstGeom prst="rect">
            <a:avLst/>
          </a:prstGeom>
        </p:spPr>
      </p:pic>
      <p:pic>
        <p:nvPicPr>
          <p:cNvPr id="72" name="Image 7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6" t="45214" r="45991" b="53168"/>
          <a:stretch/>
        </p:blipFill>
        <p:spPr>
          <a:xfrm>
            <a:off x="4297502" y="4496969"/>
            <a:ext cx="235806" cy="326648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4208172" y="5091819"/>
            <a:ext cx="24070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Image 78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7" t="52570" r="41290" b="45812"/>
          <a:stretch/>
        </p:blipFill>
        <p:spPr>
          <a:xfrm>
            <a:off x="4508302" y="4911578"/>
            <a:ext cx="2097637" cy="326648"/>
          </a:xfrm>
          <a:prstGeom prst="rect">
            <a:avLst/>
          </a:prstGeom>
        </p:spPr>
      </p:pic>
      <p:pic>
        <p:nvPicPr>
          <p:cNvPr id="80" name="Image 7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0" t="56082" r="35148" b="40177"/>
          <a:stretch/>
        </p:blipFill>
        <p:spPr>
          <a:xfrm>
            <a:off x="2629741" y="5402706"/>
            <a:ext cx="3776660" cy="755454"/>
          </a:xfrm>
          <a:prstGeom prst="rect">
            <a:avLst/>
          </a:prstGeom>
        </p:spPr>
      </p:pic>
      <p:sp>
        <p:nvSpPr>
          <p:cNvPr id="9" name="Forme libre 8"/>
          <p:cNvSpPr/>
          <p:nvPr/>
        </p:nvSpPr>
        <p:spPr>
          <a:xfrm>
            <a:off x="5929923" y="5790149"/>
            <a:ext cx="1062113" cy="325390"/>
          </a:xfrm>
          <a:custGeom>
            <a:avLst/>
            <a:gdLst>
              <a:gd name="connsiteX0" fmla="*/ 0 w 1299308"/>
              <a:gd name="connsiteY0" fmla="*/ 217928 h 427207"/>
              <a:gd name="connsiteX1" fmla="*/ 547077 w 1299308"/>
              <a:gd name="connsiteY1" fmla="*/ 423082 h 427207"/>
              <a:gd name="connsiteX2" fmla="*/ 986692 w 1299308"/>
              <a:gd name="connsiteY2" fmla="*/ 51851 h 427207"/>
              <a:gd name="connsiteX3" fmla="*/ 1299308 w 1299308"/>
              <a:gd name="connsiteY3" fmla="*/ 3005 h 42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9308" h="427207">
                <a:moveTo>
                  <a:pt x="0" y="217928"/>
                </a:moveTo>
                <a:cubicBezTo>
                  <a:pt x="191314" y="334344"/>
                  <a:pt x="382628" y="450761"/>
                  <a:pt x="547077" y="423082"/>
                </a:cubicBezTo>
                <a:cubicBezTo>
                  <a:pt x="711526" y="395403"/>
                  <a:pt x="861320" y="121864"/>
                  <a:pt x="986692" y="51851"/>
                </a:cubicBezTo>
                <a:cubicBezTo>
                  <a:pt x="1112064" y="-18162"/>
                  <a:pt x="1299308" y="3005"/>
                  <a:pt x="1299308" y="3005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982005" y="5570237"/>
            <a:ext cx="107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maximize</a:t>
            </a:r>
            <a:endParaRPr lang="fr-FR" dirty="0"/>
          </a:p>
        </p:txBody>
      </p:sp>
      <p:sp>
        <p:nvSpPr>
          <p:cNvPr id="94" name="Forme libre 93"/>
          <p:cNvSpPr/>
          <p:nvPr/>
        </p:nvSpPr>
        <p:spPr>
          <a:xfrm flipH="1">
            <a:off x="4371195" y="6127652"/>
            <a:ext cx="638623" cy="136498"/>
          </a:xfrm>
          <a:custGeom>
            <a:avLst/>
            <a:gdLst>
              <a:gd name="connsiteX0" fmla="*/ 0 w 1299308"/>
              <a:gd name="connsiteY0" fmla="*/ 217928 h 427207"/>
              <a:gd name="connsiteX1" fmla="*/ 547077 w 1299308"/>
              <a:gd name="connsiteY1" fmla="*/ 423082 h 427207"/>
              <a:gd name="connsiteX2" fmla="*/ 986692 w 1299308"/>
              <a:gd name="connsiteY2" fmla="*/ 51851 h 427207"/>
              <a:gd name="connsiteX3" fmla="*/ 1299308 w 1299308"/>
              <a:gd name="connsiteY3" fmla="*/ 3005 h 427207"/>
              <a:gd name="connsiteX0" fmla="*/ 0 w 986692"/>
              <a:gd name="connsiteY0" fmla="*/ 166078 h 375357"/>
              <a:gd name="connsiteX1" fmla="*/ 547077 w 986692"/>
              <a:gd name="connsiteY1" fmla="*/ 371232 h 375357"/>
              <a:gd name="connsiteX2" fmla="*/ 986692 w 986692"/>
              <a:gd name="connsiteY2" fmla="*/ 1 h 375357"/>
              <a:gd name="connsiteX0" fmla="*/ 0 w 1200526"/>
              <a:gd name="connsiteY0" fmla="*/ -1 h 216207"/>
              <a:gd name="connsiteX1" fmla="*/ 547077 w 1200526"/>
              <a:gd name="connsiteY1" fmla="*/ 205153 h 216207"/>
              <a:gd name="connsiteX2" fmla="*/ 1200526 w 1200526"/>
              <a:gd name="connsiteY2" fmla="*/ 145538 h 216207"/>
              <a:gd name="connsiteX0" fmla="*/ 0 w 1164886"/>
              <a:gd name="connsiteY0" fmla="*/ 1 h 249414"/>
              <a:gd name="connsiteX1" fmla="*/ 547077 w 1164886"/>
              <a:gd name="connsiteY1" fmla="*/ 205155 h 249414"/>
              <a:gd name="connsiteX2" fmla="*/ 1164886 w 1164886"/>
              <a:gd name="connsiteY2" fmla="*/ 211142 h 249414"/>
              <a:gd name="connsiteX0" fmla="*/ 0 w 1164886"/>
              <a:gd name="connsiteY0" fmla="*/ -1 h 229156"/>
              <a:gd name="connsiteX1" fmla="*/ 547077 w 1164886"/>
              <a:gd name="connsiteY1" fmla="*/ 205153 h 229156"/>
              <a:gd name="connsiteX2" fmla="*/ 1164886 w 1164886"/>
              <a:gd name="connsiteY2" fmla="*/ 211140 h 22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4886" h="229156">
                <a:moveTo>
                  <a:pt x="0" y="-1"/>
                </a:moveTo>
                <a:cubicBezTo>
                  <a:pt x="191314" y="116415"/>
                  <a:pt x="352929" y="169963"/>
                  <a:pt x="547077" y="205153"/>
                </a:cubicBezTo>
                <a:cubicBezTo>
                  <a:pt x="741225" y="240343"/>
                  <a:pt x="718761" y="231951"/>
                  <a:pt x="1164886" y="211140"/>
                </a:cubicBezTo>
              </a:path>
            </a:pathLst>
          </a:cu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ZoneTexte 94"/>
          <p:cNvSpPr txBox="1"/>
          <p:nvPr/>
        </p:nvSpPr>
        <p:spPr>
          <a:xfrm>
            <a:off x="3341457" y="5995445"/>
            <a:ext cx="103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minimize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96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7" grpId="0" animBg="1"/>
      <p:bldP spid="48" grpId="0" animBg="1"/>
      <p:bldP spid="53" grpId="0"/>
      <p:bldP spid="54" grpId="0"/>
      <p:bldP spid="12" grpId="0"/>
      <p:bldP spid="9" grpId="0" animBg="1"/>
      <p:bldP spid="10" grpId="0"/>
      <p:bldP spid="94" grpId="0" animBg="1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4674" y="227604"/>
            <a:ext cx="7787368" cy="654264"/>
          </a:xfrm>
        </p:spPr>
        <p:txBody>
          <a:bodyPr>
            <a:normAutofit fontScale="90000"/>
          </a:bodyPr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Machines</a:t>
            </a:r>
          </a:p>
        </p:txBody>
      </p:sp>
      <p:pic>
        <p:nvPicPr>
          <p:cNvPr id="4" name="Image 3" descr="179db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5" y="6330379"/>
            <a:ext cx="753964" cy="376982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P. Esling - Music Machine Learning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729050" y="987690"/>
            <a:ext cx="6149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701337" y="1124411"/>
            <a:ext cx="7058343" cy="1412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So the 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solve</a:t>
            </a:r>
            <a:r>
              <a:rPr lang="fr-FR" dirty="0"/>
              <a:t>                      </a:t>
            </a:r>
            <a:r>
              <a:rPr lang="fr-FR" dirty="0" err="1"/>
              <a:t>under</a:t>
            </a:r>
            <a:r>
              <a:rPr lang="fr-FR" dirty="0"/>
              <a:t>             </a:t>
            </a:r>
            <a:r>
              <a:rPr lang="fr-FR" dirty="0" err="1"/>
              <a:t>constraints</a:t>
            </a:r>
            <a:r>
              <a:rPr lang="fr-FR" dirty="0"/>
              <a:t> 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Looks </a:t>
            </a:r>
            <a:r>
              <a:rPr lang="fr-FR" dirty="0" err="1"/>
              <a:t>like</a:t>
            </a:r>
            <a:r>
              <a:rPr lang="fr-FR" dirty="0"/>
              <a:t> a </a:t>
            </a:r>
            <a:r>
              <a:rPr lang="fr-FR" dirty="0" err="1"/>
              <a:t>form</a:t>
            </a:r>
            <a:r>
              <a:rPr lang="fr-FR" dirty="0"/>
              <a:t> of Lagrange </a:t>
            </a:r>
            <a:r>
              <a:rPr lang="fr-FR" dirty="0" err="1"/>
              <a:t>multipliers</a:t>
            </a:r>
            <a:endParaRPr lang="fr-FR" dirty="0"/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However</a:t>
            </a:r>
            <a:r>
              <a:rPr lang="fr-FR" dirty="0"/>
              <a:t> Lagrange use </a:t>
            </a:r>
            <a:r>
              <a:rPr lang="fr-FR" dirty="0" err="1"/>
              <a:t>equalities</a:t>
            </a:r>
            <a:r>
              <a:rPr lang="fr-FR" dirty="0"/>
              <a:t> (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inequalities</a:t>
            </a:r>
            <a:r>
              <a:rPr lang="fr-FR" dirty="0"/>
              <a:t>)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Hence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a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as the </a:t>
            </a:r>
            <a:r>
              <a:rPr lang="fr-FR" b="1" dirty="0"/>
              <a:t>primal formulation</a:t>
            </a:r>
            <a:endParaRPr lang="fr-FR" dirty="0"/>
          </a:p>
        </p:txBody>
      </p:sp>
      <p:pic>
        <p:nvPicPr>
          <p:cNvPr id="80" name="Image 79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9" t="61934" r="57067" b="36373"/>
          <a:stretch/>
        </p:blipFill>
        <p:spPr>
          <a:xfrm>
            <a:off x="3103351" y="1200665"/>
            <a:ext cx="571300" cy="341923"/>
          </a:xfrm>
          <a:prstGeom prst="rect">
            <a:avLst/>
          </a:prstGeom>
        </p:spPr>
      </p:pic>
      <p:pic>
        <p:nvPicPr>
          <p:cNvPr id="96" name="Image 95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0" t="61063" r="44126" b="37244"/>
          <a:stretch/>
        </p:blipFill>
        <p:spPr>
          <a:xfrm>
            <a:off x="3616037" y="1173256"/>
            <a:ext cx="571300" cy="341923"/>
          </a:xfrm>
          <a:prstGeom prst="rect">
            <a:avLst/>
          </a:prstGeom>
        </p:spPr>
      </p:pic>
      <p:pic>
        <p:nvPicPr>
          <p:cNvPr id="97" name="Image 9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7" t="32524" r="44603" b="65842"/>
          <a:stretch/>
        </p:blipFill>
        <p:spPr>
          <a:xfrm>
            <a:off x="4880384" y="1212608"/>
            <a:ext cx="576384" cy="329980"/>
          </a:xfrm>
          <a:prstGeom prst="rect">
            <a:avLst/>
          </a:prstGeom>
        </p:spPr>
      </p:pic>
      <p:pic>
        <p:nvPicPr>
          <p:cNvPr id="98" name="Image 97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0" t="60641" r="35869" b="34859"/>
          <a:stretch/>
        </p:blipFill>
        <p:spPr>
          <a:xfrm>
            <a:off x="2383694" y="2468722"/>
            <a:ext cx="3634154" cy="908539"/>
          </a:xfrm>
          <a:prstGeom prst="rect">
            <a:avLst/>
          </a:prstGeom>
        </p:spPr>
      </p:pic>
      <p:sp>
        <p:nvSpPr>
          <p:cNvPr id="99" name="ZoneTexte 98"/>
          <p:cNvSpPr txBox="1"/>
          <p:nvPr/>
        </p:nvSpPr>
        <p:spPr>
          <a:xfrm>
            <a:off x="1165905" y="3343847"/>
            <a:ext cx="372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b="1" dirty="0" err="1">
                <a:solidFill>
                  <a:srgbClr val="FF0000"/>
                </a:solidFill>
              </a:rPr>
              <a:t>Tradeoff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error</a:t>
            </a:r>
            <a:r>
              <a:rPr lang="fr-FR" b="1" dirty="0">
                <a:solidFill>
                  <a:srgbClr val="FF0000"/>
                </a:solidFill>
              </a:rPr>
              <a:t> / </a:t>
            </a:r>
            <a:r>
              <a:rPr lang="fr-FR" b="1" dirty="0" err="1">
                <a:solidFill>
                  <a:srgbClr val="FF0000"/>
                </a:solidFill>
              </a:rPr>
              <a:t>margin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minimization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5822251" y="3318418"/>
            <a:ext cx="16147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Minimize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error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01" name="Connecteur en angle 100"/>
          <p:cNvCxnSpPr/>
          <p:nvPr/>
        </p:nvCxnSpPr>
        <p:spPr>
          <a:xfrm>
            <a:off x="5473616" y="3341098"/>
            <a:ext cx="257915" cy="184666"/>
          </a:xfrm>
          <a:prstGeom prst="bentConnector3">
            <a:avLst>
              <a:gd name="adj1" fmla="val -29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en angle 101"/>
          <p:cNvCxnSpPr>
            <a:endCxn id="99" idx="3"/>
          </p:cNvCxnSpPr>
          <p:nvPr/>
        </p:nvCxnSpPr>
        <p:spPr>
          <a:xfrm rot="5400000">
            <a:off x="4779472" y="3158683"/>
            <a:ext cx="480510" cy="259150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748588" y="3739528"/>
            <a:ext cx="76867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go </a:t>
            </a:r>
            <a:r>
              <a:rPr lang="fr-FR" dirty="0" err="1"/>
              <a:t>through</a:t>
            </a:r>
            <a:r>
              <a:rPr lang="fr-FR" dirty="0"/>
              <a:t> the Lagrange formulation,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(</a:t>
            </a:r>
            <a:r>
              <a:rPr lang="fr-FR" i="1" dirty="0"/>
              <a:t>cf. 2</a:t>
            </a:r>
            <a:r>
              <a:rPr lang="fr-FR" i="1" baseline="30000" dirty="0"/>
              <a:t>nd</a:t>
            </a:r>
            <a:r>
              <a:rPr lang="fr-FR" i="1" dirty="0"/>
              <a:t> part of </a:t>
            </a:r>
            <a:r>
              <a:rPr lang="fr-FR" i="1" dirty="0" err="1"/>
              <a:t>this</a:t>
            </a:r>
            <a:r>
              <a:rPr lang="fr-FR" i="1" dirty="0"/>
              <a:t> course</a:t>
            </a:r>
            <a:r>
              <a:rPr lang="fr-FR" dirty="0"/>
              <a:t>)</a:t>
            </a:r>
          </a:p>
        </p:txBody>
      </p:sp>
      <p:pic>
        <p:nvPicPr>
          <p:cNvPr id="112" name="Image 111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6" t="66883" r="43258" b="29939"/>
          <a:stretch/>
        </p:blipFill>
        <p:spPr>
          <a:xfrm>
            <a:off x="3596499" y="4194106"/>
            <a:ext cx="1533266" cy="641663"/>
          </a:xfrm>
          <a:prstGeom prst="rect">
            <a:avLst/>
          </a:prstGeom>
        </p:spPr>
      </p:pic>
      <p:sp>
        <p:nvSpPr>
          <p:cNvPr id="113" name="ZoneTexte 112"/>
          <p:cNvSpPr txBox="1"/>
          <p:nvPr/>
        </p:nvSpPr>
        <p:spPr>
          <a:xfrm>
            <a:off x="4907419" y="4537561"/>
            <a:ext cx="32546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Dual formulation (cf. end </a:t>
            </a:r>
            <a:r>
              <a:rPr lang="fr-FR" b="1" dirty="0" err="1">
                <a:solidFill>
                  <a:srgbClr val="FF0000"/>
                </a:solidFill>
              </a:rPr>
              <a:t>slides</a:t>
            </a:r>
            <a:r>
              <a:rPr lang="fr-FR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5" name="Connecteur en angle 114"/>
          <p:cNvCxnSpPr/>
          <p:nvPr/>
        </p:nvCxnSpPr>
        <p:spPr>
          <a:xfrm>
            <a:off x="4636936" y="4577882"/>
            <a:ext cx="257915" cy="184666"/>
          </a:xfrm>
          <a:prstGeom prst="bentConnector3">
            <a:avLst>
              <a:gd name="adj1" fmla="val 75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748588" y="4907932"/>
            <a:ext cx="5160387" cy="1080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So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, and all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is</a:t>
            </a:r>
            <a:endParaRPr lang="fr-FR" dirty="0"/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fr-FR" dirty="0"/>
              <a:t>To </a:t>
            </a:r>
            <a:r>
              <a:rPr lang="fr-FR" dirty="0" err="1"/>
              <a:t>optimize</a:t>
            </a:r>
            <a:r>
              <a:rPr lang="fr-FR" dirty="0"/>
              <a:t> the</a:t>
            </a:r>
          </a:p>
          <a:p>
            <a:pPr marL="742950" lvl="1" indent="-285750">
              <a:lnSpc>
                <a:spcPct val="120000"/>
              </a:lnSpc>
              <a:buFont typeface="Arial"/>
              <a:buChar char="•"/>
            </a:pP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requires</a:t>
            </a:r>
            <a:r>
              <a:rPr lang="fr-FR" dirty="0"/>
              <a:t> the dot </a:t>
            </a:r>
            <a:r>
              <a:rPr lang="fr-FR" dirty="0" err="1"/>
              <a:t>product</a:t>
            </a:r>
            <a:r>
              <a:rPr lang="fr-FR" dirty="0"/>
              <a:t> </a:t>
            </a:r>
          </a:p>
        </p:txBody>
      </p:sp>
      <p:pic>
        <p:nvPicPr>
          <p:cNvPr id="117" name="Image 116" descr="ML.Cours.equations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0" t="67468" r="46073" b="31056"/>
          <a:stretch/>
        </p:blipFill>
        <p:spPr>
          <a:xfrm>
            <a:off x="3064275" y="5367588"/>
            <a:ext cx="243448" cy="29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3" grpId="0"/>
      <p:bldP spid="113" grpId="0"/>
      <p:bldP spid="116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16232</TotalTime>
  <Words>1653</Words>
  <Application>Microsoft Macintosh PowerPoint</Application>
  <PresentationFormat>Affichage à l'écran (4:3)</PresentationFormat>
  <Paragraphs>350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Thème Office</vt:lpstr>
      <vt:lpstr>Music Machine Learning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</vt:vector>
  </TitlesOfParts>
  <Company>IRCAM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objets – Java 2</dc:title>
  <dc:creator>Philippe Esling</dc:creator>
  <cp:lastModifiedBy>Microsoft Office User</cp:lastModifiedBy>
  <cp:revision>899</cp:revision>
  <dcterms:created xsi:type="dcterms:W3CDTF">2014-03-12T17:42:11Z</dcterms:created>
  <dcterms:modified xsi:type="dcterms:W3CDTF">2020-10-27T21:54:49Z</dcterms:modified>
</cp:coreProperties>
</file>