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981" r:id="rId2"/>
    <p:sldId id="295" r:id="rId3"/>
    <p:sldId id="258" r:id="rId4"/>
    <p:sldId id="259" r:id="rId5"/>
    <p:sldId id="269" r:id="rId6"/>
    <p:sldId id="263" r:id="rId7"/>
    <p:sldId id="272" r:id="rId8"/>
    <p:sldId id="985" r:id="rId9"/>
    <p:sldId id="281" r:id="rId10"/>
    <p:sldId id="1007" r:id="rId11"/>
    <p:sldId id="986" r:id="rId12"/>
    <p:sldId id="260" r:id="rId13"/>
    <p:sldId id="288" r:id="rId14"/>
    <p:sldId id="262" r:id="rId15"/>
    <p:sldId id="266" r:id="rId16"/>
    <p:sldId id="265" r:id="rId17"/>
    <p:sldId id="290" r:id="rId18"/>
    <p:sldId id="989" r:id="rId19"/>
    <p:sldId id="990" r:id="rId20"/>
    <p:sldId id="992" r:id="rId21"/>
    <p:sldId id="293" r:id="rId22"/>
    <p:sldId id="286" r:id="rId23"/>
    <p:sldId id="993" r:id="rId24"/>
    <p:sldId id="994" r:id="rId25"/>
    <p:sldId id="987" r:id="rId26"/>
    <p:sldId id="995" r:id="rId27"/>
    <p:sldId id="996" r:id="rId28"/>
    <p:sldId id="264" r:id="rId29"/>
    <p:sldId id="268" r:id="rId30"/>
    <p:sldId id="998" r:id="rId31"/>
    <p:sldId id="287" r:id="rId32"/>
    <p:sldId id="267" r:id="rId33"/>
    <p:sldId id="999" r:id="rId34"/>
    <p:sldId id="1000" r:id="rId35"/>
    <p:sldId id="988" r:id="rId36"/>
    <p:sldId id="285" r:id="rId37"/>
    <p:sldId id="299" r:id="rId38"/>
    <p:sldId id="275" r:id="rId39"/>
    <p:sldId id="1011" r:id="rId40"/>
    <p:sldId id="1010" r:id="rId41"/>
    <p:sldId id="1008" r:id="rId42"/>
    <p:sldId id="270" r:id="rId43"/>
    <p:sldId id="982" r:id="rId44"/>
    <p:sldId id="983" r:id="rId45"/>
    <p:sldId id="984" r:id="rId46"/>
    <p:sldId id="276" r:id="rId47"/>
    <p:sldId id="1001" r:id="rId48"/>
    <p:sldId id="1005" r:id="rId49"/>
    <p:sldId id="1004" r:id="rId50"/>
    <p:sldId id="1003" r:id="rId51"/>
    <p:sldId id="1002" r:id="rId52"/>
    <p:sldId id="1006" r:id="rId53"/>
    <p:sldId id="1009" r:id="rId54"/>
    <p:sldId id="101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1"/>
    <p:restoredTop sz="94920" autoAdjust="0"/>
  </p:normalViewPr>
  <p:slideViewPr>
    <p:cSldViewPr>
      <p:cViewPr varScale="1">
        <p:scale>
          <a:sx n="86" d="100"/>
          <a:sy n="86" d="100"/>
        </p:scale>
        <p:origin x="11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9292A-EE74-43A9-8B01-AA98C2E2C01B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760E3-901D-40B9-9492-F3C4AC577C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-Simplify things</a:t>
            </a:r>
            <a:r>
              <a:rPr lang="en-US" baseline="0" dirty="0"/>
              <a:t> for beginners and prototyping</a:t>
            </a:r>
          </a:p>
          <a:p>
            <a:endParaRPr lang="en-US" baseline="0" dirty="0"/>
          </a:p>
          <a:p>
            <a:r>
              <a:rPr lang="en-US" baseline="0" dirty="0"/>
              <a:t>-Somewhat pricey</a:t>
            </a:r>
          </a:p>
          <a:p>
            <a:endParaRPr lang="en-US" baseline="0" dirty="0"/>
          </a:p>
          <a:p>
            <a:r>
              <a:rPr lang="en-US" baseline="0" dirty="0"/>
              <a:t>-You would not use it for the final product, because it has components that you don’t need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760E3-901D-40B9-9492-F3C4AC577C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40748C5-22DA-474A-9D12-9619BE7A4C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2CA1520-CC8C-5E43-95F2-27FD359093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9F26F-57C1-4A46-AECB-04F509329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D135F4-1C26-4C46-BD9C-C00A291B8E64}" type="slidenum">
              <a:rPr lang="en-US" altLang="fr-FR"/>
              <a:pPr eaLnBrk="1" hangingPunct="1"/>
              <a:t>25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3244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39F5-801F-4682-BEF8-BB515EA8B1C4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30B6-C753-4677-9418-CABE9F0C9D24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4C97-8AE6-418B-A63F-5C1A9C452A8A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143-9749-43E6-B0D5-14A8066737D5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80EA-AC32-4B76-9E30-0E554C7CDCD3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B537-A74A-4987-9438-3E74F3CD9AF3}" type="datetime1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48C-3E5E-4784-8170-58B1B0403502}" type="datetime1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F702-01A6-46AF-9705-4239B537368D}" type="datetime1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5F3-C951-4D74-AF83-B2F7826D8B43}" type="datetime1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495-87AC-4784-96C9-AE7316833C55}" type="datetime1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7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A1A-31B6-4ADD-82A1-D8CD2DF2BB70}" type="datetime1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FAD6-7450-4A69-B080-D99BDF57DF17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B560-E740-490F-AF15-B10462794E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sling@ircam.f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hyperlink" Target="http://elecshop.blog.com/files/2014/01/313-44-TQFP.jp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aday.io/project/865-raspberry-eye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jasperproject.github.io/" TargetMode="External"/><Relationship Id="rId7" Type="http://schemas.openxmlformats.org/officeDocument/2006/relationships/hyperlink" Target="https://www.sparkfun.com/tutorials/131" TargetMode="External"/><Relationship Id="rId12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structables.com/id/Arduino-RC-Lawnmower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://www.instructables.com/id/Flamethrowing-Jack-O-Lantern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instructables.com/id/Led-Cube-8x8x8/" TargetMode="Externa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arduino.cc/en/Reference/HomePage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frobot.com/wiki/index.php/Beetle_SKU:DFR0282" TargetMode="External"/><Relationship Id="rId13" Type="http://schemas.openxmlformats.org/officeDocument/2006/relationships/hyperlink" Target="http://www.freescale.com/webapp/sps/site/overview.jsp?code=FREDEVPLA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12" Type="http://schemas.openxmlformats.org/officeDocument/2006/relationships/hyperlink" Target="http://gamebuino.com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11" Type="http://schemas.openxmlformats.org/officeDocument/2006/relationships/hyperlink" Target="http://www.ruggedcircuits.com/ruggeduino/" TargetMode="External"/><Relationship Id="rId5" Type="http://schemas.openxmlformats.org/officeDocument/2006/relationships/image" Target="../media/image41.jpeg"/><Relationship Id="rId10" Type="http://schemas.openxmlformats.org/officeDocument/2006/relationships/hyperlink" Target="https://www.olimex.com/Products/Duino/PIC32/PIC32-PINGUINO/open-source-hardware" TargetMode="External"/><Relationship Id="rId4" Type="http://schemas.openxmlformats.org/officeDocument/2006/relationships/image" Target="../media/image40.jpeg"/><Relationship Id="rId9" Type="http://schemas.openxmlformats.org/officeDocument/2006/relationships/hyperlink" Target="http://www.nanode.eu/" TargetMode="External"/><Relationship Id="rId14" Type="http://schemas.openxmlformats.org/officeDocument/2006/relationships/hyperlink" Target="https://www.pjrc.com/teensy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ixshark.com/raspberry-pi-model-b-schematic.htm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hyperlink" Target="http://www.robotshop.com/en/arduino-nan-v-3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dafruit.com/products/191" TargetMode="External"/><Relationship Id="rId5" Type="http://schemas.openxmlformats.org/officeDocument/2006/relationships/hyperlink" Target="http://www.adafruit.com/products/50" TargetMode="Externa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5532" y="1236812"/>
            <a:ext cx="7772400" cy="1470025"/>
          </a:xfrm>
        </p:spPr>
        <p:txBody>
          <a:bodyPr>
            <a:normAutofit/>
          </a:bodyPr>
          <a:lstStyle/>
          <a:p>
            <a:r>
              <a:rPr lang="fr-FR" sz="6000" b="1" dirty="0"/>
              <a:t>Embedded </a:t>
            </a:r>
            <a:r>
              <a:rPr lang="fr-FR" sz="6000" b="1" dirty="0" err="1"/>
              <a:t>computing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fr-FR" dirty="0"/>
              <a:t>Master ATIAM - Informatique</a:t>
            </a:r>
          </a:p>
          <a:p>
            <a:pPr>
              <a:lnSpc>
                <a:spcPct val="80000"/>
              </a:lnSpc>
            </a:pPr>
            <a:r>
              <a:rPr lang="fr-FR" sz="2200" b="1" dirty="0"/>
              <a:t>Philippe Esling</a:t>
            </a:r>
            <a:r>
              <a:rPr lang="fr-FR" sz="2200" dirty="0"/>
              <a:t> (</a:t>
            </a:r>
            <a:r>
              <a:rPr lang="fr-FR" sz="2200" dirty="0">
                <a:hlinkClick r:id="rId2"/>
              </a:rPr>
              <a:t>esling@ircam.fr</a:t>
            </a:r>
            <a:r>
              <a:rPr lang="fr-FR" sz="2200" dirty="0"/>
              <a:t>)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fr-FR" sz="2200" dirty="0"/>
              <a:t>Maître de conférences – UPMC</a:t>
            </a:r>
          </a:p>
          <a:p>
            <a:pPr>
              <a:spcBef>
                <a:spcPts val="800"/>
              </a:spcBef>
            </a:pPr>
            <a:r>
              <a:rPr lang="fr-FR" sz="1400" dirty="0"/>
              <a:t>Equipe représentations musicales (IRCAM, Paris)</a:t>
            </a:r>
          </a:p>
        </p:txBody>
      </p:sp>
      <p:pic>
        <p:nvPicPr>
          <p:cNvPr id="5" name="Image 4" descr="logo_irc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40" y="5560835"/>
            <a:ext cx="1106924" cy="1068565"/>
          </a:xfrm>
          <a:prstGeom prst="rect">
            <a:avLst/>
          </a:prstGeom>
        </p:spPr>
      </p:pic>
      <p:pic>
        <p:nvPicPr>
          <p:cNvPr id="6" name="Image 5" descr="logoum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78" y="5976220"/>
            <a:ext cx="1243206" cy="432958"/>
          </a:xfrm>
          <a:prstGeom prst="rect">
            <a:avLst/>
          </a:prstGeom>
        </p:spPr>
      </p:pic>
      <p:pic>
        <p:nvPicPr>
          <p:cNvPr id="7" name="Image 6" descr="179db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86" y="5930216"/>
            <a:ext cx="957924" cy="478962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1516895" y="2844726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533400" y="2568948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UDOO – Single-</a:t>
            </a:r>
            <a:r>
              <a:rPr lang="fr-FR" sz="3600" dirty="0" err="1"/>
              <a:t>board</a:t>
            </a:r>
            <a:r>
              <a:rPr lang="fr-FR" sz="3600" dirty="0"/>
              <a:t> and </a:t>
            </a:r>
            <a:r>
              <a:rPr lang="fr-FR" sz="3600" dirty="0" err="1"/>
              <a:t>microcontroller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35496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7BB0-FB3E-E740-8908-57108389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152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Arduino Microcontroller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16164A-B52C-0D4F-9C3B-6EDAEB2E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" y="1714500"/>
            <a:ext cx="497332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7BB0-FB3E-E740-8908-57108389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152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Arduino Microcontroller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B0E2FE-E452-574C-A16B-14323C28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60" y="2590800"/>
            <a:ext cx="3937000" cy="2578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316164A-B52C-0D4F-9C3B-6EDAEB2E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" y="1714500"/>
            <a:ext cx="4973320" cy="4191000"/>
          </a:xfrm>
          <a:prstGeom prst="rect">
            <a:avLst/>
          </a:prstGeom>
        </p:spPr>
      </p:pic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7C8C0E7A-628C-E141-8501-2E73F9392F4A}"/>
              </a:ext>
            </a:extLst>
          </p:cNvPr>
          <p:cNvSpPr/>
          <p:nvPr/>
        </p:nvSpPr>
        <p:spPr>
          <a:xfrm>
            <a:off x="1600200" y="3429000"/>
            <a:ext cx="685800" cy="1905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E6AC0CB-197C-FF4E-B082-242213C1D40C}"/>
              </a:ext>
            </a:extLst>
          </p:cNvPr>
          <p:cNvCxnSpPr>
            <a:cxnSpLocks/>
          </p:cNvCxnSpPr>
          <p:nvPr/>
        </p:nvCxnSpPr>
        <p:spPr>
          <a:xfrm>
            <a:off x="2286000" y="4648200"/>
            <a:ext cx="2667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F5E3014-1852-C64F-8592-1D8AE86D9ED2}"/>
              </a:ext>
            </a:extLst>
          </p:cNvPr>
          <p:cNvSpPr txBox="1"/>
          <p:nvPr/>
        </p:nvSpPr>
        <p:spPr>
          <a:xfrm>
            <a:off x="5025358" y="5176783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GPIO Pins !</a:t>
            </a:r>
          </a:p>
        </p:txBody>
      </p:sp>
    </p:spTree>
    <p:extLst>
      <p:ext uri="{BB962C8B-B14F-4D97-AF65-F5344CB8AC3E}">
        <p14:creationId xmlns:p14="http://schemas.microsoft.com/office/powerpoint/2010/main" val="268452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304800"/>
            <a:ext cx="8229600" cy="1143000"/>
          </a:xfrm>
        </p:spPr>
        <p:txBody>
          <a:bodyPr/>
          <a:lstStyle/>
          <a:p>
            <a:r>
              <a:rPr lang="en-US" b="1" dirty="0"/>
              <a:t>How do we use this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/>
          </a:bodyPr>
          <a:lstStyle/>
          <a:p>
            <a:r>
              <a:rPr lang="en-US" sz="3600" dirty="0"/>
              <a:t>Working with these devices requires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Programming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First Challenge</a:t>
            </a:r>
            <a:br>
              <a:rPr lang="en-US" dirty="0"/>
            </a:br>
            <a:r>
              <a:rPr lang="en-US" dirty="0"/>
              <a:t>Programming – Simplifying Aspects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Pre-written Libraries</a:t>
            </a:r>
          </a:p>
          <a:p>
            <a:r>
              <a:rPr lang="en-US" dirty="0"/>
              <a:t>Code Examples 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dirty="0"/>
              <a:t>Community help (Forums, </a:t>
            </a:r>
            <a:r>
              <a:rPr lang="en-US" dirty="0" err="1"/>
              <a:t>StackExchange</a:t>
            </a:r>
            <a:r>
              <a:rPr lang="en-US" dirty="0"/>
              <a:t>)</a:t>
            </a:r>
          </a:p>
          <a:p>
            <a:r>
              <a:rPr lang="en-US" dirty="0"/>
              <a:t>Free online courses</a:t>
            </a:r>
          </a:p>
          <a:p>
            <a:pPr lvl="1"/>
            <a:r>
              <a:rPr lang="en-US" dirty="0"/>
              <a:t>Search for “MIT </a:t>
            </a:r>
            <a:r>
              <a:rPr lang="en-US" dirty="0" err="1"/>
              <a:t>Arduino</a:t>
            </a:r>
            <a:r>
              <a:rPr lang="en-US" dirty="0"/>
              <a:t> Course” </a:t>
            </a:r>
          </a:p>
          <a:p>
            <a:pPr lvl="1"/>
            <a:r>
              <a:rPr lang="en-US" dirty="0"/>
              <a:t>Programming courses on:</a:t>
            </a:r>
          </a:p>
          <a:p>
            <a:pPr lvl="2"/>
            <a:r>
              <a:rPr lang="en-US" dirty="0"/>
              <a:t>Khan Academy</a:t>
            </a:r>
          </a:p>
          <a:p>
            <a:pPr lvl="2"/>
            <a:r>
              <a:rPr lang="en-US" dirty="0" err="1"/>
              <a:t>Coursera</a:t>
            </a:r>
            <a:endParaRPr lang="en-US" dirty="0"/>
          </a:p>
          <a:p>
            <a:pPr lvl="2"/>
            <a:r>
              <a:rPr lang="en-US" dirty="0" err="1"/>
              <a:t>Udacity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Second Challenge</a:t>
            </a:r>
            <a:br>
              <a:rPr lang="en-US" dirty="0"/>
            </a:br>
            <a:r>
              <a:rPr lang="en-US" dirty="0"/>
              <a:t>Electronics – the hard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get started</a:t>
            </a:r>
          </a:p>
          <a:p>
            <a:r>
              <a:rPr lang="en-US" dirty="0"/>
              <a:t>Easy to make mistakes</a:t>
            </a:r>
          </a:p>
          <a:p>
            <a:pPr lvl="1"/>
            <a:r>
              <a:rPr lang="en-US" dirty="0"/>
              <a:t>Some mistakes cannot be undone</a:t>
            </a:r>
          </a:p>
          <a:p>
            <a:r>
              <a:rPr lang="en-US" dirty="0"/>
              <a:t>Often needs additional equipment:</a:t>
            </a:r>
          </a:p>
          <a:p>
            <a:pPr lvl="1"/>
            <a:r>
              <a:rPr lang="en-US" dirty="0"/>
              <a:t>Soldering Iron</a:t>
            </a:r>
          </a:p>
          <a:p>
            <a:pPr lvl="1"/>
            <a:r>
              <a:rPr lang="en-US" dirty="0"/>
              <a:t>Voltmeter</a:t>
            </a:r>
          </a:p>
          <a:p>
            <a:pPr lvl="1"/>
            <a:r>
              <a:rPr lang="en-US" dirty="0"/>
              <a:t>Oscilloscope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Electronics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Simplifying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Starter Packs and Kits</a:t>
            </a:r>
          </a:p>
          <a:p>
            <a:pPr lvl="1"/>
            <a:r>
              <a:rPr lang="en-US" dirty="0"/>
              <a:t>Contain a minimum number of electronic components that you may need</a:t>
            </a:r>
          </a:p>
          <a:p>
            <a:r>
              <a:rPr lang="en-US" dirty="0"/>
              <a:t>Microcontroller Attachments</a:t>
            </a:r>
          </a:p>
          <a:p>
            <a:pPr lvl="1"/>
            <a:r>
              <a:rPr lang="en-US" dirty="0"/>
              <a:t>Shields (for </a:t>
            </a:r>
            <a:r>
              <a:rPr lang="en-US" dirty="0" err="1"/>
              <a:t>Arduino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Motor shields, sensor shields</a:t>
            </a:r>
          </a:p>
          <a:p>
            <a:pPr lvl="1"/>
            <a:r>
              <a:rPr lang="en-US" dirty="0"/>
              <a:t>Capes (for </a:t>
            </a:r>
            <a:r>
              <a:rPr lang="en-US" dirty="0" err="1"/>
              <a:t>Beagleboard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BoosterPacks</a:t>
            </a:r>
            <a:r>
              <a:rPr lang="en-US" dirty="0"/>
              <a:t> (TI </a:t>
            </a:r>
            <a:r>
              <a:rPr lang="en-US" dirty="0" err="1"/>
              <a:t>LaunchPad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Electronics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Simplifying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2" y="1602364"/>
            <a:ext cx="8229600" cy="4525963"/>
          </a:xfrm>
        </p:spPr>
        <p:txBody>
          <a:bodyPr/>
          <a:lstStyle/>
          <a:p>
            <a:r>
              <a:rPr lang="en-US" dirty="0"/>
              <a:t>A lot of electronics come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Breakout boards: pre-soldered breadboard-ready electronics:</a:t>
            </a:r>
          </a:p>
        </p:txBody>
      </p:sp>
      <p:pic>
        <p:nvPicPr>
          <p:cNvPr id="2050" name="Picture 2" descr="http://edisondev.net/images/launchpad/tutorials/ds1307/ds1307_3vol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82" y="4450841"/>
            <a:ext cx="1600200" cy="126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2.gstatic.com/images?q=tbn:ANd9GcRP9FAYqbyf2wEXiABqhX7wtSlBXKPsHe6j_CEdenxOGK-xbXRs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383372"/>
            <a:ext cx="1881188" cy="133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1.gstatic.com/images?q=tbn:ANd9GcR58LUPGQDmO6gaRHP4AEKs9ZSNtswAiiXlofxqG6Lu8i_TLsb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158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trossenrobotics.com/resize/shared/images/PImages/RB-RBS-428-a.jpg?bw=1000&amp;bh=100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" t="15080" r="-5506" b="19054"/>
          <a:stretch/>
        </p:blipFill>
        <p:spPr bwMode="auto">
          <a:xfrm>
            <a:off x="4687888" y="4450841"/>
            <a:ext cx="1600200" cy="10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 descr="http://elecshop.blog.com/files/2014/01/313-44-TQFP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0" b="19042"/>
          <a:stretch/>
        </p:blipFill>
        <p:spPr bwMode="auto">
          <a:xfrm>
            <a:off x="2286000" y="2286000"/>
            <a:ext cx="1600200" cy="103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1982" y="5943600"/>
            <a:ext cx="7084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/>
              <a:t>Source:</a:t>
            </a:r>
            <a:endParaRPr lang="en-CA" sz="800" dirty="0">
              <a:hlinkClick r:id="rId7"/>
            </a:endParaRPr>
          </a:p>
          <a:p>
            <a:r>
              <a:rPr lang="en-CA" sz="800" dirty="0">
                <a:hlinkClick r:id="rId7"/>
              </a:rPr>
              <a:t>http://elecshop.blog.com/files/2014/01/313-44-TQFP.jpg</a:t>
            </a:r>
            <a:endParaRPr lang="en-CA" sz="800" dirty="0"/>
          </a:p>
          <a:p>
            <a:r>
              <a:rPr lang="en-CA" sz="800" dirty="0"/>
              <a:t>http://www.renesas.com/media/press/news/2010/20101006.jpg</a:t>
            </a:r>
          </a:p>
          <a:p>
            <a:endParaRPr lang="en-CA" sz="800" dirty="0"/>
          </a:p>
          <a:p>
            <a:endParaRPr lang="en-CA" sz="800" dirty="0"/>
          </a:p>
        </p:txBody>
      </p:sp>
      <p:pic>
        <p:nvPicPr>
          <p:cNvPr id="3076" name="Picture 4" descr="http://www.renesas.com/media/press/news/2010/2010100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78" y="2166625"/>
            <a:ext cx="1937422" cy="126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1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Microcontroller</a:t>
            </a:r>
            <a:br>
              <a:rPr lang="en-US" dirty="0"/>
            </a:br>
            <a:r>
              <a:rPr lang="en-US" b="1" dirty="0"/>
              <a:t>Expansion Boards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Cable Attachments</a:t>
            </a:r>
          </a:p>
          <a:p>
            <a:r>
              <a:rPr lang="en-US" dirty="0"/>
              <a:t>Programmer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Power Supply Connectors</a:t>
            </a:r>
          </a:p>
          <a:p>
            <a:r>
              <a:rPr lang="en-US" dirty="0"/>
              <a:t>Pin connectors</a:t>
            </a:r>
          </a:p>
          <a:p>
            <a:r>
              <a:rPr lang="en-US" dirty="0"/>
              <a:t>On-board Sensors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(accelerometers, real-time clocks, temperature sensors)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6" descr="(MSP-EXP430F552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718" y="3657600"/>
            <a:ext cx="1609726" cy="122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edisondev.net/images/arduino/ArduinoU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49" y="2514600"/>
            <a:ext cx="1425575" cy="98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6C2E0EE-4561-F14A-A187-06D5E535B0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6800" y="1524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fr-FR" b="1" dirty="0"/>
              <a:t>How to use Arduino 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2259B2D-011A-784D-862C-DCA530659E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915400" cy="5715000"/>
          </a:xfrm>
        </p:spPr>
        <p:txBody>
          <a:bodyPr/>
          <a:lstStyle/>
          <a:p>
            <a:pPr marL="914400" lvl="1" indent="-514350" eaLnBrk="1" hangingPunct="1">
              <a:buFontTx/>
              <a:buAutoNum type="arabicPeriod"/>
            </a:pPr>
            <a:r>
              <a:rPr lang="en-US" altLang="fr-FR" sz="2600" dirty="0"/>
              <a:t>Download &amp; install the Arduino environment (IDE)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fr-FR" sz="2600" dirty="0"/>
              <a:t>Connect the board to your computer via the USB cable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fr-FR" sz="2600" dirty="0"/>
              <a:t>Launch the Arduino IDE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fr-FR" sz="2600" dirty="0"/>
              <a:t>Select your board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fr-FR" sz="2600" dirty="0"/>
              <a:t>Select your serial port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fr-FR" sz="2600" dirty="0"/>
              <a:t>Open the blink example 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fr-FR" sz="2600" dirty="0"/>
              <a:t>Upload the program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endParaRPr lang="en-US" altLang="fr-FR" sz="3000" b="1" dirty="0"/>
          </a:p>
          <a:p>
            <a:pPr eaLnBrk="1" hangingPunct="1">
              <a:buFont typeface="Calibri" panose="020F0502020204030204" pitchFamily="34" charset="0"/>
              <a:buAutoNum type="arabicPeriod"/>
            </a:pPr>
            <a:endParaRPr lang="en-US" altLang="fr-FR" sz="3000" b="1" dirty="0"/>
          </a:p>
          <a:p>
            <a:pPr eaLnBrk="1" hangingPunct="1">
              <a:buFont typeface="Calibri" panose="020F0502020204030204" pitchFamily="34" charset="0"/>
              <a:buAutoNum type="arabicPeriod"/>
            </a:pPr>
            <a:endParaRPr lang="en-US" altLang="fr-FR" sz="3000" dirty="0"/>
          </a:p>
        </p:txBody>
      </p:sp>
    </p:spTree>
    <p:extLst>
      <p:ext uri="{BB962C8B-B14F-4D97-AF65-F5344CB8AC3E}">
        <p14:creationId xmlns:p14="http://schemas.microsoft.com/office/powerpoint/2010/main" val="189708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0F1C22D-95E2-4545-BE17-0FE9BD153A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1336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fr-FR" b="1" dirty="0"/>
              <a:t>Arduino IDE</a:t>
            </a:r>
          </a:p>
        </p:txBody>
      </p:sp>
      <p:pic>
        <p:nvPicPr>
          <p:cNvPr id="5123" name="Picture 2" descr="https://labitat.dk/w/images/6/63/ArduinoIDE.png">
            <a:extLst>
              <a:ext uri="{FF2B5EF4-FFF2-40B4-BE49-F238E27FC236}">
                <a16:creationId xmlns:a16="http://schemas.microsoft.com/office/drawing/2014/main" id="{72E27572-D437-5442-99F1-AB8F44D0A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76350"/>
            <a:ext cx="50292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79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9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Single-Board Computer vs. Microcontroller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4" descr="Arduino U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16" y="2514600"/>
            <a:ext cx="2652283" cy="18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29200" y="4724400"/>
            <a:ext cx="3220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dirty="0" err="1"/>
              <a:t>Arduino</a:t>
            </a:r>
            <a:r>
              <a:rPr lang="en-CA" sz="2400" dirty="0"/>
              <a:t> UNO</a:t>
            </a:r>
          </a:p>
          <a:p>
            <a:r>
              <a:rPr lang="en-CA" sz="2400" dirty="0"/>
              <a:t>Microcontroller (MCU)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921" y="4724399"/>
            <a:ext cx="3155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dirty="0"/>
              <a:t>Raspberry Pi</a:t>
            </a:r>
          </a:p>
          <a:p>
            <a:r>
              <a:rPr lang="en-CA" sz="2400" dirty="0"/>
              <a:t>Single-Board Computer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31D7468-36CD-7E42-9B90-3B4E04025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60" y="2057400"/>
            <a:ext cx="2743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3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pic7.gif">
            <a:extLst>
              <a:ext uri="{FF2B5EF4-FFF2-40B4-BE49-F238E27FC236}">
                <a16:creationId xmlns:a16="http://schemas.microsoft.com/office/drawing/2014/main" id="{46AC3BF4-5821-4649-BEE2-8C1A0983E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886"/>
            <a:ext cx="82042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9">
            <a:extLst>
              <a:ext uri="{FF2B5EF4-FFF2-40B4-BE49-F238E27FC236}">
                <a16:creationId xmlns:a16="http://schemas.microsoft.com/office/drawing/2014/main" id="{4DCC4DAD-9534-EC47-A524-638F39EE8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6213475"/>
            <a:ext cx="2611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rgbClr val="0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todbot.com/blog/bionicarduino</a:t>
            </a:r>
            <a:endParaRPr lang="en-US" altLang="fr-FR" sz="2400">
              <a:solidFill>
                <a:srgbClr val="00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ECF9E8-2485-7440-9213-5D67E4B33E36}"/>
              </a:ext>
            </a:extLst>
          </p:cNvPr>
          <p:cNvSpPr/>
          <p:nvPr/>
        </p:nvSpPr>
        <p:spPr>
          <a:xfrm>
            <a:off x="304800" y="4419600"/>
            <a:ext cx="6019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9B62FA-C98A-0542-80DA-5FB5312AEDF8}"/>
              </a:ext>
            </a:extLst>
          </p:cNvPr>
          <p:cNvSpPr txBox="1"/>
          <p:nvPr/>
        </p:nvSpPr>
        <p:spPr>
          <a:xfrm>
            <a:off x="685800" y="4572000"/>
            <a:ext cx="1018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???</a:t>
            </a:r>
          </a:p>
          <a:p>
            <a:endParaRPr lang="fr-FR" sz="1600" b="1" dirty="0"/>
          </a:p>
          <a:p>
            <a:r>
              <a:rPr lang="fr-FR" sz="2800" b="1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183709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Microcontrollers</a:t>
            </a:r>
            <a:br>
              <a:rPr lang="en-US" dirty="0"/>
            </a:br>
            <a:r>
              <a:rPr lang="en-US" dirty="0" err="1"/>
              <a:t>Arduino</a:t>
            </a:r>
            <a:r>
              <a:rPr lang="en-US" dirty="0"/>
              <a:t> IDE -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/>
              <a:t>http://arduino.cc/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3962400" cy="404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497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C5C617B-3B0C-D043-A050-58C7D55D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fr-FR" b="1" dirty="0"/>
              <a:t>Arduino terminology</a:t>
            </a:r>
          </a:p>
        </p:txBody>
      </p:sp>
      <p:pic>
        <p:nvPicPr>
          <p:cNvPr id="17411" name="Picture 3" descr="pic3.jpg">
            <a:extLst>
              <a:ext uri="{FF2B5EF4-FFF2-40B4-BE49-F238E27FC236}">
                <a16:creationId xmlns:a16="http://schemas.microsoft.com/office/drawing/2014/main" id="{0D8E0A22-394B-2F4D-9315-D0C6D2E25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2635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9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 </a:t>
            </a:r>
            <a:r>
              <a:rPr lang="en-US" b="1" dirty="0"/>
              <a:t>setup</a:t>
            </a:r>
            <a:r>
              <a:rPr lang="en-US" dirty="0"/>
              <a:t>() 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put your setup code here, to run once: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 </a:t>
            </a:r>
            <a:r>
              <a:rPr lang="en-US" b="1" dirty="0"/>
              <a:t>loop</a:t>
            </a:r>
            <a:r>
              <a:rPr lang="en-US" dirty="0"/>
              <a:t>() 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put your main code here, to run infinitely: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66800" y="304800"/>
            <a:ext cx="8229600" cy="1143000"/>
          </a:xfrm>
        </p:spPr>
        <p:txBody>
          <a:bodyPr/>
          <a:lstStyle/>
          <a:p>
            <a:r>
              <a:rPr lang="en-US" b="1" dirty="0"/>
              <a:t>Bare minimum code</a:t>
            </a:r>
          </a:p>
        </p:txBody>
      </p:sp>
    </p:spTree>
    <p:extLst>
      <p:ext uri="{BB962C8B-B14F-4D97-AF65-F5344CB8AC3E}">
        <p14:creationId xmlns:p14="http://schemas.microsoft.com/office/powerpoint/2010/main" val="326280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setup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Called only when Arduino is powered on or reset</a:t>
            </a:r>
          </a:p>
          <a:p>
            <a:pPr lvl="1"/>
            <a:r>
              <a:rPr lang="en-US" dirty="0"/>
              <a:t>Used to initialize variables and pin modes </a:t>
            </a:r>
          </a:p>
          <a:p>
            <a:endParaRPr lang="en-US" dirty="0"/>
          </a:p>
          <a:p>
            <a:r>
              <a:rPr lang="en-US" b="1" dirty="0"/>
              <a:t>loop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Runs continuously till the device is powered off. </a:t>
            </a:r>
          </a:p>
          <a:p>
            <a:pPr lvl="1"/>
            <a:r>
              <a:rPr lang="en-US" dirty="0"/>
              <a:t>Main logic of the code goes here. </a:t>
            </a:r>
          </a:p>
          <a:p>
            <a:pPr lvl="1"/>
            <a:r>
              <a:rPr lang="en-US" dirty="0"/>
              <a:t>A form of while(True) for micro-controller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E98C0D-CDFD-2C4C-AD8D-2627CE5E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6800" y="304800"/>
            <a:ext cx="8229600" cy="1143000"/>
          </a:xfrm>
        </p:spPr>
        <p:txBody>
          <a:bodyPr/>
          <a:lstStyle/>
          <a:p>
            <a:r>
              <a:rPr lang="en-US" b="1" dirty="0"/>
              <a:t>Bare minimum code</a:t>
            </a:r>
          </a:p>
        </p:txBody>
      </p:sp>
    </p:spTree>
    <p:extLst>
      <p:ext uri="{BB962C8B-B14F-4D97-AF65-F5344CB8AC3E}">
        <p14:creationId xmlns:p14="http://schemas.microsoft.com/office/powerpoint/2010/main" val="360543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3961EAC-6798-CB48-A6F3-FE6BEEE7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381000"/>
            <a:ext cx="4038600" cy="1143000"/>
          </a:xfrm>
        </p:spPr>
        <p:txBody>
          <a:bodyPr/>
          <a:lstStyle/>
          <a:p>
            <a:pPr eaLnBrk="1" hangingPunct="1"/>
            <a:r>
              <a:rPr lang="en-US" altLang="fr-FR" b="1" dirty="0"/>
              <a:t>Digital I/0</a:t>
            </a: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BEC1482C-8A3B-CB47-8E84-F338F7B1D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7924800" cy="29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r-FR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en-US" alt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r-FR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alt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600" dirty="0"/>
              <a:t>Sets pin to either </a:t>
            </a:r>
            <a:r>
              <a:rPr lang="en-US" alt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fr-FR" sz="2600" dirty="0"/>
              <a:t> or </a:t>
            </a:r>
            <a:r>
              <a:rPr lang="en-US" alt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lvl="1" eaLnBrk="1" hangingPunct="1">
              <a:lnSpc>
                <a:spcPct val="90000"/>
              </a:lnSpc>
            </a:pPr>
            <a:endParaRPr lang="en-US" alt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fr-F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alt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r-FR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en-US" alt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600" dirty="0"/>
              <a:t>Reads </a:t>
            </a:r>
            <a:r>
              <a:rPr lang="en-US" alt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fr-FR" sz="2600" dirty="0"/>
              <a:t> or </a:t>
            </a:r>
            <a:r>
              <a:rPr lang="en-US" alt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altLang="fr-FR" sz="2600" dirty="0"/>
              <a:t> from a pin</a:t>
            </a:r>
          </a:p>
          <a:p>
            <a:pPr lvl="1" eaLnBrk="1" hangingPunct="1">
              <a:lnSpc>
                <a:spcPct val="90000"/>
              </a:lnSpc>
            </a:pPr>
            <a:endParaRPr lang="en-US" altLang="fr-FR" sz="900" dirty="0"/>
          </a:p>
          <a:p>
            <a:pPr eaLnBrk="1" hangingPunct="1">
              <a:lnSpc>
                <a:spcPct val="90000"/>
              </a:lnSpc>
            </a:pPr>
            <a:r>
              <a:rPr lang="en-US" altLang="fr-F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r-FR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en-US" alt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r-FR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600" dirty="0"/>
              <a:t>Writes </a:t>
            </a:r>
            <a:r>
              <a:rPr lang="en-US" alt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fr-FR" sz="2600" dirty="0"/>
              <a:t> or </a:t>
            </a:r>
            <a:r>
              <a:rPr lang="en-US" alt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altLang="fr-FR" sz="2600" dirty="0"/>
              <a:t> to a pin</a:t>
            </a:r>
          </a:p>
          <a:p>
            <a:pPr eaLnBrk="1" hangingPunct="1"/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50791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pin can be set as input or output </a:t>
            </a:r>
          </a:p>
          <a:p>
            <a:pPr marL="0" indent="0">
              <a:buNone/>
            </a:pPr>
            <a:r>
              <a:rPr lang="en-US" dirty="0"/>
              <a:t>(All I/O pins can serve both mode)</a:t>
            </a:r>
          </a:p>
          <a:p>
            <a:pPr marL="0" indent="0">
              <a:buNone/>
            </a:pPr>
            <a:r>
              <a:rPr lang="en-US" b="1" dirty="0" err="1"/>
              <a:t>pinMode</a:t>
            </a:r>
            <a:r>
              <a:rPr lang="en-US" dirty="0"/>
              <a:t> function. </a:t>
            </a:r>
          </a:p>
          <a:p>
            <a:endParaRPr lang="en-US" dirty="0"/>
          </a:p>
          <a:p>
            <a:r>
              <a:rPr lang="en-US" dirty="0" err="1"/>
              <a:t>pinMode</a:t>
            </a:r>
            <a:r>
              <a:rPr lang="en-US" dirty="0"/>
              <a:t>(13, OUTPUT); </a:t>
            </a:r>
          </a:p>
          <a:p>
            <a:r>
              <a:rPr lang="en-US" dirty="0"/>
              <a:t>// sets pin 13 as output pin</a:t>
            </a:r>
          </a:p>
          <a:p>
            <a:endParaRPr lang="en-US" dirty="0"/>
          </a:p>
          <a:p>
            <a:r>
              <a:rPr lang="en-US" dirty="0" err="1"/>
              <a:t>pinMode</a:t>
            </a:r>
            <a:r>
              <a:rPr lang="en-US" dirty="0"/>
              <a:t>(13, INPUT); </a:t>
            </a:r>
          </a:p>
          <a:p>
            <a:r>
              <a:rPr lang="en-US" dirty="0"/>
              <a:t>// sets pin 13 as input pin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/>
              <a:t>PinMode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412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digitalWrite</a:t>
            </a:r>
            <a:r>
              <a:rPr lang="en-US" dirty="0"/>
              <a:t>(13, LOW); </a:t>
            </a:r>
          </a:p>
          <a:p>
            <a:pPr marL="0" indent="0">
              <a:buNone/>
            </a:pPr>
            <a:r>
              <a:rPr lang="en-US" dirty="0"/>
              <a:t>// Makes the output voltage on pin 13 , 0V</a:t>
            </a:r>
          </a:p>
          <a:p>
            <a:endParaRPr lang="en-US" dirty="0"/>
          </a:p>
          <a:p>
            <a:r>
              <a:rPr lang="en-US" b="1" dirty="0" err="1"/>
              <a:t>digitalWrite</a:t>
            </a:r>
            <a:r>
              <a:rPr lang="en-US" dirty="0"/>
              <a:t>(13, HIGH); </a:t>
            </a:r>
          </a:p>
          <a:p>
            <a:pPr marL="0" indent="0">
              <a:buNone/>
            </a:pPr>
            <a:r>
              <a:rPr lang="en-US" dirty="0"/>
              <a:t>// Makes the output voltage on pin 13 , 5V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b="1" dirty="0" err="1"/>
              <a:t>buttonState</a:t>
            </a:r>
            <a:r>
              <a:rPr lang="en-US" dirty="0"/>
              <a:t> = </a:t>
            </a:r>
            <a:r>
              <a:rPr lang="en-US" dirty="0" err="1"/>
              <a:t>digitalRead</a:t>
            </a:r>
            <a:r>
              <a:rPr lang="en-US" dirty="0"/>
              <a:t>(2); </a:t>
            </a:r>
          </a:p>
          <a:p>
            <a:pPr marL="0" indent="0">
              <a:buNone/>
            </a:pPr>
            <a:r>
              <a:rPr lang="en-US" dirty="0"/>
              <a:t>// reads the value of pin 2 in </a:t>
            </a:r>
            <a:r>
              <a:rPr lang="en-US" dirty="0" err="1"/>
              <a:t>buttonState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76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Reading/writing digital values</a:t>
            </a:r>
          </a:p>
        </p:txBody>
      </p:sp>
    </p:spTree>
    <p:extLst>
      <p:ext uri="{BB962C8B-B14F-4D97-AF65-F5344CB8AC3E}">
        <p14:creationId xmlns:p14="http://schemas.microsoft.com/office/powerpoint/2010/main" val="313528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Analog ?</a:t>
            </a:r>
          </a:p>
          <a:p>
            <a:r>
              <a:rPr lang="en-US" dirty="0"/>
              <a:t>Continuous range of voltage values</a:t>
            </a:r>
          </a:p>
          <a:p>
            <a:r>
              <a:rPr lang="en-US" dirty="0"/>
              <a:t>Based on electrical in/outs</a:t>
            </a:r>
          </a:p>
          <a:p>
            <a:endParaRPr lang="en-US" dirty="0"/>
          </a:p>
          <a:p>
            <a:r>
              <a:rPr lang="en-US" dirty="0"/>
              <a:t>Why convert to digital ?</a:t>
            </a:r>
          </a:p>
          <a:p>
            <a:r>
              <a:rPr lang="en-US" dirty="0"/>
              <a:t>Because our microcontroller only understands digital.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Analog to Digital (ADC) Conversion</a:t>
            </a:r>
          </a:p>
        </p:txBody>
      </p:sp>
    </p:spTree>
    <p:extLst>
      <p:ext uri="{BB962C8B-B14F-4D97-AF65-F5344CB8AC3E}">
        <p14:creationId xmlns:p14="http://schemas.microsoft.com/office/powerpoint/2010/main" val="122197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Arduino Uno board contains pins for ADC</a:t>
            </a:r>
          </a:p>
          <a:p>
            <a:endParaRPr lang="en-US" dirty="0"/>
          </a:p>
          <a:p>
            <a:r>
              <a:rPr lang="en-US" dirty="0"/>
              <a:t>10-bit analog to digital converter</a:t>
            </a:r>
          </a:p>
          <a:p>
            <a:endParaRPr lang="en-US" dirty="0"/>
          </a:p>
          <a:p>
            <a:r>
              <a:rPr lang="en-US" dirty="0"/>
              <a:t>Map input voltages between 0 and 5 volts into integer values between 0 and 1023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err="1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4407" y="36106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What can you do with this 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79" y="1894309"/>
            <a:ext cx="195826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3093" y="5257800"/>
            <a:ext cx="79971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Jasper – Voice Controller powered by </a:t>
            </a:r>
            <a:r>
              <a:rPr lang="en-US" sz="1200" dirty="0" err="1"/>
              <a:t>Rpi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https://jasperproject.github.io</a:t>
            </a:r>
            <a:endParaRPr lang="en-US" sz="1200" dirty="0"/>
          </a:p>
          <a:p>
            <a:r>
              <a:rPr lang="en-US" sz="1200" dirty="0"/>
              <a:t>LED Cube - </a:t>
            </a:r>
            <a:r>
              <a:rPr lang="en-US" sz="1200" dirty="0">
                <a:hlinkClick r:id="rId4"/>
              </a:rPr>
              <a:t>http://www.instructables.com/id/Led-Cube-8x8x8/</a:t>
            </a:r>
            <a:endParaRPr lang="en-US" sz="1200" dirty="0"/>
          </a:p>
          <a:p>
            <a:r>
              <a:rPr lang="en-US" sz="1200" dirty="0"/>
              <a:t>Flamethrower Jack-O-Lantern - </a:t>
            </a:r>
            <a:r>
              <a:rPr lang="en-US" sz="1200" dirty="0">
                <a:hlinkClick r:id="rId5"/>
              </a:rPr>
              <a:t>http://www.instructables.com/id/Flamethrowing-Jack-O-Lantern/</a:t>
            </a:r>
            <a:endParaRPr lang="en-US" sz="1200" dirty="0"/>
          </a:p>
          <a:p>
            <a:r>
              <a:rPr lang="en-US" sz="1200" dirty="0" err="1"/>
              <a:t>Arduino</a:t>
            </a:r>
            <a:r>
              <a:rPr lang="en-US" sz="1200" dirty="0"/>
              <a:t> RC- Lawnmower </a:t>
            </a:r>
            <a:r>
              <a:rPr lang="en-US" sz="1200" dirty="0">
                <a:hlinkClick r:id="rId6"/>
              </a:rPr>
              <a:t>http://www.instructables.com/id/Arduino-RC-Lawnmower/</a:t>
            </a:r>
            <a:endParaRPr lang="en-US" sz="1200" dirty="0"/>
          </a:p>
          <a:p>
            <a:r>
              <a:rPr lang="en-US" sz="1200" dirty="0"/>
              <a:t>Fermentation Monitoring - </a:t>
            </a:r>
            <a:r>
              <a:rPr lang="en-US" sz="1200" dirty="0">
                <a:hlinkClick r:id="rId7"/>
              </a:rPr>
              <a:t>https://www.sparkfun.com/tutorials/131</a:t>
            </a:r>
            <a:endParaRPr lang="en-US" sz="1200" dirty="0"/>
          </a:p>
          <a:p>
            <a:r>
              <a:rPr lang="en-US" sz="1200" dirty="0"/>
              <a:t>Raspberry Eye - </a:t>
            </a:r>
            <a:r>
              <a:rPr lang="en-US" sz="1200" dirty="0">
                <a:hlinkClick r:id="rId8"/>
              </a:rPr>
              <a:t>https://hackaday.io/project/865-raspberry-eye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97783"/>
            <a:ext cx="1999491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45" y="1912634"/>
            <a:ext cx="190784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04" y="3574183"/>
            <a:ext cx="194181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www.sparkfun.com/tutorial/BubbleCounter/BubbleCounter-0-M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45" y="3555858"/>
            <a:ext cx="19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55" y="3589200"/>
            <a:ext cx="148578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8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685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Analog Value to Digital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534319"/>
            <a:ext cx="77343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4170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BA6297D-8565-1C46-B27A-294A7ACC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fr-FR"/>
              <a:t>Digital?  Analog?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EB5170-BC27-F641-B1FF-FE38BE187D1F}"/>
              </a:ext>
            </a:extLst>
          </p:cNvPr>
          <p:cNvSpPr txBox="1">
            <a:spLocks/>
          </p:cNvSpPr>
          <p:nvPr/>
        </p:nvSpPr>
        <p:spPr bwMode="auto">
          <a:xfrm>
            <a:off x="304800" y="1219200"/>
            <a:ext cx="8534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3200" dirty="0"/>
              <a:t>Digital has two values: </a:t>
            </a:r>
            <a:r>
              <a:rPr lang="en-US" altLang="fr-FR" sz="3200" b="1" dirty="0"/>
              <a:t>on</a:t>
            </a:r>
            <a:r>
              <a:rPr lang="en-US" altLang="fr-FR" sz="3200" dirty="0"/>
              <a:t> and </a:t>
            </a:r>
            <a:r>
              <a:rPr lang="en-US" altLang="fr-FR" sz="3200" b="1" dirty="0"/>
              <a:t>off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3200" dirty="0"/>
              <a:t>Analog has many (infinite) values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3200" dirty="0"/>
              <a:t>Computers don’t really do analog, they </a:t>
            </a:r>
            <a:r>
              <a:rPr lang="en-US" altLang="fr-FR" sz="3200" b="1" i="1" dirty="0"/>
              <a:t>quantize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3200" dirty="0"/>
              <a:t>Remember the analog input pins---here’s how they work</a:t>
            </a:r>
            <a:r>
              <a:rPr lang="en-US" altLang="fr-FR" sz="3200" i="1" dirty="0"/>
              <a:t> 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512FF5B4-062B-1141-8FDB-D9B8A7EC8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22" y="3886200"/>
            <a:ext cx="5190206" cy="262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9">
            <a:extLst>
              <a:ext uri="{FF2B5EF4-FFF2-40B4-BE49-F238E27FC236}">
                <a16:creationId xmlns:a16="http://schemas.microsoft.com/office/drawing/2014/main" id="{483DC823-8B2C-824C-BEE1-5F7C7829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6550025"/>
            <a:ext cx="2611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todbot.com/blog/bionicarduino</a:t>
            </a:r>
            <a:endParaRPr lang="en-US" altLang="fr-FR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712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143000" y="228600"/>
            <a:ext cx="8229600" cy="1143000"/>
          </a:xfrm>
        </p:spPr>
        <p:txBody>
          <a:bodyPr/>
          <a:lstStyle/>
          <a:p>
            <a:r>
              <a:rPr lang="en-US" b="1" dirty="0"/>
              <a:t>Signal quantization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224" y="1481138"/>
            <a:ext cx="721955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508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analogRead</a:t>
            </a:r>
            <a:r>
              <a:rPr lang="en-US" dirty="0"/>
              <a:t>(A0); // used to read the analog value from the pin A0</a:t>
            </a:r>
          </a:p>
          <a:p>
            <a:r>
              <a:rPr lang="en-US" dirty="0" err="1"/>
              <a:t>analogWrite</a:t>
            </a:r>
            <a:r>
              <a:rPr lang="en-US" dirty="0"/>
              <a:t>(2,128);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76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Reading/Writing Analog Values</a:t>
            </a:r>
          </a:p>
        </p:txBody>
      </p:sp>
    </p:spTree>
    <p:extLst>
      <p:ext uri="{BB962C8B-B14F-4D97-AF65-F5344CB8AC3E}">
        <p14:creationId xmlns:p14="http://schemas.microsoft.com/office/powerpoint/2010/main" val="202256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17637"/>
            <a:ext cx="8229600" cy="4525963"/>
          </a:xfrm>
        </p:spPr>
        <p:txBody>
          <a:bodyPr>
            <a:noAutofit/>
          </a:bodyPr>
          <a:lstStyle/>
          <a:p>
            <a:r>
              <a:rPr lang="en-US" sz="1200" i="1" dirty="0"/>
              <a:t>// These constants won't change.  They're used to give names</a:t>
            </a:r>
            <a:r>
              <a:rPr lang="en-US" sz="1200" dirty="0"/>
              <a:t> </a:t>
            </a:r>
            <a:r>
              <a:rPr lang="en-US" sz="1200" i="1" dirty="0"/>
              <a:t>to the pins used:</a:t>
            </a:r>
            <a:br>
              <a:rPr lang="en-US" sz="1200" dirty="0"/>
            </a:br>
            <a:r>
              <a:rPr lang="en-US" sz="1200" dirty="0"/>
              <a:t>const </a:t>
            </a:r>
            <a:r>
              <a:rPr lang="en-US" sz="1200" dirty="0" err="1"/>
              <a:t>int</a:t>
            </a:r>
            <a:r>
              <a:rPr lang="en-US" sz="1200" dirty="0"/>
              <a:t> </a:t>
            </a:r>
            <a:r>
              <a:rPr lang="en-US" sz="1200" dirty="0" err="1"/>
              <a:t>analogInPin</a:t>
            </a:r>
            <a:r>
              <a:rPr lang="en-US" sz="1200" dirty="0"/>
              <a:t> = A0;  </a:t>
            </a:r>
            <a:r>
              <a:rPr lang="en-US" sz="1200" i="1" dirty="0"/>
              <a:t>// Analog input pin that the potentiometer is attached to</a:t>
            </a:r>
            <a:br>
              <a:rPr lang="en-US" sz="1200" dirty="0"/>
            </a:br>
            <a:r>
              <a:rPr lang="en-US" sz="1200" dirty="0"/>
              <a:t>const </a:t>
            </a:r>
            <a:r>
              <a:rPr lang="en-US" sz="1200" dirty="0" err="1"/>
              <a:t>int</a:t>
            </a:r>
            <a:r>
              <a:rPr lang="en-US" sz="1200" dirty="0"/>
              <a:t> </a:t>
            </a:r>
            <a:r>
              <a:rPr lang="en-US" sz="1200" dirty="0" err="1"/>
              <a:t>analogOutPin</a:t>
            </a:r>
            <a:r>
              <a:rPr lang="en-US" sz="1200" dirty="0"/>
              <a:t> = 9; </a:t>
            </a:r>
            <a:r>
              <a:rPr lang="en-US" sz="1200" i="1" dirty="0"/>
              <a:t>// Analog output pin that the LED is attached to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int</a:t>
            </a:r>
            <a:r>
              <a:rPr lang="en-US" sz="1200" dirty="0"/>
              <a:t> </a:t>
            </a:r>
            <a:r>
              <a:rPr lang="en-US" sz="1200" dirty="0" err="1"/>
              <a:t>sensorValue</a:t>
            </a:r>
            <a:r>
              <a:rPr lang="en-US" sz="1200" dirty="0"/>
              <a:t> = 0;        </a:t>
            </a:r>
            <a:r>
              <a:rPr lang="en-US" sz="1200" i="1" dirty="0"/>
              <a:t>// value read from the pot</a:t>
            </a:r>
            <a:br>
              <a:rPr lang="en-US" sz="1200" dirty="0"/>
            </a:br>
            <a:r>
              <a:rPr lang="en-US" sz="1200" dirty="0" err="1"/>
              <a:t>int</a:t>
            </a:r>
            <a:r>
              <a:rPr lang="en-US" sz="1200" dirty="0"/>
              <a:t> </a:t>
            </a:r>
            <a:r>
              <a:rPr lang="en-US" sz="1200" dirty="0" err="1"/>
              <a:t>outputValue</a:t>
            </a:r>
            <a:r>
              <a:rPr lang="en-US" sz="1200" dirty="0"/>
              <a:t> = 0;        </a:t>
            </a:r>
            <a:r>
              <a:rPr lang="en-US" sz="1200" i="1" dirty="0"/>
              <a:t>// value output to the PWM (analog out)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void </a:t>
            </a:r>
            <a:r>
              <a:rPr lang="en-US" sz="1200" b="1" dirty="0"/>
              <a:t>setup</a:t>
            </a:r>
            <a:r>
              <a:rPr lang="en-US" sz="1200" dirty="0"/>
              <a:t>() {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i="1" dirty="0"/>
              <a:t>// initialize serial communications at 9600 bps: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dirty="0" err="1"/>
              <a:t>Serial.begin</a:t>
            </a:r>
            <a:r>
              <a:rPr lang="en-US" sz="1200" dirty="0"/>
              <a:t>(9600); 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void </a:t>
            </a:r>
            <a:r>
              <a:rPr lang="en-US" sz="1200" b="1" dirty="0"/>
              <a:t>loop</a:t>
            </a:r>
            <a:r>
              <a:rPr lang="en-US" sz="1200" dirty="0"/>
              <a:t>() {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i="1" dirty="0"/>
              <a:t>// read the analog in value:</a:t>
            </a:r>
            <a:br>
              <a:rPr lang="en-US" sz="1200" dirty="0"/>
            </a:br>
            <a:r>
              <a:rPr lang="en-US" sz="1200" dirty="0"/>
              <a:t>  </a:t>
            </a:r>
            <a:r>
              <a:rPr lang="en-US" sz="1200" dirty="0" err="1"/>
              <a:t>sensorValue</a:t>
            </a:r>
            <a:r>
              <a:rPr lang="en-US" sz="1200" dirty="0"/>
              <a:t> = </a:t>
            </a:r>
            <a:r>
              <a:rPr lang="en-US" sz="1200" dirty="0" err="1"/>
              <a:t>analogRead</a:t>
            </a:r>
            <a:r>
              <a:rPr lang="en-US" sz="1200" dirty="0"/>
              <a:t>(</a:t>
            </a:r>
            <a:r>
              <a:rPr lang="en-US" sz="1200" dirty="0" err="1"/>
              <a:t>analogInPin</a:t>
            </a:r>
            <a:r>
              <a:rPr lang="en-US" sz="1200" dirty="0"/>
              <a:t>);            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i="1" dirty="0"/>
              <a:t>// map it to the range of the analog out:</a:t>
            </a:r>
            <a:br>
              <a:rPr lang="en-US" sz="1200" dirty="0"/>
            </a:br>
            <a:r>
              <a:rPr lang="en-US" sz="1200" dirty="0"/>
              <a:t>  </a:t>
            </a:r>
            <a:r>
              <a:rPr lang="en-US" sz="1200" dirty="0" err="1"/>
              <a:t>outputValue</a:t>
            </a:r>
            <a:r>
              <a:rPr lang="en-US" sz="1200" dirty="0"/>
              <a:t> = map(</a:t>
            </a:r>
            <a:r>
              <a:rPr lang="en-US" sz="1200" dirty="0" err="1"/>
              <a:t>sensorValue</a:t>
            </a:r>
            <a:r>
              <a:rPr lang="en-US" sz="1200" dirty="0"/>
              <a:t>, 0, 1023, 0, 255);  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i="1" dirty="0"/>
              <a:t>// change the analog out value: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dirty="0" err="1"/>
              <a:t>analogWrite</a:t>
            </a:r>
            <a:r>
              <a:rPr lang="en-US" sz="1200" dirty="0"/>
              <a:t>(</a:t>
            </a:r>
            <a:r>
              <a:rPr lang="en-US" sz="1200" dirty="0" err="1"/>
              <a:t>analogOutPin</a:t>
            </a:r>
            <a:r>
              <a:rPr lang="en-US" sz="1200" dirty="0"/>
              <a:t>, </a:t>
            </a:r>
            <a:r>
              <a:rPr lang="en-US" sz="1200" dirty="0" err="1"/>
              <a:t>outputValue</a:t>
            </a:r>
            <a:r>
              <a:rPr lang="en-US" sz="1200" dirty="0"/>
              <a:t>);           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i="1" dirty="0"/>
              <a:t>// print the results to the serial monitor: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dirty="0" err="1"/>
              <a:t>Serial.print</a:t>
            </a:r>
            <a:r>
              <a:rPr lang="en-US" sz="1200" dirty="0"/>
              <a:t>("sensor = " );                       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dirty="0" err="1"/>
              <a:t>Serial.print</a:t>
            </a:r>
            <a:r>
              <a:rPr lang="en-US" sz="1200" dirty="0"/>
              <a:t>(</a:t>
            </a:r>
            <a:r>
              <a:rPr lang="en-US" sz="1200" dirty="0" err="1"/>
              <a:t>sensorValue</a:t>
            </a:r>
            <a:r>
              <a:rPr lang="en-US" sz="1200" dirty="0"/>
              <a:t>);      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dirty="0" err="1"/>
              <a:t>Serial.print</a:t>
            </a:r>
            <a:r>
              <a:rPr lang="en-US" sz="1200" dirty="0"/>
              <a:t>("</a:t>
            </a:r>
            <a:r>
              <a:rPr lang="en-US" sz="1200" b="1" dirty="0"/>
              <a:t>\t</a:t>
            </a:r>
            <a:r>
              <a:rPr lang="en-US" sz="1200" dirty="0"/>
              <a:t> output = ");      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dirty="0" err="1"/>
              <a:t>Serial.println</a:t>
            </a:r>
            <a:r>
              <a:rPr lang="en-US" sz="1200" dirty="0"/>
              <a:t>(</a:t>
            </a:r>
            <a:r>
              <a:rPr lang="en-US" sz="1200" dirty="0" err="1"/>
              <a:t>outputValue</a:t>
            </a:r>
            <a:r>
              <a:rPr lang="en-US" sz="1200" dirty="0"/>
              <a:t>);  </a:t>
            </a:r>
            <a:br>
              <a:rPr lang="en-US" sz="1200" dirty="0"/>
            </a:br>
            <a:r>
              <a:rPr lang="en-US" sz="1200" dirty="0"/>
              <a:t>  </a:t>
            </a:r>
            <a:r>
              <a:rPr lang="en-US" sz="1200" i="1" dirty="0"/>
              <a:t>// wait 2 milliseconds before the next loop for the analog-to-digital converter to settle</a:t>
            </a:r>
            <a:br>
              <a:rPr lang="en-US" sz="1200" dirty="0"/>
            </a:br>
            <a:r>
              <a:rPr lang="en-US" sz="1200" dirty="0"/>
              <a:t>  delay(2);                     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828800" y="274637"/>
            <a:ext cx="8229600" cy="1143000"/>
          </a:xfrm>
        </p:spPr>
        <p:txBody>
          <a:bodyPr/>
          <a:lstStyle/>
          <a:p>
            <a:r>
              <a:rPr lang="en-US" b="1" dirty="0"/>
              <a:t>ADC Example </a:t>
            </a:r>
          </a:p>
        </p:txBody>
      </p:sp>
    </p:spTree>
    <p:extLst>
      <p:ext uri="{BB962C8B-B14F-4D97-AF65-F5344CB8AC3E}">
        <p14:creationId xmlns:p14="http://schemas.microsoft.com/office/powerpoint/2010/main" val="1358048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D2F5B44-5135-3243-9D3D-18D7C857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Arduino Timing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D43BE95-59E1-DE43-9945-33798FBCB64C}"/>
              </a:ext>
            </a:extLst>
          </p:cNvPr>
          <p:cNvSpPr txBox="1">
            <a:spLocks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lang="en-US" altLang="fr-FR" sz="3200" i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fr-FR" sz="2800"/>
              <a:t>Pauses for a few milliseconds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delayMicroseconds(</a:t>
            </a:r>
            <a:r>
              <a:rPr lang="en-US" altLang="fr-FR" sz="3200" i="1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en-US" alt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fr-FR" sz="2800"/>
              <a:t>Pauses for a few microseconds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3200"/>
              <a:t>More commands: </a:t>
            </a:r>
            <a:r>
              <a:rPr lang="en-US" altLang="fr-FR" sz="3200">
                <a:hlinkClick r:id="rId2" action="ppaction://hlinkfile"/>
              </a:rPr>
              <a:t>arduino.cc/en/Reference/HomePage</a:t>
            </a:r>
            <a:endParaRPr lang="en-US" altLang="fr-FR" sz="320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fr-FR" sz="3200"/>
          </a:p>
        </p:txBody>
      </p:sp>
    </p:spTree>
    <p:extLst>
      <p:ext uri="{BB962C8B-B14F-4D97-AF65-F5344CB8AC3E}">
        <p14:creationId xmlns:p14="http://schemas.microsoft.com/office/powerpoint/2010/main" val="1613625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Microcontrollers</a:t>
            </a:r>
            <a:br>
              <a:rPr lang="en-US" dirty="0"/>
            </a:br>
            <a:r>
              <a:rPr lang="en-US" dirty="0"/>
              <a:t>Thousands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Board.Bee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52" y="2176714"/>
            <a:ext cx="13854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3078" y="312338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Beetle</a:t>
            </a:r>
          </a:p>
        </p:txBody>
      </p:sp>
      <p:pic>
        <p:nvPicPr>
          <p:cNvPr id="1030" name="Picture 6" descr="Board.PinguinoPIC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29" y="2171097"/>
            <a:ext cx="123245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37029" y="31142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Pinguino</a:t>
            </a:r>
            <a:r>
              <a:rPr lang="en-US" dirty="0"/>
              <a:t> PIC32</a:t>
            </a:r>
          </a:p>
        </p:txBody>
      </p:sp>
      <p:pic>
        <p:nvPicPr>
          <p:cNvPr id="1032" name="Picture 8" descr="Board.Rugge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99" y="2171097"/>
            <a:ext cx="128788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64442" y="31365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Ruggeduino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485785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Gamebuino</a:t>
            </a:r>
            <a:endParaRPr lang="en-US" dirty="0"/>
          </a:p>
        </p:txBody>
      </p:sp>
      <p:pic>
        <p:nvPicPr>
          <p:cNvPr id="1034" name="Picture 10" descr="Board.Teens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20" y="3998582"/>
            <a:ext cx="13716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0832" y="1447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of these had limited production runs or have been discontinued.</a:t>
            </a:r>
          </a:p>
        </p:txBody>
      </p:sp>
      <p:pic>
        <p:nvPicPr>
          <p:cNvPr id="1036" name="Picture 12" descr="http://edisondev.net/images/news/freescale_boar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73" y="3816305"/>
            <a:ext cx="129406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77779" y="476004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Freescale</a:t>
            </a:r>
            <a:r>
              <a:rPr lang="en-US" dirty="0"/>
              <a:t> Freedom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40105"/>
            <a:ext cx="155235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16120" y="47193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Teensy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830" y="5482706"/>
            <a:ext cx="73693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Beetle: </a:t>
            </a:r>
            <a:r>
              <a:rPr lang="en-CA" sz="1050" dirty="0">
                <a:hlinkClick r:id="rId8"/>
              </a:rPr>
              <a:t>http://www.dfrobot.com/wiki/index.php/Beetle_SKU:DFR0282</a:t>
            </a:r>
            <a:endParaRPr lang="en-CA" sz="1050" dirty="0"/>
          </a:p>
          <a:p>
            <a:r>
              <a:rPr lang="en-CA" sz="1050" dirty="0" err="1"/>
              <a:t>Nanode</a:t>
            </a:r>
            <a:r>
              <a:rPr lang="en-CA" sz="1050" dirty="0"/>
              <a:t>:  </a:t>
            </a:r>
            <a:r>
              <a:rPr lang="en-CA" sz="1050" dirty="0">
                <a:hlinkClick r:id="rId9"/>
              </a:rPr>
              <a:t>http://www.nanode.eu/</a:t>
            </a:r>
            <a:endParaRPr lang="en-CA" sz="1050" dirty="0"/>
          </a:p>
          <a:p>
            <a:r>
              <a:rPr lang="en-CA" sz="1050" dirty="0" err="1"/>
              <a:t>Pinguino</a:t>
            </a:r>
            <a:r>
              <a:rPr lang="en-CA" sz="1050" dirty="0"/>
              <a:t> PIC32:  </a:t>
            </a:r>
            <a:r>
              <a:rPr lang="en-CA" sz="1050" dirty="0">
                <a:hlinkClick r:id="rId10"/>
              </a:rPr>
              <a:t>https://www.olimex.com/Products/Duino/PIC32/PIC32-PINGUINO/open-source-hardware</a:t>
            </a:r>
            <a:endParaRPr lang="en-CA" sz="1050" dirty="0"/>
          </a:p>
          <a:p>
            <a:r>
              <a:rPr lang="en-CA" sz="1050" dirty="0" err="1"/>
              <a:t>Ruggeduino</a:t>
            </a:r>
            <a:r>
              <a:rPr lang="en-CA" sz="1050" dirty="0"/>
              <a:t>: </a:t>
            </a:r>
            <a:r>
              <a:rPr lang="en-CA" sz="1050" dirty="0">
                <a:hlinkClick r:id="rId11"/>
              </a:rPr>
              <a:t>http://www.ruggedcircuits.com/ruggeduino/</a:t>
            </a:r>
            <a:endParaRPr lang="en-CA" sz="1050" dirty="0"/>
          </a:p>
          <a:p>
            <a:r>
              <a:rPr lang="en-CA" sz="1050" dirty="0" err="1"/>
              <a:t>Gamebuino</a:t>
            </a:r>
            <a:r>
              <a:rPr lang="en-CA" sz="1050" dirty="0"/>
              <a:t>:  </a:t>
            </a:r>
            <a:r>
              <a:rPr lang="en-CA" sz="1050" dirty="0">
                <a:hlinkClick r:id="rId12"/>
              </a:rPr>
              <a:t>http://gamebuino.com/</a:t>
            </a:r>
            <a:endParaRPr lang="en-CA" sz="1050" dirty="0"/>
          </a:p>
          <a:p>
            <a:r>
              <a:rPr lang="en-CA" sz="1050" dirty="0" err="1"/>
              <a:t>Freescale</a:t>
            </a:r>
            <a:r>
              <a:rPr lang="en-CA" sz="1050" dirty="0"/>
              <a:t> Freedom:  </a:t>
            </a:r>
            <a:r>
              <a:rPr lang="en-CA" sz="1050" dirty="0">
                <a:hlinkClick r:id="rId13"/>
              </a:rPr>
              <a:t>http://www.freescale.com/webapp/sps/site/overview.jsp?code=FREDEVPLA</a:t>
            </a:r>
            <a:endParaRPr lang="en-CA" sz="1050" dirty="0"/>
          </a:p>
          <a:p>
            <a:r>
              <a:rPr lang="en-CA" sz="1050" dirty="0"/>
              <a:t>Teensy:  </a:t>
            </a:r>
            <a:r>
              <a:rPr lang="en-CA" sz="1050" dirty="0">
                <a:hlinkClick r:id="rId14"/>
              </a:rPr>
              <a:t>https://www.pjrc.com/teensy/</a:t>
            </a:r>
            <a:endParaRPr lang="en-CA" sz="1050" dirty="0"/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27126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Single-Board Computer vs. Microcontroller</a:t>
            </a:r>
            <a:br>
              <a:rPr lang="en-US" sz="3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/>
              <a:t>Examples of Embedded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37</a:t>
            </a:fld>
            <a:endParaRPr lang="en-US"/>
          </a:p>
        </p:txBody>
      </p:sp>
      <p:pic>
        <p:nvPicPr>
          <p:cNvPr id="1030" name="Picture 6" descr="http://www.electronicsblog.org/wp-content/uploads/2013/04/RaspiMode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60049"/>
            <a:ext cx="2023701" cy="17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1" y="6006643"/>
            <a:ext cx="7772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/>
              <a:t>Image Source</a:t>
            </a:r>
          </a:p>
          <a:p>
            <a:r>
              <a:rPr lang="en-CA" sz="800" dirty="0">
                <a:hlinkClick r:id="rId3"/>
              </a:rPr>
              <a:t>http://pixshark.com/raspberry-pi-model-b-schematic.htm</a:t>
            </a:r>
            <a:endParaRPr lang="en-CA" sz="800" dirty="0"/>
          </a:p>
          <a:p>
            <a:r>
              <a:rPr lang="en-CA" sz="800" dirty="0"/>
              <a:t>http://images.studica.com/images/product/arduino/9a9b5c9e479e1a5b237b41a173d34dcfimage472x354_72_200x.gif</a:t>
            </a:r>
          </a:p>
        </p:txBody>
      </p:sp>
      <p:pic>
        <p:nvPicPr>
          <p:cNvPr id="1032" name="Picture 8" descr="http://images.studica.com/images/product/arduino/9a9b5c9e479e1a5b237b41a173d34dcfimage472x354_72_200x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3906524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307250" y="4495800"/>
            <a:ext cx="994750" cy="782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54200" y="524198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Broadcom BCM2835</a:t>
            </a:r>
          </a:p>
          <a:p>
            <a:pPr algn="ctr"/>
            <a:r>
              <a:rPr lang="en-CA" dirty="0"/>
              <a:t>CPU, GPU, 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397850" y="556514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Storage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73750" y="5105400"/>
            <a:ext cx="626450" cy="459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07000" y="544246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ATMega328</a:t>
            </a:r>
          </a:p>
          <a:p>
            <a:pPr algn="ctr"/>
            <a:r>
              <a:rPr lang="en-CA" dirty="0"/>
              <a:t>CPU, RAM, Storage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1600200"/>
            <a:ext cx="0" cy="449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1.bp.blogspot.com/-JhHSpkE0mss/T9WAVIJkyfI/AAAAAAAACIQ/wIpLrRUHJkA/s200/technolog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75" y="1574800"/>
            <a:ext cx="2734650" cy="19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static.com/images?q=tbn:ANd9GcT3NKsgNg7tNukp7pGs7CtoD-drkhH3l5x3fXXuc6WunuVL5g9P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804806"/>
            <a:ext cx="3498194" cy="165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7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Single-Board Computers</a:t>
            </a:r>
            <a:br>
              <a:rPr lang="en-US" dirty="0"/>
            </a:br>
            <a:r>
              <a:rPr lang="en-US" dirty="0"/>
              <a:t>Raspberry Pi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02177"/>
              </p:ext>
            </p:extLst>
          </p:nvPr>
        </p:nvGraphicFramePr>
        <p:xfrm>
          <a:off x="914400" y="2971800"/>
          <a:ext cx="6677649" cy="26573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2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2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Raspberry Pi Model B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Raspberry Pi 2</a:t>
                      </a:r>
                      <a:endParaRPr lang="en-US" sz="1600" b="1" dirty="0"/>
                    </a:p>
                  </a:txBody>
                  <a:tcPr marL="74196" marR="74196" marT="37098" marB="370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Processor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ARM1176JZF-S core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Quad-core  ARM7 </a:t>
                      </a:r>
                    </a:p>
                  </a:txBody>
                  <a:tcPr marL="74196" marR="74196" marT="37098" marB="3709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Flash Memory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None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None</a:t>
                      </a:r>
                    </a:p>
                  </a:txBody>
                  <a:tcPr marL="74196" marR="74196" marT="37098" marB="3709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Clock Speed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 MHz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800 MHz</a:t>
                      </a:r>
                    </a:p>
                  </a:txBody>
                  <a:tcPr marL="74196" marR="74196" marT="37098" marB="3709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RAM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512MB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GB</a:t>
                      </a:r>
                    </a:p>
                  </a:txBody>
                  <a:tcPr marL="74196" marR="74196" marT="37098" marB="3709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Price (</a:t>
                      </a:r>
                      <a:r>
                        <a:rPr lang="en-US" sz="1600" b="1" dirty="0" err="1"/>
                        <a:t>approx</a:t>
                      </a:r>
                      <a:r>
                        <a:rPr lang="en-US" sz="1600" b="1" dirty="0"/>
                        <a:t>, USD)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$39.95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$35.00</a:t>
                      </a:r>
                    </a:p>
                  </a:txBody>
                  <a:tcPr marL="74196" marR="74196" marT="37098" marB="3709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Other Features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2x USB ports</a:t>
                      </a:r>
                    </a:p>
                    <a:p>
                      <a:pPr algn="ctr"/>
                      <a:r>
                        <a:rPr lang="en-US" sz="1600" dirty="0"/>
                        <a:t>26x GPIO pins</a:t>
                      </a:r>
                    </a:p>
                  </a:txBody>
                  <a:tcPr marL="74196" marR="74196" marT="37098" marB="370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4x USB2.0</a:t>
                      </a:r>
                    </a:p>
                    <a:p>
                      <a:pPr algn="ctr"/>
                      <a:r>
                        <a:rPr lang="en-US" sz="1600" dirty="0"/>
                        <a:t>40x GPIO pins</a:t>
                      </a:r>
                    </a:p>
                  </a:txBody>
                  <a:tcPr marL="74196" marR="74196" marT="37098" marB="3709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/>
          <a:stretch/>
        </p:blipFill>
        <p:spPr bwMode="auto">
          <a:xfrm>
            <a:off x="5555411" y="1489494"/>
            <a:ext cx="214261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2300" y="6248400"/>
            <a:ext cx="7848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Image Source: http://www.techradar.com/news/computing-components/peripherals/raspberry-pi-2-outed-with-faster-cpu-double-ram-and-windows-10-support-1283075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72022" y="5791200"/>
            <a:ext cx="289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http://www.raspberrypi.org/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FB8E1D-C45E-C944-9D57-56C7E61D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17638"/>
            <a:ext cx="1548465" cy="13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3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7BB0-FB3E-E740-8908-57108389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8800" y="2286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Raspberry Pi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ABBE6-842C-D840-B6F7-D6A7A169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1" y="1371600"/>
            <a:ext cx="4519877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5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D4CEAC44-5712-C641-8D11-44D8F79D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3" y="3467100"/>
            <a:ext cx="3319272" cy="2996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5327" y="353935"/>
            <a:ext cx="8229600" cy="1143000"/>
          </a:xfrm>
        </p:spPr>
        <p:txBody>
          <a:bodyPr/>
          <a:lstStyle/>
          <a:p>
            <a:r>
              <a:rPr lang="en-US" b="1" dirty="0"/>
              <a:t>Why so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cheap</a:t>
            </a:r>
          </a:p>
          <a:p>
            <a:r>
              <a:rPr lang="en-US" dirty="0"/>
              <a:t>They sense and manipulate the physical world</a:t>
            </a:r>
          </a:p>
          <a:p>
            <a:pPr lvl="1"/>
            <a:r>
              <a:rPr lang="en-US" dirty="0"/>
              <a:t>GPIO pins (reading values/sending instructions)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Arduino U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00" y="3708399"/>
            <a:ext cx="3469699" cy="239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 rot="19680485">
            <a:off x="1389484" y="4872224"/>
            <a:ext cx="959498" cy="1447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5000" y="3429000"/>
            <a:ext cx="2743199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1" y="5787669"/>
            <a:ext cx="2438400" cy="637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1828800" y="3352800"/>
            <a:ext cx="0" cy="15545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3352800"/>
            <a:ext cx="4419600" cy="259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352800"/>
            <a:ext cx="411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79BD0-C750-174F-9417-459C635E066C}"/>
              </a:ext>
            </a:extLst>
          </p:cNvPr>
          <p:cNvSpPr/>
          <p:nvPr/>
        </p:nvSpPr>
        <p:spPr>
          <a:xfrm>
            <a:off x="4501997" y="1776334"/>
            <a:ext cx="410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GPIO = General </a:t>
            </a:r>
            <a:r>
              <a:rPr lang="fr-FR" dirty="0" err="1">
                <a:solidFill>
                  <a:srgbClr val="222222"/>
                </a:solidFill>
                <a:latin typeface="arial" panose="020B0604020202020204" pitchFamily="34" charset="0"/>
              </a:rPr>
              <a:t>Purpose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 Input/Output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617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7BB0-FB3E-E740-8908-57108389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8800" y="2286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Raspberry Pi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ABBE6-842C-D840-B6F7-D6A7A169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1" y="1371600"/>
            <a:ext cx="4519877" cy="46841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3204BF5-4858-E04A-A16E-4404A37AD731}"/>
              </a:ext>
            </a:extLst>
          </p:cNvPr>
          <p:cNvSpPr txBox="1"/>
          <p:nvPr/>
        </p:nvSpPr>
        <p:spPr>
          <a:xfrm>
            <a:off x="1424225" y="130558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But </a:t>
            </a:r>
            <a:r>
              <a:rPr lang="fr-FR" sz="2800" b="1" dirty="0" err="1"/>
              <a:t>also</a:t>
            </a:r>
            <a:r>
              <a:rPr lang="fr-FR" sz="2800" b="1" dirty="0"/>
              <a:t> 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192FE8-46BC-184B-9129-730A7118FABF}"/>
              </a:ext>
            </a:extLst>
          </p:cNvPr>
          <p:cNvSpPr txBox="1"/>
          <p:nvPr/>
        </p:nvSpPr>
        <p:spPr>
          <a:xfrm>
            <a:off x="1371600" y="1828800"/>
            <a:ext cx="1609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Powerful</a:t>
            </a:r>
            <a:r>
              <a:rPr lang="fr-FR" sz="2000" dirty="0"/>
              <a:t> CPU</a:t>
            </a:r>
          </a:p>
        </p:txBody>
      </p: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B05487D3-6EFA-1246-8B9A-103802421D8B}"/>
              </a:ext>
            </a:extLst>
          </p:cNvPr>
          <p:cNvCxnSpPr/>
          <p:nvPr/>
        </p:nvCxnSpPr>
        <p:spPr>
          <a:xfrm>
            <a:off x="3080725" y="2057400"/>
            <a:ext cx="1881426" cy="76200"/>
          </a:xfrm>
          <a:prstGeom prst="bentConnector3">
            <a:avLst>
              <a:gd name="adj1" fmla="val 1008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E852EEA-C573-7945-A4B8-E84168F364F4}"/>
              </a:ext>
            </a:extLst>
          </p:cNvPr>
          <p:cNvSpPr txBox="1"/>
          <p:nvPr/>
        </p:nvSpPr>
        <p:spPr>
          <a:xfrm>
            <a:off x="1295400" y="2190690"/>
            <a:ext cx="168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Screen</a:t>
            </a:r>
            <a:r>
              <a:rPr lang="fr-FR" sz="2000" dirty="0"/>
              <a:t> display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1978089-AEF5-254F-BFD4-FC56EBB0B884}"/>
              </a:ext>
            </a:extLst>
          </p:cNvPr>
          <p:cNvCxnSpPr/>
          <p:nvPr/>
        </p:nvCxnSpPr>
        <p:spPr>
          <a:xfrm>
            <a:off x="3080725" y="2438400"/>
            <a:ext cx="1060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7011F7C-453F-FE41-ACAF-E8E6B8D3A0BD}"/>
              </a:ext>
            </a:extLst>
          </p:cNvPr>
          <p:cNvSpPr txBox="1"/>
          <p:nvPr/>
        </p:nvSpPr>
        <p:spPr>
          <a:xfrm>
            <a:off x="685800" y="2800290"/>
            <a:ext cx="2295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Audio (</a:t>
            </a:r>
            <a:r>
              <a:rPr lang="fr-FR" sz="2000" dirty="0" err="1"/>
              <a:t>sometimes</a:t>
            </a:r>
            <a:r>
              <a:rPr lang="fr-FR" sz="2000" dirty="0"/>
              <a:t>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060F166-0339-934E-88C4-4981BEE9F7EB}"/>
              </a:ext>
            </a:extLst>
          </p:cNvPr>
          <p:cNvCxnSpPr/>
          <p:nvPr/>
        </p:nvCxnSpPr>
        <p:spPr>
          <a:xfrm>
            <a:off x="3080725" y="3048000"/>
            <a:ext cx="1060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13AB4BE3-C7F2-654B-B08F-69FB221B3AB3}"/>
              </a:ext>
            </a:extLst>
          </p:cNvPr>
          <p:cNvSpPr txBox="1"/>
          <p:nvPr/>
        </p:nvSpPr>
        <p:spPr>
          <a:xfrm>
            <a:off x="680545" y="3394124"/>
            <a:ext cx="2295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Ethernet / </a:t>
            </a:r>
            <a:r>
              <a:rPr lang="fr-FR" sz="2000" dirty="0" err="1"/>
              <a:t>WiFi</a:t>
            </a:r>
            <a:endParaRPr lang="fr-FR" sz="2000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EF69100-CB79-AA40-A6AD-F993FE52EE3F}"/>
              </a:ext>
            </a:extLst>
          </p:cNvPr>
          <p:cNvCxnSpPr/>
          <p:nvPr/>
        </p:nvCxnSpPr>
        <p:spPr>
          <a:xfrm>
            <a:off x="3075470" y="3641834"/>
            <a:ext cx="1060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05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7BB0-FB3E-E740-8908-57108389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8800" y="2286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Raspberry Pi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ABBE6-842C-D840-B6F7-D6A7A169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1" y="1371600"/>
            <a:ext cx="4519877" cy="46841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3204BF5-4858-E04A-A16E-4404A37AD731}"/>
              </a:ext>
            </a:extLst>
          </p:cNvPr>
          <p:cNvSpPr txBox="1"/>
          <p:nvPr/>
        </p:nvSpPr>
        <p:spPr>
          <a:xfrm>
            <a:off x="1424225" y="130558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But </a:t>
            </a:r>
            <a:r>
              <a:rPr lang="fr-FR" sz="2800" b="1" dirty="0" err="1"/>
              <a:t>also</a:t>
            </a:r>
            <a:r>
              <a:rPr lang="fr-FR" sz="2800" b="1" dirty="0"/>
              <a:t> 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192FE8-46BC-184B-9129-730A7118FABF}"/>
              </a:ext>
            </a:extLst>
          </p:cNvPr>
          <p:cNvSpPr txBox="1"/>
          <p:nvPr/>
        </p:nvSpPr>
        <p:spPr>
          <a:xfrm>
            <a:off x="1371600" y="1828800"/>
            <a:ext cx="1609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Powerful</a:t>
            </a:r>
            <a:r>
              <a:rPr lang="fr-FR" sz="2000" dirty="0"/>
              <a:t> CPU</a:t>
            </a:r>
          </a:p>
        </p:txBody>
      </p: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B05487D3-6EFA-1246-8B9A-103802421D8B}"/>
              </a:ext>
            </a:extLst>
          </p:cNvPr>
          <p:cNvCxnSpPr/>
          <p:nvPr/>
        </p:nvCxnSpPr>
        <p:spPr>
          <a:xfrm>
            <a:off x="3080725" y="2057400"/>
            <a:ext cx="1881426" cy="76200"/>
          </a:xfrm>
          <a:prstGeom prst="bentConnector3">
            <a:avLst>
              <a:gd name="adj1" fmla="val 1008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E852EEA-C573-7945-A4B8-E84168F364F4}"/>
              </a:ext>
            </a:extLst>
          </p:cNvPr>
          <p:cNvSpPr txBox="1"/>
          <p:nvPr/>
        </p:nvSpPr>
        <p:spPr>
          <a:xfrm>
            <a:off x="1295400" y="2190690"/>
            <a:ext cx="168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Screen</a:t>
            </a:r>
            <a:r>
              <a:rPr lang="fr-FR" sz="2000" dirty="0"/>
              <a:t> display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1978089-AEF5-254F-BFD4-FC56EBB0B884}"/>
              </a:ext>
            </a:extLst>
          </p:cNvPr>
          <p:cNvCxnSpPr/>
          <p:nvPr/>
        </p:nvCxnSpPr>
        <p:spPr>
          <a:xfrm>
            <a:off x="3080725" y="2438400"/>
            <a:ext cx="1060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7011F7C-453F-FE41-ACAF-E8E6B8D3A0BD}"/>
              </a:ext>
            </a:extLst>
          </p:cNvPr>
          <p:cNvSpPr txBox="1"/>
          <p:nvPr/>
        </p:nvSpPr>
        <p:spPr>
          <a:xfrm>
            <a:off x="685800" y="2800290"/>
            <a:ext cx="2295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Audio (</a:t>
            </a:r>
            <a:r>
              <a:rPr lang="fr-FR" sz="2000" dirty="0" err="1"/>
              <a:t>sometimes</a:t>
            </a:r>
            <a:r>
              <a:rPr lang="fr-FR" sz="2000" dirty="0"/>
              <a:t>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060F166-0339-934E-88C4-4981BEE9F7EB}"/>
              </a:ext>
            </a:extLst>
          </p:cNvPr>
          <p:cNvCxnSpPr/>
          <p:nvPr/>
        </p:nvCxnSpPr>
        <p:spPr>
          <a:xfrm>
            <a:off x="3080725" y="3048000"/>
            <a:ext cx="1060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13AB4BE3-C7F2-654B-B08F-69FB221B3AB3}"/>
              </a:ext>
            </a:extLst>
          </p:cNvPr>
          <p:cNvSpPr txBox="1"/>
          <p:nvPr/>
        </p:nvSpPr>
        <p:spPr>
          <a:xfrm>
            <a:off x="680545" y="3394124"/>
            <a:ext cx="2295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Ethernet / </a:t>
            </a:r>
            <a:r>
              <a:rPr lang="fr-FR" sz="2000" dirty="0" err="1"/>
              <a:t>WiFi</a:t>
            </a:r>
            <a:endParaRPr lang="fr-FR" sz="2000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EF69100-CB79-AA40-A6AD-F993FE52EE3F}"/>
              </a:ext>
            </a:extLst>
          </p:cNvPr>
          <p:cNvCxnSpPr/>
          <p:nvPr/>
        </p:nvCxnSpPr>
        <p:spPr>
          <a:xfrm>
            <a:off x="3075470" y="3641834"/>
            <a:ext cx="1060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513B59B-A030-3B4D-A09D-04CC05D6AA21}"/>
              </a:ext>
            </a:extLst>
          </p:cNvPr>
          <p:cNvSpPr txBox="1"/>
          <p:nvPr/>
        </p:nvSpPr>
        <p:spPr>
          <a:xfrm>
            <a:off x="1138423" y="4618377"/>
            <a:ext cx="229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External</a:t>
            </a:r>
            <a:r>
              <a:rPr lang="fr-FR" sz="2000" dirty="0"/>
              <a:t> </a:t>
            </a:r>
            <a:r>
              <a:rPr lang="fr-FR" sz="2000" dirty="0" err="1"/>
              <a:t>storage</a:t>
            </a:r>
            <a:endParaRPr lang="fr-FR" sz="2000" dirty="0"/>
          </a:p>
          <a:p>
            <a:r>
              <a:rPr lang="fr-FR" sz="2000" dirty="0"/>
              <a:t>   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A1C1DE4-C2BC-5F4D-834E-E48797F11B4D}"/>
              </a:ext>
            </a:extLst>
          </p:cNvPr>
          <p:cNvSpPr txBox="1"/>
          <p:nvPr/>
        </p:nvSpPr>
        <p:spPr>
          <a:xfrm>
            <a:off x="1138422" y="5010090"/>
            <a:ext cx="3823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Operating system (</a:t>
            </a:r>
            <a:r>
              <a:rPr lang="fr-FR" sz="2000" b="1" dirty="0"/>
              <a:t>Linux</a:t>
            </a:r>
            <a:r>
              <a:rPr lang="fr-FR" sz="2000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4E2175-5D6E-3F43-99AF-B15BA5B53807}"/>
              </a:ext>
            </a:extLst>
          </p:cNvPr>
          <p:cNvSpPr txBox="1"/>
          <p:nvPr/>
        </p:nvSpPr>
        <p:spPr>
          <a:xfrm>
            <a:off x="1138421" y="5848290"/>
            <a:ext cx="3823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Ease</a:t>
            </a:r>
            <a:r>
              <a:rPr lang="fr-FR" sz="2000" dirty="0"/>
              <a:t> of use/</a:t>
            </a:r>
            <a:r>
              <a:rPr lang="fr-FR" sz="2000" dirty="0" err="1"/>
              <a:t>debug</a:t>
            </a:r>
            <a:endParaRPr lang="fr-FR" sz="20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B24EBFD-1B1F-B84F-A99A-61704D073882}"/>
              </a:ext>
            </a:extLst>
          </p:cNvPr>
          <p:cNvSpPr txBox="1"/>
          <p:nvPr/>
        </p:nvSpPr>
        <p:spPr>
          <a:xfrm>
            <a:off x="1140227" y="5410200"/>
            <a:ext cx="3823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Computing</a:t>
            </a:r>
            <a:r>
              <a:rPr lang="fr-FR" sz="2000" dirty="0"/>
              <a:t> / RAM power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626E9A2-3C47-2344-8A3B-EA829875D05F}"/>
              </a:ext>
            </a:extLst>
          </p:cNvPr>
          <p:cNvSpPr txBox="1"/>
          <p:nvPr/>
        </p:nvSpPr>
        <p:spPr>
          <a:xfrm>
            <a:off x="762000" y="4067971"/>
            <a:ext cx="3463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And </a:t>
            </a:r>
            <a:r>
              <a:rPr lang="fr-FR" sz="2800" b="1" dirty="0" err="1"/>
              <a:t>most</a:t>
            </a:r>
            <a:r>
              <a:rPr lang="fr-FR" sz="2800" b="1" dirty="0"/>
              <a:t> </a:t>
            </a:r>
            <a:r>
              <a:rPr lang="fr-FR" sz="2800" b="1" dirty="0" err="1"/>
              <a:t>importantly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874637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342107"/>
            <a:ext cx="8229600" cy="1143000"/>
          </a:xfrm>
        </p:spPr>
        <p:txBody>
          <a:bodyPr/>
          <a:lstStyle/>
          <a:p>
            <a:r>
              <a:rPr lang="en-US" b="1" dirty="0"/>
              <a:t>Single-Board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Processor Speed (</a:t>
            </a:r>
            <a:r>
              <a:rPr lang="en-US" dirty="0" err="1"/>
              <a:t>Ghz</a:t>
            </a:r>
            <a:r>
              <a:rPr lang="en-US" dirty="0"/>
              <a:t>, Multiple core)</a:t>
            </a:r>
          </a:p>
          <a:p>
            <a:pPr lvl="1"/>
            <a:r>
              <a:rPr lang="en-US" dirty="0"/>
              <a:t>RAM (speed of RAM)</a:t>
            </a:r>
          </a:p>
          <a:p>
            <a:pPr lvl="1"/>
            <a:r>
              <a:rPr lang="en-US" dirty="0"/>
              <a:t>Video Card (Home entertainment)</a:t>
            </a:r>
          </a:p>
          <a:p>
            <a:pPr lvl="1"/>
            <a:r>
              <a:rPr lang="en-US" dirty="0"/>
              <a:t>On-board storage (FLASH)</a:t>
            </a:r>
          </a:p>
          <a:p>
            <a:pPr lvl="1"/>
            <a:r>
              <a:rPr lang="en-US" dirty="0"/>
              <a:t>Hard-drive storage</a:t>
            </a:r>
          </a:p>
          <a:p>
            <a:pPr lvl="1"/>
            <a:r>
              <a:rPr lang="en-US" dirty="0"/>
              <a:t>GPIO pins</a:t>
            </a:r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Audio jack</a:t>
            </a:r>
          </a:p>
          <a:p>
            <a:pPr lvl="2"/>
            <a:r>
              <a:rPr lang="en-US" dirty="0"/>
              <a:t>IR remote</a:t>
            </a:r>
          </a:p>
          <a:p>
            <a:pPr lvl="2"/>
            <a:r>
              <a:rPr lang="en-US" dirty="0"/>
              <a:t>Blue tooth</a:t>
            </a:r>
          </a:p>
          <a:p>
            <a:pPr lvl="2"/>
            <a:r>
              <a:rPr lang="en-US" dirty="0"/>
              <a:t>Other connectors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7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9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Single-Board Computer vs. Microcontroller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4" descr="Arduino U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16" y="2514600"/>
            <a:ext cx="2652283" cy="18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29200" y="4724400"/>
            <a:ext cx="3220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dirty="0" err="1"/>
              <a:t>Arduino</a:t>
            </a:r>
            <a:r>
              <a:rPr lang="en-CA" sz="2400" dirty="0"/>
              <a:t> UNO</a:t>
            </a:r>
          </a:p>
          <a:p>
            <a:r>
              <a:rPr lang="en-CA" sz="2400" dirty="0"/>
              <a:t>Microcontroller (MCU)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921" y="4724399"/>
            <a:ext cx="3155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dirty="0"/>
              <a:t>Raspberry Pi</a:t>
            </a:r>
          </a:p>
          <a:p>
            <a:r>
              <a:rPr lang="en-CA" sz="2400" dirty="0"/>
              <a:t>Single-Board Computer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8CDD78-C6C2-9F4B-97F0-2DF4B953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51" y="2133732"/>
            <a:ext cx="2493818" cy="22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56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9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Single-Board Computer vs. Microcontroller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4" descr="Arduino U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16" y="2514600"/>
            <a:ext cx="2652283" cy="18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29200" y="4724400"/>
            <a:ext cx="3220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dirty="0" err="1"/>
              <a:t>Arduino</a:t>
            </a:r>
            <a:r>
              <a:rPr lang="en-CA" sz="2400" dirty="0"/>
              <a:t> UNO</a:t>
            </a:r>
          </a:p>
          <a:p>
            <a:r>
              <a:rPr lang="en-CA" sz="2400" dirty="0"/>
              <a:t>Microcontroller (MCU)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921" y="4724399"/>
            <a:ext cx="3155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dirty="0"/>
              <a:t>Raspberry Pi</a:t>
            </a:r>
          </a:p>
          <a:p>
            <a:r>
              <a:rPr lang="en-CA" sz="2400" dirty="0"/>
              <a:t>Single-Board Computer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8CDD78-C6C2-9F4B-97F0-2DF4B953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51" y="2133732"/>
            <a:ext cx="2493818" cy="2251365"/>
          </a:xfrm>
          <a:prstGeom prst="rect">
            <a:avLst/>
          </a:prstGeom>
        </p:spPr>
      </p:pic>
      <p:sp>
        <p:nvSpPr>
          <p:cNvPr id="3" name="Coeur 2">
            <a:extLst>
              <a:ext uri="{FF2B5EF4-FFF2-40B4-BE49-F238E27FC236}">
                <a16:creationId xmlns:a16="http://schemas.microsoft.com/office/drawing/2014/main" id="{5066C9E8-2A90-9642-A581-3ECE4B0E70D0}"/>
              </a:ext>
            </a:extLst>
          </p:cNvPr>
          <p:cNvSpPr/>
          <p:nvPr/>
        </p:nvSpPr>
        <p:spPr>
          <a:xfrm>
            <a:off x="2981994" y="1828800"/>
            <a:ext cx="3657363" cy="3103391"/>
          </a:xfrm>
          <a:prstGeom prst="hear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4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9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Single-Board Computer vs. Microcontroller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45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4976648"/>
            <a:ext cx="4663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/>
              <a:t>UDOO</a:t>
            </a:r>
          </a:p>
          <a:p>
            <a:pPr algn="ctr"/>
            <a:r>
              <a:rPr lang="en-CA" sz="2400" dirty="0"/>
              <a:t>Single-Board Computer</a:t>
            </a:r>
          </a:p>
          <a:p>
            <a:pPr algn="ctr"/>
            <a:r>
              <a:rPr lang="en-CA" sz="2400" dirty="0"/>
              <a:t>+ Arduino Microcontroller (MCU) !</a:t>
            </a:r>
          </a:p>
        </p:txBody>
      </p:sp>
      <p:pic>
        <p:nvPicPr>
          <p:cNvPr id="10" name="Picture 4" descr="UDOO Quad">
            <a:extLst>
              <a:ext uri="{FF2B5EF4-FFF2-40B4-BE49-F238E27FC236}">
                <a16:creationId xmlns:a16="http://schemas.microsoft.com/office/drawing/2014/main" id="{11691477-95DD-1346-82F4-17676F57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30731"/>
            <a:ext cx="4587460" cy="32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24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72473"/>
              </p:ext>
            </p:extLst>
          </p:nvPr>
        </p:nvGraphicFramePr>
        <p:xfrm>
          <a:off x="914400" y="2260858"/>
          <a:ext cx="4343400" cy="35009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963">
                <a:tc>
                  <a:txBody>
                    <a:bodyPr/>
                    <a:lstStyle/>
                    <a:p>
                      <a:pPr algn="ctr"/>
                      <a:br>
                        <a:rPr lang="en-US" sz="1400" dirty="0"/>
                      </a:br>
                      <a:endParaRPr lang="en-US" sz="1400" b="1" dirty="0"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UDOO Quad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4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Processor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Quad-core 1GHz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70">
                <a:tc>
                  <a:txBody>
                    <a:bodyPr/>
                    <a:lstStyle/>
                    <a:p>
                      <a:r>
                        <a:rPr lang="en-US" sz="1400" b="1" dirty="0"/>
                        <a:t>Flash Memory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None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(SATA connector)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5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RAM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 GB DDR3</a:t>
                      </a:r>
                      <a:endParaRPr lang="en-US" sz="1400"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47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Other Features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2x USB 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Module </a:t>
                      </a:r>
                      <a:br>
                        <a:rPr lang="en-US" sz="1400"/>
                      </a:br>
                      <a:r>
                        <a:rPr lang="en-US" sz="1400">
                          <a:latin typeface="+mn-lt"/>
                        </a:rPr>
                        <a:t>76 </a:t>
                      </a:r>
                      <a:r>
                        <a:rPr lang="en-US" sz="1400" dirty="0">
                          <a:latin typeface="+mn-lt"/>
                        </a:rPr>
                        <a:t>x GPIO pins</a:t>
                      </a:r>
                    </a:p>
                    <a:p>
                      <a:pPr algn="l"/>
                      <a:r>
                        <a:rPr lang="en-US" sz="1400" dirty="0"/>
                        <a:t>Analog Audio and </a:t>
                      </a:r>
                      <a:r>
                        <a:rPr lang="en-US" sz="1400" dirty="0" err="1"/>
                        <a:t>Mic</a:t>
                      </a:r>
                      <a:endParaRPr lang="en-US" sz="1400" dirty="0"/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78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Price (</a:t>
                      </a:r>
                      <a:r>
                        <a:rPr lang="en-US" sz="1400" b="1" dirty="0" err="1"/>
                        <a:t>approx</a:t>
                      </a:r>
                      <a:r>
                        <a:rPr lang="en-US" sz="1400" b="1" dirty="0"/>
                        <a:t>, USD)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$135.00</a:t>
                      </a:r>
                      <a:endParaRPr lang="en-US" sz="14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2" name="Picture 4" descr="UDOO Qu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25148"/>
            <a:ext cx="2848451" cy="20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Single-Board Computers</a:t>
            </a:r>
            <a:br>
              <a:rPr lang="en-US" dirty="0"/>
            </a:br>
            <a:r>
              <a:rPr lang="en-US" dirty="0"/>
              <a:t>UDOO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6019799"/>
            <a:ext cx="300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/>
              <a:t>http://www.udoo.org/</a:t>
            </a:r>
          </a:p>
        </p:txBody>
      </p:sp>
    </p:spTree>
    <p:extLst>
      <p:ext uri="{BB962C8B-B14F-4D97-AF65-F5344CB8AC3E}">
        <p14:creationId xmlns:p14="http://schemas.microsoft.com/office/powerpoint/2010/main" val="1852004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47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9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UDOO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1D6F79-4270-9C42-9A99-1687D5AF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00403"/>
            <a:ext cx="5048737" cy="5568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1C50A5-E982-8547-95F0-9288B7294D47}"/>
              </a:ext>
            </a:extLst>
          </p:cNvPr>
          <p:cNvSpPr/>
          <p:nvPr/>
        </p:nvSpPr>
        <p:spPr>
          <a:xfrm>
            <a:off x="4419600" y="2286000"/>
            <a:ext cx="609600" cy="257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434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48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9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UDOO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1D6F79-4270-9C42-9A99-1687D5AF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00403"/>
            <a:ext cx="5048737" cy="5568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1C50A5-E982-8547-95F0-9288B7294D47}"/>
              </a:ext>
            </a:extLst>
          </p:cNvPr>
          <p:cNvSpPr/>
          <p:nvPr/>
        </p:nvSpPr>
        <p:spPr>
          <a:xfrm>
            <a:off x="4419600" y="2286000"/>
            <a:ext cx="609600" cy="257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C162CBA5-D9F4-0E4E-9881-6B7890967B9B}"/>
              </a:ext>
            </a:extLst>
          </p:cNvPr>
          <p:cNvSpPr/>
          <p:nvPr/>
        </p:nvSpPr>
        <p:spPr>
          <a:xfrm>
            <a:off x="2362200" y="1171903"/>
            <a:ext cx="152400" cy="1190297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216243-54FE-7A4E-A40D-715C5E404A70}"/>
              </a:ext>
            </a:extLst>
          </p:cNvPr>
          <p:cNvSpPr txBox="1"/>
          <p:nvPr/>
        </p:nvSpPr>
        <p:spPr>
          <a:xfrm>
            <a:off x="933937" y="1498119"/>
            <a:ext cx="1155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281862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49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9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UDOO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1D6F79-4270-9C42-9A99-1687D5AF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00403"/>
            <a:ext cx="5048737" cy="5568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1C50A5-E982-8547-95F0-9288B7294D47}"/>
              </a:ext>
            </a:extLst>
          </p:cNvPr>
          <p:cNvSpPr/>
          <p:nvPr/>
        </p:nvSpPr>
        <p:spPr>
          <a:xfrm>
            <a:off x="4419600" y="2286000"/>
            <a:ext cx="609600" cy="257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C162CBA5-D9F4-0E4E-9881-6B7890967B9B}"/>
              </a:ext>
            </a:extLst>
          </p:cNvPr>
          <p:cNvSpPr/>
          <p:nvPr/>
        </p:nvSpPr>
        <p:spPr>
          <a:xfrm>
            <a:off x="2362200" y="1171903"/>
            <a:ext cx="152400" cy="1190297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8904E87C-A2DD-9140-A724-B92D4D464C3D}"/>
              </a:ext>
            </a:extLst>
          </p:cNvPr>
          <p:cNvSpPr/>
          <p:nvPr/>
        </p:nvSpPr>
        <p:spPr>
          <a:xfrm>
            <a:off x="2362200" y="2573829"/>
            <a:ext cx="152400" cy="1921971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216243-54FE-7A4E-A40D-715C5E404A70}"/>
              </a:ext>
            </a:extLst>
          </p:cNvPr>
          <p:cNvSpPr txBox="1"/>
          <p:nvPr/>
        </p:nvSpPr>
        <p:spPr>
          <a:xfrm>
            <a:off x="933937" y="1498119"/>
            <a:ext cx="1155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POWER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7A5F35-2DE7-3A4D-B8D8-FFB0BC5D8CC3}"/>
              </a:ext>
            </a:extLst>
          </p:cNvPr>
          <p:cNvSpPr txBox="1"/>
          <p:nvPr/>
        </p:nvSpPr>
        <p:spPr>
          <a:xfrm>
            <a:off x="868213" y="3153800"/>
            <a:ext cx="1286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ANALOG</a:t>
            </a:r>
          </a:p>
          <a:p>
            <a:pPr algn="ctr"/>
            <a:r>
              <a:rPr lang="fr-FR" sz="2400" b="1" dirty="0">
                <a:solidFill>
                  <a:srgbClr val="FF0000"/>
                </a:solidFill>
              </a:rPr>
              <a:t>IN/OUT</a:t>
            </a:r>
          </a:p>
        </p:txBody>
      </p:sp>
    </p:spTree>
    <p:extLst>
      <p:ext uri="{BB962C8B-B14F-4D97-AF65-F5344CB8AC3E}">
        <p14:creationId xmlns:p14="http://schemas.microsoft.com/office/powerpoint/2010/main" val="330281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342107"/>
            <a:ext cx="8229600" cy="1143000"/>
          </a:xfrm>
        </p:spPr>
        <p:txBody>
          <a:bodyPr/>
          <a:lstStyle/>
          <a:p>
            <a:r>
              <a:rPr lang="en-US" b="1" dirty="0"/>
              <a:t>Internet of Things (</a:t>
            </a:r>
            <a:r>
              <a:rPr lang="en-US" b="1" dirty="0" err="1"/>
              <a:t>IoT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of embedded computing devices</a:t>
            </a:r>
          </a:p>
          <a:p>
            <a:pPr lvl="1"/>
            <a:r>
              <a:rPr lang="en-US" dirty="0"/>
              <a:t>Home Automation</a:t>
            </a:r>
          </a:p>
          <a:p>
            <a:pPr lvl="1"/>
            <a:r>
              <a:rPr lang="en-US" dirty="0"/>
              <a:t>Augmented Reality</a:t>
            </a:r>
          </a:p>
          <a:p>
            <a:r>
              <a:rPr lang="en-US" dirty="0"/>
              <a:t>Connecting non-computer devices</a:t>
            </a:r>
          </a:p>
          <a:p>
            <a:pPr lvl="1"/>
            <a:r>
              <a:rPr lang="en-US" dirty="0"/>
              <a:t>Home Entertainment</a:t>
            </a:r>
          </a:p>
          <a:p>
            <a:pPr lvl="1"/>
            <a:r>
              <a:rPr lang="en-US" dirty="0"/>
              <a:t>Aquariums</a:t>
            </a:r>
          </a:p>
          <a:p>
            <a:pPr lvl="1"/>
            <a:r>
              <a:rPr lang="en-US" dirty="0"/>
              <a:t>… your fridge ?!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9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50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9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UDOO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1D6F79-4270-9C42-9A99-1687D5AF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00403"/>
            <a:ext cx="5048737" cy="5568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1C50A5-E982-8547-95F0-9288B7294D47}"/>
              </a:ext>
            </a:extLst>
          </p:cNvPr>
          <p:cNvSpPr/>
          <p:nvPr/>
        </p:nvSpPr>
        <p:spPr>
          <a:xfrm>
            <a:off x="4419600" y="2286000"/>
            <a:ext cx="609600" cy="257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C162CBA5-D9F4-0E4E-9881-6B7890967B9B}"/>
              </a:ext>
            </a:extLst>
          </p:cNvPr>
          <p:cNvSpPr/>
          <p:nvPr/>
        </p:nvSpPr>
        <p:spPr>
          <a:xfrm>
            <a:off x="2362200" y="1171903"/>
            <a:ext cx="152400" cy="1190297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8904E87C-A2DD-9140-A724-B92D4D464C3D}"/>
              </a:ext>
            </a:extLst>
          </p:cNvPr>
          <p:cNvSpPr/>
          <p:nvPr/>
        </p:nvSpPr>
        <p:spPr>
          <a:xfrm>
            <a:off x="2362200" y="2573829"/>
            <a:ext cx="152400" cy="1921971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enthèse ouvrante 12">
            <a:extLst>
              <a:ext uri="{FF2B5EF4-FFF2-40B4-BE49-F238E27FC236}">
                <a16:creationId xmlns:a16="http://schemas.microsoft.com/office/drawing/2014/main" id="{43F2667A-4FE3-0741-8F9B-A6980D06B42A}"/>
              </a:ext>
            </a:extLst>
          </p:cNvPr>
          <p:cNvSpPr/>
          <p:nvPr/>
        </p:nvSpPr>
        <p:spPr>
          <a:xfrm rot="5400000" flipH="1">
            <a:off x="4676530" y="4772269"/>
            <a:ext cx="171938" cy="2819401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216243-54FE-7A4E-A40D-715C5E404A70}"/>
              </a:ext>
            </a:extLst>
          </p:cNvPr>
          <p:cNvSpPr txBox="1"/>
          <p:nvPr/>
        </p:nvSpPr>
        <p:spPr>
          <a:xfrm>
            <a:off x="933937" y="1498119"/>
            <a:ext cx="1155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POWER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7A5F35-2DE7-3A4D-B8D8-FFB0BC5D8CC3}"/>
              </a:ext>
            </a:extLst>
          </p:cNvPr>
          <p:cNvSpPr txBox="1"/>
          <p:nvPr/>
        </p:nvSpPr>
        <p:spPr>
          <a:xfrm>
            <a:off x="868213" y="3153800"/>
            <a:ext cx="1286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ANALOG</a:t>
            </a:r>
          </a:p>
          <a:p>
            <a:pPr algn="ctr"/>
            <a:r>
              <a:rPr lang="fr-FR" sz="2400" b="1" dirty="0">
                <a:solidFill>
                  <a:srgbClr val="FF0000"/>
                </a:solidFill>
              </a:rPr>
              <a:t>IN/OUT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C67D958-673B-CF4B-A0DA-2FD530D5C389}"/>
              </a:ext>
            </a:extLst>
          </p:cNvPr>
          <p:cNvSpPr txBox="1"/>
          <p:nvPr/>
        </p:nvSpPr>
        <p:spPr>
          <a:xfrm>
            <a:off x="1923796" y="5705582"/>
            <a:ext cx="1181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DIGITAL</a:t>
            </a:r>
          </a:p>
          <a:p>
            <a:pPr algn="ctr"/>
            <a:r>
              <a:rPr lang="fr-FR" sz="2400" b="1" dirty="0">
                <a:solidFill>
                  <a:srgbClr val="FF0000"/>
                </a:solidFill>
              </a:rPr>
              <a:t>IN/OUT</a:t>
            </a:r>
          </a:p>
        </p:txBody>
      </p:sp>
    </p:spTree>
    <p:extLst>
      <p:ext uri="{BB962C8B-B14F-4D97-AF65-F5344CB8AC3E}">
        <p14:creationId xmlns:p14="http://schemas.microsoft.com/office/powerpoint/2010/main" val="1423617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51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9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UDOO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1D6F79-4270-9C42-9A99-1687D5AF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00403"/>
            <a:ext cx="5048737" cy="5568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1C50A5-E982-8547-95F0-9288B7294D47}"/>
              </a:ext>
            </a:extLst>
          </p:cNvPr>
          <p:cNvSpPr/>
          <p:nvPr/>
        </p:nvSpPr>
        <p:spPr>
          <a:xfrm>
            <a:off x="4419600" y="2286000"/>
            <a:ext cx="609600" cy="257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C162CBA5-D9F4-0E4E-9881-6B7890967B9B}"/>
              </a:ext>
            </a:extLst>
          </p:cNvPr>
          <p:cNvSpPr/>
          <p:nvPr/>
        </p:nvSpPr>
        <p:spPr>
          <a:xfrm>
            <a:off x="2362200" y="1171903"/>
            <a:ext cx="152400" cy="1190297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8904E87C-A2DD-9140-A724-B92D4D464C3D}"/>
              </a:ext>
            </a:extLst>
          </p:cNvPr>
          <p:cNvSpPr/>
          <p:nvPr/>
        </p:nvSpPr>
        <p:spPr>
          <a:xfrm>
            <a:off x="2362200" y="2573829"/>
            <a:ext cx="152400" cy="1921971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8CD6FB55-3045-174E-977B-769B72951498}"/>
              </a:ext>
            </a:extLst>
          </p:cNvPr>
          <p:cNvSpPr/>
          <p:nvPr/>
        </p:nvSpPr>
        <p:spPr>
          <a:xfrm flipH="1">
            <a:off x="7086600" y="1278429"/>
            <a:ext cx="171937" cy="1921971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enthèse ouvrante 12">
            <a:extLst>
              <a:ext uri="{FF2B5EF4-FFF2-40B4-BE49-F238E27FC236}">
                <a16:creationId xmlns:a16="http://schemas.microsoft.com/office/drawing/2014/main" id="{43F2667A-4FE3-0741-8F9B-A6980D06B42A}"/>
              </a:ext>
            </a:extLst>
          </p:cNvPr>
          <p:cNvSpPr/>
          <p:nvPr/>
        </p:nvSpPr>
        <p:spPr>
          <a:xfrm rot="5400000" flipH="1">
            <a:off x="4676530" y="4772269"/>
            <a:ext cx="171938" cy="2819401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216243-54FE-7A4E-A40D-715C5E404A70}"/>
              </a:ext>
            </a:extLst>
          </p:cNvPr>
          <p:cNvSpPr txBox="1"/>
          <p:nvPr/>
        </p:nvSpPr>
        <p:spPr>
          <a:xfrm>
            <a:off x="933937" y="1498119"/>
            <a:ext cx="1155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POWER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7A5F35-2DE7-3A4D-B8D8-FFB0BC5D8CC3}"/>
              </a:ext>
            </a:extLst>
          </p:cNvPr>
          <p:cNvSpPr txBox="1"/>
          <p:nvPr/>
        </p:nvSpPr>
        <p:spPr>
          <a:xfrm>
            <a:off x="868213" y="3153800"/>
            <a:ext cx="1286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ANALOG</a:t>
            </a:r>
          </a:p>
          <a:p>
            <a:pPr algn="ctr"/>
            <a:r>
              <a:rPr lang="fr-FR" sz="2400" b="1" dirty="0">
                <a:solidFill>
                  <a:srgbClr val="FF0000"/>
                </a:solidFill>
              </a:rPr>
              <a:t>IN/OUT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C67D958-673B-CF4B-A0DA-2FD530D5C389}"/>
              </a:ext>
            </a:extLst>
          </p:cNvPr>
          <p:cNvSpPr txBox="1"/>
          <p:nvPr/>
        </p:nvSpPr>
        <p:spPr>
          <a:xfrm>
            <a:off x="1923796" y="5705582"/>
            <a:ext cx="1181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DIGITAL</a:t>
            </a:r>
          </a:p>
          <a:p>
            <a:pPr algn="ctr"/>
            <a:r>
              <a:rPr lang="fr-FR" sz="2400" b="1" dirty="0">
                <a:solidFill>
                  <a:srgbClr val="FF0000"/>
                </a:solidFill>
              </a:rPr>
              <a:t>IN/OUT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90D15F-6409-E249-8CE8-635F947CF197}"/>
              </a:ext>
            </a:extLst>
          </p:cNvPr>
          <p:cNvSpPr txBox="1"/>
          <p:nvPr/>
        </p:nvSpPr>
        <p:spPr>
          <a:xfrm>
            <a:off x="7498768" y="1803737"/>
            <a:ext cx="1340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PWM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Pulse </a:t>
            </a:r>
            <a:r>
              <a:rPr lang="fr-FR" b="1" dirty="0" err="1">
                <a:solidFill>
                  <a:srgbClr val="FF0000"/>
                </a:solidFill>
              </a:rPr>
              <a:t>Width</a:t>
            </a:r>
            <a:endParaRPr lang="fr-FR" b="1" dirty="0">
              <a:solidFill>
                <a:srgbClr val="FF0000"/>
              </a:solidFill>
            </a:endParaRP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Modulation</a:t>
            </a:r>
          </a:p>
        </p:txBody>
      </p:sp>
    </p:spTree>
    <p:extLst>
      <p:ext uri="{BB962C8B-B14F-4D97-AF65-F5344CB8AC3E}">
        <p14:creationId xmlns:p14="http://schemas.microsoft.com/office/powerpoint/2010/main" val="14803548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52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UDOO - </a:t>
            </a:r>
            <a:r>
              <a:rPr lang="en-US" dirty="0" err="1"/>
              <a:t>PureData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C50A5-E982-8547-95F0-9288B7294D47}"/>
              </a:ext>
            </a:extLst>
          </p:cNvPr>
          <p:cNvSpPr/>
          <p:nvPr/>
        </p:nvSpPr>
        <p:spPr>
          <a:xfrm>
            <a:off x="4419600" y="2286000"/>
            <a:ext cx="609600" cy="257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B7A319-1A90-F749-8BF6-2C3012C9F40A}"/>
              </a:ext>
            </a:extLst>
          </p:cNvPr>
          <p:cNvSpPr/>
          <p:nvPr/>
        </p:nvSpPr>
        <p:spPr>
          <a:xfrm>
            <a:off x="1174230" y="4864120"/>
            <a:ext cx="422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u="sng" dirty="0">
                <a:solidFill>
                  <a:srgbClr val="0070C0"/>
                </a:solidFill>
              </a:rPr>
              <a:t>https://</a:t>
            </a:r>
            <a:r>
              <a:rPr lang="fr-FR" sz="2400" u="sng" dirty="0" err="1">
                <a:solidFill>
                  <a:srgbClr val="0070C0"/>
                </a:solidFill>
              </a:rPr>
              <a:t>github.com</a:t>
            </a:r>
            <a:r>
              <a:rPr lang="fr-FR" sz="2400" u="sng" dirty="0">
                <a:solidFill>
                  <a:srgbClr val="0070C0"/>
                </a:solidFill>
              </a:rPr>
              <a:t>/</a:t>
            </a:r>
            <a:r>
              <a:rPr lang="fr-FR" sz="2400" u="sng" dirty="0" err="1">
                <a:solidFill>
                  <a:srgbClr val="0070C0"/>
                </a:solidFill>
              </a:rPr>
              <a:t>irllabs</a:t>
            </a:r>
            <a:r>
              <a:rPr lang="fr-FR" sz="2400" u="sng" dirty="0">
                <a:solidFill>
                  <a:srgbClr val="0070C0"/>
                </a:solidFill>
              </a:rPr>
              <a:t>/</a:t>
            </a:r>
            <a:r>
              <a:rPr lang="fr-FR" sz="2400" u="sng" dirty="0" err="1">
                <a:solidFill>
                  <a:srgbClr val="0070C0"/>
                </a:solidFill>
              </a:rPr>
              <a:t>Udoo</a:t>
            </a:r>
            <a:endParaRPr lang="fr-FR" sz="2400" u="sng" dirty="0">
              <a:solidFill>
                <a:srgbClr val="0070C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DBAF46-82A1-2E42-805E-24CD908EBE0B}"/>
              </a:ext>
            </a:extLst>
          </p:cNvPr>
          <p:cNvSpPr txBox="1"/>
          <p:nvPr/>
        </p:nvSpPr>
        <p:spPr>
          <a:xfrm>
            <a:off x="838200" y="1447800"/>
            <a:ext cx="71867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PureData</a:t>
            </a:r>
            <a:r>
              <a:rPr lang="fr-FR" sz="2400" dirty="0"/>
              <a:t> has a </a:t>
            </a:r>
            <a:r>
              <a:rPr lang="fr-FR" sz="2400" dirty="0" err="1"/>
              <a:t>special</a:t>
            </a:r>
            <a:r>
              <a:rPr lang="fr-FR" sz="2400" dirty="0"/>
              <a:t> distribution for UDOO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You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pre-compiled</a:t>
            </a:r>
            <a:r>
              <a:rPr lang="fr-FR" sz="2400" dirty="0"/>
              <a:t> versions for </a:t>
            </a:r>
            <a:r>
              <a:rPr lang="fr-FR" sz="2400" dirty="0" err="1"/>
              <a:t>it</a:t>
            </a:r>
            <a:r>
              <a:rPr lang="fr-FR" sz="2400" dirty="0"/>
              <a:t> or compile </a:t>
            </a:r>
            <a:r>
              <a:rPr lang="fr-FR" sz="2400" dirty="0" err="1"/>
              <a:t>it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This </a:t>
            </a:r>
            <a:r>
              <a:rPr lang="fr-FR" sz="2400" dirty="0" err="1"/>
              <a:t>PureData</a:t>
            </a:r>
            <a:r>
              <a:rPr lang="fr-FR" sz="2400" dirty="0"/>
              <a:t> version </a:t>
            </a:r>
            <a:r>
              <a:rPr lang="fr-FR" sz="2400" dirty="0" err="1"/>
              <a:t>can</a:t>
            </a:r>
            <a:r>
              <a:rPr lang="fr-FR" sz="2400" dirty="0"/>
              <a:t> use </a:t>
            </a:r>
            <a:r>
              <a:rPr lang="fr-FR" sz="2400" dirty="0" err="1"/>
              <a:t>two</a:t>
            </a:r>
            <a:r>
              <a:rPr lang="fr-FR" sz="2400" dirty="0"/>
              <a:t> </a:t>
            </a:r>
            <a:r>
              <a:rPr lang="fr-FR" sz="2400" dirty="0" err="1"/>
              <a:t>objects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Find</a:t>
            </a:r>
            <a:r>
              <a:rPr lang="fr-FR" sz="2400" dirty="0"/>
              <a:t> more informations and </a:t>
            </a:r>
            <a:r>
              <a:rPr lang="fr-FR" sz="2400" dirty="0" err="1"/>
              <a:t>tutorials</a:t>
            </a:r>
            <a:r>
              <a:rPr lang="fr-FR" sz="2400" dirty="0"/>
              <a:t> 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2DF9C-D9D1-F844-ADF6-068898692901}"/>
              </a:ext>
            </a:extLst>
          </p:cNvPr>
          <p:cNvSpPr/>
          <p:nvPr/>
        </p:nvSpPr>
        <p:spPr>
          <a:xfrm>
            <a:off x="1170482" y="3396109"/>
            <a:ext cx="7717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[</a:t>
            </a:r>
            <a:r>
              <a:rPr lang="fr-FR" sz="2000" b="1" dirty="0" err="1"/>
              <a:t>gpio</a:t>
            </a:r>
            <a:r>
              <a:rPr lang="fr-FR" sz="2000" b="1" dirty="0"/>
              <a:t>]</a:t>
            </a:r>
            <a:r>
              <a:rPr lang="fr-FR" sz="2000" dirty="0"/>
              <a:t> </a:t>
            </a:r>
            <a:r>
              <a:rPr lang="fr-FR" sz="2000" dirty="0" err="1"/>
              <a:t>allows</a:t>
            </a:r>
            <a:r>
              <a:rPr lang="fr-FR" sz="2000" dirty="0"/>
              <a:t> a direct interaction </a:t>
            </a:r>
            <a:r>
              <a:rPr lang="fr-FR" sz="2000" dirty="0" err="1"/>
              <a:t>with</a:t>
            </a:r>
            <a:r>
              <a:rPr lang="fr-FR" sz="2000" dirty="0"/>
              <a:t> pins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[</a:t>
            </a:r>
            <a:r>
              <a:rPr lang="fr-FR" sz="2000" b="1" dirty="0" err="1"/>
              <a:t>comport</a:t>
            </a:r>
            <a:r>
              <a:rPr lang="fr-FR" sz="2000" b="1" dirty="0"/>
              <a:t>]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serial data </a:t>
            </a:r>
            <a:r>
              <a:rPr lang="fr-FR" sz="2000" dirty="0" err="1"/>
              <a:t>transfer</a:t>
            </a:r>
            <a:r>
              <a:rPr lang="fr-FR" sz="2000" dirty="0"/>
              <a:t> </a:t>
            </a:r>
            <a:r>
              <a:rPr lang="fr-FR" sz="2000" dirty="0" err="1"/>
              <a:t>extern</a:t>
            </a:r>
            <a:r>
              <a:rPr lang="fr-FR" sz="2000" dirty="0"/>
              <a:t> (</a:t>
            </a:r>
            <a:r>
              <a:rPr lang="fr-FR" sz="2000" dirty="0" err="1"/>
              <a:t>interact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Arduino</a:t>
            </a:r>
            <a:r>
              <a:rPr lang="fr-FR" sz="2000" dirty="0"/>
              <a:t> code)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E9288-16B1-0F41-A20D-DAC22D254570}"/>
              </a:ext>
            </a:extLst>
          </p:cNvPr>
          <p:cNvSpPr/>
          <p:nvPr/>
        </p:nvSpPr>
        <p:spPr>
          <a:xfrm>
            <a:off x="373792" y="2358837"/>
            <a:ext cx="8514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</a:rPr>
              <a:t>https://</a:t>
            </a:r>
            <a:r>
              <a:rPr lang="fr-FR" u="sng" dirty="0" err="1">
                <a:solidFill>
                  <a:srgbClr val="0070C0"/>
                </a:solidFill>
              </a:rPr>
              <a:t>www.udoo.org</a:t>
            </a:r>
            <a:r>
              <a:rPr lang="fr-FR" u="sng" dirty="0">
                <a:solidFill>
                  <a:srgbClr val="0070C0"/>
                </a:solidFill>
              </a:rPr>
              <a:t>/forum/threads/guide-compile-pure-data-extended-on-udoo.478/</a:t>
            </a:r>
          </a:p>
        </p:txBody>
      </p:sp>
    </p:spTree>
    <p:extLst>
      <p:ext uri="{BB962C8B-B14F-4D97-AF65-F5344CB8AC3E}">
        <p14:creationId xmlns:p14="http://schemas.microsoft.com/office/powerpoint/2010/main" val="4284500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53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UDOO – PD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C50A5-E982-8547-95F0-9288B7294D47}"/>
              </a:ext>
            </a:extLst>
          </p:cNvPr>
          <p:cNvSpPr/>
          <p:nvPr/>
        </p:nvSpPr>
        <p:spPr>
          <a:xfrm>
            <a:off x="4419600" y="2286000"/>
            <a:ext cx="609600" cy="257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FB8A8-954B-D846-8140-CC031C91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340176"/>
            <a:ext cx="2609863" cy="33748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2BE548-4325-B549-AC77-2486AC67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21" y="2754048"/>
            <a:ext cx="4037479" cy="2547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AB5275-EB78-054C-B543-355AE2E03FFD}"/>
              </a:ext>
            </a:extLst>
          </p:cNvPr>
          <p:cNvSpPr/>
          <p:nvPr/>
        </p:nvSpPr>
        <p:spPr>
          <a:xfrm>
            <a:off x="685800" y="1258669"/>
            <a:ext cx="5183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Project - Theremin of light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40673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54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UDOO – PD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C50A5-E982-8547-95F0-9288B7294D47}"/>
              </a:ext>
            </a:extLst>
          </p:cNvPr>
          <p:cNvSpPr/>
          <p:nvPr/>
        </p:nvSpPr>
        <p:spPr>
          <a:xfrm>
            <a:off x="4419600" y="2286000"/>
            <a:ext cx="609600" cy="257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FB8A8-954B-D846-8140-CC031C91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57010"/>
            <a:ext cx="2870849" cy="37123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AB5275-EB78-054C-B543-355AE2E03FFD}"/>
              </a:ext>
            </a:extLst>
          </p:cNvPr>
          <p:cNvSpPr/>
          <p:nvPr/>
        </p:nvSpPr>
        <p:spPr>
          <a:xfrm>
            <a:off x="685800" y="1258669"/>
            <a:ext cx="5183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Project - Theremin of light</a:t>
            </a:r>
            <a:endParaRPr lang="fr-FR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B39E3-001A-704E-A32E-2CF9C30F2A73}"/>
              </a:ext>
            </a:extLst>
          </p:cNvPr>
          <p:cNvSpPr/>
          <p:nvPr/>
        </p:nvSpPr>
        <p:spPr>
          <a:xfrm>
            <a:off x="914400" y="254350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IRpin</a:t>
            </a:r>
            <a:r>
              <a:rPr lang="fr-FR" dirty="0"/>
              <a:t> = A0; </a:t>
            </a:r>
          </a:p>
          <a:p>
            <a:r>
              <a:rPr lang="fr-FR" dirty="0" err="1"/>
              <a:t>int</a:t>
            </a:r>
            <a:r>
              <a:rPr lang="fr-FR" dirty="0"/>
              <a:t> distance = 0;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msg</a:t>
            </a:r>
            <a:r>
              <a:rPr lang="fr-FR" dirty="0"/>
              <a:t> = 0; </a:t>
            </a:r>
          </a:p>
          <a:p>
            <a:r>
              <a:rPr lang="fr-FR" dirty="0" err="1"/>
              <a:t>void</a:t>
            </a:r>
            <a:r>
              <a:rPr lang="fr-FR" dirty="0"/>
              <a:t> setup() { </a:t>
            </a:r>
            <a:r>
              <a:rPr lang="fr-FR" dirty="0" err="1"/>
              <a:t>Serial.begin</a:t>
            </a:r>
            <a:r>
              <a:rPr lang="fr-FR" dirty="0"/>
              <a:t>(115200); } </a:t>
            </a:r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</a:t>
            </a:r>
          </a:p>
          <a:p>
            <a:r>
              <a:rPr lang="fr-FR" dirty="0"/>
              <a:t>{ </a:t>
            </a:r>
          </a:p>
          <a:p>
            <a:r>
              <a:rPr lang="fr-FR" dirty="0"/>
              <a:t>distance = </a:t>
            </a:r>
            <a:r>
              <a:rPr lang="fr-FR" dirty="0" err="1"/>
              <a:t>analogRead</a:t>
            </a:r>
            <a:r>
              <a:rPr lang="fr-FR" dirty="0"/>
              <a:t>(</a:t>
            </a:r>
            <a:r>
              <a:rPr lang="fr-FR" dirty="0" err="1"/>
              <a:t>IRpin</a:t>
            </a:r>
            <a:r>
              <a:rPr lang="fr-FR" dirty="0"/>
              <a:t>); </a:t>
            </a:r>
          </a:p>
          <a:p>
            <a:r>
              <a:rPr lang="fr-FR" dirty="0"/>
              <a:t>if (distance &lt; 100) { distance = 100; } </a:t>
            </a:r>
          </a:p>
          <a:p>
            <a:r>
              <a:rPr lang="fr-FR" dirty="0" err="1"/>
              <a:t>else</a:t>
            </a:r>
            <a:r>
              <a:rPr lang="fr-FR" dirty="0"/>
              <a:t> if (distance &gt; 900){ distance = 900; } </a:t>
            </a:r>
          </a:p>
          <a:p>
            <a:r>
              <a:rPr lang="fr-FR" dirty="0" err="1"/>
              <a:t>msg</a:t>
            </a:r>
            <a:r>
              <a:rPr lang="fr-FR" dirty="0"/>
              <a:t> = </a:t>
            </a:r>
            <a:r>
              <a:rPr lang="fr-FR" dirty="0" err="1"/>
              <a:t>map</a:t>
            </a:r>
            <a:r>
              <a:rPr lang="fr-FR" dirty="0"/>
              <a:t>(distance, 100, 900, 0, 255);     </a:t>
            </a:r>
            <a:r>
              <a:rPr lang="fr-FR" dirty="0" err="1"/>
              <a:t>Serial.write</a:t>
            </a:r>
            <a:r>
              <a:rPr lang="fr-FR" dirty="0"/>
              <a:t>(</a:t>
            </a:r>
            <a:r>
              <a:rPr lang="fr-FR" dirty="0" err="1"/>
              <a:t>msg</a:t>
            </a:r>
            <a:r>
              <a:rPr lang="fr-FR" dirty="0"/>
              <a:t>); 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8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(MSP-EXP430G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44" y="2970048"/>
            <a:ext cx="2133600" cy="159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Single-Board Computer vs. Microcontroller</a:t>
            </a:r>
            <a:br>
              <a:rPr lang="en-US" sz="3600" dirty="0"/>
            </a:br>
            <a:r>
              <a:rPr lang="en-US" sz="3600" dirty="0"/>
              <a:t>What is the difference?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600200"/>
            <a:ext cx="0" cy="449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rduino U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91" y="2023027"/>
            <a:ext cx="1828800" cy="126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aglebone Bla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8662"/>
            <a:ext cx="1752600" cy="15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DOO Qu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48485"/>
            <a:ext cx="1622022" cy="11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M32 L Discovery Boar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62" y="4063136"/>
            <a:ext cx="2209800" cy="15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5702944"/>
            <a:ext cx="38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304" y="5677758"/>
            <a:ext cx="38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Single-board Computers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6</a:t>
            </a:fld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7C2D2A-303E-7E48-87C6-E6F44F2AE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42" y="1902106"/>
            <a:ext cx="2061006" cy="18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Single-Board Computer vs. Microcontroller</a:t>
            </a:r>
            <a:br>
              <a:rPr lang="en-US" sz="3600" dirty="0"/>
            </a:br>
            <a:r>
              <a:rPr lang="en-US" sz="3600" dirty="0"/>
              <a:t>Defining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Single-board computer</a:t>
            </a:r>
          </a:p>
          <a:p>
            <a:pPr lvl="1"/>
            <a:r>
              <a:rPr lang="en-US" dirty="0"/>
              <a:t>Lots of processing power</a:t>
            </a:r>
          </a:p>
          <a:p>
            <a:pPr lvl="1"/>
            <a:r>
              <a:rPr lang="en-US" dirty="0"/>
              <a:t>Operating system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(Linux, Android)</a:t>
            </a:r>
          </a:p>
          <a:p>
            <a:pPr lvl="1"/>
            <a:r>
              <a:rPr lang="en-US" dirty="0"/>
              <a:t>Monitor Connection</a:t>
            </a:r>
          </a:p>
          <a:p>
            <a:pPr lvl="1"/>
            <a:r>
              <a:rPr lang="en-US" dirty="0"/>
              <a:t>Cheap, “weak” computer</a:t>
            </a:r>
          </a:p>
          <a:p>
            <a:pPr lvl="1"/>
            <a:endParaRPr lang="en-US" dirty="0"/>
          </a:p>
          <a:p>
            <a:r>
              <a:rPr lang="en-US" dirty="0"/>
              <a:t>Microcontroller</a:t>
            </a:r>
          </a:p>
          <a:p>
            <a:pPr lvl="1"/>
            <a:r>
              <a:rPr lang="en-US" dirty="0"/>
              <a:t>Devoted to having GPIO pins</a:t>
            </a:r>
          </a:p>
          <a:p>
            <a:pPr lvl="1"/>
            <a:r>
              <a:rPr lang="en-US" dirty="0"/>
              <a:t>Low power, quick boot</a:t>
            </a:r>
          </a:p>
          <a:p>
            <a:pPr lvl="1"/>
            <a:r>
              <a:rPr lang="en-US" dirty="0"/>
              <a:t>Very cheap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0" descr="Arduino Uno">
            <a:extLst>
              <a:ext uri="{FF2B5EF4-FFF2-40B4-BE49-F238E27FC236}">
                <a16:creationId xmlns:a16="http://schemas.microsoft.com/office/drawing/2014/main" id="{96730CF9-C75F-084A-9993-0B5AB4CC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91000"/>
            <a:ext cx="2187259" cy="15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E47F70-3857-E048-8B6E-DD35EBF9F92F}"/>
              </a:ext>
            </a:extLst>
          </p:cNvPr>
          <p:cNvSpPr txBox="1">
            <a:spLocks/>
          </p:cNvSpPr>
          <p:nvPr/>
        </p:nvSpPr>
        <p:spPr>
          <a:xfrm>
            <a:off x="5791200" y="1112838"/>
            <a:ext cx="2603899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Raspberry Pi</a:t>
            </a:r>
            <a:endParaRPr lang="en-US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1E7A6D-66BD-C04D-ABAF-BC4E251EE473}"/>
              </a:ext>
            </a:extLst>
          </p:cNvPr>
          <p:cNvSpPr txBox="1">
            <a:spLocks/>
          </p:cNvSpPr>
          <p:nvPr/>
        </p:nvSpPr>
        <p:spPr>
          <a:xfrm>
            <a:off x="6261499" y="5780666"/>
            <a:ext cx="190443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Arduino</a:t>
            </a:r>
            <a:endParaRPr lang="en-US" sz="3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5178FCD-F6E2-6747-982E-17EB96ABE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98" y="1841470"/>
            <a:ext cx="2267107" cy="204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54A3DDF-ADFB-4442-A6C0-AE1D7391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200" y="399289"/>
            <a:ext cx="8229600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fr-FR" b="1" dirty="0"/>
              <a:t>Micro-controller ?</a:t>
            </a:r>
          </a:p>
        </p:txBody>
      </p:sp>
      <p:pic>
        <p:nvPicPr>
          <p:cNvPr id="3075" name="Content Placeholder 3">
            <a:extLst>
              <a:ext uri="{FF2B5EF4-FFF2-40B4-BE49-F238E27FC236}">
                <a16:creationId xmlns:a16="http://schemas.microsoft.com/office/drawing/2014/main" id="{12B40C58-280C-544B-9D6D-DF245CC51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579562"/>
            <a:ext cx="4319050" cy="33298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14FBF-BC23-A84D-845D-A7D9B0B0532D}"/>
              </a:ext>
            </a:extLst>
          </p:cNvPr>
          <p:cNvSpPr txBox="1"/>
          <p:nvPr/>
        </p:nvSpPr>
        <p:spPr>
          <a:xfrm>
            <a:off x="762000" y="5410200"/>
            <a:ext cx="89916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A single chip has to emulate a small computer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Processor, memory, and input/output</a:t>
            </a:r>
          </a:p>
        </p:txBody>
      </p:sp>
    </p:spTree>
    <p:extLst>
      <p:ext uri="{BB962C8B-B14F-4D97-AF65-F5344CB8AC3E}">
        <p14:creationId xmlns:p14="http://schemas.microsoft.com/office/powerpoint/2010/main" val="60141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Microcontrollers</a:t>
            </a:r>
            <a:br>
              <a:rPr lang="en-US" dirty="0"/>
            </a:br>
            <a:r>
              <a:rPr lang="en-US" dirty="0" err="1"/>
              <a:t>Arduino</a:t>
            </a:r>
            <a:endParaRPr lang="en-US" dirty="0"/>
          </a:p>
        </p:txBody>
      </p:sp>
      <p:pic>
        <p:nvPicPr>
          <p:cNvPr id="1026" name="Picture 2" descr="Arduino Meg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0600"/>
            <a:ext cx="2088174" cy="10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Na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33949"/>
            <a:ext cx="806988" cy="6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U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33949"/>
            <a:ext cx="876300" cy="60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93308"/>
              </p:ext>
            </p:extLst>
          </p:nvPr>
        </p:nvGraphicFramePr>
        <p:xfrm>
          <a:off x="457200" y="1624965"/>
          <a:ext cx="8229600" cy="31089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Arduino</a:t>
                      </a:r>
                      <a:r>
                        <a:rPr lang="en-US" dirty="0"/>
                        <a:t> 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Arduino</a:t>
                      </a:r>
                      <a:r>
                        <a:rPr lang="en-US" dirty="0"/>
                        <a:t> Mega2560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Arduino</a:t>
                      </a:r>
                      <a:r>
                        <a:rPr lang="en-US" dirty="0"/>
                        <a:t> Nano (ATmega328)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Microcontroller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ATmega328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ATmega2560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ATmega328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Flash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Clock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 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Price (approx, USD)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$24.95</a:t>
                      </a:r>
                      <a:r>
                        <a:rPr lang="en-US" u="none" strike="noStrike" dirty="0">
                          <a:effectLst/>
                          <a:hlinkClick r:id="rId5"/>
                        </a:rPr>
                        <a:t>here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$45.95 </a:t>
                      </a:r>
                      <a:r>
                        <a:rPr lang="en-US" u="none" strike="noStrike" dirty="0">
                          <a:effectLst/>
                          <a:hlinkClick r:id="rId6"/>
                        </a:rPr>
                        <a:t>here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$34.99 </a:t>
                      </a:r>
                      <a:r>
                        <a:rPr lang="en-US" u="none" strike="noStrike" dirty="0">
                          <a:effectLst/>
                          <a:hlinkClick r:id="rId7"/>
                        </a:rPr>
                        <a:t>here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Digital I/O Pins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B560-E740-490F-AF15-B10462794E9C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6019800"/>
            <a:ext cx="1885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http://arduino.cc/</a:t>
            </a:r>
          </a:p>
        </p:txBody>
      </p:sp>
    </p:spTree>
    <p:extLst>
      <p:ext uri="{BB962C8B-B14F-4D97-AF65-F5344CB8AC3E}">
        <p14:creationId xmlns:p14="http://schemas.microsoft.com/office/powerpoint/2010/main" val="208192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1643</Words>
  <Application>Microsoft Macintosh PowerPoint</Application>
  <PresentationFormat>Affichage à l'écran (4:3)</PresentationFormat>
  <Paragraphs>423</Paragraphs>
  <Slides>54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0" baseType="lpstr">
      <vt:lpstr>ＭＳ Ｐゴシック</vt:lpstr>
      <vt:lpstr>Arial</vt:lpstr>
      <vt:lpstr>Arial</vt:lpstr>
      <vt:lpstr>Calibri</vt:lpstr>
      <vt:lpstr>Courier New</vt:lpstr>
      <vt:lpstr>Office Theme</vt:lpstr>
      <vt:lpstr>Embedded computing</vt:lpstr>
      <vt:lpstr>Single-Board Computer vs. Microcontroller</vt:lpstr>
      <vt:lpstr>What can you do with this ?</vt:lpstr>
      <vt:lpstr>Why so popular?</vt:lpstr>
      <vt:lpstr>Internet of Things (IoT)</vt:lpstr>
      <vt:lpstr>Single-Board Computer vs. Microcontroller What is the difference?</vt:lpstr>
      <vt:lpstr>Single-Board Computer vs. Microcontroller Defining Features</vt:lpstr>
      <vt:lpstr>Micro-controller ?</vt:lpstr>
      <vt:lpstr>Microcontrollers Arduino</vt:lpstr>
      <vt:lpstr>Arduino Microcontroller</vt:lpstr>
      <vt:lpstr>Arduino Microcontroller</vt:lpstr>
      <vt:lpstr>How do we use this ?</vt:lpstr>
      <vt:lpstr>First Challenge Programming – Simplifying Aspects </vt:lpstr>
      <vt:lpstr>Second Challenge Electronics – the hard part</vt:lpstr>
      <vt:lpstr>Electronics Simplifying Aspects</vt:lpstr>
      <vt:lpstr>Electronics Simplifying Aspects</vt:lpstr>
      <vt:lpstr>Microcontroller Expansion Boards features</vt:lpstr>
      <vt:lpstr>How to use Arduino ?</vt:lpstr>
      <vt:lpstr>Arduino IDE</vt:lpstr>
      <vt:lpstr>Présentation PowerPoint</vt:lpstr>
      <vt:lpstr>Microcontrollers Arduino IDE - Programming</vt:lpstr>
      <vt:lpstr>Arduino terminology</vt:lpstr>
      <vt:lpstr>Bare minimum code</vt:lpstr>
      <vt:lpstr>Bare minimum code</vt:lpstr>
      <vt:lpstr>Digital I/0</vt:lpstr>
      <vt:lpstr>PinMode</vt:lpstr>
      <vt:lpstr>Reading/writing digital values</vt:lpstr>
      <vt:lpstr>Analog to Digital (ADC) Conversion</vt:lpstr>
      <vt:lpstr>ADC in Arduino</vt:lpstr>
      <vt:lpstr>Analog Value to Digital ?</vt:lpstr>
      <vt:lpstr>Digital?  Analog?</vt:lpstr>
      <vt:lpstr>Signal quantization</vt:lpstr>
      <vt:lpstr>Reading/Writing Analog Values</vt:lpstr>
      <vt:lpstr>ADC Example </vt:lpstr>
      <vt:lpstr>Arduino Timing</vt:lpstr>
      <vt:lpstr>Microcontrollers Thousands Others</vt:lpstr>
      <vt:lpstr>Single-Board Computer vs. Microcontroller Examples of Embedded Systems</vt:lpstr>
      <vt:lpstr>Single-Board Computers Raspberry Pi</vt:lpstr>
      <vt:lpstr>Raspberry Pi ?</vt:lpstr>
      <vt:lpstr>Raspberry Pi ?</vt:lpstr>
      <vt:lpstr>Raspberry Pi ?</vt:lpstr>
      <vt:lpstr>Single-Board Computers</vt:lpstr>
      <vt:lpstr>Single-Board Computer vs. Microcontroller</vt:lpstr>
      <vt:lpstr>Single-Board Computer vs. Microcontroller</vt:lpstr>
      <vt:lpstr>Single-Board Computer vs. Microcontroller</vt:lpstr>
      <vt:lpstr>Single-Board Computers UDOO</vt:lpstr>
      <vt:lpstr>UDOO</vt:lpstr>
      <vt:lpstr>UDOO</vt:lpstr>
      <vt:lpstr>UDOO</vt:lpstr>
      <vt:lpstr>UDOO</vt:lpstr>
      <vt:lpstr>UDOO</vt:lpstr>
      <vt:lpstr>UDOO - PureData</vt:lpstr>
      <vt:lpstr>UDOO – PD</vt:lpstr>
      <vt:lpstr>UDOO – PD</vt:lpstr>
    </vt:vector>
  </TitlesOfParts>
  <Company>Ulterra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Single-board computers and microcontrollers</dc:title>
  <dc:creator>Nikolai Kummer</dc:creator>
  <cp:lastModifiedBy>Microsoft Office User</cp:lastModifiedBy>
  <cp:revision>236</cp:revision>
  <dcterms:created xsi:type="dcterms:W3CDTF">2015-01-16T19:50:57Z</dcterms:created>
  <dcterms:modified xsi:type="dcterms:W3CDTF">2018-12-02T15:32:06Z</dcterms:modified>
</cp:coreProperties>
</file>