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4" r:id="rId1"/>
  </p:sldMasterIdLst>
  <p:notesMasterIdLst>
    <p:notesMasterId r:id="rId57"/>
  </p:notesMasterIdLst>
  <p:handoutMasterIdLst>
    <p:handoutMasterId r:id="rId58"/>
  </p:handoutMasterIdLst>
  <p:sldIdLst>
    <p:sldId id="981" r:id="rId2"/>
    <p:sldId id="257" r:id="rId3"/>
    <p:sldId id="993" r:id="rId4"/>
    <p:sldId id="98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983" r:id="rId14"/>
    <p:sldId id="984" r:id="rId15"/>
    <p:sldId id="985" r:id="rId16"/>
    <p:sldId id="268" r:id="rId17"/>
    <p:sldId id="987" r:id="rId18"/>
    <p:sldId id="988" r:id="rId19"/>
    <p:sldId id="991" r:id="rId20"/>
    <p:sldId id="990" r:id="rId21"/>
    <p:sldId id="989" r:id="rId22"/>
    <p:sldId id="269" r:id="rId23"/>
    <p:sldId id="1004" r:id="rId24"/>
    <p:sldId id="1003" r:id="rId25"/>
    <p:sldId id="994" r:id="rId26"/>
    <p:sldId id="992" r:id="rId27"/>
    <p:sldId id="1000" r:id="rId28"/>
    <p:sldId id="999" r:id="rId29"/>
    <p:sldId id="998" r:id="rId30"/>
    <p:sldId id="997" r:id="rId31"/>
    <p:sldId id="996" r:id="rId32"/>
    <p:sldId id="1001" r:id="rId33"/>
    <p:sldId id="1016" r:id="rId34"/>
    <p:sldId id="1015" r:id="rId35"/>
    <p:sldId id="1014" r:id="rId36"/>
    <p:sldId id="1013" r:id="rId37"/>
    <p:sldId id="1012" r:id="rId38"/>
    <p:sldId id="1011" r:id="rId39"/>
    <p:sldId id="1010" r:id="rId40"/>
    <p:sldId id="1009" r:id="rId41"/>
    <p:sldId id="1008" r:id="rId42"/>
    <p:sldId id="1007" r:id="rId43"/>
    <p:sldId id="1006" r:id="rId44"/>
    <p:sldId id="1005" r:id="rId45"/>
    <p:sldId id="1017" r:id="rId46"/>
    <p:sldId id="1023" r:id="rId47"/>
    <p:sldId id="1022" r:id="rId48"/>
    <p:sldId id="1021" r:id="rId49"/>
    <p:sldId id="1020" r:id="rId50"/>
    <p:sldId id="1019" r:id="rId51"/>
    <p:sldId id="986" r:id="rId52"/>
    <p:sldId id="270" r:id="rId53"/>
    <p:sldId id="889" r:id="rId54"/>
    <p:sldId id="1002" r:id="rId55"/>
    <p:sldId id="101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591"/>
  </p:normalViewPr>
  <p:slideViewPr>
    <p:cSldViewPr snapToGrid="0" snapToObjects="1">
      <p:cViewPr>
        <p:scale>
          <a:sx n="86" d="100"/>
          <a:sy n="86" d="100"/>
        </p:scale>
        <p:origin x="208" y="1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0CDF6-1DED-1F4F-86DC-988338FC32BD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A37B2-B2D4-B04A-9E77-CB7EF5D541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44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74153-0110-D048-9462-6DC0CDCAF890}" type="datetimeFigureOut">
              <a:rPr lang="fr-FR" smtClean="0"/>
              <a:t>26/11/2018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5CE98-CF60-444D-8BBB-7445E249D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24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73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820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349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2209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220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66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0945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775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12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24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2709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397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157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1832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63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49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1099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779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0130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0180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263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77156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888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492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98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625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16292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94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6776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7280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4900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292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8459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38742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9736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71584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22838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5123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4531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5206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5495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39502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30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67446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7411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6431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83575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2461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413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645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9266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527050"/>
            <a:ext cx="5024438" cy="37703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09725" y="4438040"/>
            <a:ext cx="54387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6002" y="8687297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3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385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A1D818-4746-D24C-A0C3-8FCEF99C2020}" type="datetime1">
              <a:rPr lang="fr-FR" smtClean="0"/>
              <a:t>26/11/2018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1759-203D-644D-A1E2-512D2689DB86}" type="datetime1">
              <a:rPr lang="fr-FR" smtClean="0"/>
              <a:t>26/11/2018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154E-F85F-284B-A934-C5F73FA818A1}" type="datetime1">
              <a:rPr lang="fr-FR" smtClean="0"/>
              <a:t>26/11/2018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7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09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BC8-B7EC-604B-9F53-D0AF4A3B15BF}" type="datetime1">
              <a:rPr lang="fr-FR" smtClean="0"/>
              <a:t>26/11/2018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80039D-9F81-A34A-87D2-FC40565892E1}" type="datetime1">
              <a:rPr lang="fr-FR" smtClean="0"/>
              <a:t>26/11/2018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1A19-73C1-8549-A658-7650A2D6F27E}" type="datetime1">
              <a:rPr lang="fr-FR" smtClean="0"/>
              <a:t>26/11/2018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27F-AC59-564C-83AA-4127523CE381}" type="datetime1">
              <a:rPr lang="fr-FR" smtClean="0"/>
              <a:t>26/11/2018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FC5-3B56-6845-B410-8BA34FB14D78}" type="datetime1">
              <a:rPr lang="fr-FR" smtClean="0"/>
              <a:t>26/11/2018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D560-D8E7-684F-8750-B6B53D0F1B4C}" type="datetime1">
              <a:rPr lang="fr-FR" smtClean="0"/>
              <a:t>26/11/2018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14B2-7C7D-6346-A8E1-C75A3002EAC1}" type="datetime1">
              <a:rPr lang="fr-FR" smtClean="0"/>
              <a:t>26/11/2018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1556-0F62-E341-902C-3F6EA0B13DE4}" type="datetime1">
              <a:rPr lang="fr-FR" smtClean="0"/>
              <a:t>26/11/2018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7092-B69F-DC49-8C41-E091996A4D91}" type="datetime1">
              <a:rPr lang="fr-FR" smtClean="0"/>
              <a:t>26/11/2018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sling@ircam.f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27555"/>
            <a:ext cx="7772400" cy="1470025"/>
          </a:xfrm>
        </p:spPr>
        <p:txBody>
          <a:bodyPr>
            <a:normAutofit/>
          </a:bodyPr>
          <a:lstStyle/>
          <a:p>
            <a:r>
              <a:rPr lang="fr-FR" sz="4800" dirty="0"/>
              <a:t>Music Machine 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791326"/>
            <a:ext cx="6400800" cy="1752600"/>
          </a:xfrm>
        </p:spPr>
        <p:txBody>
          <a:bodyPr>
            <a:normAutofit/>
          </a:bodyPr>
          <a:lstStyle/>
          <a:p>
            <a:r>
              <a:rPr lang="fr-FR" dirty="0"/>
              <a:t>Master ATIAM - Informatique</a:t>
            </a:r>
          </a:p>
          <a:p>
            <a:pPr>
              <a:lnSpc>
                <a:spcPct val="80000"/>
              </a:lnSpc>
            </a:pPr>
            <a:r>
              <a:rPr lang="fr-FR" sz="2200" b="1" dirty="0"/>
              <a:t>Philippe Esling</a:t>
            </a:r>
            <a:r>
              <a:rPr lang="fr-FR" sz="2200" dirty="0"/>
              <a:t> (</a:t>
            </a:r>
            <a:r>
              <a:rPr lang="fr-FR" sz="2200" dirty="0">
                <a:hlinkClick r:id="rId2"/>
              </a:rPr>
              <a:t>esling@ircam.fr</a:t>
            </a:r>
            <a:r>
              <a:rPr lang="fr-FR" sz="2200" dirty="0"/>
              <a:t>)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fr-FR" sz="2200" dirty="0"/>
              <a:t>Maître de conférences – UPMC</a:t>
            </a:r>
          </a:p>
          <a:p>
            <a:pPr>
              <a:spcBef>
                <a:spcPts val="800"/>
              </a:spcBef>
            </a:pPr>
            <a:r>
              <a:rPr lang="fr-FR" sz="1400" dirty="0"/>
              <a:t>Equipe représentations musicales (IRCAM, Paris)</a:t>
            </a:r>
          </a:p>
        </p:txBody>
      </p:sp>
      <p:pic>
        <p:nvPicPr>
          <p:cNvPr id="5" name="Image 4" descr="logo_irc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40" y="5388705"/>
            <a:ext cx="1106924" cy="1068565"/>
          </a:xfrm>
          <a:prstGeom prst="rect">
            <a:avLst/>
          </a:prstGeom>
        </p:spPr>
      </p:pic>
      <p:pic>
        <p:nvPicPr>
          <p:cNvPr id="6" name="Image 5" descr="logoum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78" y="5804090"/>
            <a:ext cx="1243206" cy="432958"/>
          </a:xfrm>
          <a:prstGeom prst="rect">
            <a:avLst/>
          </a:prstGeom>
        </p:spPr>
      </p:pic>
      <p:pic>
        <p:nvPicPr>
          <p:cNvPr id="7" name="Image 6" descr="179db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86" y="5758086"/>
            <a:ext cx="957924" cy="478962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1516895" y="2844726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697090" y="25689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XIII – </a:t>
            </a:r>
            <a:r>
              <a:rPr lang="fr-FR" sz="3600" dirty="0" err="1"/>
              <a:t>Pytorch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84775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286525" y="2160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* y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1A3084A3-A011-2040-A2A3-E6C2BEE315C5}"/>
              </a:ext>
            </a:extLst>
          </p:cNvPr>
          <p:cNvSpPr txBox="1">
            <a:spLocks/>
          </p:cNvSpPr>
          <p:nvPr/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fr-FR" b="1"/>
              <a:t>Basic Concepts</a:t>
            </a:r>
            <a:endParaRPr lang="fr-FR"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1750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286525" y="2160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* y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300600" y="208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torch.ones(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x.numpy()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Shape 133">
            <a:extLst>
              <a:ext uri="{FF2B5EF4-FFF2-40B4-BE49-F238E27FC236}">
                <a16:creationId xmlns:a16="http://schemas.microsoft.com/office/drawing/2014/main" id="{B6B61A17-B600-7E46-8143-3F054EBD0AA3}"/>
              </a:ext>
            </a:extLst>
          </p:cNvPr>
          <p:cNvSpPr txBox="1">
            <a:spLocks/>
          </p:cNvSpPr>
          <p:nvPr/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fr-FR" b="1"/>
              <a:t>Basic Concepts</a:t>
            </a:r>
            <a:endParaRPr lang="fr-FR"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7862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86525" y="2160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* y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300600" y="208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torch.ones(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x.numpy()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76600" y="2236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numpy </a:t>
            </a: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np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np.ones(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torch.from_numpy(a)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ECA7773-523E-3145-B94F-22416C0F1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Basic Concepts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8734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86525" y="2160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torch.rand(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* y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300600" y="208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torch.ones(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x.numpy()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76600" y="2236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numpy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np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np.ones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torch.from_numpy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ECA7773-523E-3145-B94F-22416C0F1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Basic Concepts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1F5B43F-92F9-014B-9596-D9E1FBBBCE6F}"/>
              </a:ext>
            </a:extLst>
          </p:cNvPr>
          <p:cNvSpPr txBox="1"/>
          <p:nvPr/>
        </p:nvSpPr>
        <p:spPr>
          <a:xfrm>
            <a:off x="3286525" y="344862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x.cuda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26F159-7FA4-C64B-96FF-9852B2E22D56}"/>
              </a:ext>
            </a:extLst>
          </p:cNvPr>
          <p:cNvCxnSpPr/>
          <p:nvPr/>
        </p:nvCxnSpPr>
        <p:spPr>
          <a:xfrm>
            <a:off x="3300600" y="5486400"/>
            <a:ext cx="14962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7B59C4E-81FE-8F4A-9F2F-A35087136794}"/>
              </a:ext>
            </a:extLst>
          </p:cNvPr>
          <p:cNvSpPr txBox="1"/>
          <p:nvPr/>
        </p:nvSpPr>
        <p:spPr>
          <a:xfrm>
            <a:off x="1018815" y="5611843"/>
            <a:ext cx="628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One single </a:t>
            </a:r>
            <a:r>
              <a:rPr lang="fr-FR" sz="2400" b="1" dirty="0" err="1">
                <a:solidFill>
                  <a:srgbClr val="FF0000"/>
                </a:solidFill>
              </a:rPr>
              <a:t>operation</a:t>
            </a:r>
            <a:r>
              <a:rPr lang="fr-FR" sz="2400" b="1" dirty="0">
                <a:solidFill>
                  <a:srgbClr val="FF0000"/>
                </a:solidFill>
              </a:rPr>
              <a:t> to go to GPU </a:t>
            </a:r>
            <a:r>
              <a:rPr lang="fr-FR" sz="2400" b="1" dirty="0" err="1">
                <a:solidFill>
                  <a:srgbClr val="FF0000"/>
                </a:solidFill>
              </a:rPr>
              <a:t>computing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6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286525" y="2160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* y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3300600" y="2084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torch.ones(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x.numpy()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5976600" y="2236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numpy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as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np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np.ones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torch.from_numpy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ECA7773-523E-3145-B94F-22416C0F13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Basic Concepts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Shape 173">
            <a:extLst>
              <a:ext uri="{FF2B5EF4-FFF2-40B4-BE49-F238E27FC236}">
                <a16:creationId xmlns:a16="http://schemas.microsoft.com/office/drawing/2014/main" id="{A1F5B43F-92F9-014B-9596-D9E1FBBBCE6F}"/>
              </a:ext>
            </a:extLst>
          </p:cNvPr>
          <p:cNvSpPr txBox="1"/>
          <p:nvPr/>
        </p:nvSpPr>
        <p:spPr>
          <a:xfrm>
            <a:off x="3286525" y="344862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x.cuda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B26F159-7FA4-C64B-96FF-9852B2E22D56}"/>
              </a:ext>
            </a:extLst>
          </p:cNvPr>
          <p:cNvCxnSpPr/>
          <p:nvPr/>
        </p:nvCxnSpPr>
        <p:spPr>
          <a:xfrm>
            <a:off x="3300600" y="5486400"/>
            <a:ext cx="14962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7B59C4E-81FE-8F4A-9F2F-A35087136794}"/>
              </a:ext>
            </a:extLst>
          </p:cNvPr>
          <p:cNvSpPr txBox="1"/>
          <p:nvPr/>
        </p:nvSpPr>
        <p:spPr>
          <a:xfrm>
            <a:off x="1018815" y="5611843"/>
            <a:ext cx="628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One single </a:t>
            </a:r>
            <a:r>
              <a:rPr lang="fr-FR" sz="2400" b="1" dirty="0" err="1">
                <a:solidFill>
                  <a:srgbClr val="FF0000"/>
                </a:solidFill>
              </a:rPr>
              <a:t>operation</a:t>
            </a:r>
            <a:r>
              <a:rPr lang="fr-FR" sz="2400" b="1" dirty="0">
                <a:solidFill>
                  <a:srgbClr val="FF0000"/>
                </a:solidFill>
              </a:rPr>
              <a:t> to go to GPU </a:t>
            </a:r>
            <a:r>
              <a:rPr lang="fr-FR" sz="2400" b="1" dirty="0" err="1">
                <a:solidFill>
                  <a:srgbClr val="FF0000"/>
                </a:solidFill>
              </a:rPr>
              <a:t>computing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994D7B-F21D-9049-A705-097A4765A0A6}"/>
              </a:ext>
            </a:extLst>
          </p:cNvPr>
          <p:cNvSpPr/>
          <p:nvPr/>
        </p:nvSpPr>
        <p:spPr>
          <a:xfrm>
            <a:off x="844019" y="1710372"/>
            <a:ext cx="217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IBMPlexMono"/>
              </a:rPr>
              <a:t>y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sz="2000" dirty="0"/>
              <a:t> </a:t>
            </a:r>
            <a:r>
              <a:rPr lang="fr-FR" sz="2000" dirty="0" err="1">
                <a:latin typeface="IBMPlexMono"/>
              </a:rPr>
              <a:t>torch</a:t>
            </a:r>
            <a:r>
              <a:rPr lang="fr-FR" sz="2000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sz="2000" dirty="0" err="1">
                <a:latin typeface="IBMPlexMono"/>
              </a:rPr>
              <a:t>rand</a:t>
            </a:r>
            <a:r>
              <a:rPr lang="fr-FR" sz="2000" dirty="0">
                <a:latin typeface="IBMPlexMono"/>
              </a:rPr>
              <a:t>(</a:t>
            </a:r>
            <a:r>
              <a:rPr lang="fr-FR" sz="2000" dirty="0">
                <a:solidFill>
                  <a:srgbClr val="009999"/>
                </a:solidFill>
                <a:latin typeface="IBMPlexMono"/>
              </a:rPr>
              <a:t>5</a:t>
            </a:r>
            <a:r>
              <a:rPr lang="fr-FR" sz="2000" dirty="0">
                <a:latin typeface="IBMPlexMono"/>
              </a:rPr>
              <a:t>,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009999"/>
                </a:solidFill>
                <a:latin typeface="IBMPlexMono"/>
              </a:rPr>
              <a:t>3</a:t>
            </a:r>
            <a:r>
              <a:rPr lang="fr-FR" sz="2000" dirty="0">
                <a:latin typeface="IBMPlexMono"/>
              </a:rPr>
              <a:t>)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IBMPlexMono"/>
              </a:rPr>
              <a:t>print</a:t>
            </a:r>
            <a:r>
              <a:rPr lang="fr-FR" sz="2000" dirty="0">
                <a:latin typeface="IBMPlexMono"/>
              </a:rPr>
              <a:t>(x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000000"/>
                </a:solidFill>
                <a:latin typeface="IBMPlexMono"/>
              </a:rPr>
              <a:t>+</a:t>
            </a:r>
            <a:r>
              <a:rPr lang="fr-FR" sz="2000" dirty="0"/>
              <a:t> </a:t>
            </a:r>
            <a:r>
              <a:rPr lang="fr-FR" sz="2000" dirty="0">
                <a:latin typeface="IBMPlexMono"/>
              </a:rPr>
              <a:t>y)</a:t>
            </a:r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AB241-1AF0-E74D-8CB6-05E0A6A575F3}"/>
              </a:ext>
            </a:extLst>
          </p:cNvPr>
          <p:cNvSpPr/>
          <p:nvPr/>
        </p:nvSpPr>
        <p:spPr>
          <a:xfrm>
            <a:off x="3352554" y="1836615"/>
            <a:ext cx="2372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IBMPlexMono"/>
              </a:rPr>
              <a:t>print</a:t>
            </a:r>
            <a:r>
              <a:rPr lang="fr-FR" sz="2000" dirty="0">
                <a:latin typeface="IBMPlexMono"/>
              </a:rPr>
              <a:t>(</a:t>
            </a:r>
            <a:r>
              <a:rPr lang="fr-FR" sz="2000" dirty="0" err="1">
                <a:latin typeface="IBMPlexMono"/>
              </a:rPr>
              <a:t>torch</a:t>
            </a:r>
            <a:r>
              <a:rPr lang="fr-FR" sz="2000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sz="2000" dirty="0" err="1">
                <a:latin typeface="IBMPlexMono"/>
              </a:rPr>
              <a:t>add</a:t>
            </a:r>
            <a:r>
              <a:rPr lang="fr-FR" sz="2000" dirty="0">
                <a:latin typeface="IBMPlexMono"/>
              </a:rPr>
              <a:t>(x,</a:t>
            </a:r>
            <a:r>
              <a:rPr lang="fr-FR" sz="2000" dirty="0"/>
              <a:t> </a:t>
            </a:r>
            <a:r>
              <a:rPr lang="fr-FR" sz="2000" dirty="0">
                <a:latin typeface="IBMPlexMono"/>
              </a:rPr>
              <a:t>y))</a:t>
            </a:r>
            <a:endParaRPr lang="fr-FR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332FA-EC16-3E48-A056-E3B2FDCDC4B8}"/>
              </a:ext>
            </a:extLst>
          </p:cNvPr>
          <p:cNvSpPr/>
          <p:nvPr/>
        </p:nvSpPr>
        <p:spPr>
          <a:xfrm>
            <a:off x="6090458" y="1556484"/>
            <a:ext cx="185576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i="1" dirty="0">
                <a:solidFill>
                  <a:srgbClr val="6C6C6D"/>
                </a:solidFill>
                <a:latin typeface="IBMPlexMono"/>
              </a:rPr>
              <a:t># IN PLACE ADD</a:t>
            </a:r>
            <a:endParaRPr lang="fr-FR" sz="2000" b="1" dirty="0"/>
          </a:p>
          <a:p>
            <a:r>
              <a:rPr lang="fr-FR" sz="2000" dirty="0" err="1">
                <a:latin typeface="IBMPlexMono"/>
              </a:rPr>
              <a:t>y</a:t>
            </a:r>
            <a:r>
              <a:rPr lang="fr-FR" sz="2000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sz="2000" dirty="0" err="1">
                <a:latin typeface="IBMPlexMono"/>
              </a:rPr>
              <a:t>add</a:t>
            </a:r>
            <a:r>
              <a:rPr lang="fr-FR" sz="2000" dirty="0">
                <a:latin typeface="IBMPlexMono"/>
              </a:rPr>
              <a:t>_(x)</a:t>
            </a:r>
            <a:r>
              <a:rPr lang="fr-FR" sz="2000" dirty="0"/>
              <a:t> </a:t>
            </a:r>
          </a:p>
          <a:p>
            <a:r>
              <a:rPr lang="fr-FR" sz="2000" b="1" dirty="0" err="1">
                <a:solidFill>
                  <a:srgbClr val="000000"/>
                </a:solidFill>
                <a:latin typeface="IBMPlexMono"/>
              </a:rPr>
              <a:t>print</a:t>
            </a:r>
            <a:r>
              <a:rPr lang="fr-FR" sz="2000" dirty="0">
                <a:latin typeface="IBMPlexMono"/>
              </a:rPr>
              <a:t>(y)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2608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564497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Creating a network (</a:t>
            </a:r>
            <a:r>
              <a:rPr lang="en" b="1" dirty="0" err="1"/>
              <a:t>gran’ma</a:t>
            </a:r>
            <a:r>
              <a:rPr lang="en" b="1" dirty="0"/>
              <a:t> way)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92D7A-BF57-ED40-9D72-AE778D86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in one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67F17-5DF4-9041-939E-00927C97F04A}"/>
              </a:ext>
            </a:extLst>
          </p:cNvPr>
          <p:cNvSpPr/>
          <p:nvPr/>
        </p:nvSpPr>
        <p:spPr>
          <a:xfrm>
            <a:off x="577120" y="2451769"/>
            <a:ext cx="6962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as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</a:t>
            </a:r>
            <a:endParaRPr lang="fr-FR" dirty="0"/>
          </a:p>
          <a:p>
            <a:r>
              <a:rPr lang="fr-FR" dirty="0"/>
              <a:t>﻿model = </a:t>
            </a:r>
            <a:r>
              <a:rPr lang="fr-FR" dirty="0" err="1"/>
              <a:t>nn.Sequential</a:t>
            </a:r>
            <a:endParaRPr lang="fr-FR" dirty="0"/>
          </a:p>
          <a:p>
            <a:r>
              <a:rPr lang="fr-FR" dirty="0"/>
              <a:t>(</a:t>
            </a:r>
          </a:p>
          <a:p>
            <a:r>
              <a:rPr lang="fr-FR" dirty="0"/>
              <a:t>	</a:t>
            </a:r>
            <a:r>
              <a:rPr lang="fr-FR" dirty="0" err="1"/>
              <a:t>nn.Linear</a:t>
            </a:r>
            <a:r>
              <a:rPr lang="fr-FR" dirty="0"/>
              <a:t>(</a:t>
            </a:r>
            <a:r>
              <a:rPr lang="fr-FR" dirty="0" err="1"/>
              <a:t>input_dim</a:t>
            </a:r>
            <a:r>
              <a:rPr lang="fr-FR" dirty="0"/>
              <a:t>, </a:t>
            </a:r>
            <a:r>
              <a:rPr lang="fr-FR" dirty="0" err="1"/>
              <a:t>hidden_dim</a:t>
            </a:r>
            <a:r>
              <a:rPr lang="fr-FR" dirty="0"/>
              <a:t>),</a:t>
            </a:r>
          </a:p>
          <a:p>
            <a:r>
              <a:rPr lang="fr-FR" dirty="0"/>
              <a:t>	</a:t>
            </a:r>
            <a:r>
              <a:rPr lang="fr-FR" dirty="0" err="1"/>
              <a:t>nn.ReLU</a:t>
            </a:r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),</a:t>
            </a:r>
          </a:p>
          <a:p>
            <a:r>
              <a:rPr lang="fr-FR" dirty="0"/>
              <a:t>	</a:t>
            </a:r>
            <a:r>
              <a:rPr lang="fr-FR" dirty="0" err="1"/>
              <a:t>nn.Linear</a:t>
            </a:r>
            <a:r>
              <a:rPr lang="fr-FR" dirty="0"/>
              <a:t>(</a:t>
            </a:r>
            <a:r>
              <a:rPr lang="fr-FR" dirty="0" err="1"/>
              <a:t>hidden_dim</a:t>
            </a:r>
            <a:r>
              <a:rPr lang="fr-FR" dirty="0"/>
              <a:t>, </a:t>
            </a:r>
            <a:r>
              <a:rPr lang="fr-FR" dirty="0" err="1"/>
              <a:t>output_dim</a:t>
            </a:r>
            <a:r>
              <a:rPr lang="fr-FR" dirty="0"/>
              <a:t>),</a:t>
            </a:r>
          </a:p>
          <a:p>
            <a:r>
              <a:rPr lang="fr-FR" dirty="0"/>
              <a:t>	</a:t>
            </a:r>
            <a:r>
              <a:rPr lang="fr-FR" dirty="0" err="1"/>
              <a:t>nn.Softmax</a:t>
            </a:r>
            <a:r>
              <a:rPr lang="fr-FR" dirty="0"/>
              <a:t>()</a:t>
            </a:r>
          </a:p>
          <a:p>
            <a:r>
              <a:rPr lang="fr-FR" dirty="0"/>
              <a:t>)</a:t>
            </a:r>
          </a:p>
        </p:txBody>
      </p:sp>
      <p:pic>
        <p:nvPicPr>
          <p:cNvPr id="8" name="Shape 189" descr="Image result for two layer neural network">
            <a:extLst>
              <a:ext uri="{FF2B5EF4-FFF2-40B4-BE49-F238E27FC236}">
                <a16:creationId xmlns:a16="http://schemas.microsoft.com/office/drawing/2014/main" id="{7C9D3A50-0FE8-3442-AFA8-19861849A6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023" y="2548102"/>
            <a:ext cx="2436768" cy="1838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EF30E-F08F-0443-8FDB-F58269B33A8C}"/>
              </a:ext>
            </a:extLst>
          </p:cNvPr>
          <p:cNvSpPr/>
          <p:nvPr/>
        </p:nvSpPr>
        <p:spPr>
          <a:xfrm>
            <a:off x="577120" y="4859707"/>
            <a:ext cx="3713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16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input_dim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model(x)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3EC5011-DFCD-F54A-86DC-A7829CB10C63}"/>
              </a:ext>
            </a:extLst>
          </p:cNvPr>
          <p:cNvSpPr txBox="1"/>
          <p:nvPr/>
        </p:nvSpPr>
        <p:spPr>
          <a:xfrm>
            <a:off x="577120" y="5584395"/>
            <a:ext cx="603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Low</a:t>
            </a:r>
            <a:r>
              <a:rPr lang="fr-FR" sz="2400" dirty="0"/>
              <a:t> </a:t>
            </a:r>
            <a:r>
              <a:rPr lang="fr-FR" sz="2400" dirty="0" err="1"/>
              <a:t>amount</a:t>
            </a:r>
            <a:r>
              <a:rPr lang="fr-FR" sz="2400" dirty="0"/>
              <a:t> of control but </a:t>
            </a:r>
            <a:r>
              <a:rPr lang="fr-FR" sz="2400" dirty="0" err="1"/>
              <a:t>easily</a:t>
            </a:r>
            <a:r>
              <a:rPr lang="fr-FR" sz="2400" dirty="0"/>
              <a:t> </a:t>
            </a:r>
            <a:r>
              <a:rPr lang="fr-FR" sz="2400" dirty="0" err="1"/>
              <a:t>implemented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5344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98200" y="50224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9" name="Shape 189" descr="Image result for two layer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33" y="607175"/>
            <a:ext cx="1722642" cy="12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068649" y="2666210"/>
            <a:ext cx="6186589" cy="30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torch.nn.Module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 err="1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super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 err="1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.linear1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.linear2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(H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inplace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forward(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x):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.linear1(x)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.linear2(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ypred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nn.functional.softmax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19956-5336-F144-8A89-0249660109DD}"/>
              </a:ext>
            </a:extLst>
          </p:cNvPr>
          <p:cNvSpPr txBox="1"/>
          <p:nvPr/>
        </p:nvSpPr>
        <p:spPr>
          <a:xfrm>
            <a:off x="1068650" y="1481933"/>
            <a:ext cx="4384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More flexible and </a:t>
            </a:r>
            <a:r>
              <a:rPr lang="fr-FR" sz="2000" dirty="0" err="1"/>
              <a:t>controllable</a:t>
            </a:r>
            <a:r>
              <a:rPr lang="fr-FR" sz="2000" dirty="0"/>
              <a:t> </a:t>
            </a:r>
            <a:r>
              <a:rPr lang="fr-FR" sz="2000" dirty="0" err="1"/>
              <a:t>definition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197BF-E6FC-5D47-95F1-A642CA36C683}"/>
              </a:ext>
            </a:extLst>
          </p:cNvPr>
          <p:cNvSpPr txBox="1"/>
          <p:nvPr/>
        </p:nvSpPr>
        <p:spPr>
          <a:xfrm>
            <a:off x="1068649" y="1857494"/>
            <a:ext cx="39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Object-</a:t>
            </a:r>
            <a:r>
              <a:rPr lang="fr-FR" sz="2000" dirty="0" err="1"/>
              <a:t>oriented</a:t>
            </a:r>
            <a:r>
              <a:rPr lang="fr-FR" sz="2000" dirty="0"/>
              <a:t> </a:t>
            </a:r>
            <a:r>
              <a:rPr lang="fr-FR" sz="2000" dirty="0" err="1"/>
              <a:t>through</a:t>
            </a:r>
            <a:r>
              <a:rPr lang="fr-FR" sz="2000" dirty="0"/>
              <a:t> </a:t>
            </a:r>
            <a:r>
              <a:rPr lang="fr-FR" sz="2000" dirty="0" err="1"/>
              <a:t>nn.Module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8837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98200" y="50224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9" name="Shape 189" descr="Image result for two layer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33" y="607175"/>
            <a:ext cx="1722642" cy="1299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1068649" y="2666210"/>
            <a:ext cx="6186589" cy="30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torch.nn.Module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 err="1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super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 err="1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en" dirty="0">
                <a:solidFill>
                  <a:srgbClr val="0000CD"/>
                </a:solidFill>
                <a:latin typeface="Verdana"/>
                <a:ea typeface="Verdana"/>
                <a:cs typeface="Verdana"/>
                <a:sym typeface="Verdana"/>
              </a:rPr>
              <a:t>__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.linear1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.linear2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(H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inplace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forward(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x):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.linear1(x)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.linear2(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h_relu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ypred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nn.functional.softmax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19956-5336-F144-8A89-0249660109DD}"/>
              </a:ext>
            </a:extLst>
          </p:cNvPr>
          <p:cNvSpPr txBox="1"/>
          <p:nvPr/>
        </p:nvSpPr>
        <p:spPr>
          <a:xfrm>
            <a:off x="1068650" y="1481933"/>
            <a:ext cx="4384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More flexible and </a:t>
            </a:r>
            <a:r>
              <a:rPr lang="fr-FR" sz="2000" dirty="0" err="1"/>
              <a:t>controllable</a:t>
            </a:r>
            <a:r>
              <a:rPr lang="fr-FR" sz="2000" dirty="0"/>
              <a:t> </a:t>
            </a:r>
            <a:r>
              <a:rPr lang="fr-FR" sz="2000" dirty="0" err="1"/>
              <a:t>definition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197BF-E6FC-5D47-95F1-A642CA36C683}"/>
              </a:ext>
            </a:extLst>
          </p:cNvPr>
          <p:cNvSpPr txBox="1"/>
          <p:nvPr/>
        </p:nvSpPr>
        <p:spPr>
          <a:xfrm>
            <a:off x="1068649" y="1857494"/>
            <a:ext cx="3926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Object-</a:t>
            </a:r>
            <a:r>
              <a:rPr lang="fr-FR" sz="2000" dirty="0" err="1"/>
              <a:t>oriented</a:t>
            </a:r>
            <a:r>
              <a:rPr lang="fr-FR" sz="2000" dirty="0"/>
              <a:t> </a:t>
            </a:r>
            <a:r>
              <a:rPr lang="fr-FR" sz="2000" dirty="0" err="1"/>
              <a:t>through</a:t>
            </a:r>
            <a:r>
              <a:rPr lang="fr-FR" sz="2000" dirty="0"/>
              <a:t> </a:t>
            </a:r>
            <a:r>
              <a:rPr lang="fr-FR" sz="2000" dirty="0" err="1"/>
              <a:t>nn.Module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5ACA31-B256-614F-8D1B-26E1FF267613}"/>
              </a:ext>
            </a:extLst>
          </p:cNvPr>
          <p:cNvSpPr txBox="1"/>
          <p:nvPr/>
        </p:nvSpPr>
        <p:spPr>
          <a:xfrm>
            <a:off x="4765507" y="4286467"/>
            <a:ext cx="384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Operations </a:t>
            </a:r>
            <a:r>
              <a:rPr lang="fr-FR" sz="2800" b="1" dirty="0" err="1">
                <a:solidFill>
                  <a:srgbClr val="FF0000"/>
                </a:solidFill>
              </a:rPr>
              <a:t>can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be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layers</a:t>
            </a:r>
            <a:endParaRPr lang="fr-FR" sz="2800" b="1" dirty="0">
              <a:solidFill>
                <a:srgbClr val="FF0000"/>
              </a:solidFill>
            </a:endParaRPr>
          </a:p>
        </p:txBody>
      </p:sp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15A4E906-D950-0149-A014-446ECA40A525}"/>
              </a:ext>
            </a:extLst>
          </p:cNvPr>
          <p:cNvCxnSpPr>
            <a:cxnSpLocks/>
          </p:cNvCxnSpPr>
          <p:nvPr/>
        </p:nvCxnSpPr>
        <p:spPr>
          <a:xfrm rot="10800000">
            <a:off x="5579390" y="3590057"/>
            <a:ext cx="1109402" cy="665414"/>
          </a:xfrm>
          <a:prstGeom prst="bentConnector3">
            <a:avLst>
              <a:gd name="adj1" fmla="val -2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E6D25A5E-651C-6348-AD25-6BE665FF10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95238" y="4935251"/>
            <a:ext cx="1669497" cy="380668"/>
          </a:xfrm>
          <a:prstGeom prst="bentConnector3">
            <a:avLst>
              <a:gd name="adj1" fmla="val -105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C1C30BB-C939-4F41-B8C0-7FBA745F5266}"/>
              </a:ext>
            </a:extLst>
          </p:cNvPr>
          <p:cNvSpPr txBox="1"/>
          <p:nvPr/>
        </p:nvSpPr>
        <p:spPr>
          <a:xfrm>
            <a:off x="4161943" y="5818697"/>
            <a:ext cx="48426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Or </a:t>
            </a:r>
            <a:r>
              <a:rPr lang="fr-FR" sz="2800" b="1" dirty="0" err="1">
                <a:solidFill>
                  <a:srgbClr val="FF0000"/>
                </a:solidFill>
              </a:rPr>
              <a:t>directly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functions</a:t>
            </a:r>
            <a:r>
              <a:rPr lang="fr-FR" sz="2800" b="1" dirty="0">
                <a:solidFill>
                  <a:srgbClr val="FF0000"/>
                </a:solidFill>
              </a:rPr>
              <a:t> to </a:t>
            </a:r>
            <a:r>
              <a:rPr lang="fr-FR" sz="2800" b="1" dirty="0" err="1">
                <a:solidFill>
                  <a:srgbClr val="FF0000"/>
                </a:solidFill>
              </a:rPr>
              <a:t>apply</a:t>
            </a:r>
            <a:endParaRPr lang="fr-FR" sz="2800" b="1" dirty="0">
              <a:solidFill>
                <a:srgbClr val="FF0000"/>
              </a:solidFill>
            </a:endParaRPr>
          </a:p>
          <a:p>
            <a:pPr algn="ctr"/>
            <a:r>
              <a:rPr lang="fr-FR" sz="2800" b="1" dirty="0">
                <a:solidFill>
                  <a:srgbClr val="FF0000"/>
                </a:solidFill>
              </a:rPr>
              <a:t>(</a:t>
            </a:r>
            <a:r>
              <a:rPr lang="fr-FR" sz="2800" b="1" dirty="0" err="1">
                <a:solidFill>
                  <a:srgbClr val="FF0000"/>
                </a:solidFill>
              </a:rPr>
              <a:t>when</a:t>
            </a:r>
            <a:r>
              <a:rPr lang="fr-FR" sz="2800" b="1" dirty="0">
                <a:solidFill>
                  <a:srgbClr val="FF0000"/>
                </a:solidFill>
              </a:rPr>
              <a:t> no </a:t>
            </a:r>
            <a:r>
              <a:rPr lang="fr-FR" sz="2800" b="1" dirty="0" err="1">
                <a:solidFill>
                  <a:srgbClr val="FF0000"/>
                </a:solidFill>
              </a:rPr>
              <a:t>parameters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involved</a:t>
            </a:r>
            <a:r>
              <a:rPr lang="fr-FR" sz="28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7" name="Connecteur en angle 16">
            <a:extLst>
              <a:ext uri="{FF2B5EF4-FFF2-40B4-BE49-F238E27FC236}">
                <a16:creationId xmlns:a16="http://schemas.microsoft.com/office/drawing/2014/main" id="{91EA5566-D136-C241-B354-EDD87F23076A}"/>
              </a:ext>
            </a:extLst>
          </p:cNvPr>
          <p:cNvCxnSpPr>
            <a:cxnSpLocks/>
          </p:cNvCxnSpPr>
          <p:nvPr/>
        </p:nvCxnSpPr>
        <p:spPr>
          <a:xfrm rot="10800000">
            <a:off x="6110033" y="5577048"/>
            <a:ext cx="961976" cy="298680"/>
          </a:xfrm>
          <a:prstGeom prst="bentConnector3">
            <a:avLst>
              <a:gd name="adj1" fmla="val 14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51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98200" y="50224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Example of a residual network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645112" y="1635074"/>
            <a:ext cx="6186589" cy="30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ResBlock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dim_res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=32):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super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().__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    self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.block =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nn.Sequential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nn.Conv2d(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dim_res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3, 1, 1),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nn.ReLU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nn.Conv2d(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dim_res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1),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nn.ReLU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)</a:t>
            </a:r>
          </a:p>
          <a:p>
            <a:endParaRPr lang="fr-FR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.block(x)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D197BF-E6FC-5D47-95F1-A642CA36C683}"/>
              </a:ext>
            </a:extLst>
          </p:cNvPr>
          <p:cNvSpPr txBox="1"/>
          <p:nvPr/>
        </p:nvSpPr>
        <p:spPr>
          <a:xfrm>
            <a:off x="598200" y="4749219"/>
            <a:ext cx="6357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Modules are </a:t>
            </a:r>
            <a:r>
              <a:rPr lang="fr-FR" sz="2000" b="1" dirty="0" err="1"/>
              <a:t>themselves</a:t>
            </a:r>
            <a:r>
              <a:rPr lang="fr-FR" sz="2000" b="1" dirty="0"/>
              <a:t> usable in more </a:t>
            </a:r>
            <a:r>
              <a:rPr lang="fr-FR" sz="2000" b="1" dirty="0" err="1"/>
              <a:t>complex</a:t>
            </a:r>
            <a:r>
              <a:rPr lang="fr-FR" sz="2000" b="1" dirty="0"/>
              <a:t> </a:t>
            </a:r>
            <a:r>
              <a:rPr lang="fr-FR" sz="2000" b="1" dirty="0" err="1"/>
              <a:t>models</a:t>
            </a:r>
            <a:r>
              <a:rPr lang="fr-FR" sz="2000" b="1" dirty="0"/>
              <a:t>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A45C4-7180-484C-814F-759443F29B50}"/>
              </a:ext>
            </a:extLst>
          </p:cNvPr>
          <p:cNvSpPr/>
          <p:nvPr/>
        </p:nvSpPr>
        <p:spPr>
          <a:xfrm>
            <a:off x="598200" y="51167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nn.Sequential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ResBlock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(64, 32),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fr-FR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ResBlock</a:t>
            </a:r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(64, 32),</a:t>
            </a:r>
          </a:p>
          <a:p>
            <a:r>
              <a:rPr lang="fr-F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CFC43C-C73D-884D-9A1E-FD4BEC6F98AC}"/>
              </a:ext>
            </a:extLst>
          </p:cNvPr>
          <p:cNvSpPr txBox="1"/>
          <p:nvPr/>
        </p:nvSpPr>
        <p:spPr>
          <a:xfrm>
            <a:off x="3506438" y="3581448"/>
            <a:ext cx="519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Mixing</a:t>
            </a:r>
            <a:r>
              <a:rPr lang="fr-FR" sz="2400" b="1" dirty="0">
                <a:solidFill>
                  <a:srgbClr val="FF0000"/>
                </a:solidFill>
              </a:rPr>
              <a:t> modules and direct </a:t>
            </a:r>
            <a:r>
              <a:rPr lang="fr-FR" sz="2400" b="1" dirty="0" err="1">
                <a:solidFill>
                  <a:srgbClr val="FF0000"/>
                </a:solidFill>
              </a:rPr>
              <a:t>operations</a:t>
            </a:r>
            <a:r>
              <a:rPr lang="fr-FR" sz="2400" b="1" dirty="0">
                <a:solidFill>
                  <a:srgbClr val="FF0000"/>
                </a:solidFill>
              </a:rPr>
              <a:t> !</a:t>
            </a:r>
          </a:p>
        </p:txBody>
      </p: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310096AF-58A0-A145-A814-DE800228BC31}"/>
              </a:ext>
            </a:extLst>
          </p:cNvPr>
          <p:cNvCxnSpPr>
            <a:stCxn id="7" idx="2"/>
          </p:cNvCxnSpPr>
          <p:nvPr/>
        </p:nvCxnSpPr>
        <p:spPr>
          <a:xfrm rot="5400000">
            <a:off x="4757478" y="3235066"/>
            <a:ext cx="538613" cy="2154707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4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4200" y="58688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Optimizing the Network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>
            <a:spLocks/>
          </p:cNvSpPr>
          <p:nvPr/>
        </p:nvSpPr>
        <p:spPr>
          <a:xfrm>
            <a:off x="836350" y="1245623"/>
            <a:ext cx="7861500" cy="508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Have some data</a:t>
            </a:r>
            <a:endParaRPr lang="en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64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 network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Select an adequate loss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loss_fn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torch.nn.MSELoss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size_average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an optimizer (here stochastic gradient descent)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torch.optim.SGD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model.parameters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1e-4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epoch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Forward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 Compute predicted y by passing x to the model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model(x)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Zero gradients (cumulative).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optimizer.zero_grad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Backward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loss.backward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Apply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optimization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(gradient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descent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optimizer.step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B7E55C-DD28-7A4B-941B-757F0EBFD44B}"/>
              </a:ext>
            </a:extLst>
          </p:cNvPr>
          <p:cNvSpPr/>
          <p:nvPr/>
        </p:nvSpPr>
        <p:spPr>
          <a:xfrm>
            <a:off x="710118" y="2597286"/>
            <a:ext cx="7636213" cy="3560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6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98200" y="499289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Deep learning frameworks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42673" y="1481351"/>
            <a:ext cx="7338934" cy="3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17500">
              <a:spcBef>
                <a:spcPts val="0"/>
              </a:spcBef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" sz="2800" dirty="0"/>
              <a:t>Modern tools make it easy to implement neural networks</a:t>
            </a:r>
            <a:endParaRPr sz="2800" dirty="0"/>
          </a:p>
          <a:p>
            <a:pPr indent="-317500">
              <a:spcBef>
                <a:spcPts val="0"/>
              </a:spcBef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" sz="2800" dirty="0"/>
              <a:t>Often used components</a:t>
            </a:r>
            <a:endParaRPr sz="2800" dirty="0"/>
          </a:p>
          <a:p>
            <a:pPr lvl="1" indent="-260350">
              <a:spcBef>
                <a:spcPts val="0"/>
              </a:spcBef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" sz="2400" dirty="0"/>
              <a:t>Linear, convolution, recurrent layers etc.</a:t>
            </a:r>
            <a:endParaRPr sz="2400" dirty="0"/>
          </a:p>
          <a:p>
            <a:pPr indent="-317500">
              <a:spcBef>
                <a:spcPts val="0"/>
              </a:spcBef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lang="en" sz="2800" dirty="0"/>
              <a:t>Many frameworks available: Torch (2002), Theano (2011), Caffe (2014), TensorFlow (2015), </a:t>
            </a:r>
            <a:r>
              <a:rPr lang="en" sz="2800" dirty="0" err="1"/>
              <a:t>PyTorch</a:t>
            </a:r>
            <a:r>
              <a:rPr lang="en" sz="2800" dirty="0"/>
              <a:t> (2016)</a:t>
            </a:r>
            <a:endParaRPr sz="2800" dirty="0"/>
          </a:p>
        </p:txBody>
      </p:sp>
      <p:pic>
        <p:nvPicPr>
          <p:cNvPr id="102" name="Shape 102" descr="Image result for thean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825" y="5005013"/>
            <a:ext cx="1509376" cy="343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Image result for tensorflow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76" y="5008818"/>
            <a:ext cx="1979350" cy="3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Image result for pytorch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101" y="4936216"/>
            <a:ext cx="2048075" cy="4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508BD3-5190-194E-80D0-178829448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201" y="5674450"/>
            <a:ext cx="502525" cy="50252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B047992-10EE-E046-B1F1-68353893DF99}"/>
              </a:ext>
            </a:extLst>
          </p:cNvPr>
          <p:cNvSpPr txBox="1"/>
          <p:nvPr/>
        </p:nvSpPr>
        <p:spPr>
          <a:xfrm>
            <a:off x="3071056" y="5617178"/>
            <a:ext cx="879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eras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88F0B53-809A-404F-AA50-1425B616A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95" y="5674450"/>
            <a:ext cx="1917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89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4200" y="58688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Optimizing the Network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>
            <a:spLocks/>
          </p:cNvSpPr>
          <p:nvPr/>
        </p:nvSpPr>
        <p:spPr>
          <a:xfrm>
            <a:off x="836350" y="1245623"/>
            <a:ext cx="7861500" cy="508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Have some data</a:t>
            </a:r>
            <a:endParaRPr lang="en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64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 network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Select an adequate loss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loss_fn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torch.nn.MSELoss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size_average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an optimizer (here stochastic gradient descent)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torch.optim.SGD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model.parameters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1e-4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epoch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Forward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 Compute predicted y by passing x to the model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model(x)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Zero gradients (cumulative).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optimizer.zero_grad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Backward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loss.backward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Apply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optimization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(gradient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descent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optimizer.step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B7E55C-DD28-7A4B-941B-757F0EBFD44B}"/>
              </a:ext>
            </a:extLst>
          </p:cNvPr>
          <p:cNvSpPr/>
          <p:nvPr/>
        </p:nvSpPr>
        <p:spPr>
          <a:xfrm>
            <a:off x="710118" y="3706238"/>
            <a:ext cx="7636213" cy="2451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1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4200" y="58688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Optimizing the Network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>
            <a:spLocks/>
          </p:cNvSpPr>
          <p:nvPr/>
        </p:nvSpPr>
        <p:spPr>
          <a:xfrm>
            <a:off x="836350" y="1245623"/>
            <a:ext cx="7861500" cy="508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Have some data</a:t>
            </a:r>
            <a:endParaRPr lang="en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64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 network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Select an adequate loss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loss_fn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torch.nn.MSELoss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size_average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an optimizer (here stochastic gradient descent)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torch.optim.SGD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model.parameters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1e-4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epoch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Forward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 Compute predicted y by passing x to the model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model(x); loss =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loss_fn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(y,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Zero gradients (cumulative).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optimizer.zero_grad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Backward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loss.backward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Apply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optimization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(gradient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descent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optimizer.step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B7E55C-DD28-7A4B-941B-757F0EBFD44B}"/>
              </a:ext>
            </a:extLst>
          </p:cNvPr>
          <p:cNvSpPr/>
          <p:nvPr/>
        </p:nvSpPr>
        <p:spPr>
          <a:xfrm>
            <a:off x="710119" y="5515583"/>
            <a:ext cx="6750996" cy="64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468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4200" y="58688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Optimizing the Network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>
            <a:spLocks/>
          </p:cNvSpPr>
          <p:nvPr/>
        </p:nvSpPr>
        <p:spPr>
          <a:xfrm>
            <a:off x="836350" y="1245623"/>
            <a:ext cx="7861500" cy="508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Have some data</a:t>
            </a:r>
            <a:endParaRPr lang="en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64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 network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TwoLayerNet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D_in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D_out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Select an adequate loss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loss_fn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torch.nn.MSELoss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size_average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Create an optimizer (here stochastic gradient descent)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torch.optim.SGD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model.parameters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1e-4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epoch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range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500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Forward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 Compute predicted y by passing x to the model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model(x); loss =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loss_fn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(y,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y_pred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Zero gradients (cumulative).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optimizer.zero_grad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  <a:p>
            <a:pPr fontAlgn="t"/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Backward pass</a:t>
            </a:r>
            <a:r>
              <a:rPr lang="en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b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loss.backward</a:t>
            </a:r>
            <a:r>
              <a:rPr lang="en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Apply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your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optimization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(gradient </a:t>
            </a:r>
            <a:r>
              <a:rPr lang="fr-FR" sz="1600" b="1" i="1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descent</a:t>
            </a:r>
            <a:r>
              <a:rPr lang="fr-FR" sz="1600" b="1" i="1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fontAlgn="t"/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optimizer.step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95942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4200" y="58688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Details on losses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B6A0E-09BB-394D-BF02-2C92E232749A}"/>
              </a:ext>
            </a:extLst>
          </p:cNvPr>
          <p:cNvSpPr/>
          <p:nvPr/>
        </p:nvSpPr>
        <p:spPr>
          <a:xfrm>
            <a:off x="824459" y="1428853"/>
            <a:ext cx="7540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FreightSans"/>
              </a:rPr>
              <a:t>A </a:t>
            </a:r>
            <a:r>
              <a:rPr lang="fr-FR" sz="2400" dirty="0" err="1">
                <a:latin typeface="FreightSans"/>
              </a:rPr>
              <a:t>loss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function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takes</a:t>
            </a:r>
            <a:r>
              <a:rPr lang="fr-FR" sz="2400" dirty="0">
                <a:latin typeface="FreightSans"/>
              </a:rPr>
              <a:t> a (output, </a:t>
            </a:r>
            <a:r>
              <a:rPr lang="fr-FR" sz="2400" dirty="0" err="1">
                <a:latin typeface="FreightSans"/>
              </a:rPr>
              <a:t>target</a:t>
            </a:r>
            <a:r>
              <a:rPr lang="fr-FR" sz="2400" dirty="0">
                <a:latin typeface="FreightSans"/>
              </a:rPr>
              <a:t>) pair of inputs,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FreightSans"/>
              </a:rPr>
              <a:t>Computes</a:t>
            </a:r>
            <a:r>
              <a:rPr lang="fr-FR" sz="2400" dirty="0">
                <a:latin typeface="FreightSans"/>
              </a:rPr>
              <a:t> the </a:t>
            </a:r>
            <a:r>
              <a:rPr lang="fr-FR" sz="2400" dirty="0" err="1">
                <a:latin typeface="FreightSans"/>
              </a:rPr>
              <a:t>prediction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error</a:t>
            </a:r>
            <a:r>
              <a:rPr lang="fr-FR" sz="2400" dirty="0">
                <a:latin typeface="FreightSans"/>
              </a:rPr>
              <a:t> made by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FreightSans"/>
              </a:rPr>
              <a:t>A simple </a:t>
            </a:r>
            <a:r>
              <a:rPr lang="fr-FR" sz="2400" dirty="0" err="1">
                <a:latin typeface="FreightSans"/>
              </a:rPr>
              <a:t>loss</a:t>
            </a:r>
            <a:r>
              <a:rPr lang="fr-FR" sz="2400" dirty="0">
                <a:latin typeface="FreightSans"/>
              </a:rPr>
              <a:t>: </a:t>
            </a:r>
            <a:r>
              <a:rPr lang="fr-FR" sz="2400" dirty="0" err="1">
                <a:latin typeface="IBMPlexMono"/>
              </a:rPr>
              <a:t>nn.MSELoss</a:t>
            </a:r>
            <a:r>
              <a:rPr lang="fr-FR" sz="2400" dirty="0">
                <a:latin typeface="FreightSans"/>
              </a:rPr>
              <a:t> (</a:t>
            </a:r>
            <a:r>
              <a:rPr lang="fr-FR" sz="2400" dirty="0" err="1">
                <a:latin typeface="FreightSans"/>
              </a:rPr>
              <a:t>mean-squared</a:t>
            </a:r>
            <a:r>
              <a:rPr lang="fr-FR" sz="2400" dirty="0">
                <a:latin typeface="FreightSans"/>
              </a:rPr>
              <a:t>)</a:t>
            </a:r>
          </a:p>
          <a:p>
            <a:endParaRPr lang="fr-FR" dirty="0">
              <a:solidFill>
                <a:srgbClr val="212529"/>
              </a:solidFill>
              <a:latin typeface="IBMPlexMono"/>
            </a:endParaRPr>
          </a:p>
          <a:p>
            <a:r>
              <a:rPr lang="fr-FR" dirty="0">
                <a:solidFill>
                  <a:srgbClr val="212529"/>
                </a:solidFill>
                <a:latin typeface="IBMPlexMono"/>
              </a:rPr>
              <a:t>output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net(</a:t>
            </a:r>
            <a:r>
              <a:rPr lang="fr-FR" dirty="0">
                <a:solidFill>
                  <a:srgbClr val="0086B3"/>
                </a:solidFill>
                <a:latin typeface="IBMPlexMono"/>
              </a:rPr>
              <a:t>input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target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torch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randn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10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i="1" dirty="0">
                <a:solidFill>
                  <a:srgbClr val="6C6C6D"/>
                </a:solidFill>
                <a:latin typeface="IBMPlexMono"/>
              </a:rPr>
              <a:t># a </a:t>
            </a:r>
            <a:r>
              <a:rPr lang="fr-FR" i="1" dirty="0" err="1">
                <a:solidFill>
                  <a:srgbClr val="6C6C6D"/>
                </a:solidFill>
                <a:latin typeface="IBMPlexMono"/>
              </a:rPr>
              <a:t>dummy</a:t>
            </a:r>
            <a:r>
              <a:rPr lang="fr-FR" i="1" dirty="0">
                <a:solidFill>
                  <a:srgbClr val="6C6C6D"/>
                </a:solidFill>
                <a:latin typeface="IBMPlexMono"/>
              </a:rPr>
              <a:t> </a:t>
            </a:r>
            <a:r>
              <a:rPr lang="fr-FR" i="1" dirty="0" err="1">
                <a:solidFill>
                  <a:srgbClr val="6C6C6D"/>
                </a:solidFill>
                <a:latin typeface="IBMPlexMono"/>
              </a:rPr>
              <a:t>target</a:t>
            </a:r>
            <a:r>
              <a:rPr lang="fr-FR" i="1" dirty="0">
                <a:solidFill>
                  <a:srgbClr val="6C6C6D"/>
                </a:solidFill>
                <a:latin typeface="IBMPlexMono"/>
              </a:rPr>
              <a:t>, for </a:t>
            </a:r>
            <a:r>
              <a:rPr lang="fr-FR" i="1" dirty="0" err="1">
                <a:solidFill>
                  <a:srgbClr val="6C6C6D"/>
                </a:solidFill>
                <a:latin typeface="IBMPlexMono"/>
              </a:rPr>
              <a:t>example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criterion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nn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MSELoss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loss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criterion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(output,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target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b="1" dirty="0" err="1">
                <a:solidFill>
                  <a:srgbClr val="000000"/>
                </a:solidFill>
                <a:latin typeface="IBMPlexMono"/>
              </a:rPr>
              <a:t>print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loss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endParaRPr lang="fr-FR" b="0" i="0" dirty="0">
              <a:solidFill>
                <a:srgbClr val="212529"/>
              </a:solidFill>
              <a:effectLst/>
              <a:latin typeface="FreightSans"/>
            </a:endParaRPr>
          </a:p>
        </p:txBody>
      </p:sp>
    </p:spTree>
    <p:extLst>
      <p:ext uri="{BB962C8B-B14F-4D97-AF65-F5344CB8AC3E}">
        <p14:creationId xmlns:p14="http://schemas.microsoft.com/office/powerpoint/2010/main" val="7222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94200" y="58688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Details on losses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CB6A0E-09BB-394D-BF02-2C92E232749A}"/>
              </a:ext>
            </a:extLst>
          </p:cNvPr>
          <p:cNvSpPr/>
          <p:nvPr/>
        </p:nvSpPr>
        <p:spPr>
          <a:xfrm>
            <a:off x="824459" y="1428853"/>
            <a:ext cx="75400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FreightSans"/>
              </a:rPr>
              <a:t>A </a:t>
            </a:r>
            <a:r>
              <a:rPr lang="fr-FR" sz="2400" dirty="0" err="1">
                <a:latin typeface="FreightSans"/>
              </a:rPr>
              <a:t>loss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function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takes</a:t>
            </a:r>
            <a:r>
              <a:rPr lang="fr-FR" sz="2400" dirty="0">
                <a:latin typeface="FreightSans"/>
              </a:rPr>
              <a:t> a (output, </a:t>
            </a:r>
            <a:r>
              <a:rPr lang="fr-FR" sz="2400" dirty="0" err="1">
                <a:latin typeface="FreightSans"/>
              </a:rPr>
              <a:t>target</a:t>
            </a:r>
            <a:r>
              <a:rPr lang="fr-FR" sz="2400" dirty="0">
                <a:latin typeface="FreightSans"/>
              </a:rPr>
              <a:t>) pair of inputs,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FreightSans"/>
              </a:rPr>
              <a:t>Computes</a:t>
            </a:r>
            <a:r>
              <a:rPr lang="fr-FR" sz="2400" dirty="0">
                <a:latin typeface="FreightSans"/>
              </a:rPr>
              <a:t> the </a:t>
            </a:r>
            <a:r>
              <a:rPr lang="fr-FR" sz="2400" dirty="0" err="1">
                <a:latin typeface="FreightSans"/>
              </a:rPr>
              <a:t>prediction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error</a:t>
            </a:r>
            <a:r>
              <a:rPr lang="fr-FR" sz="2400" dirty="0">
                <a:latin typeface="FreightSans"/>
              </a:rPr>
              <a:t> made by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FreightSans"/>
              </a:rPr>
              <a:t>A simple </a:t>
            </a:r>
            <a:r>
              <a:rPr lang="fr-FR" sz="2400" dirty="0" err="1">
                <a:latin typeface="FreightSans"/>
              </a:rPr>
              <a:t>loss</a:t>
            </a:r>
            <a:r>
              <a:rPr lang="fr-FR" sz="2400" dirty="0">
                <a:latin typeface="FreightSans"/>
              </a:rPr>
              <a:t>: </a:t>
            </a:r>
            <a:r>
              <a:rPr lang="fr-FR" sz="2400" dirty="0" err="1">
                <a:latin typeface="IBMPlexMono"/>
              </a:rPr>
              <a:t>nn.MSELoss</a:t>
            </a:r>
            <a:r>
              <a:rPr lang="fr-FR" sz="2400" dirty="0">
                <a:latin typeface="FreightSans"/>
              </a:rPr>
              <a:t> (</a:t>
            </a:r>
            <a:r>
              <a:rPr lang="fr-FR" sz="2400" dirty="0" err="1">
                <a:latin typeface="FreightSans"/>
              </a:rPr>
              <a:t>mean-squared</a:t>
            </a:r>
            <a:r>
              <a:rPr lang="fr-FR" sz="2400" dirty="0">
                <a:latin typeface="FreightSans"/>
              </a:rPr>
              <a:t>)</a:t>
            </a:r>
          </a:p>
          <a:p>
            <a:endParaRPr lang="fr-FR" dirty="0">
              <a:solidFill>
                <a:srgbClr val="212529"/>
              </a:solidFill>
              <a:latin typeface="IBMPlexMono"/>
            </a:endParaRPr>
          </a:p>
          <a:p>
            <a:r>
              <a:rPr lang="fr-FR" dirty="0">
                <a:solidFill>
                  <a:srgbClr val="212529"/>
                </a:solidFill>
                <a:latin typeface="IBMPlexMono"/>
              </a:rPr>
              <a:t>output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net(</a:t>
            </a:r>
            <a:r>
              <a:rPr lang="fr-FR" dirty="0">
                <a:solidFill>
                  <a:srgbClr val="0086B3"/>
                </a:solidFill>
                <a:latin typeface="IBMPlexMono"/>
              </a:rPr>
              <a:t>input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target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torch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randn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10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i="1" dirty="0">
                <a:solidFill>
                  <a:srgbClr val="6C6C6D"/>
                </a:solidFill>
                <a:latin typeface="IBMPlexMono"/>
              </a:rPr>
              <a:t># a </a:t>
            </a:r>
            <a:r>
              <a:rPr lang="fr-FR" i="1" dirty="0" err="1">
                <a:solidFill>
                  <a:srgbClr val="6C6C6D"/>
                </a:solidFill>
                <a:latin typeface="IBMPlexMono"/>
              </a:rPr>
              <a:t>dummy</a:t>
            </a:r>
            <a:r>
              <a:rPr lang="fr-FR" i="1" dirty="0">
                <a:solidFill>
                  <a:srgbClr val="6C6C6D"/>
                </a:solidFill>
                <a:latin typeface="IBMPlexMono"/>
              </a:rPr>
              <a:t> </a:t>
            </a:r>
            <a:r>
              <a:rPr lang="fr-FR" i="1" dirty="0" err="1">
                <a:solidFill>
                  <a:srgbClr val="6C6C6D"/>
                </a:solidFill>
                <a:latin typeface="IBMPlexMono"/>
              </a:rPr>
              <a:t>target</a:t>
            </a:r>
            <a:r>
              <a:rPr lang="fr-FR" i="1" dirty="0">
                <a:solidFill>
                  <a:srgbClr val="6C6C6D"/>
                </a:solidFill>
                <a:latin typeface="IBMPlexMono"/>
              </a:rPr>
              <a:t>, for </a:t>
            </a:r>
            <a:r>
              <a:rPr lang="fr-FR" i="1" dirty="0" err="1">
                <a:solidFill>
                  <a:srgbClr val="6C6C6D"/>
                </a:solidFill>
                <a:latin typeface="IBMPlexMono"/>
              </a:rPr>
              <a:t>example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criterion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nn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MSELoss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loss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criterion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(output,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target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b="1" dirty="0" err="1">
                <a:solidFill>
                  <a:srgbClr val="000000"/>
                </a:solidFill>
                <a:latin typeface="IBMPlexMono"/>
              </a:rPr>
              <a:t>print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loss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endParaRPr lang="fr-FR" b="0" i="0" dirty="0">
              <a:solidFill>
                <a:srgbClr val="212529"/>
              </a:solidFill>
              <a:effectLst/>
              <a:latin typeface="FreightSans"/>
            </a:endParaRPr>
          </a:p>
        </p:txBody>
      </p:sp>
      <p:pic>
        <p:nvPicPr>
          <p:cNvPr id="5" name="Image 4" descr="ML.Cours.equations.pdf">
            <a:extLst>
              <a:ext uri="{FF2B5EF4-FFF2-40B4-BE49-F238E27FC236}">
                <a16:creationId xmlns:a16="http://schemas.microsoft.com/office/drawing/2014/main" id="{20C090C8-9EBB-F34B-8B9D-13ABA7E3DA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0" t="44722" r="40711" b="50875"/>
          <a:stretch/>
        </p:blipFill>
        <p:spPr>
          <a:xfrm>
            <a:off x="3899317" y="4324395"/>
            <a:ext cx="2128305" cy="81774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AE75F9-DE29-0C42-8D07-80ED000C1273}"/>
              </a:ext>
            </a:extLst>
          </p:cNvPr>
          <p:cNvSpPr txBox="1"/>
          <p:nvPr/>
        </p:nvSpPr>
        <p:spPr>
          <a:xfrm>
            <a:off x="1264701" y="54090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AD0BDD6-4ED3-0A44-A3FF-2159B8667791}"/>
              </a:ext>
            </a:extLst>
          </p:cNvPr>
          <p:cNvSpPr/>
          <p:nvPr/>
        </p:nvSpPr>
        <p:spPr>
          <a:xfrm>
            <a:off x="1736454" y="5525005"/>
            <a:ext cx="529149" cy="50671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1343D4-4C76-0845-8DD7-4B34BC11E0E9}"/>
              </a:ext>
            </a:extLst>
          </p:cNvPr>
          <p:cNvSpPr/>
          <p:nvPr/>
        </p:nvSpPr>
        <p:spPr>
          <a:xfrm>
            <a:off x="4417014" y="5525005"/>
            <a:ext cx="529149" cy="50671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>
            <a:extLst>
              <a:ext uri="{FF2B5EF4-FFF2-40B4-BE49-F238E27FC236}">
                <a16:creationId xmlns:a16="http://schemas.microsoft.com/office/drawing/2014/main" id="{9CE5EA17-9B5E-5840-B88A-BBD90E506F9C}"/>
              </a:ext>
            </a:extLst>
          </p:cNvPr>
          <p:cNvSpPr/>
          <p:nvPr/>
        </p:nvSpPr>
        <p:spPr>
          <a:xfrm>
            <a:off x="2999311" y="5525005"/>
            <a:ext cx="686120" cy="5067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5A6BF7D4-B374-364A-9ED2-1159FDD7011E}"/>
              </a:ext>
            </a:extLst>
          </p:cNvPr>
          <p:cNvSpPr/>
          <p:nvPr/>
        </p:nvSpPr>
        <p:spPr>
          <a:xfrm>
            <a:off x="5676431" y="5525005"/>
            <a:ext cx="702383" cy="50671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Parenthèses 10">
            <a:extLst>
              <a:ext uri="{FF2B5EF4-FFF2-40B4-BE49-F238E27FC236}">
                <a16:creationId xmlns:a16="http://schemas.microsoft.com/office/drawing/2014/main" id="{A3E722BC-C557-D648-B5F8-BB77C5E5C048}"/>
              </a:ext>
            </a:extLst>
          </p:cNvPr>
          <p:cNvSpPr/>
          <p:nvPr/>
        </p:nvSpPr>
        <p:spPr>
          <a:xfrm>
            <a:off x="7085527" y="5523386"/>
            <a:ext cx="623221" cy="506710"/>
          </a:xfrm>
          <a:prstGeom prst="bracketPair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ML.Cours.equations.pdf">
            <a:extLst>
              <a:ext uri="{FF2B5EF4-FFF2-40B4-BE49-F238E27FC236}">
                <a16:creationId xmlns:a16="http://schemas.microsoft.com/office/drawing/2014/main" id="{93F56337-C610-D540-B4E4-7D2FEF223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3" t="41935" r="49373" b="56494"/>
          <a:stretch/>
        </p:blipFill>
        <p:spPr>
          <a:xfrm>
            <a:off x="2053233" y="5175357"/>
            <a:ext cx="341718" cy="349648"/>
          </a:xfrm>
          <a:prstGeom prst="rect">
            <a:avLst/>
          </a:prstGeom>
        </p:spPr>
      </p:pic>
      <p:pic>
        <p:nvPicPr>
          <p:cNvPr id="13" name="Image 12" descr="ML.Cours.equations.pdf">
            <a:extLst>
              <a:ext uri="{FF2B5EF4-FFF2-40B4-BE49-F238E27FC236}">
                <a16:creationId xmlns:a16="http://schemas.microsoft.com/office/drawing/2014/main" id="{4BD57A85-671E-AB48-809B-C890F81C3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5" t="41899" r="47171" b="56530"/>
          <a:stretch/>
        </p:blipFill>
        <p:spPr>
          <a:xfrm>
            <a:off x="4582103" y="5163599"/>
            <a:ext cx="341718" cy="349648"/>
          </a:xfrm>
          <a:prstGeom prst="rect">
            <a:avLst/>
          </a:prstGeom>
        </p:spPr>
      </p:pic>
      <p:pic>
        <p:nvPicPr>
          <p:cNvPr id="14" name="Image 13" descr="ML.Cours.equations.pdf">
            <a:extLst>
              <a:ext uri="{FF2B5EF4-FFF2-40B4-BE49-F238E27FC236}">
                <a16:creationId xmlns:a16="http://schemas.microsoft.com/office/drawing/2014/main" id="{D81CF2AA-97F7-6045-8589-197C7649A8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0" t="41698" r="44946" b="56731"/>
          <a:stretch/>
        </p:blipFill>
        <p:spPr>
          <a:xfrm>
            <a:off x="7109045" y="5387176"/>
            <a:ext cx="646739" cy="661747"/>
          </a:xfrm>
          <a:prstGeom prst="rect">
            <a:avLst/>
          </a:prstGeom>
        </p:spPr>
      </p:pic>
      <p:pic>
        <p:nvPicPr>
          <p:cNvPr id="15" name="Image 14" descr="ML.Cours.equations.pdf">
            <a:extLst>
              <a:ext uri="{FF2B5EF4-FFF2-40B4-BE49-F238E27FC236}">
                <a16:creationId xmlns:a16="http://schemas.microsoft.com/office/drawing/2014/main" id="{F073F02C-7990-2A40-9B81-88AE1193B0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6" t="17144" r="50551" b="80559"/>
          <a:stretch/>
        </p:blipFill>
        <p:spPr>
          <a:xfrm>
            <a:off x="1819994" y="5590227"/>
            <a:ext cx="375056" cy="347117"/>
          </a:xfrm>
          <a:prstGeom prst="rect">
            <a:avLst/>
          </a:prstGeom>
        </p:spPr>
      </p:pic>
      <p:pic>
        <p:nvPicPr>
          <p:cNvPr id="16" name="Image 15" descr="ML.Cours.equations.pdf">
            <a:extLst>
              <a:ext uri="{FF2B5EF4-FFF2-40B4-BE49-F238E27FC236}">
                <a16:creationId xmlns:a16="http://schemas.microsoft.com/office/drawing/2014/main" id="{906D7F97-C6EA-8C44-A8BB-2012904F01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6" t="17144" r="50551" b="80559"/>
          <a:stretch/>
        </p:blipFill>
        <p:spPr>
          <a:xfrm>
            <a:off x="4511602" y="5590227"/>
            <a:ext cx="375056" cy="347117"/>
          </a:xfrm>
          <a:prstGeom prst="rect">
            <a:avLst/>
          </a:prstGeom>
        </p:spPr>
      </p:pic>
      <p:pic>
        <p:nvPicPr>
          <p:cNvPr id="17" name="Image 16" descr="ML.Cours.equations.pdf">
            <a:extLst>
              <a:ext uri="{FF2B5EF4-FFF2-40B4-BE49-F238E27FC236}">
                <a16:creationId xmlns:a16="http://schemas.microsoft.com/office/drawing/2014/main" id="{F0B84D88-84CE-AB46-B8CF-B247ACA6F9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25" t="78747" r="48251" b="19559"/>
          <a:stretch/>
        </p:blipFill>
        <p:spPr>
          <a:xfrm>
            <a:off x="2588616" y="5391946"/>
            <a:ext cx="359001" cy="370450"/>
          </a:xfrm>
          <a:prstGeom prst="rect">
            <a:avLst/>
          </a:prstGeom>
        </p:spPr>
      </p:pic>
      <p:pic>
        <p:nvPicPr>
          <p:cNvPr id="18" name="Image 17" descr="ML.Cours.equations.pdf">
            <a:extLst>
              <a:ext uri="{FF2B5EF4-FFF2-40B4-BE49-F238E27FC236}">
                <a16:creationId xmlns:a16="http://schemas.microsoft.com/office/drawing/2014/main" id="{28302CD4-DAD4-8E4A-9320-D051BFA98B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1" t="78747" r="50915" b="19559"/>
          <a:stretch/>
        </p:blipFill>
        <p:spPr>
          <a:xfrm>
            <a:off x="5244440" y="5385512"/>
            <a:ext cx="359001" cy="370450"/>
          </a:xfrm>
          <a:prstGeom prst="rect">
            <a:avLst/>
          </a:prstGeom>
        </p:spPr>
      </p:pic>
      <p:pic>
        <p:nvPicPr>
          <p:cNvPr id="19" name="Image 18" descr="ML.Cours.equations.pdf">
            <a:extLst>
              <a:ext uri="{FF2B5EF4-FFF2-40B4-BE49-F238E27FC236}">
                <a16:creationId xmlns:a16="http://schemas.microsoft.com/office/drawing/2014/main" id="{36F989C9-F2E2-1242-8FB8-02CC2B3D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5" t="78801" r="45831" b="19505"/>
          <a:stretch/>
        </p:blipFill>
        <p:spPr>
          <a:xfrm>
            <a:off x="4058013" y="5361996"/>
            <a:ext cx="359001" cy="370450"/>
          </a:xfrm>
          <a:prstGeom prst="rect">
            <a:avLst/>
          </a:prstGeom>
        </p:spPr>
      </p:pic>
      <p:pic>
        <p:nvPicPr>
          <p:cNvPr id="20" name="Image 19" descr="ML.Cours.equations.pdf">
            <a:extLst>
              <a:ext uri="{FF2B5EF4-FFF2-40B4-BE49-F238E27FC236}">
                <a16:creationId xmlns:a16="http://schemas.microsoft.com/office/drawing/2014/main" id="{766CAE8B-46EF-2346-ADE1-E660FFC0B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5" t="78909" r="44021" b="19397"/>
          <a:stretch/>
        </p:blipFill>
        <p:spPr>
          <a:xfrm>
            <a:off x="6656640" y="5384941"/>
            <a:ext cx="359001" cy="37045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8D19B0-5091-0049-AC44-B23200CA33FC}"/>
              </a:ext>
            </a:extLst>
          </p:cNvPr>
          <p:cNvCxnSpPr>
            <a:stCxn id="7" idx="6"/>
            <a:endCxn id="9" idx="1"/>
          </p:cNvCxnSpPr>
          <p:nvPr/>
        </p:nvCxnSpPr>
        <p:spPr>
          <a:xfrm>
            <a:off x="2265603" y="5778360"/>
            <a:ext cx="7337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160722A-AEEA-914B-9562-BA0A217BB198}"/>
              </a:ext>
            </a:extLst>
          </p:cNvPr>
          <p:cNvCxnSpPr>
            <a:stCxn id="9" idx="3"/>
            <a:endCxn id="8" idx="2"/>
          </p:cNvCxnSpPr>
          <p:nvPr/>
        </p:nvCxnSpPr>
        <p:spPr>
          <a:xfrm>
            <a:off x="3685431" y="5778360"/>
            <a:ext cx="7315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FA5554D-D70A-9142-A79E-05A481287322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4946163" y="5778360"/>
            <a:ext cx="7302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0C9128E-9F48-6048-AB04-9910A62321F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78814" y="5776741"/>
            <a:ext cx="706713" cy="1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5" name="Grouper 63">
            <a:extLst>
              <a:ext uri="{FF2B5EF4-FFF2-40B4-BE49-F238E27FC236}">
                <a16:creationId xmlns:a16="http://schemas.microsoft.com/office/drawing/2014/main" id="{E3292EAC-51AD-4847-B61B-F344633E6766}"/>
              </a:ext>
            </a:extLst>
          </p:cNvPr>
          <p:cNvGrpSpPr/>
          <p:nvPr/>
        </p:nvGrpSpPr>
        <p:grpSpPr>
          <a:xfrm>
            <a:off x="3035787" y="5553732"/>
            <a:ext cx="611922" cy="383612"/>
            <a:chOff x="493187" y="4094546"/>
            <a:chExt cx="1071973" cy="644536"/>
          </a:xfrm>
        </p:grpSpPr>
        <p:grpSp>
          <p:nvGrpSpPr>
            <p:cNvPr id="26" name="Grouper 62">
              <a:extLst>
                <a:ext uri="{FF2B5EF4-FFF2-40B4-BE49-F238E27FC236}">
                  <a16:creationId xmlns:a16="http://schemas.microsoft.com/office/drawing/2014/main" id="{8DCBFC82-B9C2-7644-9271-454417094C7E}"/>
                </a:ext>
              </a:extLst>
            </p:cNvPr>
            <p:cNvGrpSpPr/>
            <p:nvPr/>
          </p:nvGrpSpPr>
          <p:grpSpPr>
            <a:xfrm>
              <a:off x="523776" y="4094546"/>
              <a:ext cx="1041384" cy="644536"/>
              <a:chOff x="523776" y="4094546"/>
              <a:chExt cx="1041384" cy="644536"/>
            </a:xfrm>
          </p:grpSpPr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651E27C6-DD98-AA4C-92ED-86E1376FCCDA}"/>
                  </a:ext>
                </a:extLst>
              </p:cNvPr>
              <p:cNvCxnSpPr/>
              <p:nvPr/>
            </p:nvCxnSpPr>
            <p:spPr>
              <a:xfrm flipV="1">
                <a:off x="1043778" y="4094546"/>
                <a:ext cx="0" cy="636546"/>
              </a:xfrm>
              <a:prstGeom prst="straightConnector1">
                <a:avLst/>
              </a:prstGeom>
              <a:ln w="9525" cmpd="sng"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>
                <a:extLst>
                  <a:ext uri="{FF2B5EF4-FFF2-40B4-BE49-F238E27FC236}">
                    <a16:creationId xmlns:a16="http://schemas.microsoft.com/office/drawing/2014/main" id="{D1C6377C-EC1F-0D44-A44B-4A5F1A405051}"/>
                  </a:ext>
                </a:extLst>
              </p:cNvPr>
              <p:cNvCxnSpPr/>
              <p:nvPr/>
            </p:nvCxnSpPr>
            <p:spPr>
              <a:xfrm>
                <a:off x="523776" y="4739082"/>
                <a:ext cx="1041384" cy="0"/>
              </a:xfrm>
              <a:prstGeom prst="straightConnector1">
                <a:avLst/>
              </a:prstGeom>
              <a:ln w="9525" cmpd="sng"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77EE713D-DCC8-084C-BA3E-29D64268C9C5}"/>
                </a:ext>
              </a:extLst>
            </p:cNvPr>
            <p:cNvSpPr/>
            <p:nvPr/>
          </p:nvSpPr>
          <p:spPr>
            <a:xfrm>
              <a:off x="493187" y="4220575"/>
              <a:ext cx="1057374" cy="510518"/>
            </a:xfrm>
            <a:custGeom>
              <a:avLst/>
              <a:gdLst>
                <a:gd name="connsiteX0" fmla="*/ 0 w 1232968"/>
                <a:gd name="connsiteY0" fmla="*/ 517817 h 517817"/>
                <a:gd name="connsiteX1" fmla="*/ 493188 w 1232968"/>
                <a:gd name="connsiteY1" fmla="*/ 406856 h 517817"/>
                <a:gd name="connsiteX2" fmla="*/ 776770 w 1232968"/>
                <a:gd name="connsiteY2" fmla="*/ 86303 h 517817"/>
                <a:gd name="connsiteX3" fmla="*/ 1232968 w 1232968"/>
                <a:gd name="connsiteY3" fmla="*/ 0 h 517817"/>
                <a:gd name="connsiteX0" fmla="*/ 0 w 1216176"/>
                <a:gd name="connsiteY0" fmla="*/ 510518 h 510518"/>
                <a:gd name="connsiteX1" fmla="*/ 493188 w 1216176"/>
                <a:gd name="connsiteY1" fmla="*/ 399557 h 510518"/>
                <a:gd name="connsiteX2" fmla="*/ 776770 w 1216176"/>
                <a:gd name="connsiteY2" fmla="*/ 79004 h 510518"/>
                <a:gd name="connsiteX3" fmla="*/ 1216176 w 1216176"/>
                <a:gd name="connsiteY3" fmla="*/ 0 h 5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76" h="510518">
                  <a:moveTo>
                    <a:pt x="0" y="510518"/>
                  </a:moveTo>
                  <a:cubicBezTo>
                    <a:pt x="181863" y="490997"/>
                    <a:pt x="363726" y="471476"/>
                    <a:pt x="493188" y="399557"/>
                  </a:cubicBezTo>
                  <a:cubicBezTo>
                    <a:pt x="622650" y="327638"/>
                    <a:pt x="656272" y="145597"/>
                    <a:pt x="776770" y="79004"/>
                  </a:cubicBezTo>
                  <a:cubicBezTo>
                    <a:pt x="897268" y="12411"/>
                    <a:pt x="1216176" y="0"/>
                    <a:pt x="1216176" y="0"/>
                  </a:cubicBezTo>
                </a:path>
              </a:pathLst>
            </a:custGeom>
            <a:ln w="28575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r 64">
            <a:extLst>
              <a:ext uri="{FF2B5EF4-FFF2-40B4-BE49-F238E27FC236}">
                <a16:creationId xmlns:a16="http://schemas.microsoft.com/office/drawing/2014/main" id="{EC103F70-2DF4-694B-83C2-4D7EAA1071C7}"/>
              </a:ext>
            </a:extLst>
          </p:cNvPr>
          <p:cNvGrpSpPr/>
          <p:nvPr/>
        </p:nvGrpSpPr>
        <p:grpSpPr>
          <a:xfrm>
            <a:off x="5713882" y="5570590"/>
            <a:ext cx="611922" cy="383612"/>
            <a:chOff x="493187" y="4094546"/>
            <a:chExt cx="1071973" cy="644536"/>
          </a:xfrm>
        </p:grpSpPr>
        <p:grpSp>
          <p:nvGrpSpPr>
            <p:cNvPr id="31" name="Grouper 65">
              <a:extLst>
                <a:ext uri="{FF2B5EF4-FFF2-40B4-BE49-F238E27FC236}">
                  <a16:creationId xmlns:a16="http://schemas.microsoft.com/office/drawing/2014/main" id="{D589BC52-95F4-4441-98E8-9A4A980ACC6B}"/>
                </a:ext>
              </a:extLst>
            </p:cNvPr>
            <p:cNvGrpSpPr/>
            <p:nvPr/>
          </p:nvGrpSpPr>
          <p:grpSpPr>
            <a:xfrm>
              <a:off x="523776" y="4094546"/>
              <a:ext cx="1041384" cy="644536"/>
              <a:chOff x="523776" y="4094546"/>
              <a:chExt cx="1041384" cy="644536"/>
            </a:xfrm>
          </p:grpSpPr>
          <p:cxnSp>
            <p:nvCxnSpPr>
              <p:cNvPr id="33" name="Connecteur droit avec flèche 32">
                <a:extLst>
                  <a:ext uri="{FF2B5EF4-FFF2-40B4-BE49-F238E27FC236}">
                    <a16:creationId xmlns:a16="http://schemas.microsoft.com/office/drawing/2014/main" id="{0A2E0921-A4DA-B94E-84BC-3EE69107154F}"/>
                  </a:ext>
                </a:extLst>
              </p:cNvPr>
              <p:cNvCxnSpPr/>
              <p:nvPr/>
            </p:nvCxnSpPr>
            <p:spPr>
              <a:xfrm flipV="1">
                <a:off x="1043778" y="4094546"/>
                <a:ext cx="0" cy="636546"/>
              </a:xfrm>
              <a:prstGeom prst="straightConnector1">
                <a:avLst/>
              </a:prstGeom>
              <a:ln w="9525" cmpd="sng"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>
                <a:extLst>
                  <a:ext uri="{FF2B5EF4-FFF2-40B4-BE49-F238E27FC236}">
                    <a16:creationId xmlns:a16="http://schemas.microsoft.com/office/drawing/2014/main" id="{EA68B6F3-42F0-E340-9F92-6091296F40B0}"/>
                  </a:ext>
                </a:extLst>
              </p:cNvPr>
              <p:cNvCxnSpPr/>
              <p:nvPr/>
            </p:nvCxnSpPr>
            <p:spPr>
              <a:xfrm>
                <a:off x="523776" y="4739082"/>
                <a:ext cx="1041384" cy="0"/>
              </a:xfrm>
              <a:prstGeom prst="straightConnector1">
                <a:avLst/>
              </a:prstGeom>
              <a:ln w="9525" cmpd="sng">
                <a:tailEnd type="arrow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223B91F9-2F25-2342-9E4A-DC969BD369C3}"/>
                </a:ext>
              </a:extLst>
            </p:cNvPr>
            <p:cNvSpPr/>
            <p:nvPr/>
          </p:nvSpPr>
          <p:spPr>
            <a:xfrm>
              <a:off x="493187" y="4220575"/>
              <a:ext cx="1057374" cy="510518"/>
            </a:xfrm>
            <a:custGeom>
              <a:avLst/>
              <a:gdLst>
                <a:gd name="connsiteX0" fmla="*/ 0 w 1232968"/>
                <a:gd name="connsiteY0" fmla="*/ 517817 h 517817"/>
                <a:gd name="connsiteX1" fmla="*/ 493188 w 1232968"/>
                <a:gd name="connsiteY1" fmla="*/ 406856 h 517817"/>
                <a:gd name="connsiteX2" fmla="*/ 776770 w 1232968"/>
                <a:gd name="connsiteY2" fmla="*/ 86303 h 517817"/>
                <a:gd name="connsiteX3" fmla="*/ 1232968 w 1232968"/>
                <a:gd name="connsiteY3" fmla="*/ 0 h 517817"/>
                <a:gd name="connsiteX0" fmla="*/ 0 w 1216176"/>
                <a:gd name="connsiteY0" fmla="*/ 510518 h 510518"/>
                <a:gd name="connsiteX1" fmla="*/ 493188 w 1216176"/>
                <a:gd name="connsiteY1" fmla="*/ 399557 h 510518"/>
                <a:gd name="connsiteX2" fmla="*/ 776770 w 1216176"/>
                <a:gd name="connsiteY2" fmla="*/ 79004 h 510518"/>
                <a:gd name="connsiteX3" fmla="*/ 1216176 w 1216176"/>
                <a:gd name="connsiteY3" fmla="*/ 0 h 510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6176" h="510518">
                  <a:moveTo>
                    <a:pt x="0" y="510518"/>
                  </a:moveTo>
                  <a:cubicBezTo>
                    <a:pt x="181863" y="490997"/>
                    <a:pt x="363726" y="471476"/>
                    <a:pt x="493188" y="399557"/>
                  </a:cubicBezTo>
                  <a:cubicBezTo>
                    <a:pt x="622650" y="327638"/>
                    <a:pt x="656272" y="145597"/>
                    <a:pt x="776770" y="79004"/>
                  </a:cubicBezTo>
                  <a:cubicBezTo>
                    <a:pt x="897268" y="12411"/>
                    <a:pt x="1216176" y="0"/>
                    <a:pt x="1216176" y="0"/>
                  </a:cubicBezTo>
                </a:path>
              </a:pathLst>
            </a:custGeom>
            <a:ln w="28575" cmpd="sng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580BCDD-2248-9840-8766-35F328A095DD}"/>
              </a:ext>
            </a:extLst>
          </p:cNvPr>
          <p:cNvCxnSpPr>
            <a:endCxn id="7" idx="2"/>
          </p:cNvCxnSpPr>
          <p:nvPr/>
        </p:nvCxnSpPr>
        <p:spPr>
          <a:xfrm>
            <a:off x="1188913" y="5778360"/>
            <a:ext cx="54754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D05ED005-1F78-F44D-9F7C-FD1C8071DE51}"/>
              </a:ext>
            </a:extLst>
          </p:cNvPr>
          <p:cNvCxnSpPr/>
          <p:nvPr/>
        </p:nvCxnSpPr>
        <p:spPr>
          <a:xfrm>
            <a:off x="7708748" y="5776741"/>
            <a:ext cx="417535" cy="1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 36" descr="ML.Cours.equations.pdf">
            <a:extLst>
              <a:ext uri="{FF2B5EF4-FFF2-40B4-BE49-F238E27FC236}">
                <a16:creationId xmlns:a16="http://schemas.microsoft.com/office/drawing/2014/main" id="{66B834BE-7F19-E940-9B07-C2F751DE5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6" t="45402" r="46494" b="53397"/>
          <a:stretch/>
        </p:blipFill>
        <p:spPr>
          <a:xfrm>
            <a:off x="8158996" y="5645599"/>
            <a:ext cx="231775" cy="269875"/>
          </a:xfrm>
          <a:prstGeom prst="rect">
            <a:avLst/>
          </a:prstGeom>
        </p:spPr>
      </p:pic>
      <p:pic>
        <p:nvPicPr>
          <p:cNvPr id="38" name="Image 37" descr="latex-image-1.pdf">
            <a:extLst>
              <a:ext uri="{FF2B5EF4-FFF2-40B4-BE49-F238E27FC236}">
                <a16:creationId xmlns:a16="http://schemas.microsoft.com/office/drawing/2014/main" id="{0420CC0C-7679-064C-ABCE-5DE4B07ED1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700"/>
          <a:stretch/>
        </p:blipFill>
        <p:spPr>
          <a:xfrm>
            <a:off x="888588" y="5663606"/>
            <a:ext cx="282955" cy="275202"/>
          </a:xfrm>
          <a:prstGeom prst="rect">
            <a:avLst/>
          </a:prstGeom>
        </p:spPr>
      </p:pic>
      <p:pic>
        <p:nvPicPr>
          <p:cNvPr id="39" name="Image 38" descr="latex-image-1.pdf">
            <a:extLst>
              <a:ext uri="{FF2B5EF4-FFF2-40B4-BE49-F238E27FC236}">
                <a16:creationId xmlns:a16="http://schemas.microsoft.com/office/drawing/2014/main" id="{DCE8A5AD-67F9-7745-BA0D-C29968BA9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89" y="4491020"/>
            <a:ext cx="1813207" cy="542938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CF9B1887-43CB-4941-AB42-0F5A07906CB0}"/>
              </a:ext>
            </a:extLst>
          </p:cNvPr>
          <p:cNvCxnSpPr/>
          <p:nvPr/>
        </p:nvCxnSpPr>
        <p:spPr>
          <a:xfrm>
            <a:off x="7387444" y="4944018"/>
            <a:ext cx="0" cy="4894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99E7345B-ABE6-5E4F-8D03-0696B8EEAB9F}"/>
              </a:ext>
            </a:extLst>
          </p:cNvPr>
          <p:cNvSpPr txBox="1"/>
          <p:nvPr/>
        </p:nvSpPr>
        <p:spPr>
          <a:xfrm>
            <a:off x="999691" y="4450035"/>
            <a:ext cx="2412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Flashback time</a:t>
            </a:r>
          </a:p>
        </p:txBody>
      </p:sp>
    </p:spTree>
    <p:extLst>
      <p:ext uri="{BB962C8B-B14F-4D97-AF65-F5344CB8AC3E}">
        <p14:creationId xmlns:p14="http://schemas.microsoft.com/office/powerpoint/2010/main" val="264925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98200" y="50224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 #3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9602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598200" y="50224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 #3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19956-5336-F144-8A89-0249660109DD}"/>
              </a:ext>
            </a:extLst>
          </p:cNvPr>
          <p:cNvSpPr txBox="1"/>
          <p:nvPr/>
        </p:nvSpPr>
        <p:spPr>
          <a:xfrm>
            <a:off x="2751534" y="1287381"/>
            <a:ext cx="3723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rgbClr val="FF0000"/>
                </a:solidFill>
              </a:rPr>
              <a:t>THE REAL DEAL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812E635-A321-9340-822C-32EFE7F86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13" y="2056822"/>
            <a:ext cx="5966733" cy="39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4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57517" y="65443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/>
              <a:t>Gradients</a:t>
            </a:r>
            <a:endParaRPr sz="3600"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55600" y="2937269"/>
            <a:ext cx="662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torch.autograd.variable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torch.ones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requires_grad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* y *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z.mean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out.backward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x.grad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b="1" dirty="0"/>
              <a:t>Variables</a:t>
            </a:r>
            <a:r>
              <a:rPr lang="en" dirty="0"/>
              <a:t> wrap a tensor and saves a history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Used for </a:t>
            </a:r>
            <a:r>
              <a:rPr lang="en" b="1" dirty="0"/>
              <a:t>automatic differentiation</a:t>
            </a:r>
            <a:endParaRPr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2C457-E5A4-FA44-BA7D-0021F0C23FAB}"/>
              </a:ext>
            </a:extLst>
          </p:cNvPr>
          <p:cNvSpPr/>
          <p:nvPr/>
        </p:nvSpPr>
        <p:spPr>
          <a:xfrm>
            <a:off x="710118" y="3162926"/>
            <a:ext cx="7636213" cy="2994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0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57517" y="65443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/>
              <a:t>Gradients</a:t>
            </a:r>
            <a:endParaRPr sz="3600"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55600" y="2937269"/>
            <a:ext cx="662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torch.autograd.variable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torch.ones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requires_grad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* y *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z.mean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out.backward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x.grad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b="1" dirty="0"/>
              <a:t>Variables</a:t>
            </a:r>
            <a:r>
              <a:rPr lang="en" dirty="0"/>
              <a:t> wrap a tensor and saves a history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Used for </a:t>
            </a:r>
            <a:r>
              <a:rPr lang="en" b="1" dirty="0"/>
              <a:t>automatic differentiation</a:t>
            </a:r>
            <a:endParaRPr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2C457-E5A4-FA44-BA7D-0021F0C23FAB}"/>
              </a:ext>
            </a:extLst>
          </p:cNvPr>
          <p:cNvSpPr/>
          <p:nvPr/>
        </p:nvSpPr>
        <p:spPr>
          <a:xfrm>
            <a:off x="710118" y="4182256"/>
            <a:ext cx="7636213" cy="1975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105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57517" y="65443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/>
              <a:t>Gradients</a:t>
            </a:r>
            <a:endParaRPr sz="3600"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55600" y="2937269"/>
            <a:ext cx="662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torch.autograd.variable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torch.ones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((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requires_grad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* y * </a:t>
            </a:r>
            <a:r>
              <a:rPr lang="en" dirty="0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 </a:t>
            </a:r>
            <a:r>
              <a:rPr lang="en" dirty="0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z.mean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out.backward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()</a:t>
            </a:r>
            <a:b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x.grad</a:t>
            </a:r>
            <a:r>
              <a:rPr lang="en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b="1" dirty="0"/>
              <a:t>Variables</a:t>
            </a:r>
            <a:r>
              <a:rPr lang="en" dirty="0"/>
              <a:t> wrap a tensor and saves a history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Used for </a:t>
            </a:r>
            <a:r>
              <a:rPr lang="en" b="1" dirty="0"/>
              <a:t>automatic differentiation</a:t>
            </a:r>
            <a:endParaRPr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A2C457-E5A4-FA44-BA7D-0021F0C23FAB}"/>
              </a:ext>
            </a:extLst>
          </p:cNvPr>
          <p:cNvSpPr/>
          <p:nvPr/>
        </p:nvSpPr>
        <p:spPr>
          <a:xfrm>
            <a:off x="710118" y="5006715"/>
            <a:ext cx="7636213" cy="1150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94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8200" y="61770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Which framework to choose ?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fr-FR" dirty="0" err="1"/>
              <a:t>Research</a:t>
            </a:r>
            <a:r>
              <a:rPr lang="fr-FR" dirty="0"/>
              <a:t>, </a:t>
            </a:r>
            <a:r>
              <a:rPr lang="fr-FR" dirty="0" err="1"/>
              <a:t>flexibility</a:t>
            </a:r>
            <a:r>
              <a:rPr lang="fr-FR" dirty="0"/>
              <a:t> and </a:t>
            </a:r>
            <a:r>
              <a:rPr lang="fr-FR" dirty="0" err="1"/>
              <a:t>being</a:t>
            </a:r>
            <a:r>
              <a:rPr lang="fr-FR" dirty="0"/>
              <a:t> happy in life ?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fr-FR" dirty="0" err="1"/>
              <a:t>Deployment</a:t>
            </a:r>
            <a:r>
              <a:rPr lang="fr-FR" dirty="0"/>
              <a:t> (mobile, web)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 marL="0" indent="0">
              <a:spcBef>
                <a:spcPts val="0"/>
              </a:spcBef>
              <a:buClr>
                <a:schemeClr val="folHlink"/>
              </a:buClr>
              <a:buSzPts val="3200"/>
              <a:buNone/>
            </a:pPr>
            <a:endParaRPr lang="fr-FR" dirty="0"/>
          </a:p>
        </p:txBody>
      </p:sp>
      <p:pic>
        <p:nvPicPr>
          <p:cNvPr id="4" name="Shape 106" descr="Image result for pytorch logo">
            <a:extLst>
              <a:ext uri="{FF2B5EF4-FFF2-40B4-BE49-F238E27FC236}">
                <a16:creationId xmlns:a16="http://schemas.microsoft.com/office/drawing/2014/main" id="{0B40A22A-D12A-F04A-A65B-896046BF0F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804" y="2351172"/>
            <a:ext cx="3165278" cy="63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05" descr="Image result for tensorflow logo">
            <a:extLst>
              <a:ext uri="{FF2B5EF4-FFF2-40B4-BE49-F238E27FC236}">
                <a16:creationId xmlns:a16="http://schemas.microsoft.com/office/drawing/2014/main" id="{7E7069A1-916C-B542-B5D1-4CE3530F7D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318" y="3983358"/>
            <a:ext cx="3187764" cy="557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21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57517" y="65443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/>
              <a:t>Gradients</a:t>
            </a:r>
            <a:endParaRPr sz="3600"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55600" y="2937269"/>
            <a:ext cx="662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torch.autograd.variable </a:t>
            </a: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Variable(torch.ones((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requires_grad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* y *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z.mean()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out.backward()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(x.grad)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b="1" dirty="0"/>
              <a:t>Variables</a:t>
            </a:r>
            <a:r>
              <a:rPr lang="en" dirty="0"/>
              <a:t> wrap a tensor and saves a history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Used for </a:t>
            </a:r>
            <a:r>
              <a:rPr lang="en" b="1" dirty="0"/>
              <a:t>automatic differentiation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3741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57517" y="65443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/>
              <a:t>Gradients</a:t>
            </a:r>
            <a:endParaRPr sz="3600"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55600" y="2937269"/>
            <a:ext cx="662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torch.autograd.variable </a:t>
            </a: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Variable(torch.ones((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requires_grad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* y *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z.mean()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out.backward()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(x.grad)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b="1" dirty="0"/>
              <a:t>Variables</a:t>
            </a:r>
            <a:r>
              <a:rPr lang="en" dirty="0"/>
              <a:t> wrap a tensor and saves a history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Used for </a:t>
            </a:r>
            <a:r>
              <a:rPr lang="en" b="1" dirty="0"/>
              <a:t>automatic differentiation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41F48A-385D-1247-9E46-B7C6D0984E54}"/>
              </a:ext>
            </a:extLst>
          </p:cNvPr>
          <p:cNvSpPr txBox="1"/>
          <p:nvPr/>
        </p:nvSpPr>
        <p:spPr>
          <a:xfrm>
            <a:off x="903122" y="5817348"/>
            <a:ext cx="784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This </a:t>
            </a:r>
            <a:r>
              <a:rPr lang="fr-FR" sz="2400" b="1" dirty="0" err="1">
                <a:solidFill>
                  <a:srgbClr val="FF0000"/>
                </a:solidFill>
              </a:rPr>
              <a:t>operation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goes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through</a:t>
            </a:r>
            <a:r>
              <a:rPr lang="fr-FR" sz="2400" b="1" dirty="0">
                <a:solidFill>
                  <a:srgbClr val="FF0000"/>
                </a:solidFill>
              </a:rPr>
              <a:t> the </a:t>
            </a:r>
            <a:r>
              <a:rPr lang="fr-FR" sz="2400" b="1" dirty="0" err="1">
                <a:solidFill>
                  <a:srgbClr val="FF0000"/>
                </a:solidFill>
              </a:rPr>
              <a:t>whole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differentiation</a:t>
            </a:r>
            <a:r>
              <a:rPr lang="fr-FR" sz="2400" b="1" dirty="0">
                <a:solidFill>
                  <a:srgbClr val="FF0000"/>
                </a:solidFill>
              </a:rPr>
              <a:t> graph</a:t>
            </a:r>
          </a:p>
        </p:txBody>
      </p:sp>
      <p:cxnSp>
        <p:nvCxnSpPr>
          <p:cNvPr id="4" name="Connecteur en angle 3">
            <a:extLst>
              <a:ext uri="{FF2B5EF4-FFF2-40B4-BE49-F238E27FC236}">
                <a16:creationId xmlns:a16="http://schemas.microsoft.com/office/drawing/2014/main" id="{C0F16708-6BF1-1245-8284-C7FECF87C02A}"/>
              </a:ext>
            </a:extLst>
          </p:cNvPr>
          <p:cNvCxnSpPr/>
          <p:nvPr/>
        </p:nvCxnSpPr>
        <p:spPr>
          <a:xfrm rot="10800000">
            <a:off x="3582650" y="5126637"/>
            <a:ext cx="1286901" cy="674557"/>
          </a:xfrm>
          <a:prstGeom prst="bentConnector3">
            <a:avLst>
              <a:gd name="adj1" fmla="val 107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552D88-D5F7-B74A-A624-BFAE6343E92A}"/>
              </a:ext>
            </a:extLst>
          </p:cNvPr>
          <p:cNvCxnSpPr/>
          <p:nvPr/>
        </p:nvCxnSpPr>
        <p:spPr>
          <a:xfrm flipV="1">
            <a:off x="1274165" y="3972394"/>
            <a:ext cx="0" cy="1334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57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757517" y="65443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/>
              <a:t>Gradients</a:t>
            </a:r>
            <a:endParaRPr sz="3600" b="1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1555600" y="2937269"/>
            <a:ext cx="6627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from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torch.autograd.variable </a:t>
            </a: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import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Variable(torch.ones((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requires_grad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x +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 * y * </a:t>
            </a:r>
            <a:r>
              <a:rPr lang="en">
                <a:solidFill>
                  <a:srgbClr val="FF45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 </a:t>
            </a:r>
            <a:r>
              <a:rPr lang="en">
                <a:solidFill>
                  <a:srgbClr val="66CC66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z.mean()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out.backward()</a:t>
            </a:r>
            <a:b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b="1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print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(x.grad)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1531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b="1" dirty="0"/>
              <a:t>Variables</a:t>
            </a:r>
            <a:r>
              <a:rPr lang="en" dirty="0"/>
              <a:t> wrap a tensor and saves a history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Used for </a:t>
            </a:r>
            <a:r>
              <a:rPr lang="en" b="1" dirty="0"/>
              <a:t>automatic differentiation</a:t>
            </a:r>
            <a:endParaRPr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41F48A-385D-1247-9E46-B7C6D0984E54}"/>
              </a:ext>
            </a:extLst>
          </p:cNvPr>
          <p:cNvSpPr txBox="1"/>
          <p:nvPr/>
        </p:nvSpPr>
        <p:spPr>
          <a:xfrm>
            <a:off x="903122" y="5817348"/>
            <a:ext cx="784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This </a:t>
            </a:r>
            <a:r>
              <a:rPr lang="fr-FR" sz="2400" b="1" dirty="0" err="1">
                <a:solidFill>
                  <a:srgbClr val="FF0000"/>
                </a:solidFill>
              </a:rPr>
              <a:t>operation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goes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through</a:t>
            </a:r>
            <a:r>
              <a:rPr lang="fr-FR" sz="2400" b="1" dirty="0">
                <a:solidFill>
                  <a:srgbClr val="FF0000"/>
                </a:solidFill>
              </a:rPr>
              <a:t> the </a:t>
            </a:r>
            <a:r>
              <a:rPr lang="fr-FR" sz="2400" b="1" dirty="0" err="1">
                <a:solidFill>
                  <a:srgbClr val="FF0000"/>
                </a:solidFill>
              </a:rPr>
              <a:t>whole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differentiation</a:t>
            </a:r>
            <a:r>
              <a:rPr lang="fr-FR" sz="2400" b="1" dirty="0">
                <a:solidFill>
                  <a:srgbClr val="FF0000"/>
                </a:solidFill>
              </a:rPr>
              <a:t> graph</a:t>
            </a:r>
          </a:p>
        </p:txBody>
      </p:sp>
      <p:cxnSp>
        <p:nvCxnSpPr>
          <p:cNvPr id="4" name="Connecteur en angle 3">
            <a:extLst>
              <a:ext uri="{FF2B5EF4-FFF2-40B4-BE49-F238E27FC236}">
                <a16:creationId xmlns:a16="http://schemas.microsoft.com/office/drawing/2014/main" id="{C0F16708-6BF1-1245-8284-C7FECF87C02A}"/>
              </a:ext>
            </a:extLst>
          </p:cNvPr>
          <p:cNvCxnSpPr/>
          <p:nvPr/>
        </p:nvCxnSpPr>
        <p:spPr>
          <a:xfrm rot="10800000">
            <a:off x="3582650" y="5126637"/>
            <a:ext cx="1286901" cy="674557"/>
          </a:xfrm>
          <a:prstGeom prst="bentConnector3">
            <a:avLst>
              <a:gd name="adj1" fmla="val 107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0552D88-D5F7-B74A-A624-BFAE6343E92A}"/>
              </a:ext>
            </a:extLst>
          </p:cNvPr>
          <p:cNvCxnSpPr/>
          <p:nvPr/>
        </p:nvCxnSpPr>
        <p:spPr>
          <a:xfrm flipV="1">
            <a:off x="1274165" y="3972394"/>
            <a:ext cx="0" cy="1334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3DFD92D-84D2-984C-A9E1-94B975FEA87F}"/>
              </a:ext>
            </a:extLst>
          </p:cNvPr>
          <p:cNvSpPr txBox="1"/>
          <p:nvPr/>
        </p:nvSpPr>
        <p:spPr>
          <a:xfrm>
            <a:off x="4606708" y="625652"/>
            <a:ext cx="3904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NOTE = </a:t>
            </a:r>
            <a:r>
              <a:rPr lang="fr-FR" sz="2800" b="1" dirty="0" err="1">
                <a:solidFill>
                  <a:srgbClr val="FF0000"/>
                </a:solidFill>
              </a:rPr>
              <a:t>Since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Pytorch</a:t>
            </a:r>
            <a:r>
              <a:rPr lang="fr-FR" sz="2800" b="1" dirty="0">
                <a:solidFill>
                  <a:srgbClr val="FF0000"/>
                </a:solidFill>
              </a:rPr>
              <a:t> 0.4</a:t>
            </a:r>
          </a:p>
          <a:p>
            <a:r>
              <a:rPr lang="fr-FR" sz="2800" b="1" dirty="0">
                <a:solidFill>
                  <a:srgbClr val="FF0000"/>
                </a:solidFill>
              </a:rPr>
              <a:t>All </a:t>
            </a:r>
            <a:r>
              <a:rPr lang="fr-FR" sz="2800" b="1" dirty="0" err="1">
                <a:solidFill>
                  <a:srgbClr val="FF0000"/>
                </a:solidFill>
              </a:rPr>
              <a:t>tensors</a:t>
            </a:r>
            <a:r>
              <a:rPr lang="fr-FR" sz="2800" b="1" dirty="0">
                <a:solidFill>
                  <a:srgbClr val="FF0000"/>
                </a:solidFill>
              </a:rPr>
              <a:t> are Variables</a:t>
            </a:r>
          </a:p>
        </p:txBody>
      </p:sp>
    </p:spTree>
    <p:extLst>
      <p:ext uri="{BB962C8B-B14F-4D97-AF65-F5344CB8AC3E}">
        <p14:creationId xmlns:p14="http://schemas.microsoft.com/office/powerpoint/2010/main" val="95016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2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2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19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69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7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90">
            <a:extLst>
              <a:ext uri="{FF2B5EF4-FFF2-40B4-BE49-F238E27FC236}">
                <a16:creationId xmlns:a16="http://schemas.microsoft.com/office/drawing/2014/main" id="{0AA8E6CA-ED4C-334F-8699-E4398781E1DE}"/>
              </a:ext>
            </a:extLst>
          </p:cNvPr>
          <p:cNvSpPr txBox="1"/>
          <p:nvPr/>
        </p:nvSpPr>
        <p:spPr>
          <a:xfrm>
            <a:off x="493359" y="2175955"/>
            <a:ext cx="8324609" cy="40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Chord-level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layer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   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__(self,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super(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self).__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nn.Parameter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F.tanh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timestep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alpha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F.softmax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weighted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out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(alpha, X),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out, alpha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BE222E5-86C6-C34E-BB47-CC541D5FE0AB}"/>
              </a:ext>
            </a:extLst>
          </p:cNvPr>
          <p:cNvSpPr/>
          <p:nvPr/>
        </p:nvSpPr>
        <p:spPr>
          <a:xfrm>
            <a:off x="828425" y="3894660"/>
            <a:ext cx="7636213" cy="2715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630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90">
            <a:extLst>
              <a:ext uri="{FF2B5EF4-FFF2-40B4-BE49-F238E27FC236}">
                <a16:creationId xmlns:a16="http://schemas.microsoft.com/office/drawing/2014/main" id="{0AA8E6CA-ED4C-334F-8699-E4398781E1DE}"/>
              </a:ext>
            </a:extLst>
          </p:cNvPr>
          <p:cNvSpPr txBox="1"/>
          <p:nvPr/>
        </p:nvSpPr>
        <p:spPr>
          <a:xfrm>
            <a:off x="493359" y="2175955"/>
            <a:ext cx="8324609" cy="40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Chord-level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layer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   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__(self,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super(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self).__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nn.Parameter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F.tanh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timestep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alpha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F.softmax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weighted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out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(alpha, X),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out, alpha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BE222E5-86C6-C34E-BB47-CC541D5FE0AB}"/>
              </a:ext>
            </a:extLst>
          </p:cNvPr>
          <p:cNvSpPr/>
          <p:nvPr/>
        </p:nvSpPr>
        <p:spPr>
          <a:xfrm>
            <a:off x="828425" y="4356324"/>
            <a:ext cx="7636213" cy="22538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2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8200" y="61770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Which framework to choose ?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fr-FR" dirty="0" err="1"/>
              <a:t>Research</a:t>
            </a:r>
            <a:r>
              <a:rPr lang="fr-FR" dirty="0"/>
              <a:t>, </a:t>
            </a:r>
            <a:r>
              <a:rPr lang="fr-FR" dirty="0" err="1"/>
              <a:t>flexibility</a:t>
            </a:r>
            <a:r>
              <a:rPr lang="fr-FR" dirty="0"/>
              <a:t> and </a:t>
            </a:r>
            <a:r>
              <a:rPr lang="fr-FR" dirty="0" err="1"/>
              <a:t>being</a:t>
            </a:r>
            <a:r>
              <a:rPr lang="fr-FR" dirty="0"/>
              <a:t> happy in life ?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fr-FR" dirty="0" err="1"/>
              <a:t>Deployment</a:t>
            </a:r>
            <a:r>
              <a:rPr lang="fr-FR" dirty="0"/>
              <a:t> (mobile, web)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endParaRPr lang="fr-FR"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fr-FR" dirty="0"/>
              <a:t>Are </a:t>
            </a:r>
            <a:r>
              <a:rPr lang="fr-FR" dirty="0" err="1"/>
              <a:t>you</a:t>
            </a:r>
            <a:r>
              <a:rPr lang="fr-FR" dirty="0"/>
              <a:t> a </a:t>
            </a:r>
            <a:r>
              <a:rPr lang="fr-FR" dirty="0" err="1"/>
              <a:t>senile</a:t>
            </a:r>
            <a:r>
              <a:rPr lang="fr-FR" dirty="0"/>
              <a:t> 82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</a:t>
            </a:r>
            <a:r>
              <a:rPr lang="fr-FR" dirty="0" err="1"/>
              <a:t>drunk</a:t>
            </a:r>
            <a:r>
              <a:rPr lang="fr-FR" dirty="0"/>
              <a:t> </a:t>
            </a:r>
            <a:r>
              <a:rPr lang="fr-FR" dirty="0" err="1"/>
              <a:t>person</a:t>
            </a:r>
            <a:r>
              <a:rPr lang="fr-FR" dirty="0"/>
              <a:t> ?</a:t>
            </a:r>
            <a:endParaRPr dirty="0"/>
          </a:p>
        </p:txBody>
      </p:sp>
      <p:pic>
        <p:nvPicPr>
          <p:cNvPr id="4" name="Shape 106" descr="Image result for pytorch logo">
            <a:extLst>
              <a:ext uri="{FF2B5EF4-FFF2-40B4-BE49-F238E27FC236}">
                <a16:creationId xmlns:a16="http://schemas.microsoft.com/office/drawing/2014/main" id="{0B40A22A-D12A-F04A-A65B-896046BF0F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804" y="2351172"/>
            <a:ext cx="3165278" cy="63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863A27B-B562-6D49-AF43-29DE1D3D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951" y="5573985"/>
            <a:ext cx="735748" cy="73574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BE751C-66BE-C64C-BB05-A2C3FFE53F1F}"/>
              </a:ext>
            </a:extLst>
          </p:cNvPr>
          <p:cNvSpPr txBox="1"/>
          <p:nvPr/>
        </p:nvSpPr>
        <p:spPr>
          <a:xfrm>
            <a:off x="4453729" y="5555282"/>
            <a:ext cx="11429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eras</a:t>
            </a:r>
            <a:endParaRPr lang="fr-FR" sz="4400" dirty="0"/>
          </a:p>
        </p:txBody>
      </p:sp>
      <p:pic>
        <p:nvPicPr>
          <p:cNvPr id="7" name="Shape 105" descr="Image result for tensorflow logo">
            <a:extLst>
              <a:ext uri="{FF2B5EF4-FFF2-40B4-BE49-F238E27FC236}">
                <a16:creationId xmlns:a16="http://schemas.microsoft.com/office/drawing/2014/main" id="{7E7069A1-916C-B542-B5D1-4CE3530F7DE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318" y="3983358"/>
            <a:ext cx="3187764" cy="557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625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90">
            <a:extLst>
              <a:ext uri="{FF2B5EF4-FFF2-40B4-BE49-F238E27FC236}">
                <a16:creationId xmlns:a16="http://schemas.microsoft.com/office/drawing/2014/main" id="{0AA8E6CA-ED4C-334F-8699-E4398781E1DE}"/>
              </a:ext>
            </a:extLst>
          </p:cNvPr>
          <p:cNvSpPr txBox="1"/>
          <p:nvPr/>
        </p:nvSpPr>
        <p:spPr>
          <a:xfrm>
            <a:off x="493359" y="2175955"/>
            <a:ext cx="8324609" cy="40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Chord-level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layer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   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__(self,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super(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self).__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nn.Parameter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F.tanh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timestep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alpha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F.softmax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weighted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out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(alpha, X),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out, alpha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6A7A944-45E6-584E-B6EA-40982D5C135F}"/>
              </a:ext>
            </a:extLst>
          </p:cNvPr>
          <p:cNvSpPr txBox="1"/>
          <p:nvPr/>
        </p:nvSpPr>
        <p:spPr>
          <a:xfrm>
            <a:off x="5029051" y="10363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82E5C27-2CA8-3A4B-9ECD-E57454AB7510}"/>
              </a:ext>
            </a:extLst>
          </p:cNvPr>
          <p:cNvSpPr txBox="1"/>
          <p:nvPr/>
        </p:nvSpPr>
        <p:spPr>
          <a:xfrm>
            <a:off x="487694" y="44265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E222E5-86C6-C34E-BB47-CC541D5FE0AB}"/>
              </a:ext>
            </a:extLst>
          </p:cNvPr>
          <p:cNvSpPr/>
          <p:nvPr/>
        </p:nvSpPr>
        <p:spPr>
          <a:xfrm>
            <a:off x="828425" y="4844449"/>
            <a:ext cx="7636213" cy="1780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579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90">
            <a:extLst>
              <a:ext uri="{FF2B5EF4-FFF2-40B4-BE49-F238E27FC236}">
                <a16:creationId xmlns:a16="http://schemas.microsoft.com/office/drawing/2014/main" id="{0AA8E6CA-ED4C-334F-8699-E4398781E1DE}"/>
              </a:ext>
            </a:extLst>
          </p:cNvPr>
          <p:cNvSpPr txBox="1"/>
          <p:nvPr/>
        </p:nvSpPr>
        <p:spPr>
          <a:xfrm>
            <a:off x="493359" y="2175955"/>
            <a:ext cx="8324609" cy="40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Chord-level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layer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   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__(self,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super(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self).__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nn.Parameter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F.tanh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timestep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alpha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F.softmax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weighted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out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(alpha, X),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out, alpha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6A7A944-45E6-584E-B6EA-40982D5C135F}"/>
              </a:ext>
            </a:extLst>
          </p:cNvPr>
          <p:cNvSpPr txBox="1"/>
          <p:nvPr/>
        </p:nvSpPr>
        <p:spPr>
          <a:xfrm>
            <a:off x="5029051" y="10363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01E29C6-3037-3B43-9BA9-C62F208A143B}"/>
              </a:ext>
            </a:extLst>
          </p:cNvPr>
          <p:cNvSpPr txBox="1"/>
          <p:nvPr/>
        </p:nvSpPr>
        <p:spPr>
          <a:xfrm>
            <a:off x="8239786" y="17431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82E5C27-2CA8-3A4B-9ECD-E57454AB7510}"/>
              </a:ext>
            </a:extLst>
          </p:cNvPr>
          <p:cNvSpPr txBox="1"/>
          <p:nvPr/>
        </p:nvSpPr>
        <p:spPr>
          <a:xfrm>
            <a:off x="487694" y="44265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23A4908-9B2E-F540-BC6D-F1E17F4608B4}"/>
              </a:ext>
            </a:extLst>
          </p:cNvPr>
          <p:cNvSpPr txBox="1"/>
          <p:nvPr/>
        </p:nvSpPr>
        <p:spPr>
          <a:xfrm>
            <a:off x="498022" y="4919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E222E5-86C6-C34E-BB47-CC541D5FE0AB}"/>
              </a:ext>
            </a:extLst>
          </p:cNvPr>
          <p:cNvSpPr/>
          <p:nvPr/>
        </p:nvSpPr>
        <p:spPr>
          <a:xfrm>
            <a:off x="828425" y="5312117"/>
            <a:ext cx="7636213" cy="1388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082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90">
            <a:extLst>
              <a:ext uri="{FF2B5EF4-FFF2-40B4-BE49-F238E27FC236}">
                <a16:creationId xmlns:a16="http://schemas.microsoft.com/office/drawing/2014/main" id="{0AA8E6CA-ED4C-334F-8699-E4398781E1DE}"/>
              </a:ext>
            </a:extLst>
          </p:cNvPr>
          <p:cNvSpPr txBox="1"/>
          <p:nvPr/>
        </p:nvSpPr>
        <p:spPr>
          <a:xfrm>
            <a:off x="493359" y="2175955"/>
            <a:ext cx="8324609" cy="40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Chord-level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layer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   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__(self,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super(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self).__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nn.Parameter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F.tanh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timestep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alpha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F.softmax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weighted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out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(alpha, X),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out, alpha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6A7A944-45E6-584E-B6EA-40982D5C135F}"/>
              </a:ext>
            </a:extLst>
          </p:cNvPr>
          <p:cNvSpPr txBox="1"/>
          <p:nvPr/>
        </p:nvSpPr>
        <p:spPr>
          <a:xfrm>
            <a:off x="5029051" y="10363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01E29C6-3037-3B43-9BA9-C62F208A143B}"/>
              </a:ext>
            </a:extLst>
          </p:cNvPr>
          <p:cNvSpPr txBox="1"/>
          <p:nvPr/>
        </p:nvSpPr>
        <p:spPr>
          <a:xfrm>
            <a:off x="8239786" y="17431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A6DBC4-CCDD-5A4B-90FC-0197E5E26A7C}"/>
              </a:ext>
            </a:extLst>
          </p:cNvPr>
          <p:cNvSpPr txBox="1"/>
          <p:nvPr/>
        </p:nvSpPr>
        <p:spPr>
          <a:xfrm>
            <a:off x="5212755" y="25382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82E5C27-2CA8-3A4B-9ECD-E57454AB7510}"/>
              </a:ext>
            </a:extLst>
          </p:cNvPr>
          <p:cNvSpPr txBox="1"/>
          <p:nvPr/>
        </p:nvSpPr>
        <p:spPr>
          <a:xfrm>
            <a:off x="487694" y="44265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23A4908-9B2E-F540-BC6D-F1E17F4608B4}"/>
              </a:ext>
            </a:extLst>
          </p:cNvPr>
          <p:cNvSpPr txBox="1"/>
          <p:nvPr/>
        </p:nvSpPr>
        <p:spPr>
          <a:xfrm>
            <a:off x="498022" y="4919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B0766E3-129E-BD43-B114-0AA8164007B3}"/>
              </a:ext>
            </a:extLst>
          </p:cNvPr>
          <p:cNvSpPr txBox="1"/>
          <p:nvPr/>
        </p:nvSpPr>
        <p:spPr>
          <a:xfrm>
            <a:off x="487694" y="54245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E222E5-86C6-C34E-BB47-CC541D5FE0AB}"/>
              </a:ext>
            </a:extLst>
          </p:cNvPr>
          <p:cNvSpPr/>
          <p:nvPr/>
        </p:nvSpPr>
        <p:spPr>
          <a:xfrm>
            <a:off x="828425" y="5774837"/>
            <a:ext cx="7636213" cy="925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23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87694" y="30966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Network definition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Shape 190">
            <a:extLst>
              <a:ext uri="{FF2B5EF4-FFF2-40B4-BE49-F238E27FC236}">
                <a16:creationId xmlns:a16="http://schemas.microsoft.com/office/drawing/2014/main" id="{0AA8E6CA-ED4C-334F-8699-E4398781E1DE}"/>
              </a:ext>
            </a:extLst>
          </p:cNvPr>
          <p:cNvSpPr txBox="1"/>
          <p:nvPr/>
        </p:nvSpPr>
        <p:spPr>
          <a:xfrm>
            <a:off x="493359" y="2175955"/>
            <a:ext cx="8324609" cy="40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Chord-level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layer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nn.Module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   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__(self,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super(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ChordLevelAttention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self).__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__()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nn.Linear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nn.Parameter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torch.rand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))</a:t>
            </a:r>
          </a:p>
          <a:p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forward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(self, X):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hidden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F.tanh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mlp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(X))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attention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weights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timestep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alpha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F.softmax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u_it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600" dirty="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self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u_w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#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weighted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sequence</a:t>
            </a:r>
            <a:endParaRPr lang="fr-FR"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out =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torch.sum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torch.matmul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(alpha, X), </a:t>
            </a:r>
            <a:r>
              <a:rPr lang="fr-FR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dim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=1)</a:t>
            </a:r>
          </a:p>
          <a:p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 sz="1600" b="1" dirty="0">
                <a:solidFill>
                  <a:srgbClr val="FF7700"/>
                </a:solidFill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fr-FR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out, alpha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286C3B-01F8-0A49-9605-9CCBB2F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53" y="1147787"/>
            <a:ext cx="2917709" cy="2917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D1510E-7DC7-E24C-9E12-7AFD6095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043" y="1645340"/>
            <a:ext cx="2554967" cy="72548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12AC0FE-BFE5-6543-9E5E-91A2E7FBD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210" y="2604782"/>
            <a:ext cx="1726968" cy="607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161C37-60EA-154C-A31D-691C41A91165}"/>
              </a:ext>
            </a:extLst>
          </p:cNvPr>
          <p:cNvSpPr txBox="1"/>
          <p:nvPr/>
        </p:nvSpPr>
        <p:spPr>
          <a:xfrm>
            <a:off x="487694" y="1276352"/>
            <a:ext cx="422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Implementing</a:t>
            </a:r>
            <a:r>
              <a:rPr lang="fr-FR" sz="2400" dirty="0"/>
              <a:t> [Yang et. al 2016] </a:t>
            </a:r>
          </a:p>
          <a:p>
            <a:r>
              <a:rPr lang="fr-FR" sz="2400" dirty="0"/>
              <a:t>Attention layer on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3A907F7-3067-654A-80F6-813D979E6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573" y="1732750"/>
            <a:ext cx="372126" cy="30533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B66E69E-3616-254F-8359-EE8455B67C81}"/>
              </a:ext>
            </a:extLst>
          </p:cNvPr>
          <p:cNvSpPr txBox="1"/>
          <p:nvPr/>
        </p:nvSpPr>
        <p:spPr>
          <a:xfrm>
            <a:off x="6632964" y="3147732"/>
            <a:ext cx="2265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</a:rPr>
              <a:t>Trainable</a:t>
            </a:r>
            <a:r>
              <a:rPr lang="fr-FR" sz="2400" b="1" dirty="0">
                <a:solidFill>
                  <a:srgbClr val="FF0000"/>
                </a:solidFill>
              </a:rPr>
              <a:t> matrix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5EADA36-4686-C247-ACCF-966264FA3963}"/>
              </a:ext>
            </a:extLst>
          </p:cNvPr>
          <p:cNvCxnSpPr/>
          <p:nvPr/>
        </p:nvCxnSpPr>
        <p:spPr>
          <a:xfrm>
            <a:off x="7764906" y="2452227"/>
            <a:ext cx="0" cy="665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F87A5E30-D095-4E4D-90C6-AD714CECBC6F}"/>
              </a:ext>
            </a:extLst>
          </p:cNvPr>
          <p:cNvSpPr txBox="1"/>
          <p:nvPr/>
        </p:nvSpPr>
        <p:spPr>
          <a:xfrm>
            <a:off x="3650393" y="1792239"/>
            <a:ext cx="124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Softmax</a:t>
            </a:r>
            <a:endParaRPr lang="fr-FR" sz="2400" b="1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F4EADC0-E215-E34C-A8C2-498C4DCE3B5D}"/>
              </a:ext>
            </a:extLst>
          </p:cNvPr>
          <p:cNvCxnSpPr/>
          <p:nvPr/>
        </p:nvCxnSpPr>
        <p:spPr>
          <a:xfrm>
            <a:off x="4976735" y="2038085"/>
            <a:ext cx="419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505BE82F-E1E2-164D-BFE6-B67DB1C232FA}"/>
              </a:ext>
            </a:extLst>
          </p:cNvPr>
          <p:cNvSpPr txBox="1"/>
          <p:nvPr/>
        </p:nvSpPr>
        <p:spPr>
          <a:xfrm>
            <a:off x="6281043" y="309664"/>
            <a:ext cx="229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Affine </a:t>
            </a:r>
            <a:r>
              <a:rPr lang="fr-FR" sz="2400" b="1" dirty="0" err="1"/>
              <a:t>transform</a:t>
            </a:r>
            <a:endParaRPr lang="fr-FR" sz="2400" b="1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2F1DE7-24CE-A54A-B773-8F7648EAC49F}"/>
              </a:ext>
            </a:extLst>
          </p:cNvPr>
          <p:cNvCxnSpPr>
            <a:cxnSpLocks/>
          </p:cNvCxnSpPr>
          <p:nvPr/>
        </p:nvCxnSpPr>
        <p:spPr>
          <a:xfrm>
            <a:off x="7555044" y="816275"/>
            <a:ext cx="0" cy="316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D6A7A944-45E6-584E-B6EA-40982D5C135F}"/>
              </a:ext>
            </a:extLst>
          </p:cNvPr>
          <p:cNvSpPr txBox="1"/>
          <p:nvPr/>
        </p:nvSpPr>
        <p:spPr>
          <a:xfrm>
            <a:off x="5029051" y="10363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01E29C6-3037-3B43-9BA9-C62F208A143B}"/>
              </a:ext>
            </a:extLst>
          </p:cNvPr>
          <p:cNvSpPr txBox="1"/>
          <p:nvPr/>
        </p:nvSpPr>
        <p:spPr>
          <a:xfrm>
            <a:off x="8239786" y="17431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0A6DBC4-CCDD-5A4B-90FC-0197E5E26A7C}"/>
              </a:ext>
            </a:extLst>
          </p:cNvPr>
          <p:cNvSpPr txBox="1"/>
          <p:nvPr/>
        </p:nvSpPr>
        <p:spPr>
          <a:xfrm>
            <a:off x="5212755" y="25382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82E5C27-2CA8-3A4B-9ECD-E57454AB7510}"/>
              </a:ext>
            </a:extLst>
          </p:cNvPr>
          <p:cNvSpPr txBox="1"/>
          <p:nvPr/>
        </p:nvSpPr>
        <p:spPr>
          <a:xfrm>
            <a:off x="487694" y="44265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23A4908-9B2E-F540-BC6D-F1E17F4608B4}"/>
              </a:ext>
            </a:extLst>
          </p:cNvPr>
          <p:cNvSpPr txBox="1"/>
          <p:nvPr/>
        </p:nvSpPr>
        <p:spPr>
          <a:xfrm>
            <a:off x="498022" y="49193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B0766E3-129E-BD43-B114-0AA8164007B3}"/>
              </a:ext>
            </a:extLst>
          </p:cNvPr>
          <p:cNvSpPr txBox="1"/>
          <p:nvPr/>
        </p:nvSpPr>
        <p:spPr>
          <a:xfrm>
            <a:off x="487694" y="542459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2F7D31-6248-8046-8A9F-024A45E8EA1F}"/>
              </a:ext>
            </a:extLst>
          </p:cNvPr>
          <p:cNvSpPr txBox="1"/>
          <p:nvPr/>
        </p:nvSpPr>
        <p:spPr>
          <a:xfrm>
            <a:off x="879563" y="6101596"/>
            <a:ext cx="7762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And </a:t>
            </a:r>
            <a:r>
              <a:rPr lang="fr-FR" sz="2800" b="1" dirty="0" err="1">
                <a:solidFill>
                  <a:srgbClr val="FF0000"/>
                </a:solidFill>
              </a:rPr>
              <a:t>Pytorch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handles</a:t>
            </a:r>
            <a:r>
              <a:rPr lang="fr-FR" sz="2800" b="1" dirty="0">
                <a:solidFill>
                  <a:srgbClr val="FF0000"/>
                </a:solidFill>
              </a:rPr>
              <a:t> all </a:t>
            </a:r>
            <a:r>
              <a:rPr lang="fr-FR" sz="2800" b="1" dirty="0" err="1">
                <a:solidFill>
                  <a:srgbClr val="FF0000"/>
                </a:solidFill>
              </a:rPr>
              <a:t>derivations</a:t>
            </a:r>
            <a:r>
              <a:rPr lang="fr-FR" sz="2800" b="1" dirty="0">
                <a:solidFill>
                  <a:srgbClr val="FF0000"/>
                </a:solidFill>
              </a:rPr>
              <a:t> and gradients !</a:t>
            </a:r>
          </a:p>
        </p:txBody>
      </p:sp>
    </p:spTree>
    <p:extLst>
      <p:ext uri="{BB962C8B-B14F-4D97-AF65-F5344CB8AC3E}">
        <p14:creationId xmlns:p14="http://schemas.microsoft.com/office/powerpoint/2010/main" val="4207132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So what about data ?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6B4BB3-F88A-8E41-9864-4F4490689E95}"/>
              </a:ext>
            </a:extLst>
          </p:cNvPr>
          <p:cNvSpPr/>
          <p:nvPr/>
        </p:nvSpPr>
        <p:spPr>
          <a:xfrm>
            <a:off x="757001" y="2358957"/>
            <a:ext cx="72327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IBMPlexMono"/>
              </a:rPr>
              <a:t>import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555555"/>
                </a:solidFill>
                <a:latin typeface="IBMPlexMono"/>
              </a:rPr>
              <a:t>torchvision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b="1" dirty="0">
                <a:solidFill>
                  <a:srgbClr val="000000"/>
                </a:solidFill>
                <a:latin typeface="IBMPlexMono"/>
              </a:rPr>
              <a:t>import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555555"/>
                </a:solidFill>
                <a:latin typeface="IBMPlexMono"/>
              </a:rPr>
              <a:t>torchvision.transforms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as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555555"/>
                </a:solidFill>
                <a:latin typeface="IBMPlexMono"/>
              </a:rPr>
              <a:t>transforms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>
                <a:solidFill>
                  <a:srgbClr val="6C6C6D"/>
                </a:solidFill>
                <a:latin typeface="FreightSans"/>
              </a:rPr>
              <a:t># Use </a:t>
            </a:r>
            <a:r>
              <a:rPr lang="fr-FR" dirty="0" err="1">
                <a:solidFill>
                  <a:srgbClr val="6C6C6D"/>
                </a:solidFill>
                <a:latin typeface="FreightSans"/>
              </a:rPr>
              <a:t>transform</a:t>
            </a:r>
            <a:r>
              <a:rPr lang="fr-FR" dirty="0">
                <a:solidFill>
                  <a:srgbClr val="6C6C6D"/>
                </a:solidFill>
                <a:latin typeface="FreightSans"/>
              </a:rPr>
              <a:t> to </a:t>
            </a:r>
            <a:r>
              <a:rPr lang="fr-FR" dirty="0" err="1">
                <a:solidFill>
                  <a:srgbClr val="6C6C6D"/>
                </a:solidFill>
                <a:latin typeface="FreightSans"/>
              </a:rPr>
              <a:t>Tensors</a:t>
            </a:r>
            <a:r>
              <a:rPr lang="fr-FR" dirty="0">
                <a:solidFill>
                  <a:srgbClr val="6C6C6D"/>
                </a:solidFill>
                <a:latin typeface="FreightSans"/>
              </a:rPr>
              <a:t> of </a:t>
            </a:r>
            <a:r>
              <a:rPr lang="fr-FR" dirty="0" err="1">
                <a:solidFill>
                  <a:srgbClr val="6C6C6D"/>
                </a:solidFill>
                <a:latin typeface="FreightSans"/>
              </a:rPr>
              <a:t>normalized</a:t>
            </a:r>
            <a:r>
              <a:rPr lang="fr-FR" dirty="0">
                <a:solidFill>
                  <a:srgbClr val="6C6C6D"/>
                </a:solidFill>
                <a:latin typeface="FreightSans"/>
              </a:rPr>
              <a:t> range [-1, 1].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transform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transforms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Compose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>
                <a:solidFill>
                  <a:srgbClr val="212529"/>
                </a:solidFill>
                <a:latin typeface="IBMPlexMono"/>
              </a:rPr>
              <a:t>[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transforms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ToTensor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(),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transforms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Normalize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((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0.5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0.5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0.5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0.5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0.5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0.5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))])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trainset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 err="1">
                <a:solidFill>
                  <a:srgbClr val="212529"/>
                </a:solidFill>
                <a:latin typeface="IBMPlexMono"/>
              </a:rPr>
              <a:t>torchvision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b="1" dirty="0" err="1">
                <a:solidFill>
                  <a:srgbClr val="212529"/>
                </a:solidFill>
                <a:latin typeface="IBMPlexMono"/>
              </a:rPr>
              <a:t>datasets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b="1" dirty="0" err="1">
                <a:solidFill>
                  <a:srgbClr val="212529"/>
                </a:solidFill>
                <a:latin typeface="IBMPlexMono"/>
              </a:rPr>
              <a:t>MNIST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root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DD1144"/>
                </a:solidFill>
                <a:latin typeface="IBMPlexMono"/>
              </a:rPr>
              <a:t>'./data'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train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 err="1">
                <a:solidFill>
                  <a:srgbClr val="999999"/>
                </a:solidFill>
                <a:latin typeface="IBMPlexMono"/>
              </a:rPr>
              <a:t>True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download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 err="1">
                <a:solidFill>
                  <a:srgbClr val="999999"/>
                </a:solidFill>
                <a:latin typeface="IBMPlexMono"/>
              </a:rPr>
              <a:t>True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transform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transform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</a:p>
          <a:p>
            <a:r>
              <a:rPr lang="fr-FR" dirty="0" err="1">
                <a:solidFill>
                  <a:srgbClr val="212529"/>
                </a:solidFill>
                <a:latin typeface="IBMPlexMono"/>
              </a:rPr>
              <a:t>trainloader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torch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utils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data</a:t>
            </a:r>
            <a:r>
              <a:rPr lang="fr-FR" b="1" dirty="0" err="1">
                <a:solidFill>
                  <a:srgbClr val="000000"/>
                </a:solidFill>
                <a:latin typeface="IBMPlexMono"/>
              </a:rPr>
              <a:t>.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DataLoader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(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trainset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batch_size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4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shuffle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 err="1">
                <a:solidFill>
                  <a:srgbClr val="999999"/>
                </a:solidFill>
                <a:latin typeface="IBMPlexMono"/>
              </a:rPr>
              <a:t>True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,</a:t>
            </a:r>
            <a:r>
              <a:rPr lang="fr-FR" dirty="0">
                <a:solidFill>
                  <a:srgbClr val="212529"/>
                </a:solidFill>
                <a:latin typeface="FreightSans"/>
              </a:rPr>
              <a:t> </a:t>
            </a:r>
            <a:r>
              <a:rPr lang="fr-FR" dirty="0" err="1">
                <a:solidFill>
                  <a:srgbClr val="212529"/>
                </a:solidFill>
                <a:latin typeface="IBMPlexMono"/>
              </a:rPr>
              <a:t>num_workers</a:t>
            </a:r>
            <a:r>
              <a:rPr lang="fr-FR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dirty="0">
                <a:solidFill>
                  <a:srgbClr val="009999"/>
                </a:solidFill>
                <a:latin typeface="IBMPlexMono"/>
              </a:rPr>
              <a:t>2</a:t>
            </a:r>
            <a:r>
              <a:rPr lang="fr-FR" dirty="0">
                <a:solidFill>
                  <a:srgbClr val="212529"/>
                </a:solidFill>
                <a:latin typeface="IBMPlexMono"/>
              </a:rPr>
              <a:t>)</a:t>
            </a:r>
            <a:endParaRPr lang="fr-FR" b="0" i="0" dirty="0">
              <a:solidFill>
                <a:srgbClr val="212529"/>
              </a:solidFill>
              <a:effectLst/>
              <a:latin typeface="Freight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4EA26-6B5E-3842-A743-E72E8723874B}"/>
              </a:ext>
            </a:extLst>
          </p:cNvPr>
          <p:cNvSpPr/>
          <p:nvPr/>
        </p:nvSpPr>
        <p:spPr>
          <a:xfrm>
            <a:off x="757003" y="1474789"/>
            <a:ext cx="7697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latin typeface="FreightSans"/>
              </a:rPr>
              <a:t>Using</a:t>
            </a:r>
            <a:r>
              <a:rPr lang="fr-FR" sz="2400" dirty="0">
                <a:latin typeface="FreightSans"/>
              </a:rPr>
              <a:t> </a:t>
            </a:r>
            <a:r>
              <a:rPr lang="fr-FR" sz="2400" b="1" dirty="0" err="1">
                <a:latin typeface="IBMPlexMono"/>
              </a:rPr>
              <a:t>torchvision</a:t>
            </a:r>
            <a:r>
              <a:rPr lang="fr-FR" sz="2400" b="1" dirty="0">
                <a:latin typeface="IBMPlexMono"/>
              </a:rPr>
              <a:t> </a:t>
            </a:r>
            <a:r>
              <a:rPr lang="fr-FR" sz="2400" dirty="0" err="1">
                <a:latin typeface="FreightSans"/>
              </a:rPr>
              <a:t>extremely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easy</a:t>
            </a:r>
            <a:r>
              <a:rPr lang="fr-FR" sz="2400" dirty="0">
                <a:latin typeface="FreightSans"/>
              </a:rPr>
              <a:t> to </a:t>
            </a:r>
            <a:r>
              <a:rPr lang="fr-FR" sz="2400" dirty="0" err="1">
                <a:latin typeface="FreightSans"/>
              </a:rPr>
              <a:t>load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known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datasets</a:t>
            </a:r>
            <a:r>
              <a:rPr lang="fr-FR" sz="2400" dirty="0">
                <a:latin typeface="FreightSan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AAFA6-A693-9142-93BA-088D1E72518D}"/>
              </a:ext>
            </a:extLst>
          </p:cNvPr>
          <p:cNvSpPr/>
          <p:nvPr/>
        </p:nvSpPr>
        <p:spPr>
          <a:xfrm>
            <a:off x="757002" y="1901883"/>
            <a:ext cx="76974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latin typeface="FreightSans"/>
              </a:rPr>
              <a:t>Example</a:t>
            </a:r>
            <a:r>
              <a:rPr lang="fr-FR" sz="2400" dirty="0">
                <a:latin typeface="FreightSans"/>
              </a:rPr>
              <a:t> on MNIST (</a:t>
            </a:r>
            <a:r>
              <a:rPr lang="fr-FR" sz="2400" dirty="0" err="1">
                <a:latin typeface="FreightSans"/>
              </a:rPr>
              <a:t>that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we</a:t>
            </a:r>
            <a:r>
              <a:rPr lang="fr-FR" sz="2400" dirty="0">
                <a:latin typeface="FreightSans"/>
              </a:rPr>
              <a:t> </a:t>
            </a:r>
            <a:r>
              <a:rPr lang="fr-FR" sz="2400" dirty="0" err="1">
                <a:latin typeface="FreightSans"/>
              </a:rPr>
              <a:t>will</a:t>
            </a:r>
            <a:r>
              <a:rPr lang="fr-FR" sz="2400" dirty="0">
                <a:latin typeface="FreightSans"/>
              </a:rPr>
              <a:t> use)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BA9E4-656D-1D49-BCDA-D5C9F1A2FCDD}"/>
              </a:ext>
            </a:extLst>
          </p:cNvPr>
          <p:cNvSpPr/>
          <p:nvPr/>
        </p:nvSpPr>
        <p:spPr>
          <a:xfrm>
            <a:off x="757001" y="528402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IBMPlexMono"/>
              </a:rPr>
              <a:t>for</a:t>
            </a:r>
            <a:r>
              <a:rPr lang="fr-FR" sz="2000" dirty="0"/>
              <a:t> </a:t>
            </a:r>
            <a:r>
              <a:rPr lang="fr-FR" sz="2000" dirty="0">
                <a:latin typeface="IBMPlexMono"/>
              </a:rPr>
              <a:t>i,</a:t>
            </a:r>
            <a:r>
              <a:rPr lang="fr-FR" sz="2000" dirty="0"/>
              <a:t> </a:t>
            </a:r>
            <a:r>
              <a:rPr lang="fr-FR" sz="2000" dirty="0">
                <a:latin typeface="IBMPlexMono"/>
              </a:rPr>
              <a:t>data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000000"/>
                </a:solidFill>
                <a:latin typeface="IBMPlexMono"/>
              </a:rPr>
              <a:t>in</a:t>
            </a:r>
            <a:r>
              <a:rPr lang="fr-FR" sz="2000" dirty="0"/>
              <a:t> </a:t>
            </a:r>
            <a:r>
              <a:rPr lang="fr-FR" sz="2000" dirty="0" err="1">
                <a:solidFill>
                  <a:srgbClr val="0086B3"/>
                </a:solidFill>
                <a:latin typeface="IBMPlexMono"/>
              </a:rPr>
              <a:t>enumerate</a:t>
            </a:r>
            <a:r>
              <a:rPr lang="fr-FR" sz="2000" dirty="0">
                <a:latin typeface="IBMPlexMono"/>
              </a:rPr>
              <a:t>(</a:t>
            </a:r>
            <a:r>
              <a:rPr lang="fr-FR" sz="2000" dirty="0" err="1">
                <a:latin typeface="IBMPlexMono"/>
              </a:rPr>
              <a:t>trainloader</a:t>
            </a:r>
            <a:r>
              <a:rPr lang="fr-FR" sz="2000" dirty="0">
                <a:latin typeface="IBMPlexMono"/>
              </a:rPr>
              <a:t>,</a:t>
            </a:r>
            <a:r>
              <a:rPr lang="fr-FR" sz="2000" dirty="0"/>
              <a:t> </a:t>
            </a:r>
            <a:r>
              <a:rPr lang="fr-FR" sz="2000" dirty="0">
                <a:solidFill>
                  <a:srgbClr val="009999"/>
                </a:solidFill>
                <a:latin typeface="IBMPlexMono"/>
              </a:rPr>
              <a:t>0</a:t>
            </a:r>
            <a:r>
              <a:rPr lang="fr-FR" sz="2000" dirty="0">
                <a:latin typeface="IBMPlexMono"/>
              </a:rPr>
              <a:t>):</a:t>
            </a:r>
            <a:r>
              <a:rPr lang="fr-FR" sz="2000" dirty="0"/>
              <a:t> </a:t>
            </a:r>
          </a:p>
          <a:p>
            <a:r>
              <a:rPr lang="fr-FR" sz="2000" i="1" dirty="0">
                <a:solidFill>
                  <a:srgbClr val="6C6C6D"/>
                </a:solidFill>
                <a:latin typeface="IBMPlexMono"/>
              </a:rPr>
              <a:t>     # </a:t>
            </a:r>
            <a:r>
              <a:rPr lang="fr-FR" sz="2000" i="1" dirty="0" err="1">
                <a:solidFill>
                  <a:srgbClr val="6C6C6D"/>
                </a:solidFill>
                <a:latin typeface="IBMPlexMono"/>
              </a:rPr>
              <a:t>get</a:t>
            </a:r>
            <a:r>
              <a:rPr lang="fr-FR" sz="2000" i="1" dirty="0">
                <a:solidFill>
                  <a:srgbClr val="6C6C6D"/>
                </a:solidFill>
                <a:latin typeface="IBMPlexMono"/>
              </a:rPr>
              <a:t> the inputs</a:t>
            </a:r>
            <a:r>
              <a:rPr lang="fr-FR" sz="2000" dirty="0"/>
              <a:t> </a:t>
            </a:r>
          </a:p>
          <a:p>
            <a:r>
              <a:rPr lang="fr-FR" sz="2000" dirty="0">
                <a:latin typeface="IBMPlexMono"/>
              </a:rPr>
              <a:t>     inputs,</a:t>
            </a:r>
            <a:r>
              <a:rPr lang="fr-FR" sz="2000" dirty="0"/>
              <a:t> </a:t>
            </a:r>
            <a:r>
              <a:rPr lang="fr-FR" sz="2000" dirty="0">
                <a:latin typeface="IBMPlexMono"/>
              </a:rPr>
              <a:t>labels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000000"/>
                </a:solidFill>
                <a:latin typeface="IBMPlexMono"/>
              </a:rPr>
              <a:t>=</a:t>
            </a:r>
            <a:r>
              <a:rPr lang="fr-FR" sz="2000" dirty="0"/>
              <a:t> </a:t>
            </a:r>
            <a:r>
              <a:rPr lang="fr-FR" sz="2000" dirty="0">
                <a:latin typeface="IBMPlexMono"/>
              </a:rPr>
              <a:t>data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744896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Writing your own dataset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C3880-77E7-0B47-8A3A-93471852304F}"/>
              </a:ext>
            </a:extLst>
          </p:cNvPr>
          <p:cNvSpPr/>
          <p:nvPr/>
        </p:nvSpPr>
        <p:spPr>
          <a:xfrm>
            <a:off x="876924" y="1584257"/>
            <a:ext cx="7502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﻿# 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Pytorch</a:t>
            </a:r>
            <a:r>
              <a:rPr lang="fr-FR" dirty="0"/>
              <a:t> Audio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ever</a:t>
            </a:r>
            <a:endParaRPr lang="fr-FR" dirty="0"/>
          </a:p>
          <a:p>
            <a:r>
              <a:rPr lang="fr-FR" b="1" dirty="0"/>
              <a:t>class</a:t>
            </a:r>
            <a:r>
              <a:rPr lang="fr-FR" dirty="0"/>
              <a:t> </a:t>
            </a:r>
            <a:r>
              <a:rPr lang="fr-FR" dirty="0" err="1"/>
              <a:t>AudioDataset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):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</a:t>
            </a:r>
            <a:r>
              <a:rPr lang="fr-FR" dirty="0" err="1"/>
              <a:t>init</a:t>
            </a:r>
            <a:r>
              <a:rPr lang="fr-FR" dirty="0"/>
              <a:t>__(self, </a:t>
            </a:r>
            <a:r>
              <a:rPr lang="fr-FR" dirty="0" err="1"/>
              <a:t>datadir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.data_files</a:t>
            </a:r>
            <a:r>
              <a:rPr lang="fr-FR" dirty="0"/>
              <a:t> = </a:t>
            </a:r>
            <a:r>
              <a:rPr lang="fr-FR" b="1" dirty="0" err="1"/>
              <a:t>sorted</a:t>
            </a:r>
            <a:r>
              <a:rPr lang="fr-FR" dirty="0"/>
              <a:t>(</a:t>
            </a:r>
            <a:r>
              <a:rPr lang="fr-FR" dirty="0" err="1"/>
              <a:t>glob.glob</a:t>
            </a:r>
            <a:r>
              <a:rPr lang="fr-FR" dirty="0"/>
              <a:t>(</a:t>
            </a:r>
            <a:r>
              <a:rPr lang="fr-FR" dirty="0" err="1"/>
              <a:t>datadir</a:t>
            </a:r>
            <a:r>
              <a:rPr lang="fr-FR" dirty="0"/>
              <a:t> + '/*'))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__</a:t>
            </a:r>
            <a:r>
              <a:rPr lang="fr-FR" b="1" dirty="0" err="1">
                <a:solidFill>
                  <a:srgbClr val="FF0000"/>
                </a:solidFill>
              </a:rPr>
              <a:t>getitem</a:t>
            </a:r>
            <a:r>
              <a:rPr lang="fr-FR" b="1" dirty="0">
                <a:solidFill>
                  <a:srgbClr val="FF0000"/>
                </a:solidFill>
              </a:rPr>
              <a:t>__</a:t>
            </a:r>
            <a:r>
              <a:rPr lang="fr-FR" dirty="0"/>
              <a:t>(self, </a:t>
            </a:r>
            <a:r>
              <a:rPr lang="fr-FR" dirty="0" err="1"/>
              <a:t>idx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try</a:t>
            </a:r>
            <a:r>
              <a:rPr lang="fr-FR" dirty="0"/>
              <a:t> :</a:t>
            </a:r>
          </a:p>
          <a:p>
            <a:r>
              <a:rPr lang="fr-FR" dirty="0"/>
              <a:t>            </a:t>
            </a:r>
            <a:r>
              <a:rPr lang="fr-FR" dirty="0" err="1"/>
              <a:t>audio_file</a:t>
            </a:r>
            <a:r>
              <a:rPr lang="fr-FR" dirty="0"/>
              <a:t>, sr = </a:t>
            </a:r>
            <a:r>
              <a:rPr lang="fr-FR" dirty="0" err="1"/>
              <a:t>librosa.core.load</a:t>
            </a:r>
            <a:r>
              <a:rPr lang="fr-FR" dirty="0"/>
              <a:t>(</a:t>
            </a:r>
            <a:r>
              <a:rPr lang="fr-FR" b="1" dirty="0" err="1"/>
              <a:t>self</a:t>
            </a:r>
            <a:r>
              <a:rPr lang="fr-FR" dirty="0" err="1"/>
              <a:t>.data_files</a:t>
            </a:r>
            <a:r>
              <a:rPr lang="fr-FR" dirty="0"/>
              <a:t>[</a:t>
            </a:r>
            <a:r>
              <a:rPr lang="fr-FR" dirty="0" err="1"/>
              <a:t>idx</a:t>
            </a:r>
            <a:r>
              <a:rPr lang="fr-FR" dirty="0"/>
              <a:t>])</a:t>
            </a:r>
          </a:p>
          <a:p>
            <a:r>
              <a:rPr lang="fr-FR" dirty="0"/>
              <a:t>            </a:t>
            </a:r>
            <a:r>
              <a:rPr lang="fr-FR" dirty="0" err="1"/>
              <a:t>loaded_file</a:t>
            </a:r>
            <a:r>
              <a:rPr lang="fr-FR" dirty="0"/>
              <a:t> = </a:t>
            </a:r>
            <a:r>
              <a:rPr lang="fr-FR" dirty="0" err="1"/>
              <a:t>librosa.feature.melspectrogram</a:t>
            </a:r>
            <a:r>
              <a:rPr lang="fr-FR" dirty="0"/>
              <a:t>(</a:t>
            </a:r>
            <a:r>
              <a:rPr lang="fr-FR" dirty="0" err="1"/>
              <a:t>audio_file</a:t>
            </a:r>
            <a:r>
              <a:rPr lang="fr-FR" dirty="0"/>
              <a:t>, sr)</a:t>
            </a:r>
          </a:p>
          <a:p>
            <a:r>
              <a:rPr lang="fr-FR" dirty="0"/>
              <a:t>            </a:t>
            </a:r>
            <a:r>
              <a:rPr lang="fr-FR" dirty="0" err="1"/>
              <a:t>loaded_file</a:t>
            </a:r>
            <a:r>
              <a:rPr lang="fr-FR" dirty="0"/>
              <a:t> = </a:t>
            </a:r>
            <a:r>
              <a:rPr lang="fr-FR" dirty="0" err="1"/>
              <a:t>torch.from_numpy</a:t>
            </a:r>
            <a:r>
              <a:rPr lang="fr-FR" dirty="0"/>
              <a:t>(np.log1p(</a:t>
            </a:r>
            <a:r>
              <a:rPr lang="fr-FR" dirty="0" err="1"/>
              <a:t>np.flipud</a:t>
            </a:r>
            <a:r>
              <a:rPr lang="fr-FR" dirty="0"/>
              <a:t>(</a:t>
            </a:r>
            <a:r>
              <a:rPr lang="fr-FR" dirty="0" err="1"/>
              <a:t>loaded_file</a:t>
            </a:r>
            <a:r>
              <a:rPr lang="fr-FR" dirty="0"/>
              <a:t>)))</a:t>
            </a:r>
          </a:p>
          <a:p>
            <a:r>
              <a:rPr lang="fr-FR" dirty="0"/>
              <a:t>            </a:t>
            </a:r>
            <a:r>
              <a:rPr lang="fr-FR" b="1" dirty="0"/>
              <a:t>return</a:t>
            </a:r>
            <a:r>
              <a:rPr lang="fr-FR" dirty="0"/>
              <a:t> </a:t>
            </a:r>
            <a:r>
              <a:rPr lang="fr-FR" dirty="0" err="1"/>
              <a:t>loaded_file</a:t>
            </a:r>
            <a:r>
              <a:rPr lang="fr-FR" dirty="0"/>
              <a:t>, 0</a:t>
            </a:r>
          </a:p>
          <a:p>
            <a:r>
              <a:rPr lang="fr-FR" dirty="0"/>
              <a:t>        </a:t>
            </a:r>
            <a:r>
              <a:rPr lang="fr-FR" b="1" dirty="0" err="1"/>
              <a:t>except</a:t>
            </a:r>
            <a:r>
              <a:rPr lang="fr-FR" dirty="0"/>
              <a:t> :</a:t>
            </a:r>
          </a:p>
          <a:p>
            <a:r>
              <a:rPr lang="fr-FR" dirty="0"/>
              <a:t>            </a:t>
            </a:r>
            <a:r>
              <a:rPr lang="fr-FR" b="1" dirty="0"/>
              <a:t>return</a:t>
            </a:r>
            <a:r>
              <a:rPr lang="fr-FR" dirty="0"/>
              <a:t> </a:t>
            </a:r>
            <a:r>
              <a:rPr lang="fr-FR" dirty="0" err="1"/>
              <a:t>torch.Tensor</a:t>
            </a:r>
            <a:r>
              <a:rPr lang="fr-FR" dirty="0"/>
              <a:t>(1), 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__</a:t>
            </a:r>
            <a:r>
              <a:rPr lang="fr-FR" b="1" dirty="0" err="1">
                <a:solidFill>
                  <a:srgbClr val="FF0000"/>
                </a:solidFill>
              </a:rPr>
              <a:t>len</a:t>
            </a:r>
            <a:r>
              <a:rPr lang="fr-FR" b="1" dirty="0">
                <a:solidFill>
                  <a:srgbClr val="FF0000"/>
                </a:solidFill>
              </a:rPr>
              <a:t>__</a:t>
            </a:r>
            <a:r>
              <a:rPr lang="fr-FR" dirty="0"/>
              <a:t>(self):</a:t>
            </a:r>
          </a:p>
          <a:p>
            <a:r>
              <a:rPr lang="fr-FR" dirty="0"/>
              <a:t>        return </a:t>
            </a:r>
            <a:r>
              <a:rPr lang="fr-FR" dirty="0" err="1"/>
              <a:t>len</a:t>
            </a:r>
            <a:r>
              <a:rPr lang="fr-FR" dirty="0"/>
              <a:t>(</a:t>
            </a:r>
            <a:r>
              <a:rPr lang="fr-FR" dirty="0" err="1"/>
              <a:t>self.data_files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528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Things to remember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46A28-186A-E84F-A347-D24360A9B7CE}"/>
              </a:ext>
            </a:extLst>
          </p:cNvPr>
          <p:cNvSpPr/>
          <p:nvPr/>
        </p:nvSpPr>
        <p:spPr>
          <a:xfrm>
            <a:off x="828425" y="2908092"/>
            <a:ext cx="7636213" cy="379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71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Things to remember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21361" y="2094402"/>
            <a:ext cx="786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generalization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a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separate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Beware of bad splits ! (cf. blue door / GTZAN)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your neural network a horse ?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(Clever Hans)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your input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thoroughly (normalization 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your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function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accordingly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wonder about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Dropout, </a:t>
            </a:r>
            <a:r>
              <a:rPr lang="en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BatchNorm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Augmentations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by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simple toy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test = </a:t>
            </a: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you overfit on a small set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46A28-186A-E84F-A347-D24360A9B7CE}"/>
              </a:ext>
            </a:extLst>
          </p:cNvPr>
          <p:cNvSpPr/>
          <p:nvPr/>
        </p:nvSpPr>
        <p:spPr>
          <a:xfrm>
            <a:off x="828425" y="2908092"/>
            <a:ext cx="7636213" cy="379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42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Things to remember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21361" y="2094402"/>
            <a:ext cx="786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generalization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a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separate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Beware of bad splits ! (cf. blue door / GTZAN)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your neural network a horse ?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(Clever Hans)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your input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thoroughly (normalization 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your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function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accordingly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wonder about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Dropout, </a:t>
            </a:r>
            <a:r>
              <a:rPr lang="en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BatchNorm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Augmentations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by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simple toy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test = </a:t>
            </a: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you overfit on a small set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46A28-186A-E84F-A347-D24360A9B7CE}"/>
              </a:ext>
            </a:extLst>
          </p:cNvPr>
          <p:cNvSpPr/>
          <p:nvPr/>
        </p:nvSpPr>
        <p:spPr>
          <a:xfrm>
            <a:off x="828425" y="3462729"/>
            <a:ext cx="7636213" cy="3237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236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Things to remember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21361" y="2094402"/>
            <a:ext cx="786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generalization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a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separate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Beware of bad splits ! (cf. blue door / GTZAN)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your neural network a horse ?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(Clever Hans)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your input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thoroughly (normalization 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your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function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accordingly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wonder about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Dropout, </a:t>
            </a:r>
            <a:r>
              <a:rPr lang="en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BatchNorm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Augmentations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by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simple toy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test = </a:t>
            </a: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you overfit on a small set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46A28-186A-E84F-A347-D24360A9B7CE}"/>
              </a:ext>
            </a:extLst>
          </p:cNvPr>
          <p:cNvSpPr/>
          <p:nvPr/>
        </p:nvSpPr>
        <p:spPr>
          <a:xfrm>
            <a:off x="828425" y="4272197"/>
            <a:ext cx="7636213" cy="2427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1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598200" y="61770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 err="1"/>
              <a:t>Pytorch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1000" y="1771650"/>
            <a:ext cx="8534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/>
              <a:t>Fast tensor computation (like numpy) with strong GPU support</a:t>
            </a:r>
            <a:endParaRPr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/>
              <a:t>Deep learning research platform that provides maximum flexibility and speed</a:t>
            </a:r>
            <a:endParaRPr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/>
              <a:t>Dynamic graphs and automatic differentiation</a:t>
            </a:r>
            <a:endParaRPr/>
          </a:p>
        </p:txBody>
      </p:sp>
      <p:pic>
        <p:nvPicPr>
          <p:cNvPr id="4" name="Shape 106" descr="Image result for pytorch logo">
            <a:extLst>
              <a:ext uri="{FF2B5EF4-FFF2-40B4-BE49-F238E27FC236}">
                <a16:creationId xmlns:a16="http://schemas.microsoft.com/office/drawing/2014/main" id="{0B40A22A-D12A-F04A-A65B-896046BF0F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561" y="4824920"/>
            <a:ext cx="3165278" cy="637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172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Things to remember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21361" y="2094402"/>
            <a:ext cx="786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generalization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a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separate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Beware of bad splits ! (cf. blue door / GTZAN)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your neural network a horse ?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(Clever Hans)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your input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thoroughly (normalization 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your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function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accordingly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wonder about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Dropout, </a:t>
            </a:r>
            <a:r>
              <a:rPr lang="en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BatchNorm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Augmentations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by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simple toy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test = </a:t>
            </a: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you overfit on a small set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46A28-186A-E84F-A347-D24360A9B7CE}"/>
              </a:ext>
            </a:extLst>
          </p:cNvPr>
          <p:cNvSpPr/>
          <p:nvPr/>
        </p:nvSpPr>
        <p:spPr>
          <a:xfrm>
            <a:off x="828425" y="5231567"/>
            <a:ext cx="7636213" cy="1468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684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Things to remember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821361" y="2094402"/>
            <a:ext cx="7861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Evaluate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generalization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 a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separate test 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Beware of bad splits ! (cf. blue door / GTZAN)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your neural network a horse ?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(Clever Hans)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 your input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thoroughly (normalization !)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characteristics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your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your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function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accordingly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Always wonder about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Dropout, </a:t>
            </a:r>
            <a:r>
              <a:rPr lang="en" sz="2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BatchNorm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Augmentations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by </a:t>
            </a:r>
            <a:r>
              <a:rPr lang="en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simple toy </a:t>
            </a: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test = </a:t>
            </a:r>
            <a:r>
              <a:rPr lang="en" sz="2000" i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you overfit on a small set 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6835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98200" y="58718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Classifying Handwritten Digits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Shape 204" descr="Image result for mni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50" y="2625150"/>
            <a:ext cx="2955850" cy="22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5362375" y="17893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Input Image</a:t>
            </a:r>
            <a:endParaRPr sz="1600" b="1"/>
          </a:p>
        </p:txBody>
      </p:sp>
      <p:sp>
        <p:nvSpPr>
          <p:cNvPr id="206" name="Shape 206"/>
          <p:cNvSpPr/>
          <p:nvPr/>
        </p:nvSpPr>
        <p:spPr>
          <a:xfrm>
            <a:off x="5362375" y="21876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Conv 5x5, 1/10</a:t>
            </a:r>
            <a:endParaRPr sz="1600" b="1"/>
          </a:p>
        </p:txBody>
      </p:sp>
      <p:sp>
        <p:nvSpPr>
          <p:cNvPr id="207" name="Shape 207"/>
          <p:cNvSpPr/>
          <p:nvPr/>
        </p:nvSpPr>
        <p:spPr>
          <a:xfrm>
            <a:off x="5362375" y="25860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MaxPool 2x2 + RELU</a:t>
            </a:r>
            <a:endParaRPr sz="1600" b="1"/>
          </a:p>
        </p:txBody>
      </p:sp>
      <p:sp>
        <p:nvSpPr>
          <p:cNvPr id="208" name="Shape 208"/>
          <p:cNvSpPr/>
          <p:nvPr/>
        </p:nvSpPr>
        <p:spPr>
          <a:xfrm>
            <a:off x="5362375" y="29843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Conv 5x5, 10/20</a:t>
            </a:r>
            <a:endParaRPr sz="1600" b="1"/>
          </a:p>
        </p:txBody>
      </p:sp>
      <p:sp>
        <p:nvSpPr>
          <p:cNvPr id="209" name="Shape 209"/>
          <p:cNvSpPr/>
          <p:nvPr/>
        </p:nvSpPr>
        <p:spPr>
          <a:xfrm>
            <a:off x="5362375" y="33827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MaxPool 2x2 + RELU</a:t>
            </a:r>
            <a:endParaRPr sz="1600" b="1"/>
          </a:p>
        </p:txBody>
      </p:sp>
      <p:sp>
        <p:nvSpPr>
          <p:cNvPr id="210" name="Shape 210"/>
          <p:cNvSpPr/>
          <p:nvPr/>
        </p:nvSpPr>
        <p:spPr>
          <a:xfrm>
            <a:off x="5362375" y="37810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Conv 5x5, 10/20</a:t>
            </a:r>
            <a:endParaRPr sz="1600" b="1"/>
          </a:p>
        </p:txBody>
      </p:sp>
      <p:sp>
        <p:nvSpPr>
          <p:cNvPr id="211" name="Shape 211"/>
          <p:cNvSpPr/>
          <p:nvPr/>
        </p:nvSpPr>
        <p:spPr>
          <a:xfrm>
            <a:off x="5362375" y="41794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Dropout , p = 0.5</a:t>
            </a:r>
            <a:endParaRPr sz="1600" b="1"/>
          </a:p>
        </p:txBody>
      </p:sp>
      <p:sp>
        <p:nvSpPr>
          <p:cNvPr id="212" name="Shape 212"/>
          <p:cNvSpPr/>
          <p:nvPr/>
        </p:nvSpPr>
        <p:spPr>
          <a:xfrm>
            <a:off x="5362375" y="45777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Linear, 320/50</a:t>
            </a:r>
            <a:endParaRPr sz="1600" b="1"/>
          </a:p>
        </p:txBody>
      </p:sp>
      <p:sp>
        <p:nvSpPr>
          <p:cNvPr id="213" name="Shape 213"/>
          <p:cNvSpPr/>
          <p:nvPr/>
        </p:nvSpPr>
        <p:spPr>
          <a:xfrm>
            <a:off x="5362375" y="49761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Linear, 50/10</a:t>
            </a:r>
            <a:endParaRPr sz="1600" b="1"/>
          </a:p>
        </p:txBody>
      </p:sp>
      <p:sp>
        <p:nvSpPr>
          <p:cNvPr id="214" name="Shape 214"/>
          <p:cNvSpPr/>
          <p:nvPr/>
        </p:nvSpPr>
        <p:spPr>
          <a:xfrm>
            <a:off x="5362375" y="53744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Softmax</a:t>
            </a:r>
            <a:endParaRPr sz="1600" b="1"/>
          </a:p>
        </p:txBody>
      </p:sp>
      <p:sp>
        <p:nvSpPr>
          <p:cNvPr id="215" name="Shape 215"/>
          <p:cNvSpPr/>
          <p:nvPr/>
        </p:nvSpPr>
        <p:spPr>
          <a:xfrm>
            <a:off x="7621850" y="201790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621850" y="242120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621850" y="283845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621850" y="3234775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621850" y="363110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621850" y="400648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621850" y="442373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621850" y="481308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621850" y="520243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0726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1129805" y="3419110"/>
            <a:ext cx="1037113" cy="1076557"/>
          </a:xfrm>
          <a:prstGeom prst="cube">
            <a:avLst>
              <a:gd name="adj" fmla="val 68421"/>
            </a:avLst>
          </a:prstGeom>
          <a:solidFill>
            <a:srgbClr val="E7D3F2"/>
          </a:solidFill>
          <a:ln w="12700" cap="flat">
            <a:solidFill>
              <a:srgbClr val="40404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1215486" y="5073604"/>
            <a:ext cx="176982" cy="348343"/>
          </a:xfrm>
          <a:prstGeom prst="rightBrace">
            <a:avLst/>
          </a:prstGeom>
          <a:noFill/>
          <a:ln w="127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latinLnBrk="1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3584" y="5336265"/>
            <a:ext cx="260904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in_channels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 3 for RGB inputs)</a:t>
            </a:r>
          </a:p>
        </p:txBody>
      </p:sp>
      <p:sp>
        <p:nvSpPr>
          <p:cNvPr id="8" name="Cube 7"/>
          <p:cNvSpPr/>
          <p:nvPr/>
        </p:nvSpPr>
        <p:spPr>
          <a:xfrm>
            <a:off x="5666167" y="3701367"/>
            <a:ext cx="1523333" cy="569354"/>
          </a:xfrm>
          <a:prstGeom prst="cube">
            <a:avLst>
              <a:gd name="adj" fmla="val 35362"/>
            </a:avLst>
          </a:prstGeom>
          <a:solidFill>
            <a:srgbClr val="E7D3F2"/>
          </a:solidFill>
          <a:ln w="12700" cap="flat">
            <a:solidFill>
              <a:srgbClr val="40404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6118472" y="4328058"/>
            <a:ext cx="240890" cy="1131290"/>
          </a:xfrm>
          <a:prstGeom prst="rightBrace">
            <a:avLst/>
          </a:prstGeom>
          <a:noFill/>
          <a:ln w="12700" cap="flat">
            <a:solidFill>
              <a:srgbClr val="40404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latinLnBrk="1" hangingPunct="0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6619" y="5014147"/>
            <a:ext cx="278537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out_channels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(equals the number of </a:t>
            </a:r>
            <a:b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convolutional filters for this layer)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819725" y="2636760"/>
            <a:ext cx="2846440" cy="1260842"/>
            <a:chOff x="2819725" y="1779510"/>
            <a:chExt cx="2846440" cy="1260842"/>
          </a:xfrm>
        </p:grpSpPr>
        <p:sp>
          <p:nvSpPr>
            <p:cNvPr id="23" name="Rounded Rectangle 22"/>
            <p:cNvSpPr/>
            <p:nvPr/>
          </p:nvSpPr>
          <p:spPr>
            <a:xfrm>
              <a:off x="2819725" y="2157325"/>
              <a:ext cx="2347081" cy="408620"/>
            </a:xfrm>
            <a:prstGeom prst="roundRect">
              <a:avLst/>
            </a:prstGeom>
            <a:solidFill>
              <a:srgbClr val="F9F6E1"/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888010" y="1779510"/>
              <a:ext cx="2778155" cy="1260842"/>
              <a:chOff x="2840509" y="2035059"/>
              <a:chExt cx="2778155" cy="1260842"/>
            </a:xfrm>
          </p:grpSpPr>
          <p:sp>
            <p:nvSpPr>
              <p:cNvPr id="13" name="Cube 12"/>
              <p:cNvSpPr/>
              <p:nvPr/>
            </p:nvSpPr>
            <p:spPr>
              <a:xfrm>
                <a:off x="4038358" y="2305199"/>
                <a:ext cx="331351" cy="523494"/>
              </a:xfrm>
              <a:prstGeom prst="cube">
                <a:avLst>
                  <a:gd name="adj" fmla="val 45150"/>
                </a:avLst>
              </a:prstGeom>
              <a:solidFill>
                <a:srgbClr val="92D050"/>
              </a:solidFill>
              <a:ln w="12700" cap="flat">
                <a:solidFill>
                  <a:srgbClr val="404040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840509" y="2467942"/>
                <a:ext cx="11304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 err="1">
                    <a:solidFill>
                      <a:srgbClr val="000000"/>
                    </a:solidFill>
                  </a:rPr>
                  <a:t>out_channels</a:t>
                </a:r>
                <a:r>
                  <a:rPr lang="en-US" sz="1200" dirty="0">
                    <a:solidFill>
                      <a:srgbClr val="000000"/>
                    </a:solidFill>
                  </a:rPr>
                  <a:t> x</a:t>
                </a:r>
                <a:endParaRPr lang="en-US" sz="12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 rot="5400000">
                <a:off x="4049918" y="2866902"/>
                <a:ext cx="167890" cy="194760"/>
              </a:xfrm>
              <a:prstGeom prst="rightBrace">
                <a:avLst/>
              </a:prstGeom>
              <a:noFill/>
              <a:ln w="12700" cap="flat">
                <a:solidFill>
                  <a:srgbClr val="404040"/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latinLnBrk="1" hangingPunct="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695281" y="3034291"/>
                <a:ext cx="86594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 err="1">
                    <a:solidFill>
                      <a:srgbClr val="000000"/>
                    </a:solidFill>
                  </a:rPr>
                  <a:t>in_channels</a:t>
                </a:r>
                <a:endParaRPr lang="en-US" sz="1100" dirty="0"/>
              </a:p>
            </p:txBody>
          </p:sp>
          <p:sp>
            <p:nvSpPr>
              <p:cNvPr id="18" name="Right Brace 17"/>
              <p:cNvSpPr/>
              <p:nvPr/>
            </p:nvSpPr>
            <p:spPr>
              <a:xfrm rot="13479865" flipV="1">
                <a:off x="3946189" y="2128523"/>
                <a:ext cx="171347" cy="349424"/>
              </a:xfrm>
              <a:prstGeom prst="rightBrace">
                <a:avLst/>
              </a:prstGeom>
              <a:noFill/>
              <a:ln w="12700" cap="flat">
                <a:solidFill>
                  <a:srgbClr val="404040"/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latinLnBrk="1" hangingPunct="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95306" y="2035059"/>
                <a:ext cx="916558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>
                    <a:solidFill>
                      <a:srgbClr val="000000"/>
                    </a:solidFill>
                  </a:rPr>
                  <a:t>kernel_size</a:t>
                </a:r>
                <a:endParaRPr lang="en-US" sz="1050" dirty="0"/>
              </a:p>
            </p:txBody>
          </p:sp>
          <p:sp>
            <p:nvSpPr>
              <p:cNvPr id="20" name="Right Brace 19"/>
              <p:cNvSpPr/>
              <p:nvPr/>
            </p:nvSpPr>
            <p:spPr>
              <a:xfrm flipV="1">
                <a:off x="4475948" y="2324271"/>
                <a:ext cx="202849" cy="420917"/>
              </a:xfrm>
              <a:prstGeom prst="rightBrace">
                <a:avLst/>
              </a:prstGeom>
              <a:noFill/>
              <a:ln w="12700" cap="flat">
                <a:solidFill>
                  <a:srgbClr val="404040"/>
                </a:solidFill>
                <a:prstDash val="solid"/>
                <a:beve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latinLnBrk="1" hangingPunct="0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69741" y="2730859"/>
                <a:ext cx="848923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50">
                    <a:solidFill>
                      <a:srgbClr val="000000"/>
                    </a:solidFill>
                  </a:rPr>
                  <a:t>kernel_size</a:t>
                </a:r>
                <a:endParaRPr lang="en-US" sz="105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630444" y="2887534"/>
            <a:ext cx="5924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31348" y="3014166"/>
            <a:ext cx="7639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327565" y="4134840"/>
            <a:ext cx="3206337" cy="2375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84" y="1764205"/>
            <a:ext cx="6426923" cy="559648"/>
          </a:xfrm>
          <a:prstGeom prst="rect">
            <a:avLst/>
          </a:prstGeom>
        </p:spPr>
      </p:pic>
      <p:sp>
        <p:nvSpPr>
          <p:cNvPr id="27" name="Shape 196">
            <a:extLst>
              <a:ext uri="{FF2B5EF4-FFF2-40B4-BE49-F238E27FC236}">
                <a16:creationId xmlns:a16="http://schemas.microsoft.com/office/drawing/2014/main" id="{7E73CDD0-9BF3-3749-868F-5DCBD84802D5}"/>
              </a:ext>
            </a:extLst>
          </p:cNvPr>
          <p:cNvSpPr txBox="1">
            <a:spLocks/>
          </p:cNvSpPr>
          <p:nvPr/>
        </p:nvSpPr>
        <p:spPr>
          <a:xfrm>
            <a:off x="630444" y="697494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fr-FR" b="1" dirty="0" err="1"/>
              <a:t>Convolutional</a:t>
            </a:r>
            <a:r>
              <a:rPr lang="fr-FR" b="1" dirty="0"/>
              <a:t> </a:t>
            </a:r>
            <a:r>
              <a:rPr lang="fr-FR" b="1" dirty="0" err="1"/>
              <a:t>layers</a:t>
            </a:r>
            <a:endParaRPr lang="fr-FR"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8327307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98200" y="587188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Classifying Handwritten Digits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4" name="Shape 204" descr="Image result for mni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345" y="2187650"/>
            <a:ext cx="2955850" cy="22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5362375" y="17893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Input Image</a:t>
            </a:r>
            <a:endParaRPr sz="1600" b="1"/>
          </a:p>
        </p:txBody>
      </p:sp>
      <p:sp>
        <p:nvSpPr>
          <p:cNvPr id="206" name="Shape 206"/>
          <p:cNvSpPr/>
          <p:nvPr/>
        </p:nvSpPr>
        <p:spPr>
          <a:xfrm>
            <a:off x="5362375" y="21876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Conv 5x5, 1/10</a:t>
            </a:r>
            <a:endParaRPr sz="1600" b="1"/>
          </a:p>
        </p:txBody>
      </p:sp>
      <p:sp>
        <p:nvSpPr>
          <p:cNvPr id="207" name="Shape 207"/>
          <p:cNvSpPr/>
          <p:nvPr/>
        </p:nvSpPr>
        <p:spPr>
          <a:xfrm>
            <a:off x="5362375" y="25860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MaxPool 2x2 + RELU</a:t>
            </a:r>
            <a:endParaRPr sz="1600" b="1"/>
          </a:p>
        </p:txBody>
      </p:sp>
      <p:sp>
        <p:nvSpPr>
          <p:cNvPr id="208" name="Shape 208"/>
          <p:cNvSpPr/>
          <p:nvPr/>
        </p:nvSpPr>
        <p:spPr>
          <a:xfrm>
            <a:off x="5362375" y="29843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Conv 5x5, 10/20</a:t>
            </a:r>
            <a:endParaRPr sz="1600" b="1"/>
          </a:p>
        </p:txBody>
      </p:sp>
      <p:sp>
        <p:nvSpPr>
          <p:cNvPr id="209" name="Shape 209"/>
          <p:cNvSpPr/>
          <p:nvPr/>
        </p:nvSpPr>
        <p:spPr>
          <a:xfrm>
            <a:off x="5362375" y="33827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MaxPool 2x2 + RELU</a:t>
            </a:r>
            <a:endParaRPr sz="1600" b="1"/>
          </a:p>
        </p:txBody>
      </p:sp>
      <p:sp>
        <p:nvSpPr>
          <p:cNvPr id="210" name="Shape 210"/>
          <p:cNvSpPr/>
          <p:nvPr/>
        </p:nvSpPr>
        <p:spPr>
          <a:xfrm>
            <a:off x="5362375" y="37810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Conv 5x5, 10/20</a:t>
            </a:r>
            <a:endParaRPr sz="1600" b="1"/>
          </a:p>
        </p:txBody>
      </p:sp>
      <p:sp>
        <p:nvSpPr>
          <p:cNvPr id="211" name="Shape 211"/>
          <p:cNvSpPr/>
          <p:nvPr/>
        </p:nvSpPr>
        <p:spPr>
          <a:xfrm>
            <a:off x="5362375" y="41794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Dropout , p = 0.5</a:t>
            </a:r>
            <a:endParaRPr sz="1600" b="1"/>
          </a:p>
        </p:txBody>
      </p:sp>
      <p:sp>
        <p:nvSpPr>
          <p:cNvPr id="212" name="Shape 212"/>
          <p:cNvSpPr/>
          <p:nvPr/>
        </p:nvSpPr>
        <p:spPr>
          <a:xfrm>
            <a:off x="5362375" y="45777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Linear, 320/50</a:t>
            </a:r>
            <a:endParaRPr sz="1600" b="1"/>
          </a:p>
        </p:txBody>
      </p:sp>
      <p:sp>
        <p:nvSpPr>
          <p:cNvPr id="213" name="Shape 213"/>
          <p:cNvSpPr/>
          <p:nvPr/>
        </p:nvSpPr>
        <p:spPr>
          <a:xfrm>
            <a:off x="5362375" y="497610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Linear, 50/10</a:t>
            </a:r>
            <a:endParaRPr sz="1600" b="1"/>
          </a:p>
        </p:txBody>
      </p:sp>
      <p:sp>
        <p:nvSpPr>
          <p:cNvPr id="214" name="Shape 214"/>
          <p:cNvSpPr/>
          <p:nvPr/>
        </p:nvSpPr>
        <p:spPr>
          <a:xfrm>
            <a:off x="5362375" y="5374450"/>
            <a:ext cx="2244000" cy="31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/>
              <a:t>Softmax</a:t>
            </a:r>
            <a:endParaRPr sz="1600" b="1"/>
          </a:p>
        </p:txBody>
      </p:sp>
      <p:sp>
        <p:nvSpPr>
          <p:cNvPr id="215" name="Shape 215"/>
          <p:cNvSpPr/>
          <p:nvPr/>
        </p:nvSpPr>
        <p:spPr>
          <a:xfrm>
            <a:off x="7621850" y="201790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7621850" y="242120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621850" y="283845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621850" y="3234775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7621850" y="3631100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621850" y="400648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621850" y="442373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7621850" y="481308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7621850" y="5202438"/>
            <a:ext cx="216000" cy="3135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984CAB-D8EF-7A40-B189-D50009951E48}"/>
              </a:ext>
            </a:extLst>
          </p:cNvPr>
          <p:cNvSpPr txBox="1"/>
          <p:nvPr/>
        </p:nvSpPr>
        <p:spPr>
          <a:xfrm>
            <a:off x="1738857" y="4891250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MNIST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040487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200" y="571386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If you are bored ?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598200" y="1434834"/>
            <a:ext cx="7861500" cy="81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</a:t>
            </a:r>
            <a:r>
              <a:rPr lang="fr-FR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</a:t>
            </a:r>
            <a:r>
              <a:rPr lang="fr-FR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funky neural </a:t>
            </a:r>
            <a:r>
              <a:rPr lang="fr-FR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transfer</a:t>
            </a:r>
            <a:r>
              <a:rPr lang="fr-FR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fr-FR" sz="2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fr-FR" sz="2000" b="1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Pytorch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58536E-B4FB-824E-9897-5BF426C09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86" y="2384450"/>
            <a:ext cx="8312728" cy="15627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CA3676-B86E-B742-8838-19F5D2B7A7B7}"/>
              </a:ext>
            </a:extLst>
          </p:cNvPr>
          <p:cNvSpPr/>
          <p:nvPr/>
        </p:nvSpPr>
        <p:spPr>
          <a:xfrm>
            <a:off x="947425" y="4454949"/>
            <a:ext cx="9166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https://</a:t>
            </a:r>
            <a:r>
              <a:rPr lang="fr-FR" sz="2000" b="1" dirty="0" err="1">
                <a:solidFill>
                  <a:srgbClr val="00B0F0"/>
                </a:solidFill>
              </a:rPr>
              <a:t>pytorch.org</a:t>
            </a:r>
            <a:r>
              <a:rPr lang="fr-FR" sz="2000" b="1" dirty="0">
                <a:solidFill>
                  <a:srgbClr val="00B0F0"/>
                </a:solidFill>
              </a:rPr>
              <a:t>/</a:t>
            </a:r>
            <a:r>
              <a:rPr lang="fr-FR" sz="2000" b="1" dirty="0" err="1">
                <a:solidFill>
                  <a:srgbClr val="00B0F0"/>
                </a:solidFill>
              </a:rPr>
              <a:t>tutorials</a:t>
            </a:r>
            <a:r>
              <a:rPr lang="fr-FR" sz="2000" b="1" dirty="0">
                <a:solidFill>
                  <a:srgbClr val="00B0F0"/>
                </a:solidFill>
              </a:rPr>
              <a:t>/</a:t>
            </a:r>
            <a:r>
              <a:rPr lang="fr-FR" sz="2000" b="1" dirty="0" err="1">
                <a:solidFill>
                  <a:srgbClr val="00B0F0"/>
                </a:solidFill>
              </a:rPr>
              <a:t>advanced</a:t>
            </a:r>
            <a:r>
              <a:rPr lang="fr-FR" sz="2000" b="1" dirty="0">
                <a:solidFill>
                  <a:srgbClr val="00B0F0"/>
                </a:solidFill>
              </a:rPr>
              <a:t>/</a:t>
            </a:r>
            <a:r>
              <a:rPr lang="fr-FR" sz="2000" b="1" dirty="0" err="1">
                <a:solidFill>
                  <a:srgbClr val="00B0F0"/>
                </a:solidFill>
              </a:rPr>
              <a:t>neural_style_tutorial.html</a:t>
            </a:r>
            <a:endParaRPr lang="fr-FR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598200" y="637162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Developers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00" y="1873400"/>
            <a:ext cx="6963206" cy="407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5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598200" y="1791106"/>
            <a:ext cx="8534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Basic concepts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Write a model</a:t>
            </a:r>
            <a:endParaRPr dirty="0"/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Classification of MNIST dataset</a:t>
            </a:r>
          </a:p>
          <a:p>
            <a:pPr>
              <a:spcBef>
                <a:spcPts val="0"/>
              </a:spcBef>
              <a:buClr>
                <a:schemeClr val="folHlink"/>
              </a:buClr>
              <a:buSzPts val="3200"/>
              <a:buFont typeface="Noto Sans Symbols"/>
              <a:buChar char="▪"/>
            </a:pPr>
            <a:r>
              <a:rPr lang="en" dirty="0"/>
              <a:t>Convolutional model</a:t>
            </a:r>
            <a:endParaRPr dirty="0"/>
          </a:p>
        </p:txBody>
      </p:sp>
      <p:sp>
        <p:nvSpPr>
          <p:cNvPr id="4" name="Shape 126">
            <a:extLst>
              <a:ext uri="{FF2B5EF4-FFF2-40B4-BE49-F238E27FC236}">
                <a16:creationId xmlns:a16="http://schemas.microsoft.com/office/drawing/2014/main" id="{7BDB8F52-4DB2-504C-846B-725ECC24A4F6}"/>
              </a:ext>
            </a:extLst>
          </p:cNvPr>
          <p:cNvSpPr txBox="1">
            <a:spLocks/>
          </p:cNvSpPr>
          <p:nvPr/>
        </p:nvSpPr>
        <p:spPr>
          <a:xfrm>
            <a:off x="598200" y="656617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fr-FR" b="1" dirty="0" err="1"/>
              <a:t>Outlines</a:t>
            </a:r>
            <a:endParaRPr lang="fr-FR"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04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Basic Concepts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057071" y="1479819"/>
            <a:ext cx="8534400" cy="4998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400" b="1" dirty="0" err="1"/>
              <a:t>torch.Tensor</a:t>
            </a:r>
            <a:r>
              <a:rPr lang="en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000" dirty="0"/>
              <a:t>similar to </a:t>
            </a:r>
            <a:r>
              <a:rPr lang="en" sz="2000" dirty="0" err="1"/>
              <a:t>numpy.array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lang="fr-FR" sz="2000" dirty="0"/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err="1"/>
              <a:t>nn.Parameter</a:t>
            </a:r>
            <a:endParaRPr lang="fr-FR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 err="1"/>
              <a:t>contain</a:t>
            </a:r>
            <a:r>
              <a:rPr lang="fr-FR" sz="2000" dirty="0"/>
              <a:t> </a:t>
            </a:r>
            <a:r>
              <a:rPr lang="fr-FR" sz="2000" i="1" dirty="0" err="1"/>
              <a:t>Parameters</a:t>
            </a:r>
            <a:r>
              <a:rPr lang="fr-FR" sz="2000" dirty="0"/>
              <a:t> and </a:t>
            </a:r>
            <a:r>
              <a:rPr lang="fr-FR" sz="2000" dirty="0" err="1"/>
              <a:t>define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 on input </a:t>
            </a:r>
            <a:r>
              <a:rPr lang="fr-FR" sz="2000" i="1" dirty="0"/>
              <a:t>Variables</a:t>
            </a:r>
          </a:p>
          <a:p>
            <a:pPr marL="0" indent="0">
              <a:spcBef>
                <a:spcPts val="0"/>
              </a:spcBef>
              <a:buNone/>
            </a:pPr>
            <a:endParaRPr lang="fr-FR" sz="2000" i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2400" b="1" dirty="0" err="1"/>
              <a:t>nn.Module</a:t>
            </a:r>
            <a:endParaRPr lang="fr-FR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fr-FR" sz="2000" dirty="0" err="1"/>
              <a:t>contain</a:t>
            </a:r>
            <a:r>
              <a:rPr lang="fr-FR" sz="2000" dirty="0"/>
              <a:t> </a:t>
            </a:r>
            <a:r>
              <a:rPr lang="fr-FR" sz="2000" i="1" dirty="0" err="1"/>
              <a:t>Parameters</a:t>
            </a:r>
            <a:r>
              <a:rPr lang="fr-FR" sz="2000" dirty="0"/>
              <a:t> and </a:t>
            </a:r>
            <a:r>
              <a:rPr lang="fr-FR" sz="2000" dirty="0" err="1"/>
              <a:t>define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 on input </a:t>
            </a:r>
            <a:r>
              <a:rPr lang="fr-FR" sz="2000" i="1" dirty="0"/>
              <a:t>Variables</a:t>
            </a:r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r>
              <a:rPr lang="en" sz="2400" b="1" dirty="0" err="1"/>
              <a:t>autograd.Variable</a:t>
            </a:r>
            <a:endParaRPr lang="en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" sz="2000" dirty="0"/>
              <a:t>wraps a </a:t>
            </a:r>
            <a:r>
              <a:rPr lang="en" sz="2000" i="1" dirty="0"/>
              <a:t>Tensor</a:t>
            </a:r>
            <a:r>
              <a:rPr lang="en" sz="2000" dirty="0"/>
              <a:t> and enables auto differentiation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  <a:p>
            <a:pPr marL="0" indent="0">
              <a:spcBef>
                <a:spcPts val="0"/>
              </a:spcBef>
              <a:buNone/>
            </a:pPr>
            <a:r>
              <a:rPr lang="en" sz="2400" b="1" dirty="0" err="1"/>
              <a:t>autograd.Function</a:t>
            </a:r>
            <a:endParaRPr lang="en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" sz="2000" dirty="0"/>
              <a:t>operate on </a:t>
            </a:r>
            <a:r>
              <a:rPr lang="en" sz="2000" i="1" dirty="0"/>
              <a:t>Variables</a:t>
            </a:r>
            <a:r>
              <a:rPr lang="en" sz="2000" dirty="0"/>
              <a:t>, implements forward and backward</a:t>
            </a:r>
            <a:endParaRPr sz="2000" dirty="0"/>
          </a:p>
          <a:p>
            <a:pPr marL="0" indent="0">
              <a:spcBef>
                <a:spcPts val="0"/>
              </a:spcBef>
              <a:buNone/>
            </a:pPr>
            <a:endParaRPr sz="2000" i="1" dirty="0"/>
          </a:p>
          <a:p>
            <a:pPr marL="0" indent="0">
              <a:spcBef>
                <a:spcPts val="0"/>
              </a:spcBef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70494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400" y="1769776"/>
            <a:ext cx="6725000" cy="41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3178100" y="2641450"/>
            <a:ext cx="1637700" cy="8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8FFF8648-B08E-E94A-9671-3596A14B9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200" y="559341"/>
            <a:ext cx="854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Basic Concepts</a:t>
            </a:r>
            <a:endParaRPr sz="3600" b="1" dirty="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33896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</TotalTime>
  <Words>2724</Words>
  <Application>Microsoft Macintosh PowerPoint</Application>
  <PresentationFormat>Affichage à l'écran (4:3)</PresentationFormat>
  <Paragraphs>553</Paragraphs>
  <Slides>55</Slides>
  <Notes>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Arial</vt:lpstr>
      <vt:lpstr>Calibri</vt:lpstr>
      <vt:lpstr>FreightSans</vt:lpstr>
      <vt:lpstr>IBMPlexMono</vt:lpstr>
      <vt:lpstr>Noto Sans Symbols</vt:lpstr>
      <vt:lpstr>Times New Roman</vt:lpstr>
      <vt:lpstr>Verdana</vt:lpstr>
      <vt:lpstr>Wingdings</vt:lpstr>
      <vt:lpstr>Thème Office</vt:lpstr>
      <vt:lpstr>Music Machine Learning</vt:lpstr>
      <vt:lpstr>Deep learning frameworks</vt:lpstr>
      <vt:lpstr>Which framework to choose ?</vt:lpstr>
      <vt:lpstr>Which framework to choose ?</vt:lpstr>
      <vt:lpstr>Pytorch</vt:lpstr>
      <vt:lpstr>Developers</vt:lpstr>
      <vt:lpstr>Présentation PowerPoint</vt:lpstr>
      <vt:lpstr>Basic Concepts</vt:lpstr>
      <vt:lpstr>Basic Concepts</vt:lpstr>
      <vt:lpstr>Présentation PowerPoint</vt:lpstr>
      <vt:lpstr>Présentation PowerPoint</vt:lpstr>
      <vt:lpstr>Basic Concepts</vt:lpstr>
      <vt:lpstr>Basic Concepts</vt:lpstr>
      <vt:lpstr>Basic Concepts</vt:lpstr>
      <vt:lpstr>Creating a network (gran’ma way)</vt:lpstr>
      <vt:lpstr>Network definition</vt:lpstr>
      <vt:lpstr>Network definition</vt:lpstr>
      <vt:lpstr>Example of a residual network</vt:lpstr>
      <vt:lpstr>Optimizing the Network</vt:lpstr>
      <vt:lpstr>Optimizing the Network</vt:lpstr>
      <vt:lpstr>Optimizing the Network</vt:lpstr>
      <vt:lpstr>Optimizing the Network</vt:lpstr>
      <vt:lpstr>Details on losses</vt:lpstr>
      <vt:lpstr>Details on losses</vt:lpstr>
      <vt:lpstr>Network definition #3</vt:lpstr>
      <vt:lpstr>Network definition #3</vt:lpstr>
      <vt:lpstr>Gradients</vt:lpstr>
      <vt:lpstr>Gradients</vt:lpstr>
      <vt:lpstr>Gradients</vt:lpstr>
      <vt:lpstr>Gradients</vt:lpstr>
      <vt:lpstr>Gradients</vt:lpstr>
      <vt:lpstr>Gradients</vt:lpstr>
      <vt:lpstr>Network definition</vt:lpstr>
      <vt:lpstr>Network definition</vt:lpstr>
      <vt:lpstr>Network definition</vt:lpstr>
      <vt:lpstr>Network definition</vt:lpstr>
      <vt:lpstr>Network definition</vt:lpstr>
      <vt:lpstr>Network definition</vt:lpstr>
      <vt:lpstr>Network definition</vt:lpstr>
      <vt:lpstr>Network definition</vt:lpstr>
      <vt:lpstr>Network definition</vt:lpstr>
      <vt:lpstr>Network definition</vt:lpstr>
      <vt:lpstr>Network definition</vt:lpstr>
      <vt:lpstr>So what about data ?</vt:lpstr>
      <vt:lpstr>Writing your own dataset</vt:lpstr>
      <vt:lpstr>Things to remember</vt:lpstr>
      <vt:lpstr>Things to remember</vt:lpstr>
      <vt:lpstr>Things to remember</vt:lpstr>
      <vt:lpstr>Things to remember</vt:lpstr>
      <vt:lpstr>Things to remember</vt:lpstr>
      <vt:lpstr>Things to remember</vt:lpstr>
      <vt:lpstr>Classifying Handwritten Digits</vt:lpstr>
      <vt:lpstr>Présentation PowerPoint</vt:lpstr>
      <vt:lpstr>Classifying Handwritten Digits</vt:lpstr>
      <vt:lpstr>If you are bored ?</vt:lpstr>
    </vt:vector>
  </TitlesOfParts>
  <Company>IRCAM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objets – Java 2</dc:title>
  <dc:creator>Philippe Esling</dc:creator>
  <cp:lastModifiedBy>Microsoft Office User</cp:lastModifiedBy>
  <cp:revision>524</cp:revision>
  <dcterms:created xsi:type="dcterms:W3CDTF">2014-03-12T17:42:11Z</dcterms:created>
  <dcterms:modified xsi:type="dcterms:W3CDTF">2018-11-26T23:15:22Z</dcterms:modified>
</cp:coreProperties>
</file>