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1"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10/18/2020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10/18/2020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10/18/2020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10/18/2020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10/18/2020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Car Collision Prediction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92500" lnSpcReduction="20000"/>
          </a:bodyPr>
          <a:lstStyle/>
          <a:p>
            <a:pPr>
              <a:spcAft>
                <a:spcPts val="600"/>
              </a:spcAft>
            </a:pPr>
            <a:r>
              <a:rPr lang="en-US" dirty="0">
                <a:solidFill>
                  <a:schemeClr val="tx1"/>
                </a:solidFill>
              </a:rPr>
              <a:t>IBM Applied Data Science Capstone Project</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3"/>
            <a:ext cx="10058400" cy="1077149"/>
          </a:xfrm>
        </p:spPr>
        <p:txBody>
          <a:bodyPr>
            <a:normAutofit fontScale="90000"/>
          </a:bodyPr>
          <a:lstStyle/>
          <a:p>
            <a:pPr algn="ctr"/>
            <a:r>
              <a:rPr lang="en-US" dirty="0"/>
              <a:t>Prevention of Car Collisions can decrease fatalities, serious injuries, and steep costs</a:t>
            </a:r>
          </a:p>
        </p:txBody>
      </p:sp>
      <p:sp>
        <p:nvSpPr>
          <p:cNvPr id="3" name="Content Placeholder 2">
            <a:extLst>
              <a:ext uri="{FF2B5EF4-FFF2-40B4-BE49-F238E27FC236}">
                <a16:creationId xmlns:a16="http://schemas.microsoft.com/office/drawing/2014/main" id="{C18F9835-C6E9-46BD-9961-10EB06FCC752}"/>
              </a:ext>
            </a:extLst>
          </p:cNvPr>
          <p:cNvSpPr>
            <a:spLocks noGrp="1"/>
          </p:cNvSpPr>
          <p:nvPr>
            <p:ph idx="1"/>
          </p:nvPr>
        </p:nvSpPr>
        <p:spPr/>
        <p:txBody>
          <a:bodyPr/>
          <a:lstStyle/>
          <a:p>
            <a:r>
              <a:rPr lang="en-US" dirty="0"/>
              <a:t>In an effort to reduce fatalities from car accidents in Seattle, car collision data was gathered and leveraged to predict the different accidents' severity. If we can identify the most predictive attributes, we can predict what leads to more severe collisions and death. </a:t>
            </a:r>
          </a:p>
          <a:p>
            <a:r>
              <a:rPr lang="en-US" dirty="0"/>
              <a:t>Local government officials could use this information to create targeted prevention programs - for example road warnings and speed bumps for drivers when weather/light/road conditions are not conducive to driver visibility, especially in specific junctions that may be more problematic (</a:t>
            </a:r>
            <a:r>
              <a:rPr lang="en-US" dirty="0" err="1"/>
              <a:t>ie</a:t>
            </a:r>
            <a:r>
              <a:rPr lang="en-US" dirty="0"/>
              <a:t>, tight turns, poorly lit road signs, </a:t>
            </a:r>
            <a:r>
              <a:rPr lang="en-US" dirty="0" err="1"/>
              <a:t>etc</a:t>
            </a:r>
            <a:r>
              <a:rPr lang="en-US" dirty="0"/>
              <a:t>). This information may be of interest to auto insurance companies who use data pertaining to areas with a higher frequency of parked car collisions when underwriting premiums. </a:t>
            </a:r>
          </a:p>
          <a:p>
            <a:r>
              <a:rPr lang="en-US" dirty="0"/>
              <a:t>The goal of this project is prevention of car accidents and fatalities using a prediction model as the basis for targeted accident prevention programs. </a:t>
            </a:r>
          </a:p>
          <a:p>
            <a:r>
              <a:rPr lang="en-US" dirty="0"/>
              <a:t>Using supervised machine learning, we will create a model to predict the severity of a collision based on a number of features such as location, weather condition, road condition, light condition, speeding, junction type, number of people involved and/or number of vehicles involved used to train the model.</a:t>
            </a:r>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9577F-17AB-4629-80B6-8BC1853B077B}"/>
              </a:ext>
            </a:extLst>
          </p:cNvPr>
          <p:cNvSpPr>
            <a:spLocks noGrp="1"/>
          </p:cNvSpPr>
          <p:nvPr>
            <p:ph type="title"/>
          </p:nvPr>
        </p:nvSpPr>
        <p:spPr/>
        <p:txBody>
          <a:bodyPr/>
          <a:lstStyle/>
          <a:p>
            <a:r>
              <a:rPr lang="en-US" dirty="0"/>
              <a:t>Data Used in the Study</a:t>
            </a:r>
          </a:p>
        </p:txBody>
      </p:sp>
      <p:sp>
        <p:nvSpPr>
          <p:cNvPr id="3" name="Content Placeholder 2">
            <a:extLst>
              <a:ext uri="{FF2B5EF4-FFF2-40B4-BE49-F238E27FC236}">
                <a16:creationId xmlns:a16="http://schemas.microsoft.com/office/drawing/2014/main" id="{961FA860-485A-4C23-8BA9-5F8E37B094F3}"/>
              </a:ext>
            </a:extLst>
          </p:cNvPr>
          <p:cNvSpPr>
            <a:spLocks noGrp="1"/>
          </p:cNvSpPr>
          <p:nvPr>
            <p:ph idx="1"/>
          </p:nvPr>
        </p:nvSpPr>
        <p:spPr/>
        <p:txBody>
          <a:bodyPr/>
          <a:lstStyle/>
          <a:p>
            <a:r>
              <a:rPr lang="en-US" dirty="0"/>
              <a:t>The data for this project was collected from the provided Data-Collisions csv file in IBM's Applied Data Science Capstone Project. This dataset includes many features or attributes to build a predictive machine learning model such as location, severity, collision type, weather conditions, light conditions, road conditions, inattention, driving under the influence, etc. These attributes, as independent variables, could possibly predict the severity of accidents, the dependent variable, specified by "SEVERITYCODE" in the data. </a:t>
            </a:r>
          </a:p>
          <a:p>
            <a:r>
              <a:rPr lang="en-US" dirty="0"/>
              <a:t>In looking at the type of collision severity in the data, there are two kinds of collision outcomes, represented by 1 = Property Damage that tells us that damage was done to property or vehicle but no injury and 2 = Injury, indicating bodily injury to the passengers, driver or pedestrian.</a:t>
            </a:r>
          </a:p>
          <a:p>
            <a:r>
              <a:rPr lang="en-US" dirty="0"/>
              <a:t>Data Highlights:</a:t>
            </a:r>
            <a:br>
              <a:rPr lang="en-US" dirty="0"/>
            </a:br>
            <a:r>
              <a:rPr lang="en-US" dirty="0"/>
              <a:t>The data is for all types of collisions occurring in the city of Seattle from 2004 to 2020.</a:t>
            </a:r>
            <a:br>
              <a:rPr lang="en-US" dirty="0"/>
            </a:br>
            <a:r>
              <a:rPr lang="en-US" dirty="0"/>
              <a:t>The data has been provided by SPD and include traffic records.</a:t>
            </a:r>
            <a:br>
              <a:rPr lang="en-US" dirty="0"/>
            </a:br>
            <a:r>
              <a:rPr lang="en-US" dirty="0"/>
              <a:t>There are approximately 194,673 records.</a:t>
            </a:r>
          </a:p>
          <a:p>
            <a:endParaRPr lang="en-US" dirty="0"/>
          </a:p>
        </p:txBody>
      </p:sp>
    </p:spTree>
    <p:extLst>
      <p:ext uri="{BB962C8B-B14F-4D97-AF65-F5344CB8AC3E}">
        <p14:creationId xmlns:p14="http://schemas.microsoft.com/office/powerpoint/2010/main" val="1498452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9577F-17AB-4629-80B6-8BC1853B077B}"/>
              </a:ext>
            </a:extLst>
          </p:cNvPr>
          <p:cNvSpPr>
            <a:spLocks noGrp="1"/>
          </p:cNvSpPr>
          <p:nvPr>
            <p:ph type="title"/>
          </p:nvPr>
        </p:nvSpPr>
        <p:spPr>
          <a:xfrm>
            <a:off x="1066800" y="483203"/>
            <a:ext cx="10058400" cy="515087"/>
          </a:xfrm>
        </p:spPr>
        <p:txBody>
          <a:bodyPr>
            <a:normAutofit fontScale="90000"/>
          </a:bodyPr>
          <a:lstStyle/>
          <a:p>
            <a:r>
              <a:rPr lang="en-US" dirty="0"/>
              <a:t>Methodology</a:t>
            </a:r>
          </a:p>
        </p:txBody>
      </p:sp>
      <p:sp>
        <p:nvSpPr>
          <p:cNvPr id="3" name="Content Placeholder 2">
            <a:extLst>
              <a:ext uri="{FF2B5EF4-FFF2-40B4-BE49-F238E27FC236}">
                <a16:creationId xmlns:a16="http://schemas.microsoft.com/office/drawing/2014/main" id="{961FA860-485A-4C23-8BA9-5F8E37B094F3}"/>
              </a:ext>
            </a:extLst>
          </p:cNvPr>
          <p:cNvSpPr>
            <a:spLocks noGrp="1"/>
          </p:cNvSpPr>
          <p:nvPr>
            <p:ph idx="1"/>
          </p:nvPr>
        </p:nvSpPr>
        <p:spPr>
          <a:xfrm>
            <a:off x="1066800" y="1132514"/>
            <a:ext cx="10058400" cy="4820230"/>
          </a:xfrm>
        </p:spPr>
        <p:txBody>
          <a:bodyPr>
            <a:normAutofit fontScale="62500" lnSpcReduction="20000"/>
          </a:bodyPr>
          <a:lstStyle/>
          <a:p>
            <a:pPr marL="0" indent="0">
              <a:buNone/>
            </a:pPr>
            <a:r>
              <a:rPr lang="en-US" b="1" dirty="0"/>
              <a:t>Exploratory Data Analysis, Data Transformation, and Cleaning</a:t>
            </a:r>
          </a:p>
          <a:p>
            <a:r>
              <a:rPr lang="en-US" dirty="0"/>
              <a:t>1) After importing libraries, loading of the data and exploratory data analysis is the first step to understand the data and glean any hidden insights. This includes looking at unique values and plotting bar charts for key attributes such as </a:t>
            </a:r>
            <a:r>
              <a:rPr lang="en-US" dirty="0" err="1"/>
              <a:t>JunctionType</a:t>
            </a:r>
            <a:r>
              <a:rPr lang="en-US" dirty="0"/>
              <a:t>, </a:t>
            </a:r>
            <a:r>
              <a:rPr lang="en-US" dirty="0" err="1"/>
              <a:t>LightCond</a:t>
            </a:r>
            <a:r>
              <a:rPr lang="en-US" dirty="0"/>
              <a:t>, </a:t>
            </a:r>
            <a:r>
              <a:rPr lang="en-US" dirty="0" err="1"/>
              <a:t>RoadCond</a:t>
            </a:r>
            <a:r>
              <a:rPr lang="en-US" dirty="0"/>
              <a:t>, and Weather. Missing values (nulls) were observed for all attributes, noting that </a:t>
            </a:r>
            <a:r>
              <a:rPr lang="en-US" dirty="0" err="1"/>
              <a:t>JunctionType</a:t>
            </a:r>
            <a:r>
              <a:rPr lang="en-US" dirty="0"/>
              <a:t>, Weather, </a:t>
            </a:r>
            <a:r>
              <a:rPr lang="en-US" dirty="0" err="1"/>
              <a:t>RoadCond</a:t>
            </a:r>
            <a:r>
              <a:rPr lang="en-US" dirty="0"/>
              <a:t>, </a:t>
            </a:r>
            <a:r>
              <a:rPr lang="en-US" dirty="0" err="1"/>
              <a:t>LightCond</a:t>
            </a:r>
            <a:r>
              <a:rPr lang="en-US" dirty="0"/>
              <a:t>, </a:t>
            </a:r>
            <a:r>
              <a:rPr lang="en-US" dirty="0" err="1"/>
              <a:t>CollisionType</a:t>
            </a:r>
            <a:r>
              <a:rPr lang="en-US" dirty="0"/>
              <a:t>, and </a:t>
            </a:r>
            <a:r>
              <a:rPr lang="en-US" dirty="0" err="1"/>
              <a:t>AddrType</a:t>
            </a:r>
            <a:r>
              <a:rPr lang="en-US" dirty="0"/>
              <a:t> have a higher percentage of missing values that will need to be attended to.</a:t>
            </a:r>
            <a:br>
              <a:rPr lang="en-US" dirty="0"/>
            </a:br>
            <a:r>
              <a:rPr lang="en-US" dirty="0"/>
              <a:t>2) Next, a new </a:t>
            </a:r>
            <a:r>
              <a:rPr lang="en-US" dirty="0" err="1"/>
              <a:t>dataframe</a:t>
            </a:r>
            <a:r>
              <a:rPr lang="en-US" dirty="0"/>
              <a:t> that included a select number of attributes (~17) that have a more likely role in predicting collision severity was created.</a:t>
            </a:r>
            <a:br>
              <a:rPr lang="en-US" dirty="0"/>
            </a:br>
            <a:r>
              <a:rPr lang="en-US" dirty="0"/>
              <a:t>3) Data Cleaning:</a:t>
            </a:r>
            <a:br>
              <a:rPr lang="en-US" dirty="0"/>
            </a:br>
            <a:r>
              <a:rPr lang="en-US" dirty="0"/>
              <a:t>3a)Unmatched records were deleted since it was a small percentage of all records,</a:t>
            </a:r>
            <a:br>
              <a:rPr lang="en-US" dirty="0"/>
            </a:br>
            <a:r>
              <a:rPr lang="en-US" dirty="0"/>
              <a:t>3b)Missing values for important attributes such as </a:t>
            </a:r>
            <a:r>
              <a:rPr lang="en-US" dirty="0" err="1"/>
              <a:t>JunctionType</a:t>
            </a:r>
            <a:r>
              <a:rPr lang="en-US" dirty="0"/>
              <a:t>, </a:t>
            </a:r>
            <a:r>
              <a:rPr lang="en-US" dirty="0" err="1"/>
              <a:t>CollisionType</a:t>
            </a:r>
            <a:r>
              <a:rPr lang="en-US" dirty="0"/>
              <a:t>, </a:t>
            </a:r>
            <a:r>
              <a:rPr lang="en-US" dirty="0" err="1"/>
              <a:t>St_Colcode</a:t>
            </a:r>
            <a:r>
              <a:rPr lang="en-US" dirty="0"/>
              <a:t>, </a:t>
            </a:r>
            <a:r>
              <a:rPr lang="en-US" dirty="0" err="1"/>
              <a:t>LightCond</a:t>
            </a:r>
            <a:r>
              <a:rPr lang="en-US" dirty="0"/>
              <a:t>, </a:t>
            </a:r>
            <a:r>
              <a:rPr lang="en-US" dirty="0" err="1"/>
              <a:t>RoadCond</a:t>
            </a:r>
            <a:r>
              <a:rPr lang="en-US" dirty="0"/>
              <a:t>, and Weather were dropped, first making sure that their values were evenly distributed by severity code.</a:t>
            </a:r>
            <a:br>
              <a:rPr lang="en-US" dirty="0"/>
            </a:br>
            <a:r>
              <a:rPr lang="en-US" dirty="0"/>
              <a:t>4) Data preparation will include balancing the labeled data to create an unbiased ML model, transformation, and feature engineering to improve the predictability of the model.</a:t>
            </a:r>
            <a:br>
              <a:rPr lang="en-US" dirty="0"/>
            </a:br>
            <a:r>
              <a:rPr lang="en-US" dirty="0"/>
              <a:t>4a) Data Transformation for classification:</a:t>
            </a:r>
            <a:br>
              <a:rPr lang="en-US" dirty="0"/>
            </a:br>
            <a:r>
              <a:rPr lang="en-US" dirty="0"/>
              <a:t>The dependent variable, Severity Code [1,2] was replaced with [0,1]. Independent variables such as </a:t>
            </a:r>
            <a:r>
              <a:rPr lang="en-US" dirty="0" err="1"/>
              <a:t>InattentionInd</a:t>
            </a:r>
            <a:r>
              <a:rPr lang="en-US" dirty="0"/>
              <a:t>, </a:t>
            </a:r>
            <a:r>
              <a:rPr lang="en-US" dirty="0" err="1"/>
              <a:t>PedRowNotGrntd</a:t>
            </a:r>
            <a:r>
              <a:rPr lang="en-US" dirty="0"/>
              <a:t>, and Speeding were transformed from Y/Null to 0/1 dummy variables. Similarly, </a:t>
            </a:r>
            <a:r>
              <a:rPr lang="en-US" dirty="0" err="1"/>
              <a:t>HitParkedCar</a:t>
            </a:r>
            <a:r>
              <a:rPr lang="en-US" dirty="0"/>
              <a:t> was changed from N/Y to 0/1, and </a:t>
            </a:r>
            <a:r>
              <a:rPr lang="en-US" dirty="0" err="1"/>
              <a:t>UnderInf</a:t>
            </a:r>
            <a:r>
              <a:rPr lang="en-US" dirty="0"/>
              <a:t> from 0/1/N/Y to 0/1.</a:t>
            </a:r>
            <a:br>
              <a:rPr lang="en-US" dirty="0"/>
            </a:br>
            <a:r>
              <a:rPr lang="en-US" dirty="0"/>
              <a:t>4b) The much higher prevalence of records with </a:t>
            </a:r>
            <a:r>
              <a:rPr lang="en-US" dirty="0" err="1"/>
              <a:t>SeverityCode</a:t>
            </a:r>
            <a:r>
              <a:rPr lang="en-US" dirty="0"/>
              <a:t>=0 showed an imbalanced dataset that needed </a:t>
            </a:r>
            <a:r>
              <a:rPr lang="en-US" dirty="0" err="1"/>
              <a:t>downsampling</a:t>
            </a:r>
            <a:r>
              <a:rPr lang="en-US" dirty="0"/>
              <a:t> of the majority class (0) to match the minority class (1), so the new class counts are equal (56656).</a:t>
            </a:r>
            <a:br>
              <a:rPr lang="en-US" dirty="0"/>
            </a:br>
            <a:r>
              <a:rPr lang="en-US" dirty="0"/>
              <a:t>5) Next we separate the dependent variables from the independent variables.</a:t>
            </a:r>
            <a:br>
              <a:rPr lang="en-US" dirty="0"/>
            </a:br>
            <a:r>
              <a:rPr lang="en-US" dirty="0"/>
              <a:t>We create two feature sets of independent variables:</a:t>
            </a:r>
            <a:br>
              <a:rPr lang="en-US" dirty="0"/>
            </a:br>
            <a:r>
              <a:rPr lang="en-US" dirty="0"/>
              <a:t>5a) fdf3 has all relevant independent variables such as </a:t>
            </a:r>
            <a:r>
              <a:rPr lang="en-US" dirty="0" err="1"/>
              <a:t>PersonCount</a:t>
            </a:r>
            <a:r>
              <a:rPr lang="en-US" dirty="0"/>
              <a:t>, </a:t>
            </a:r>
            <a:r>
              <a:rPr lang="en-US" dirty="0" err="1"/>
              <a:t>PedCount</a:t>
            </a:r>
            <a:r>
              <a:rPr lang="en-US" dirty="0"/>
              <a:t>, </a:t>
            </a:r>
            <a:r>
              <a:rPr lang="en-US" dirty="0" err="1"/>
              <a:t>PedcyclCount</a:t>
            </a:r>
            <a:r>
              <a:rPr lang="en-US" dirty="0"/>
              <a:t>, </a:t>
            </a:r>
            <a:r>
              <a:rPr lang="en-US" dirty="0" err="1"/>
              <a:t>VehCount</a:t>
            </a:r>
            <a:r>
              <a:rPr lang="en-US" dirty="0"/>
              <a:t>, </a:t>
            </a:r>
            <a:r>
              <a:rPr lang="en-US" dirty="0" err="1"/>
              <a:t>InattentionInd</a:t>
            </a:r>
            <a:r>
              <a:rPr lang="en-US" dirty="0"/>
              <a:t>, </a:t>
            </a:r>
            <a:r>
              <a:rPr lang="en-US" dirty="0" err="1"/>
              <a:t>UnderInfl</a:t>
            </a:r>
            <a:r>
              <a:rPr lang="en-US" dirty="0"/>
              <a:t>, </a:t>
            </a:r>
            <a:r>
              <a:rPr lang="en-US" dirty="0" err="1"/>
              <a:t>PedRowNotGrnt</a:t>
            </a:r>
            <a:r>
              <a:rPr lang="en-US" dirty="0"/>
              <a:t>, Speeding, and </a:t>
            </a:r>
            <a:r>
              <a:rPr lang="en-US" dirty="0" err="1"/>
              <a:t>HitParkedCar</a:t>
            </a:r>
            <a:br>
              <a:rPr lang="en-US" dirty="0"/>
            </a:br>
            <a:r>
              <a:rPr lang="en-US" dirty="0"/>
              <a:t>5b) f2df3 includes variables more commonly known to play a role in prediction collisions and includes only </a:t>
            </a:r>
            <a:r>
              <a:rPr lang="en-US" dirty="0" err="1"/>
              <a:t>InattentionInd,UnderInfl</a:t>
            </a:r>
            <a:r>
              <a:rPr lang="en-US" dirty="0"/>
              <a:t>, </a:t>
            </a:r>
            <a:r>
              <a:rPr lang="en-US" dirty="0" err="1"/>
              <a:t>PedRowNotGrnt</a:t>
            </a:r>
            <a:r>
              <a:rPr lang="en-US" dirty="0"/>
              <a:t>, Speeding, and </a:t>
            </a:r>
            <a:r>
              <a:rPr lang="en-US" dirty="0" err="1"/>
              <a:t>HitParkedCar</a:t>
            </a:r>
            <a:br>
              <a:rPr lang="en-US" dirty="0"/>
            </a:br>
            <a:r>
              <a:rPr lang="en-US" dirty="0"/>
              <a:t>5c) Both datasets were normalized using one hot encoding technique to convert categorical variables to binary variables and append them to the feature </a:t>
            </a:r>
            <a:r>
              <a:rPr lang="en-US" dirty="0" err="1"/>
              <a:t>dataframe</a:t>
            </a:r>
            <a:r>
              <a:rPr lang="en-US" dirty="0"/>
              <a:t>.</a:t>
            </a:r>
            <a:br>
              <a:rPr lang="en-US" dirty="0"/>
            </a:br>
            <a:r>
              <a:rPr lang="en-US" dirty="0"/>
              <a:t>5d) A subset for the dependent variable, </a:t>
            </a:r>
            <a:r>
              <a:rPr lang="en-US" dirty="0" err="1"/>
              <a:t>SeverityCode</a:t>
            </a:r>
            <a:r>
              <a:rPr lang="en-US" dirty="0"/>
              <a:t> was created as well.</a:t>
            </a:r>
          </a:p>
          <a:p>
            <a:pPr marL="0" indent="0">
              <a:buNone/>
            </a:pPr>
            <a:r>
              <a:rPr lang="en-US" b="1" dirty="0"/>
              <a:t>Data Modeling and Evaluation</a:t>
            </a:r>
          </a:p>
          <a:p>
            <a:r>
              <a:rPr lang="en-US" dirty="0"/>
              <a:t>The dataset was divided into Training and Test sets before training standard classification models. Test/Train partitioning for fdf3 of independent variables X and for f2df3 of independent variables X2 was performed. Models such as Decision Tree, Support Vector Machine (SVM), Logistic Regression, and K Nearest Neighbor(KNN) were fit.</a:t>
            </a:r>
          </a:p>
          <a:p>
            <a:r>
              <a:rPr lang="en-US" dirty="0"/>
              <a:t>The trained models were evaluated using the two separate test feature sets of independent variables to assess prediction. Evaluation was done using Decision Tree, SVM, Logistic Regression, and KNN model evaluations. LR Jaccard index and F1 Score were calculated for all models. Decision Tree model's accuracy score was calculated additionally as was the </a:t>
            </a:r>
            <a:r>
              <a:rPr lang="en-US" dirty="0" err="1"/>
              <a:t>LogLoss</a:t>
            </a:r>
            <a:r>
              <a:rPr lang="en-US" dirty="0"/>
              <a:t> for the Logistic Regression model.</a:t>
            </a:r>
          </a:p>
          <a:p>
            <a:endParaRPr lang="en-US" dirty="0"/>
          </a:p>
        </p:txBody>
      </p:sp>
    </p:spTree>
    <p:extLst>
      <p:ext uri="{BB962C8B-B14F-4D97-AF65-F5344CB8AC3E}">
        <p14:creationId xmlns:p14="http://schemas.microsoft.com/office/powerpoint/2010/main" val="3102658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9577F-17AB-4629-80B6-8BC1853B077B}"/>
              </a:ext>
            </a:extLst>
          </p:cNvPr>
          <p:cNvSpPr>
            <a:spLocks noGrp="1"/>
          </p:cNvSpPr>
          <p:nvPr>
            <p:ph type="title"/>
          </p:nvPr>
        </p:nvSpPr>
        <p:spPr>
          <a:xfrm>
            <a:off x="1066800" y="483203"/>
            <a:ext cx="10058400" cy="515087"/>
          </a:xfrm>
        </p:spPr>
        <p:txBody>
          <a:bodyPr>
            <a:normAutofit fontScale="90000"/>
          </a:bodyPr>
          <a:lstStyle/>
          <a:p>
            <a:r>
              <a:rPr lang="en-US" dirty="0"/>
              <a:t>Results</a:t>
            </a:r>
          </a:p>
        </p:txBody>
      </p:sp>
      <p:sp>
        <p:nvSpPr>
          <p:cNvPr id="12" name="Rectangle 11">
            <a:extLst>
              <a:ext uri="{FF2B5EF4-FFF2-40B4-BE49-F238E27FC236}">
                <a16:creationId xmlns:a16="http://schemas.microsoft.com/office/drawing/2014/main" id="{84BB52D7-C1F2-4942-A007-C4D8EA8CD7FA}"/>
              </a:ext>
            </a:extLst>
          </p:cNvPr>
          <p:cNvSpPr/>
          <p:nvPr/>
        </p:nvSpPr>
        <p:spPr>
          <a:xfrm>
            <a:off x="908806" y="998290"/>
            <a:ext cx="10877725" cy="923330"/>
          </a:xfrm>
          <a:prstGeom prst="rect">
            <a:avLst/>
          </a:prstGeom>
        </p:spPr>
        <p:txBody>
          <a:bodyPr wrap="square">
            <a:spAutoFit/>
          </a:bodyPr>
          <a:lstStyle/>
          <a:p>
            <a:r>
              <a:rPr lang="en-US" dirty="0">
                <a:solidFill>
                  <a:srgbClr val="000000"/>
                </a:solidFill>
                <a:latin typeface="Helvetica Neue"/>
              </a:rPr>
              <a:t>The below evaluation metrics describe the accuracy of the models:</a:t>
            </a:r>
          </a:p>
          <a:p>
            <a:r>
              <a:rPr lang="en-US" dirty="0">
                <a:solidFill>
                  <a:srgbClr val="000000"/>
                </a:solidFill>
                <a:latin typeface="Helvetica Neue"/>
              </a:rPr>
              <a:t>Accuracy of the model for the first set of independent variables X that include all relevant variables that may determine collision severity:</a:t>
            </a:r>
            <a:endParaRPr lang="en-US" b="0" i="0" dirty="0">
              <a:solidFill>
                <a:srgbClr val="000000"/>
              </a:solidFill>
              <a:effectLst/>
              <a:latin typeface="Helvetica Neue"/>
            </a:endParaRPr>
          </a:p>
        </p:txBody>
      </p:sp>
      <p:graphicFrame>
        <p:nvGraphicFramePr>
          <p:cNvPr id="13" name="Table 12">
            <a:extLst>
              <a:ext uri="{FF2B5EF4-FFF2-40B4-BE49-F238E27FC236}">
                <a16:creationId xmlns:a16="http://schemas.microsoft.com/office/drawing/2014/main" id="{B2BFA0B2-E11B-40DB-97D5-E4B0DA2E61FC}"/>
              </a:ext>
            </a:extLst>
          </p:cNvPr>
          <p:cNvGraphicFramePr>
            <a:graphicFrameLocks noGrp="1"/>
          </p:cNvGraphicFramePr>
          <p:nvPr>
            <p:extLst>
              <p:ext uri="{D42A27DB-BD31-4B8C-83A1-F6EECF244321}">
                <p14:modId xmlns:p14="http://schemas.microsoft.com/office/powerpoint/2010/main" val="2992756990"/>
              </p:ext>
            </p:extLst>
          </p:nvPr>
        </p:nvGraphicFramePr>
        <p:xfrm>
          <a:off x="908806" y="1921620"/>
          <a:ext cx="10058400" cy="1828800"/>
        </p:xfrm>
        <a:graphic>
          <a:graphicData uri="http://schemas.openxmlformats.org/drawingml/2006/table">
            <a:tbl>
              <a:tblPr/>
              <a:tblGrid>
                <a:gridCol w="2514600">
                  <a:extLst>
                    <a:ext uri="{9D8B030D-6E8A-4147-A177-3AD203B41FA5}">
                      <a16:colId xmlns:a16="http://schemas.microsoft.com/office/drawing/2014/main" val="1506021367"/>
                    </a:ext>
                  </a:extLst>
                </a:gridCol>
                <a:gridCol w="2514600">
                  <a:extLst>
                    <a:ext uri="{9D8B030D-6E8A-4147-A177-3AD203B41FA5}">
                      <a16:colId xmlns:a16="http://schemas.microsoft.com/office/drawing/2014/main" val="2165099946"/>
                    </a:ext>
                  </a:extLst>
                </a:gridCol>
                <a:gridCol w="2514600">
                  <a:extLst>
                    <a:ext uri="{9D8B030D-6E8A-4147-A177-3AD203B41FA5}">
                      <a16:colId xmlns:a16="http://schemas.microsoft.com/office/drawing/2014/main" val="3127488276"/>
                    </a:ext>
                  </a:extLst>
                </a:gridCol>
                <a:gridCol w="2514600">
                  <a:extLst>
                    <a:ext uri="{9D8B030D-6E8A-4147-A177-3AD203B41FA5}">
                      <a16:colId xmlns:a16="http://schemas.microsoft.com/office/drawing/2014/main" val="2944232685"/>
                    </a:ext>
                  </a:extLst>
                </a:gridCol>
              </a:tblGrid>
              <a:tr h="0">
                <a:tc>
                  <a:txBody>
                    <a:bodyPr/>
                    <a:lstStyle/>
                    <a:p>
                      <a:pPr algn="r" fontAlgn="ctr"/>
                      <a:r>
                        <a:rPr lang="en-US" b="1" dirty="0">
                          <a:effectLst/>
                        </a:rPr>
                        <a:t>Algorithm</a:t>
                      </a:r>
                    </a:p>
                  </a:txBody>
                  <a:tcPr anchor="ctr">
                    <a:lnL>
                      <a:noFill/>
                    </a:lnL>
                    <a:lnR>
                      <a:noFill/>
                    </a:lnR>
                    <a:lnT>
                      <a:noFill/>
                    </a:lnT>
                    <a:lnB>
                      <a:noFill/>
                    </a:lnB>
                    <a:solidFill>
                      <a:srgbClr val="FFFFFF"/>
                    </a:solidFill>
                  </a:tcPr>
                </a:tc>
                <a:tc>
                  <a:txBody>
                    <a:bodyPr/>
                    <a:lstStyle/>
                    <a:p>
                      <a:pPr algn="r" fontAlgn="ctr"/>
                      <a:r>
                        <a:rPr lang="en-US" b="1">
                          <a:effectLst/>
                        </a:rPr>
                        <a:t>Jaccard</a:t>
                      </a:r>
                    </a:p>
                  </a:txBody>
                  <a:tcPr anchor="ctr">
                    <a:lnL>
                      <a:noFill/>
                    </a:lnL>
                    <a:lnR>
                      <a:noFill/>
                    </a:lnR>
                    <a:lnT>
                      <a:noFill/>
                    </a:lnT>
                    <a:lnB>
                      <a:noFill/>
                    </a:lnB>
                    <a:solidFill>
                      <a:srgbClr val="FFFFFF"/>
                    </a:solidFill>
                  </a:tcPr>
                </a:tc>
                <a:tc>
                  <a:txBody>
                    <a:bodyPr/>
                    <a:lstStyle/>
                    <a:p>
                      <a:pPr algn="r" fontAlgn="ctr"/>
                      <a:r>
                        <a:rPr lang="en-US" b="1">
                          <a:effectLst/>
                        </a:rPr>
                        <a:t>F1-score</a:t>
                      </a:r>
                    </a:p>
                  </a:txBody>
                  <a:tcPr anchor="ctr">
                    <a:lnL>
                      <a:noFill/>
                    </a:lnL>
                    <a:lnR>
                      <a:noFill/>
                    </a:lnR>
                    <a:lnT>
                      <a:noFill/>
                    </a:lnT>
                    <a:lnB>
                      <a:noFill/>
                    </a:lnB>
                    <a:solidFill>
                      <a:srgbClr val="FFFFFF"/>
                    </a:solidFill>
                  </a:tcPr>
                </a:tc>
                <a:tc>
                  <a:txBody>
                    <a:bodyPr/>
                    <a:lstStyle/>
                    <a:p>
                      <a:pPr algn="r" fontAlgn="ctr"/>
                      <a:r>
                        <a:rPr lang="en-US" b="1">
                          <a:effectLst/>
                        </a:rPr>
                        <a:t>LogLoss</a:t>
                      </a:r>
                    </a:p>
                  </a:txBody>
                  <a:tcPr anchor="ctr">
                    <a:lnL>
                      <a:noFill/>
                    </a:lnL>
                    <a:lnR>
                      <a:noFill/>
                    </a:lnR>
                    <a:lnT>
                      <a:noFill/>
                    </a:lnT>
                    <a:lnB>
                      <a:noFill/>
                    </a:lnB>
                    <a:solidFill>
                      <a:srgbClr val="FFFFFF"/>
                    </a:solidFill>
                  </a:tcPr>
                </a:tc>
                <a:extLst>
                  <a:ext uri="{0D108BD9-81ED-4DB2-BD59-A6C34878D82A}">
                    <a16:rowId xmlns:a16="http://schemas.microsoft.com/office/drawing/2014/main" val="2005312410"/>
                  </a:ext>
                </a:extLst>
              </a:tr>
              <a:tr h="0">
                <a:tc>
                  <a:txBody>
                    <a:bodyPr/>
                    <a:lstStyle/>
                    <a:p>
                      <a:pPr algn="r" fontAlgn="ctr"/>
                      <a:r>
                        <a:rPr lang="en-US">
                          <a:effectLst/>
                        </a:rPr>
                        <a:t>KNN</a:t>
                      </a:r>
                    </a:p>
                  </a:txBody>
                  <a:tcPr anchor="ctr">
                    <a:lnL>
                      <a:noFill/>
                    </a:lnL>
                    <a:lnR>
                      <a:noFill/>
                    </a:lnR>
                    <a:lnT>
                      <a:noFill/>
                    </a:lnT>
                    <a:lnB>
                      <a:noFill/>
                    </a:lnB>
                    <a:solidFill>
                      <a:srgbClr val="F5F5F5"/>
                    </a:solidFill>
                  </a:tcPr>
                </a:tc>
                <a:tc>
                  <a:txBody>
                    <a:bodyPr/>
                    <a:lstStyle/>
                    <a:p>
                      <a:pPr algn="r" fontAlgn="ctr"/>
                      <a:r>
                        <a:rPr lang="en-US">
                          <a:effectLst/>
                        </a:rPr>
                        <a:t>0.69</a:t>
                      </a:r>
                    </a:p>
                  </a:txBody>
                  <a:tcPr anchor="ctr">
                    <a:lnL>
                      <a:noFill/>
                    </a:lnL>
                    <a:lnR>
                      <a:noFill/>
                    </a:lnR>
                    <a:lnT>
                      <a:noFill/>
                    </a:lnT>
                    <a:lnB>
                      <a:noFill/>
                    </a:lnB>
                    <a:solidFill>
                      <a:srgbClr val="F5F5F5"/>
                    </a:solidFill>
                  </a:tcPr>
                </a:tc>
                <a:tc>
                  <a:txBody>
                    <a:bodyPr/>
                    <a:lstStyle/>
                    <a:p>
                      <a:pPr algn="r" fontAlgn="ctr"/>
                      <a:r>
                        <a:rPr lang="en-US">
                          <a:effectLst/>
                        </a:rPr>
                        <a:t>0.69</a:t>
                      </a:r>
                    </a:p>
                  </a:txBody>
                  <a:tcPr anchor="ctr">
                    <a:lnL>
                      <a:noFill/>
                    </a:lnL>
                    <a:lnR>
                      <a:noFill/>
                    </a:lnR>
                    <a:lnT>
                      <a:noFill/>
                    </a:lnT>
                    <a:lnB>
                      <a:noFill/>
                    </a:lnB>
                    <a:solidFill>
                      <a:srgbClr val="F5F5F5"/>
                    </a:solidFill>
                  </a:tcPr>
                </a:tc>
                <a:tc>
                  <a:txBody>
                    <a:bodyPr/>
                    <a:lstStyle/>
                    <a:p>
                      <a:pPr algn="r" fontAlgn="ctr"/>
                      <a:r>
                        <a:rPr lang="en-US">
                          <a:effectLst/>
                        </a:rPr>
                        <a:t>NA</a:t>
                      </a:r>
                    </a:p>
                  </a:txBody>
                  <a:tcPr anchor="ctr">
                    <a:lnL>
                      <a:noFill/>
                    </a:lnL>
                    <a:lnR>
                      <a:noFill/>
                    </a:lnR>
                    <a:lnT>
                      <a:noFill/>
                    </a:lnT>
                    <a:lnB>
                      <a:noFill/>
                    </a:lnB>
                    <a:solidFill>
                      <a:srgbClr val="F5F5F5"/>
                    </a:solidFill>
                  </a:tcPr>
                </a:tc>
                <a:extLst>
                  <a:ext uri="{0D108BD9-81ED-4DB2-BD59-A6C34878D82A}">
                    <a16:rowId xmlns:a16="http://schemas.microsoft.com/office/drawing/2014/main" val="2788030964"/>
                  </a:ext>
                </a:extLst>
              </a:tr>
              <a:tr h="0">
                <a:tc>
                  <a:txBody>
                    <a:bodyPr/>
                    <a:lstStyle/>
                    <a:p>
                      <a:pPr algn="r" fontAlgn="ctr"/>
                      <a:r>
                        <a:rPr lang="en-US">
                          <a:effectLst/>
                        </a:rPr>
                        <a:t>Decision Tree</a:t>
                      </a:r>
                    </a:p>
                  </a:txBody>
                  <a:tcPr anchor="ctr">
                    <a:lnL>
                      <a:noFill/>
                    </a:lnL>
                    <a:lnR>
                      <a:noFill/>
                    </a:lnR>
                    <a:lnT>
                      <a:noFill/>
                    </a:lnT>
                    <a:lnB>
                      <a:noFill/>
                    </a:lnB>
                    <a:solidFill>
                      <a:srgbClr val="FFFFFF"/>
                    </a:solidFill>
                  </a:tcPr>
                </a:tc>
                <a:tc>
                  <a:txBody>
                    <a:bodyPr/>
                    <a:lstStyle/>
                    <a:p>
                      <a:pPr algn="r" fontAlgn="ctr"/>
                      <a:r>
                        <a:rPr lang="en-US">
                          <a:effectLst/>
                        </a:rPr>
                        <a:t>0.68</a:t>
                      </a:r>
                    </a:p>
                  </a:txBody>
                  <a:tcPr anchor="ctr">
                    <a:lnL>
                      <a:noFill/>
                    </a:lnL>
                    <a:lnR>
                      <a:noFill/>
                    </a:lnR>
                    <a:lnT>
                      <a:noFill/>
                    </a:lnT>
                    <a:lnB>
                      <a:noFill/>
                    </a:lnB>
                    <a:solidFill>
                      <a:srgbClr val="FFFFFF"/>
                    </a:solidFill>
                  </a:tcPr>
                </a:tc>
                <a:tc>
                  <a:txBody>
                    <a:bodyPr/>
                    <a:lstStyle/>
                    <a:p>
                      <a:pPr algn="r" fontAlgn="ctr"/>
                      <a:r>
                        <a:rPr lang="en-US" dirty="0">
                          <a:effectLst/>
                        </a:rPr>
                        <a:t>0.66</a:t>
                      </a:r>
                    </a:p>
                  </a:txBody>
                  <a:tcPr anchor="ctr">
                    <a:lnL>
                      <a:noFill/>
                    </a:lnL>
                    <a:lnR>
                      <a:noFill/>
                    </a:lnR>
                    <a:lnT>
                      <a:noFill/>
                    </a:lnT>
                    <a:lnB>
                      <a:noFill/>
                    </a:lnB>
                    <a:solidFill>
                      <a:srgbClr val="FFFFFF"/>
                    </a:solidFill>
                  </a:tcPr>
                </a:tc>
                <a:tc>
                  <a:txBody>
                    <a:bodyPr/>
                    <a:lstStyle/>
                    <a:p>
                      <a:pPr algn="r" fontAlgn="ctr"/>
                      <a:r>
                        <a:rPr lang="en-US">
                          <a:effectLst/>
                        </a:rPr>
                        <a:t>NA</a:t>
                      </a:r>
                    </a:p>
                  </a:txBody>
                  <a:tcPr anchor="ctr">
                    <a:lnL>
                      <a:noFill/>
                    </a:lnL>
                    <a:lnR>
                      <a:noFill/>
                    </a:lnR>
                    <a:lnT>
                      <a:noFill/>
                    </a:lnT>
                    <a:lnB>
                      <a:noFill/>
                    </a:lnB>
                    <a:solidFill>
                      <a:srgbClr val="FFFFFF"/>
                    </a:solidFill>
                  </a:tcPr>
                </a:tc>
                <a:extLst>
                  <a:ext uri="{0D108BD9-81ED-4DB2-BD59-A6C34878D82A}">
                    <a16:rowId xmlns:a16="http://schemas.microsoft.com/office/drawing/2014/main" val="4014182465"/>
                  </a:ext>
                </a:extLst>
              </a:tr>
              <a:tr h="0">
                <a:tc>
                  <a:txBody>
                    <a:bodyPr/>
                    <a:lstStyle/>
                    <a:p>
                      <a:pPr algn="r" fontAlgn="ctr"/>
                      <a:r>
                        <a:rPr lang="en-US">
                          <a:effectLst/>
                        </a:rPr>
                        <a:t>SVM</a:t>
                      </a:r>
                    </a:p>
                  </a:txBody>
                  <a:tcPr anchor="ctr">
                    <a:lnL>
                      <a:noFill/>
                    </a:lnL>
                    <a:lnR>
                      <a:noFill/>
                    </a:lnR>
                    <a:lnT>
                      <a:noFill/>
                    </a:lnT>
                    <a:lnB>
                      <a:noFill/>
                    </a:lnB>
                    <a:solidFill>
                      <a:srgbClr val="F5F5F5"/>
                    </a:solidFill>
                  </a:tcPr>
                </a:tc>
                <a:tc>
                  <a:txBody>
                    <a:bodyPr/>
                    <a:lstStyle/>
                    <a:p>
                      <a:pPr algn="r" fontAlgn="ctr"/>
                      <a:r>
                        <a:rPr lang="en-US">
                          <a:effectLst/>
                        </a:rPr>
                        <a:t>0.71</a:t>
                      </a:r>
                    </a:p>
                  </a:txBody>
                  <a:tcPr anchor="ctr">
                    <a:lnL>
                      <a:noFill/>
                    </a:lnL>
                    <a:lnR>
                      <a:noFill/>
                    </a:lnR>
                    <a:lnT>
                      <a:noFill/>
                    </a:lnT>
                    <a:lnB>
                      <a:noFill/>
                    </a:lnB>
                    <a:solidFill>
                      <a:srgbClr val="F5F5F5"/>
                    </a:solidFill>
                  </a:tcPr>
                </a:tc>
                <a:tc>
                  <a:txBody>
                    <a:bodyPr/>
                    <a:lstStyle/>
                    <a:p>
                      <a:pPr algn="r" fontAlgn="ctr"/>
                      <a:r>
                        <a:rPr lang="en-US">
                          <a:effectLst/>
                        </a:rPr>
                        <a:t>0.71</a:t>
                      </a:r>
                    </a:p>
                  </a:txBody>
                  <a:tcPr anchor="ctr">
                    <a:lnL>
                      <a:noFill/>
                    </a:lnL>
                    <a:lnR>
                      <a:noFill/>
                    </a:lnR>
                    <a:lnT>
                      <a:noFill/>
                    </a:lnT>
                    <a:lnB>
                      <a:noFill/>
                    </a:lnB>
                    <a:solidFill>
                      <a:srgbClr val="F5F5F5"/>
                    </a:solidFill>
                  </a:tcPr>
                </a:tc>
                <a:tc>
                  <a:txBody>
                    <a:bodyPr/>
                    <a:lstStyle/>
                    <a:p>
                      <a:pPr algn="r" fontAlgn="ctr"/>
                      <a:r>
                        <a:rPr lang="en-US">
                          <a:effectLst/>
                        </a:rPr>
                        <a:t>NA</a:t>
                      </a:r>
                    </a:p>
                  </a:txBody>
                  <a:tcPr anchor="ctr">
                    <a:lnL>
                      <a:noFill/>
                    </a:lnL>
                    <a:lnR>
                      <a:noFill/>
                    </a:lnR>
                    <a:lnT>
                      <a:noFill/>
                    </a:lnT>
                    <a:lnB>
                      <a:noFill/>
                    </a:lnB>
                    <a:solidFill>
                      <a:srgbClr val="F5F5F5"/>
                    </a:solidFill>
                  </a:tcPr>
                </a:tc>
                <a:extLst>
                  <a:ext uri="{0D108BD9-81ED-4DB2-BD59-A6C34878D82A}">
                    <a16:rowId xmlns:a16="http://schemas.microsoft.com/office/drawing/2014/main" val="3072201660"/>
                  </a:ext>
                </a:extLst>
              </a:tr>
              <a:tr h="0">
                <a:tc>
                  <a:txBody>
                    <a:bodyPr/>
                    <a:lstStyle/>
                    <a:p>
                      <a:pPr algn="r" fontAlgn="ctr"/>
                      <a:r>
                        <a:rPr lang="en-US">
                          <a:effectLst/>
                        </a:rPr>
                        <a:t>LogisticRegression</a:t>
                      </a:r>
                    </a:p>
                  </a:txBody>
                  <a:tcPr anchor="ctr">
                    <a:lnL>
                      <a:noFill/>
                    </a:lnL>
                    <a:lnR>
                      <a:noFill/>
                    </a:lnR>
                    <a:lnT>
                      <a:noFill/>
                    </a:lnT>
                    <a:lnB>
                      <a:noFill/>
                    </a:lnB>
                    <a:solidFill>
                      <a:srgbClr val="FFFFFF"/>
                    </a:solidFill>
                  </a:tcPr>
                </a:tc>
                <a:tc>
                  <a:txBody>
                    <a:bodyPr/>
                    <a:lstStyle/>
                    <a:p>
                      <a:pPr algn="r" fontAlgn="ctr"/>
                      <a:r>
                        <a:rPr lang="en-US">
                          <a:effectLst/>
                        </a:rPr>
                        <a:t>0.71</a:t>
                      </a:r>
                    </a:p>
                  </a:txBody>
                  <a:tcPr anchor="ctr">
                    <a:lnL>
                      <a:noFill/>
                    </a:lnL>
                    <a:lnR>
                      <a:noFill/>
                    </a:lnR>
                    <a:lnT>
                      <a:noFill/>
                    </a:lnT>
                    <a:lnB>
                      <a:noFill/>
                    </a:lnB>
                    <a:solidFill>
                      <a:srgbClr val="FFFFFF"/>
                    </a:solidFill>
                  </a:tcPr>
                </a:tc>
                <a:tc>
                  <a:txBody>
                    <a:bodyPr/>
                    <a:lstStyle/>
                    <a:p>
                      <a:pPr algn="r" fontAlgn="ctr"/>
                      <a:r>
                        <a:rPr lang="en-US">
                          <a:effectLst/>
                        </a:rPr>
                        <a:t>0.71</a:t>
                      </a:r>
                    </a:p>
                  </a:txBody>
                  <a:tcPr anchor="ctr">
                    <a:lnL>
                      <a:noFill/>
                    </a:lnL>
                    <a:lnR>
                      <a:noFill/>
                    </a:lnR>
                    <a:lnT>
                      <a:noFill/>
                    </a:lnT>
                    <a:lnB>
                      <a:noFill/>
                    </a:lnB>
                    <a:solidFill>
                      <a:srgbClr val="FFFFFF"/>
                    </a:solidFill>
                  </a:tcPr>
                </a:tc>
                <a:tc>
                  <a:txBody>
                    <a:bodyPr/>
                    <a:lstStyle/>
                    <a:p>
                      <a:pPr algn="r" fontAlgn="ctr"/>
                      <a:r>
                        <a:rPr lang="en-US" dirty="0">
                          <a:effectLst/>
                        </a:rPr>
                        <a:t>0.53</a:t>
                      </a:r>
                    </a:p>
                  </a:txBody>
                  <a:tcPr anchor="ctr">
                    <a:lnL>
                      <a:noFill/>
                    </a:lnL>
                    <a:lnR>
                      <a:noFill/>
                    </a:lnR>
                    <a:lnT>
                      <a:noFill/>
                    </a:lnT>
                    <a:lnB>
                      <a:noFill/>
                    </a:lnB>
                    <a:solidFill>
                      <a:srgbClr val="FFFFFF"/>
                    </a:solidFill>
                  </a:tcPr>
                </a:tc>
                <a:extLst>
                  <a:ext uri="{0D108BD9-81ED-4DB2-BD59-A6C34878D82A}">
                    <a16:rowId xmlns:a16="http://schemas.microsoft.com/office/drawing/2014/main" val="564026592"/>
                  </a:ext>
                </a:extLst>
              </a:tr>
            </a:tbl>
          </a:graphicData>
        </a:graphic>
      </p:graphicFrame>
      <p:sp>
        <p:nvSpPr>
          <p:cNvPr id="14" name="Rectangle 13">
            <a:extLst>
              <a:ext uri="{FF2B5EF4-FFF2-40B4-BE49-F238E27FC236}">
                <a16:creationId xmlns:a16="http://schemas.microsoft.com/office/drawing/2014/main" id="{1B072862-DA7E-4EFB-AD43-9298DAC851DD}"/>
              </a:ext>
            </a:extLst>
          </p:cNvPr>
          <p:cNvSpPr/>
          <p:nvPr/>
        </p:nvSpPr>
        <p:spPr>
          <a:xfrm>
            <a:off x="824917" y="3839790"/>
            <a:ext cx="10877725" cy="646331"/>
          </a:xfrm>
          <a:prstGeom prst="rect">
            <a:avLst/>
          </a:prstGeom>
        </p:spPr>
        <p:txBody>
          <a:bodyPr wrap="square">
            <a:spAutoFit/>
          </a:bodyPr>
          <a:lstStyle/>
          <a:p>
            <a:r>
              <a:rPr lang="en-US" dirty="0">
                <a:solidFill>
                  <a:srgbClr val="000000"/>
                </a:solidFill>
                <a:latin typeface="Helvetica Neue"/>
              </a:rPr>
              <a:t>Accuracy of the model for the second set of independent variables X2 that include a smaller set of variables that may determine collision severity:</a:t>
            </a:r>
            <a:endParaRPr lang="en-US" dirty="0"/>
          </a:p>
        </p:txBody>
      </p:sp>
      <p:graphicFrame>
        <p:nvGraphicFramePr>
          <p:cNvPr id="15" name="Table 14">
            <a:extLst>
              <a:ext uri="{FF2B5EF4-FFF2-40B4-BE49-F238E27FC236}">
                <a16:creationId xmlns:a16="http://schemas.microsoft.com/office/drawing/2014/main" id="{2C01F80D-5D27-4A1C-9299-2AE4C20B479B}"/>
              </a:ext>
            </a:extLst>
          </p:cNvPr>
          <p:cNvGraphicFramePr>
            <a:graphicFrameLocks noGrp="1"/>
          </p:cNvGraphicFramePr>
          <p:nvPr>
            <p:extLst>
              <p:ext uri="{D42A27DB-BD31-4B8C-83A1-F6EECF244321}">
                <p14:modId xmlns:p14="http://schemas.microsoft.com/office/powerpoint/2010/main" val="1243603029"/>
              </p:ext>
            </p:extLst>
          </p:nvPr>
        </p:nvGraphicFramePr>
        <p:xfrm>
          <a:off x="824917" y="4462519"/>
          <a:ext cx="10058400" cy="1828800"/>
        </p:xfrm>
        <a:graphic>
          <a:graphicData uri="http://schemas.openxmlformats.org/drawingml/2006/table">
            <a:tbl>
              <a:tblPr/>
              <a:tblGrid>
                <a:gridCol w="2514600">
                  <a:extLst>
                    <a:ext uri="{9D8B030D-6E8A-4147-A177-3AD203B41FA5}">
                      <a16:colId xmlns:a16="http://schemas.microsoft.com/office/drawing/2014/main" val="4268564258"/>
                    </a:ext>
                  </a:extLst>
                </a:gridCol>
                <a:gridCol w="2514600">
                  <a:extLst>
                    <a:ext uri="{9D8B030D-6E8A-4147-A177-3AD203B41FA5}">
                      <a16:colId xmlns:a16="http://schemas.microsoft.com/office/drawing/2014/main" val="1084219599"/>
                    </a:ext>
                  </a:extLst>
                </a:gridCol>
                <a:gridCol w="2514600">
                  <a:extLst>
                    <a:ext uri="{9D8B030D-6E8A-4147-A177-3AD203B41FA5}">
                      <a16:colId xmlns:a16="http://schemas.microsoft.com/office/drawing/2014/main" val="2467810737"/>
                    </a:ext>
                  </a:extLst>
                </a:gridCol>
                <a:gridCol w="2514600">
                  <a:extLst>
                    <a:ext uri="{9D8B030D-6E8A-4147-A177-3AD203B41FA5}">
                      <a16:colId xmlns:a16="http://schemas.microsoft.com/office/drawing/2014/main" val="1234792469"/>
                    </a:ext>
                  </a:extLst>
                </a:gridCol>
              </a:tblGrid>
              <a:tr h="0">
                <a:tc>
                  <a:txBody>
                    <a:bodyPr/>
                    <a:lstStyle/>
                    <a:p>
                      <a:pPr algn="r" fontAlgn="ctr"/>
                      <a:r>
                        <a:rPr lang="en-US" b="1">
                          <a:effectLst/>
                        </a:rPr>
                        <a:t>Algorithm</a:t>
                      </a:r>
                    </a:p>
                  </a:txBody>
                  <a:tcPr anchor="ctr">
                    <a:lnL>
                      <a:noFill/>
                    </a:lnL>
                    <a:lnR>
                      <a:noFill/>
                    </a:lnR>
                    <a:lnT>
                      <a:noFill/>
                    </a:lnT>
                    <a:lnB>
                      <a:noFill/>
                    </a:lnB>
                    <a:solidFill>
                      <a:srgbClr val="FFFFFF"/>
                    </a:solidFill>
                  </a:tcPr>
                </a:tc>
                <a:tc>
                  <a:txBody>
                    <a:bodyPr/>
                    <a:lstStyle/>
                    <a:p>
                      <a:pPr algn="r" fontAlgn="ctr"/>
                      <a:r>
                        <a:rPr lang="en-US" b="1">
                          <a:effectLst/>
                        </a:rPr>
                        <a:t>Jaccard</a:t>
                      </a:r>
                    </a:p>
                  </a:txBody>
                  <a:tcPr anchor="ctr">
                    <a:lnL>
                      <a:noFill/>
                    </a:lnL>
                    <a:lnR>
                      <a:noFill/>
                    </a:lnR>
                    <a:lnT>
                      <a:noFill/>
                    </a:lnT>
                    <a:lnB>
                      <a:noFill/>
                    </a:lnB>
                    <a:solidFill>
                      <a:srgbClr val="FFFFFF"/>
                    </a:solidFill>
                  </a:tcPr>
                </a:tc>
                <a:tc>
                  <a:txBody>
                    <a:bodyPr/>
                    <a:lstStyle/>
                    <a:p>
                      <a:pPr algn="r" fontAlgn="ctr"/>
                      <a:r>
                        <a:rPr lang="en-US" b="1">
                          <a:effectLst/>
                        </a:rPr>
                        <a:t>F1-score</a:t>
                      </a:r>
                    </a:p>
                  </a:txBody>
                  <a:tcPr anchor="ctr">
                    <a:lnL>
                      <a:noFill/>
                    </a:lnL>
                    <a:lnR>
                      <a:noFill/>
                    </a:lnR>
                    <a:lnT>
                      <a:noFill/>
                    </a:lnT>
                    <a:lnB>
                      <a:noFill/>
                    </a:lnB>
                    <a:solidFill>
                      <a:srgbClr val="FFFFFF"/>
                    </a:solidFill>
                  </a:tcPr>
                </a:tc>
                <a:tc>
                  <a:txBody>
                    <a:bodyPr/>
                    <a:lstStyle/>
                    <a:p>
                      <a:pPr algn="r" fontAlgn="ctr"/>
                      <a:r>
                        <a:rPr lang="en-US" b="1">
                          <a:effectLst/>
                        </a:rPr>
                        <a:t>LogLoss</a:t>
                      </a:r>
                    </a:p>
                  </a:txBody>
                  <a:tcPr anchor="ctr">
                    <a:lnL>
                      <a:noFill/>
                    </a:lnL>
                    <a:lnR>
                      <a:noFill/>
                    </a:lnR>
                    <a:lnT>
                      <a:noFill/>
                    </a:lnT>
                    <a:lnB>
                      <a:noFill/>
                    </a:lnB>
                    <a:solidFill>
                      <a:srgbClr val="FFFFFF"/>
                    </a:solidFill>
                  </a:tcPr>
                </a:tc>
                <a:extLst>
                  <a:ext uri="{0D108BD9-81ED-4DB2-BD59-A6C34878D82A}">
                    <a16:rowId xmlns:a16="http://schemas.microsoft.com/office/drawing/2014/main" val="2410289240"/>
                  </a:ext>
                </a:extLst>
              </a:tr>
              <a:tr h="0">
                <a:tc>
                  <a:txBody>
                    <a:bodyPr/>
                    <a:lstStyle/>
                    <a:p>
                      <a:pPr algn="r" fontAlgn="ctr"/>
                      <a:r>
                        <a:rPr lang="en-US">
                          <a:effectLst/>
                        </a:rPr>
                        <a:t>KNN</a:t>
                      </a:r>
                    </a:p>
                  </a:txBody>
                  <a:tcPr anchor="ctr">
                    <a:lnL>
                      <a:noFill/>
                    </a:lnL>
                    <a:lnR>
                      <a:noFill/>
                    </a:lnR>
                    <a:lnT>
                      <a:noFill/>
                    </a:lnT>
                    <a:lnB>
                      <a:noFill/>
                    </a:lnB>
                    <a:solidFill>
                      <a:srgbClr val="F5F5F5"/>
                    </a:solidFill>
                  </a:tcPr>
                </a:tc>
                <a:tc>
                  <a:txBody>
                    <a:bodyPr/>
                    <a:lstStyle/>
                    <a:p>
                      <a:pPr algn="r" fontAlgn="ctr"/>
                      <a:r>
                        <a:rPr lang="en-US">
                          <a:effectLst/>
                        </a:rPr>
                        <a:t>0.57</a:t>
                      </a:r>
                    </a:p>
                  </a:txBody>
                  <a:tcPr anchor="ctr">
                    <a:lnL>
                      <a:noFill/>
                    </a:lnL>
                    <a:lnR>
                      <a:noFill/>
                    </a:lnR>
                    <a:lnT>
                      <a:noFill/>
                    </a:lnT>
                    <a:lnB>
                      <a:noFill/>
                    </a:lnB>
                    <a:solidFill>
                      <a:srgbClr val="F5F5F5"/>
                    </a:solidFill>
                  </a:tcPr>
                </a:tc>
                <a:tc>
                  <a:txBody>
                    <a:bodyPr/>
                    <a:lstStyle/>
                    <a:p>
                      <a:pPr algn="r" fontAlgn="ctr"/>
                      <a:r>
                        <a:rPr lang="en-US">
                          <a:effectLst/>
                        </a:rPr>
                        <a:t>0.55</a:t>
                      </a:r>
                    </a:p>
                  </a:txBody>
                  <a:tcPr anchor="ctr">
                    <a:lnL>
                      <a:noFill/>
                    </a:lnL>
                    <a:lnR>
                      <a:noFill/>
                    </a:lnR>
                    <a:lnT>
                      <a:noFill/>
                    </a:lnT>
                    <a:lnB>
                      <a:noFill/>
                    </a:lnB>
                    <a:solidFill>
                      <a:srgbClr val="F5F5F5"/>
                    </a:solidFill>
                  </a:tcPr>
                </a:tc>
                <a:tc>
                  <a:txBody>
                    <a:bodyPr/>
                    <a:lstStyle/>
                    <a:p>
                      <a:pPr algn="r" fontAlgn="ctr"/>
                      <a:r>
                        <a:rPr lang="en-US">
                          <a:effectLst/>
                        </a:rPr>
                        <a:t>NA</a:t>
                      </a:r>
                    </a:p>
                  </a:txBody>
                  <a:tcPr anchor="ctr">
                    <a:lnL>
                      <a:noFill/>
                    </a:lnL>
                    <a:lnR>
                      <a:noFill/>
                    </a:lnR>
                    <a:lnT>
                      <a:noFill/>
                    </a:lnT>
                    <a:lnB>
                      <a:noFill/>
                    </a:lnB>
                    <a:solidFill>
                      <a:srgbClr val="F5F5F5"/>
                    </a:solidFill>
                  </a:tcPr>
                </a:tc>
                <a:extLst>
                  <a:ext uri="{0D108BD9-81ED-4DB2-BD59-A6C34878D82A}">
                    <a16:rowId xmlns:a16="http://schemas.microsoft.com/office/drawing/2014/main" val="4199802759"/>
                  </a:ext>
                </a:extLst>
              </a:tr>
              <a:tr h="0">
                <a:tc>
                  <a:txBody>
                    <a:bodyPr/>
                    <a:lstStyle/>
                    <a:p>
                      <a:pPr algn="r" fontAlgn="ctr"/>
                      <a:r>
                        <a:rPr lang="en-US">
                          <a:effectLst/>
                        </a:rPr>
                        <a:t>Decision Tree</a:t>
                      </a:r>
                    </a:p>
                  </a:txBody>
                  <a:tcPr anchor="ctr">
                    <a:lnL>
                      <a:noFill/>
                    </a:lnL>
                    <a:lnR>
                      <a:noFill/>
                    </a:lnR>
                    <a:lnT>
                      <a:noFill/>
                    </a:lnT>
                    <a:lnB>
                      <a:noFill/>
                    </a:lnB>
                    <a:solidFill>
                      <a:srgbClr val="FFFFFF"/>
                    </a:solidFill>
                  </a:tcPr>
                </a:tc>
                <a:tc>
                  <a:txBody>
                    <a:bodyPr/>
                    <a:lstStyle/>
                    <a:p>
                      <a:pPr algn="r" fontAlgn="ctr"/>
                      <a:r>
                        <a:rPr lang="en-US">
                          <a:effectLst/>
                        </a:rPr>
                        <a:t>0.60</a:t>
                      </a:r>
                    </a:p>
                  </a:txBody>
                  <a:tcPr anchor="ctr">
                    <a:lnL>
                      <a:noFill/>
                    </a:lnL>
                    <a:lnR>
                      <a:noFill/>
                    </a:lnR>
                    <a:lnT>
                      <a:noFill/>
                    </a:lnT>
                    <a:lnB>
                      <a:noFill/>
                    </a:lnB>
                    <a:solidFill>
                      <a:srgbClr val="FFFFFF"/>
                    </a:solidFill>
                  </a:tcPr>
                </a:tc>
                <a:tc>
                  <a:txBody>
                    <a:bodyPr/>
                    <a:lstStyle/>
                    <a:p>
                      <a:pPr algn="r" fontAlgn="ctr"/>
                      <a:r>
                        <a:rPr lang="en-US">
                          <a:effectLst/>
                        </a:rPr>
                        <a:t>0.60</a:t>
                      </a:r>
                    </a:p>
                  </a:txBody>
                  <a:tcPr anchor="ctr">
                    <a:lnL>
                      <a:noFill/>
                    </a:lnL>
                    <a:lnR>
                      <a:noFill/>
                    </a:lnR>
                    <a:lnT>
                      <a:noFill/>
                    </a:lnT>
                    <a:lnB>
                      <a:noFill/>
                    </a:lnB>
                    <a:solidFill>
                      <a:srgbClr val="FFFFFF"/>
                    </a:solidFill>
                  </a:tcPr>
                </a:tc>
                <a:tc>
                  <a:txBody>
                    <a:bodyPr/>
                    <a:lstStyle/>
                    <a:p>
                      <a:pPr algn="r" fontAlgn="ctr"/>
                      <a:r>
                        <a:rPr lang="en-US">
                          <a:effectLst/>
                        </a:rPr>
                        <a:t>NA</a:t>
                      </a:r>
                    </a:p>
                  </a:txBody>
                  <a:tcPr anchor="ctr">
                    <a:lnL>
                      <a:noFill/>
                    </a:lnL>
                    <a:lnR>
                      <a:noFill/>
                    </a:lnR>
                    <a:lnT>
                      <a:noFill/>
                    </a:lnT>
                    <a:lnB>
                      <a:noFill/>
                    </a:lnB>
                    <a:solidFill>
                      <a:srgbClr val="FFFFFF"/>
                    </a:solidFill>
                  </a:tcPr>
                </a:tc>
                <a:extLst>
                  <a:ext uri="{0D108BD9-81ED-4DB2-BD59-A6C34878D82A}">
                    <a16:rowId xmlns:a16="http://schemas.microsoft.com/office/drawing/2014/main" val="2174960909"/>
                  </a:ext>
                </a:extLst>
              </a:tr>
              <a:tr h="0">
                <a:tc>
                  <a:txBody>
                    <a:bodyPr/>
                    <a:lstStyle/>
                    <a:p>
                      <a:pPr algn="r" fontAlgn="ctr"/>
                      <a:r>
                        <a:rPr lang="en-US">
                          <a:effectLst/>
                        </a:rPr>
                        <a:t>SVM</a:t>
                      </a:r>
                    </a:p>
                  </a:txBody>
                  <a:tcPr anchor="ctr">
                    <a:lnL>
                      <a:noFill/>
                    </a:lnL>
                    <a:lnR>
                      <a:noFill/>
                    </a:lnR>
                    <a:lnT>
                      <a:noFill/>
                    </a:lnT>
                    <a:lnB>
                      <a:noFill/>
                    </a:lnB>
                    <a:solidFill>
                      <a:srgbClr val="F5F5F5"/>
                    </a:solidFill>
                  </a:tcPr>
                </a:tc>
                <a:tc>
                  <a:txBody>
                    <a:bodyPr/>
                    <a:lstStyle/>
                    <a:p>
                      <a:pPr algn="r" fontAlgn="ctr"/>
                      <a:r>
                        <a:rPr lang="en-US">
                          <a:effectLst/>
                        </a:rPr>
                        <a:t>0.62</a:t>
                      </a:r>
                    </a:p>
                  </a:txBody>
                  <a:tcPr anchor="ctr">
                    <a:lnL>
                      <a:noFill/>
                    </a:lnL>
                    <a:lnR>
                      <a:noFill/>
                    </a:lnR>
                    <a:lnT>
                      <a:noFill/>
                    </a:lnT>
                    <a:lnB>
                      <a:noFill/>
                    </a:lnB>
                    <a:solidFill>
                      <a:srgbClr val="F5F5F5"/>
                    </a:solidFill>
                  </a:tcPr>
                </a:tc>
                <a:tc>
                  <a:txBody>
                    <a:bodyPr/>
                    <a:lstStyle/>
                    <a:p>
                      <a:pPr algn="r" fontAlgn="ctr"/>
                      <a:r>
                        <a:rPr lang="en-US">
                          <a:effectLst/>
                        </a:rPr>
                        <a:t>0.62</a:t>
                      </a:r>
                    </a:p>
                  </a:txBody>
                  <a:tcPr anchor="ctr">
                    <a:lnL>
                      <a:noFill/>
                    </a:lnL>
                    <a:lnR>
                      <a:noFill/>
                    </a:lnR>
                    <a:lnT>
                      <a:noFill/>
                    </a:lnT>
                    <a:lnB>
                      <a:noFill/>
                    </a:lnB>
                    <a:solidFill>
                      <a:srgbClr val="F5F5F5"/>
                    </a:solidFill>
                  </a:tcPr>
                </a:tc>
                <a:tc>
                  <a:txBody>
                    <a:bodyPr/>
                    <a:lstStyle/>
                    <a:p>
                      <a:pPr algn="r" fontAlgn="ctr"/>
                      <a:r>
                        <a:rPr lang="en-US">
                          <a:effectLst/>
                        </a:rPr>
                        <a:t>NA</a:t>
                      </a:r>
                    </a:p>
                  </a:txBody>
                  <a:tcPr anchor="ctr">
                    <a:lnL>
                      <a:noFill/>
                    </a:lnL>
                    <a:lnR>
                      <a:noFill/>
                    </a:lnR>
                    <a:lnT>
                      <a:noFill/>
                    </a:lnT>
                    <a:lnB>
                      <a:noFill/>
                    </a:lnB>
                    <a:solidFill>
                      <a:srgbClr val="F5F5F5"/>
                    </a:solidFill>
                  </a:tcPr>
                </a:tc>
                <a:extLst>
                  <a:ext uri="{0D108BD9-81ED-4DB2-BD59-A6C34878D82A}">
                    <a16:rowId xmlns:a16="http://schemas.microsoft.com/office/drawing/2014/main" val="945209491"/>
                  </a:ext>
                </a:extLst>
              </a:tr>
              <a:tr h="0">
                <a:tc>
                  <a:txBody>
                    <a:bodyPr/>
                    <a:lstStyle/>
                    <a:p>
                      <a:pPr algn="r" fontAlgn="ctr"/>
                      <a:r>
                        <a:rPr lang="en-US">
                          <a:effectLst/>
                        </a:rPr>
                        <a:t>LogisticRegression</a:t>
                      </a:r>
                    </a:p>
                  </a:txBody>
                  <a:tcPr anchor="ctr">
                    <a:lnL>
                      <a:noFill/>
                    </a:lnL>
                    <a:lnR>
                      <a:noFill/>
                    </a:lnR>
                    <a:lnT>
                      <a:noFill/>
                    </a:lnT>
                    <a:lnB>
                      <a:noFill/>
                    </a:lnB>
                    <a:solidFill>
                      <a:srgbClr val="FFFFFF"/>
                    </a:solidFill>
                  </a:tcPr>
                </a:tc>
                <a:tc>
                  <a:txBody>
                    <a:bodyPr/>
                    <a:lstStyle/>
                    <a:p>
                      <a:pPr algn="r" fontAlgn="ctr"/>
                      <a:r>
                        <a:rPr lang="en-US">
                          <a:effectLst/>
                        </a:rPr>
                        <a:t>0.62</a:t>
                      </a:r>
                    </a:p>
                  </a:txBody>
                  <a:tcPr anchor="ctr">
                    <a:lnL>
                      <a:noFill/>
                    </a:lnL>
                    <a:lnR>
                      <a:noFill/>
                    </a:lnR>
                    <a:lnT>
                      <a:noFill/>
                    </a:lnT>
                    <a:lnB>
                      <a:noFill/>
                    </a:lnB>
                    <a:solidFill>
                      <a:srgbClr val="FFFFFF"/>
                    </a:solidFill>
                  </a:tcPr>
                </a:tc>
                <a:tc>
                  <a:txBody>
                    <a:bodyPr/>
                    <a:lstStyle/>
                    <a:p>
                      <a:pPr algn="r" fontAlgn="ctr"/>
                      <a:r>
                        <a:rPr lang="en-US">
                          <a:effectLst/>
                        </a:rPr>
                        <a:t>0.62</a:t>
                      </a:r>
                    </a:p>
                  </a:txBody>
                  <a:tcPr anchor="ctr">
                    <a:lnL>
                      <a:noFill/>
                    </a:lnL>
                    <a:lnR>
                      <a:noFill/>
                    </a:lnR>
                    <a:lnT>
                      <a:noFill/>
                    </a:lnT>
                    <a:lnB>
                      <a:noFill/>
                    </a:lnB>
                    <a:solidFill>
                      <a:srgbClr val="FFFFFF"/>
                    </a:solidFill>
                  </a:tcPr>
                </a:tc>
                <a:tc>
                  <a:txBody>
                    <a:bodyPr/>
                    <a:lstStyle/>
                    <a:p>
                      <a:pPr algn="r" fontAlgn="ctr"/>
                      <a:r>
                        <a:rPr lang="en-US" dirty="0">
                          <a:effectLst/>
                        </a:rPr>
                        <a:t>0.63</a:t>
                      </a:r>
                    </a:p>
                  </a:txBody>
                  <a:tcPr anchor="ctr">
                    <a:lnL>
                      <a:noFill/>
                    </a:lnL>
                    <a:lnR>
                      <a:noFill/>
                    </a:lnR>
                    <a:lnT>
                      <a:noFill/>
                    </a:lnT>
                    <a:lnB>
                      <a:noFill/>
                    </a:lnB>
                    <a:solidFill>
                      <a:srgbClr val="FFFFFF"/>
                    </a:solidFill>
                  </a:tcPr>
                </a:tc>
                <a:extLst>
                  <a:ext uri="{0D108BD9-81ED-4DB2-BD59-A6C34878D82A}">
                    <a16:rowId xmlns:a16="http://schemas.microsoft.com/office/drawing/2014/main" val="3869099248"/>
                  </a:ext>
                </a:extLst>
              </a:tr>
            </a:tbl>
          </a:graphicData>
        </a:graphic>
      </p:graphicFrame>
    </p:spTree>
    <p:extLst>
      <p:ext uri="{BB962C8B-B14F-4D97-AF65-F5344CB8AC3E}">
        <p14:creationId xmlns:p14="http://schemas.microsoft.com/office/powerpoint/2010/main" val="4014872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9577F-17AB-4629-80B6-8BC1853B077B}"/>
              </a:ext>
            </a:extLst>
          </p:cNvPr>
          <p:cNvSpPr>
            <a:spLocks noGrp="1"/>
          </p:cNvSpPr>
          <p:nvPr>
            <p:ph type="title"/>
          </p:nvPr>
        </p:nvSpPr>
        <p:spPr>
          <a:xfrm>
            <a:off x="1066800" y="483203"/>
            <a:ext cx="10058400" cy="515087"/>
          </a:xfrm>
        </p:spPr>
        <p:txBody>
          <a:bodyPr>
            <a:normAutofit fontScale="90000"/>
          </a:bodyPr>
          <a:lstStyle/>
          <a:p>
            <a:r>
              <a:rPr lang="en-US" dirty="0"/>
              <a:t>Discussion</a:t>
            </a:r>
          </a:p>
        </p:txBody>
      </p:sp>
      <p:sp>
        <p:nvSpPr>
          <p:cNvPr id="3" name="Content Placeholder 2">
            <a:extLst>
              <a:ext uri="{FF2B5EF4-FFF2-40B4-BE49-F238E27FC236}">
                <a16:creationId xmlns:a16="http://schemas.microsoft.com/office/drawing/2014/main" id="{961FA860-485A-4C23-8BA9-5F8E37B094F3}"/>
              </a:ext>
            </a:extLst>
          </p:cNvPr>
          <p:cNvSpPr>
            <a:spLocks noGrp="1"/>
          </p:cNvSpPr>
          <p:nvPr>
            <p:ph idx="1"/>
          </p:nvPr>
        </p:nvSpPr>
        <p:spPr>
          <a:xfrm>
            <a:off x="662730" y="1132513"/>
            <a:ext cx="10462470" cy="5310231"/>
          </a:xfrm>
        </p:spPr>
        <p:txBody>
          <a:bodyPr>
            <a:normAutofit/>
          </a:bodyPr>
          <a:lstStyle/>
          <a:p>
            <a:r>
              <a:rPr lang="en-US" sz="1600" dirty="0">
                <a:solidFill>
                  <a:srgbClr val="000000"/>
                </a:solidFill>
                <a:latin typeface="Helvetica Neue"/>
              </a:rPr>
              <a:t>In evaluating the built models, we see that they are predicting collision severity with a decent degree of accuracy, especially for the first set that uses more independent variables. However, as we want the prediction model to be applicable for all scenarios of number of persons, pedestrians, bicycles, and vehicles involved, the second feature set may be of more practical value in using it to create targeted prevention programs. KNN, Decision Tree, SVM, and Logistic Regression were used to predict the severity of collisions around 55-62%. SVM and Logistic Regression models were more accurate, falling around 62-63%.</a:t>
            </a:r>
          </a:p>
          <a:p>
            <a:r>
              <a:rPr lang="en-US" sz="1600" dirty="0">
                <a:solidFill>
                  <a:srgbClr val="000000"/>
                </a:solidFill>
                <a:latin typeface="Helvetica Neue"/>
              </a:rPr>
              <a:t>We can use these models to institute prevention steps that warn drivers to take precautions, drive attentively, not drive under the influence, watch for pedestrians, which could prevent accidents in the first place or at least lower the severity from a fatality or serious injury to mere property damage.</a:t>
            </a:r>
          </a:p>
          <a:p>
            <a:r>
              <a:rPr lang="en-US" sz="1600" dirty="0">
                <a:solidFill>
                  <a:srgbClr val="000000"/>
                </a:solidFill>
                <a:latin typeface="Helvetica Neue"/>
              </a:rPr>
              <a:t>Some limitations in the models may include not including more important independent variables such as area within the city or junction type. The model may benefit from changing some numerical variables such as </a:t>
            </a:r>
            <a:r>
              <a:rPr lang="en-US" sz="1600" dirty="0" err="1">
                <a:solidFill>
                  <a:srgbClr val="000000"/>
                </a:solidFill>
                <a:latin typeface="Helvetica Neue"/>
              </a:rPr>
              <a:t>PedCount</a:t>
            </a:r>
            <a:r>
              <a:rPr lang="en-US" sz="1600" dirty="0">
                <a:solidFill>
                  <a:srgbClr val="000000"/>
                </a:solidFill>
                <a:latin typeface="Helvetica Neue"/>
              </a:rPr>
              <a:t> and </a:t>
            </a:r>
            <a:r>
              <a:rPr lang="en-US" sz="1600" dirty="0" err="1">
                <a:solidFill>
                  <a:srgbClr val="000000"/>
                </a:solidFill>
                <a:latin typeface="Helvetica Neue"/>
              </a:rPr>
              <a:t>PedCycCount</a:t>
            </a:r>
            <a:r>
              <a:rPr lang="en-US" sz="1600" dirty="0">
                <a:solidFill>
                  <a:srgbClr val="000000"/>
                </a:solidFill>
                <a:latin typeface="Helvetica Neue"/>
              </a:rPr>
              <a:t> into binary variables (</a:t>
            </a:r>
            <a:r>
              <a:rPr lang="en-US" sz="1600" dirty="0" err="1">
                <a:solidFill>
                  <a:srgbClr val="000000"/>
                </a:solidFill>
                <a:latin typeface="Helvetica Neue"/>
              </a:rPr>
              <a:t>ie</a:t>
            </a:r>
            <a:r>
              <a:rPr lang="en-US" sz="1600" dirty="0">
                <a:solidFill>
                  <a:srgbClr val="000000"/>
                </a:solidFill>
                <a:latin typeface="Helvetica Neue"/>
              </a:rPr>
              <a:t>, pedestrian or cyclist involved at all?) and incorporate in the feature sets to improve specificity of prevention programs.</a:t>
            </a:r>
          </a:p>
          <a:p>
            <a:endParaRPr lang="en-US" sz="1600" dirty="0"/>
          </a:p>
        </p:txBody>
      </p:sp>
    </p:spTree>
    <p:extLst>
      <p:ext uri="{BB962C8B-B14F-4D97-AF65-F5344CB8AC3E}">
        <p14:creationId xmlns:p14="http://schemas.microsoft.com/office/powerpoint/2010/main" val="171419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9577F-17AB-4629-80B6-8BC1853B077B}"/>
              </a:ext>
            </a:extLst>
          </p:cNvPr>
          <p:cNvSpPr>
            <a:spLocks noGrp="1"/>
          </p:cNvSpPr>
          <p:nvPr>
            <p:ph type="title"/>
          </p:nvPr>
        </p:nvSpPr>
        <p:spPr>
          <a:xfrm>
            <a:off x="1066800" y="483203"/>
            <a:ext cx="10058400" cy="515087"/>
          </a:xfrm>
        </p:spPr>
        <p:txBody>
          <a:bodyPr>
            <a:normAutofit fontScale="90000"/>
          </a:bodyPr>
          <a:lstStyle/>
          <a:p>
            <a:r>
              <a:rPr lang="en-US" dirty="0"/>
              <a:t>Conclusion</a:t>
            </a:r>
          </a:p>
        </p:txBody>
      </p:sp>
      <p:sp>
        <p:nvSpPr>
          <p:cNvPr id="3" name="Content Placeholder 2">
            <a:extLst>
              <a:ext uri="{FF2B5EF4-FFF2-40B4-BE49-F238E27FC236}">
                <a16:creationId xmlns:a16="http://schemas.microsoft.com/office/drawing/2014/main" id="{961FA860-485A-4C23-8BA9-5F8E37B094F3}"/>
              </a:ext>
            </a:extLst>
          </p:cNvPr>
          <p:cNvSpPr>
            <a:spLocks noGrp="1"/>
          </p:cNvSpPr>
          <p:nvPr>
            <p:ph idx="1"/>
          </p:nvPr>
        </p:nvSpPr>
        <p:spPr>
          <a:xfrm>
            <a:off x="662730" y="1375794"/>
            <a:ext cx="10462470" cy="4437777"/>
          </a:xfrm>
        </p:spPr>
        <p:txBody>
          <a:bodyPr>
            <a:normAutofit/>
          </a:bodyPr>
          <a:lstStyle/>
          <a:p>
            <a:r>
              <a:rPr lang="en-US" dirty="0"/>
              <a:t>Automobile collisions are costly, are a leading cause of death, and can cause a large financial, mental and physical toll to citizens. The variables in the model have a significant impact on collision severity and are things easily preventable with simple, cost-effective road warnings and DMV marketing.</a:t>
            </a:r>
          </a:p>
          <a:p>
            <a:r>
              <a:rPr lang="en-US" dirty="0"/>
              <a:t>The models can predict the severity of the car collision before it happens with reasonable accuracy, using a number of variables that can be measured. The hope is this will reduce the severity of a collision to mere property damage versus death or serious injury.</a:t>
            </a:r>
          </a:p>
          <a:p>
            <a:r>
              <a:rPr lang="en-US" dirty="0"/>
              <a:t>To further refine the models, we could include more independent variables in the model such as geographical sectors within the city, capture more data such as average potholes for that area, and if texting/phone use involved in the collision, etc. The models could be rerun and evaluated to see if accuracy is higher than the current models. Once the targeted preventive program is implemented involving road signs, fliers, DMV marketing, </a:t>
            </a:r>
            <a:r>
              <a:rPr lang="en-US" dirty="0" err="1"/>
              <a:t>etc</a:t>
            </a:r>
            <a:r>
              <a:rPr lang="en-US" dirty="0"/>
              <a:t> for certain areas with higher prevalence of accidents, an evaluation of the recommendation system comparing pre- and post-program should be performed.</a:t>
            </a:r>
          </a:p>
          <a:p>
            <a:endParaRPr lang="en-US" sz="1600" dirty="0"/>
          </a:p>
        </p:txBody>
      </p:sp>
    </p:spTree>
    <p:extLst>
      <p:ext uri="{BB962C8B-B14F-4D97-AF65-F5344CB8AC3E}">
        <p14:creationId xmlns:p14="http://schemas.microsoft.com/office/powerpoint/2010/main" val="31827147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{C69BCD6E-BB10-4D71-BF53-E8DFA50D2EED}tf78438558_win32</Template>
  <TotalTime>0</TotalTime>
  <Words>1568</Words>
  <Application>Microsoft Office PowerPoint</Application>
  <PresentationFormat>Widescreen</PresentationFormat>
  <Paragraphs>69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Garamond</vt:lpstr>
      <vt:lpstr>Helvetica Neue</vt:lpstr>
      <vt:lpstr>SavonVTI</vt:lpstr>
      <vt:lpstr>Car Collision Prediction</vt:lpstr>
      <vt:lpstr>Prevention of Car Collisions can decrease fatalities, serious injuries, and steep costs</vt:lpstr>
      <vt:lpstr>Data Used in the Study</vt:lpstr>
      <vt:lpstr>Methodology</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2020-10-19T00:28:45Z</dcterms:created>
  <dcterms:modified xsi:type="dcterms:W3CDTF">2020-10-19T00:42:33Z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