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66" r:id="rId5"/>
    <p:sldId id="281" r:id="rId6"/>
    <p:sldId id="286" r:id="rId7"/>
    <p:sldId id="285" r:id="rId8"/>
    <p:sldId id="284" r:id="rId9"/>
    <p:sldId id="282" r:id="rId10"/>
    <p:sldId id="283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0A0"/>
    <a:srgbClr val="EF553B"/>
    <a:srgbClr val="2B3E50"/>
    <a:srgbClr val="19D3F3"/>
    <a:srgbClr val="AB63FA"/>
    <a:srgbClr val="FFA15A"/>
    <a:srgbClr val="636EFA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10" autoAdjust="0"/>
    <p:restoredTop sz="95952"/>
  </p:normalViewPr>
  <p:slideViewPr>
    <p:cSldViewPr snapToGrid="0">
      <p:cViewPr varScale="1">
        <p:scale>
          <a:sx n="106" d="100"/>
          <a:sy n="106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1FABA-DD77-D64B-9032-D7999F1CF9B2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BFC2-5B7A-C84B-ACE2-CFF2A7A5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3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D2D0-0E0D-4CFD-89B7-08C33AE95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C0F71-41D1-436C-8AA9-43ECD708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55CDF-A9AB-44AC-B191-F96860E2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00B6-5C5C-9746-80AB-B7E0DE4533DF}" type="datetime1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73AD-8E63-4F8B-BAB1-C24A57C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8B7AF-78F5-4070-9E7F-D9CD910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4426-C593-40DC-8546-C7B07B0F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F4A99-76BF-40C3-AD22-A810515E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8B47-98B5-44B0-89B9-D0371C3E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28F1-DD56-EE4E-9684-854D5D7E9DEF}" type="datetime1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9638-AE8E-4EA5-9265-1EFD57C8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6CAF-3016-4657-90F8-DCA93DB8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70566-FD73-46BD-A348-EDB355AA9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EA73C-161E-48B9-933D-E03CC679C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B1F73-F459-4422-83B7-EA454F18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AA4D-ED1D-AA46-8844-F41B5130DD9E}" type="datetime1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DC1-C76E-482A-908B-83956977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530FC-D918-4D74-BEC9-E51E9E95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5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0B98-0F88-41A4-94C5-07190527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D52FEE-BF31-49D9-AEC7-F0A1D050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4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4BE9-68F5-4748-B202-4179C464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12C7-8D18-4E19-B7AF-497D4BF0F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0B39-2E8D-41A1-9904-5412343E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AAA4-C184-5844-8655-8774455A1372}" type="datetime1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6866-BC79-4B11-90D6-B20664F1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C304-AE75-4518-B3AB-6EA03CE1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41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C9ED-EB94-41EC-A6DD-E8F5933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3578-34A0-41DA-AAEC-A4D0AF36C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8AE8-81E6-463F-8A75-CA132227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D23F-BD8C-4DAE-B77B-7240DC99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3598-9D5C-8B45-8715-D8CE4E7E6819}" type="datetime1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2EDF1-BFB6-48D9-88DA-45925E20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DBF9-49EC-49D8-9F31-5ECF00B2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075-5300-458A-9FF7-1F7EDF8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352F-CA30-44DA-82DE-F11189CF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1D94-7989-45C1-BCE0-94880215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C397F-F235-41DA-97C9-5FC4F1CA7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84B4-A246-4DFB-B9FE-056E7E23E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98577-7CCC-431F-8EC4-18D4D693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7167-26D9-A345-A1B8-5FBF39F758C9}" type="datetime1">
              <a:rPr lang="en-GB" smtClean="0"/>
              <a:t>11/03/2022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29C02-AC78-4AF0-84D8-13DF1010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331E3-B68E-4A2F-8BBA-D0F5675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0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3C29-AC91-4305-966D-91B9ABFF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0C69-2EA7-45EE-A86E-9DFAB4EB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BB2E-A07C-324D-A56C-CF57EEC91E63}" type="datetime1">
              <a:rPr lang="en-GB" smtClean="0"/>
              <a:t>11/03/2022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3DBBD-CD18-4B03-BF49-049F5653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B1517-1D25-4533-9C56-14994B16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1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40636-1BE7-42AF-B05B-103FAB03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77E1-B337-714C-88B2-3C06A497F097}" type="datetime1">
              <a:rPr lang="en-GB" smtClean="0"/>
              <a:t>11/03/2022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60F4-900F-4EF6-AA66-FBF35BE1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5BD2-707F-4772-B383-F3FA0293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93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83A2-E22A-48E5-A9E1-FABDDE7D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3F72-1275-443E-9070-F5718EEA9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262EF-3682-474B-8FA9-31288E0B6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8D3BE-0F03-4645-9A94-2DC956D5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4AB2-33E2-004D-9064-918CED219B7D}" type="datetime1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A4A1B-3543-4329-ACDC-3FE6F9ED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78E9A-123E-4F4E-BBCD-FECF3898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6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3A2-132D-4ED7-85D1-CCD6668B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680FF-A732-4B16-A2F0-67209B67E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BC2FA-F79F-46EC-B10F-78040321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BA484-B35B-4F36-804A-873219D3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70716-EC13-4A47-B875-01045288F2E7}" type="datetime1">
              <a:rPr lang="en-GB" smtClean="0"/>
              <a:t>11/03/2022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2781-F1A3-4F57-A82B-E849A002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4278-1BAB-47D6-A34B-2309BF36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8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78008-C369-4E11-AA48-05AF6624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7A6D-35C5-405A-83EB-0387CAFF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5FE5-4497-427C-96BD-0C776D674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93B85-422E-4B4D-8E89-3AB3ABF52776}" type="datetime1">
              <a:rPr lang="en-GB" smtClean="0"/>
              <a:t>11/03/2022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73A7-021F-48C6-8417-21DC47FAF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B094-CE3E-4908-A79B-F857A82C1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E1BE-E3CC-4253-863B-652DDA7642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ketch Badlands">
            <a:extLst>
              <a:ext uri="{FF2B5EF4-FFF2-40B4-BE49-F238E27FC236}">
                <a16:creationId xmlns:a16="http://schemas.microsoft.com/office/drawing/2014/main" id="{B78D2B84-8E79-C44D-B948-5AFFCBB68EEF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" r="1047"/>
          <a:stretch/>
        </p:blipFill>
        <p:spPr bwMode="auto">
          <a:xfrm>
            <a:off x="-14289" y="-14288"/>
            <a:ext cx="12222000" cy="61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33F1F59-A23C-433A-AFAF-1BDA6EF9F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85" y="6239474"/>
            <a:ext cx="1258098" cy="532896"/>
          </a:xfrm>
          <a:prstGeom prst="rect">
            <a:avLst/>
          </a:prstGeom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4017619" y="571411"/>
            <a:ext cx="4156761" cy="64633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n>
                  <a:solidFill>
                    <a:sysClr val="windowText" lastClr="000000"/>
                  </a:solidFill>
                </a:ln>
                <a:latin typeface="Gill Sans MT" panose="020B0502020104020203" pitchFamily="34" charset="77"/>
                <a:cs typeface="Arial" panose="020B0604020202020204" pitchFamily="34" charset="0"/>
              </a:rPr>
              <a:t>Modelling worksheet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2D8F1-D0F5-6644-BC66-5B0B6F53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E1BE-E3CC-4253-863B-652DDA764228}" type="slidenum">
              <a:rPr lang="en-GB" smtClean="0"/>
              <a:t>1</a:t>
            </a:fld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92E071-4F4C-D045-B3E3-32300D820F50}"/>
              </a:ext>
            </a:extLst>
          </p:cNvPr>
          <p:cNvSpPr/>
          <p:nvPr/>
        </p:nvSpPr>
        <p:spPr>
          <a:xfrm>
            <a:off x="7956867" y="6316655"/>
            <a:ext cx="4250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/badlands-model/badlands</a:t>
            </a:r>
          </a:p>
        </p:txBody>
      </p:sp>
    </p:spTree>
    <p:extLst>
      <p:ext uri="{BB962C8B-B14F-4D97-AF65-F5344CB8AC3E}">
        <p14:creationId xmlns:p14="http://schemas.microsoft.com/office/powerpoint/2010/main" val="231091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Guide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2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4" y="904871"/>
            <a:ext cx="5195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Run a model in the notebook and generate some maps and sections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Download the maps and sections from the ‘figures’ folder in the notebook, or take a screenshot of them directly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Insert these figures into the PowerPoint and use them to answer each question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45682D-52C8-8249-A26A-A3DC8ED8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" y="3884222"/>
            <a:ext cx="12192000" cy="221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88BEA-5273-4C4B-BB30-174F5BCA6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4" y="162824"/>
            <a:ext cx="6649036" cy="33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Tip for answering the questions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3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-32567" y="981071"/>
            <a:ext cx="120531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Gill Sans MT" panose="020B0502020104020203" pitchFamily="34" charset="77"/>
              </a:rPr>
              <a:t>The underlying equations that drive the models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latin typeface="Gill Sans MT" panose="020B0502020104020203" pitchFamily="34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Gill Sans MT" panose="020B0502020104020203" pitchFamily="34" charset="77"/>
              </a:rPr>
              <a:t>Increasing slope angle, relief, drainage area, uplift, and precipitation = more erosion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62073-9ABD-D540-BE9E-F9D887F2ACBA}"/>
              </a:ext>
            </a:extLst>
          </p:cNvPr>
          <p:cNvSpPr/>
          <p:nvPr/>
        </p:nvSpPr>
        <p:spPr>
          <a:xfrm>
            <a:off x="870134" y="2314436"/>
            <a:ext cx="39296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900">
              <a:spcAft>
                <a:spcPts val="200"/>
              </a:spcAft>
            </a:pPr>
            <a:r>
              <a:rPr lang="en-GB" sz="4400" i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* A 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GB" sz="4400" i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GB" sz="44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857E2E-0835-2B4B-BA49-F0A0F5FD143E}"/>
              </a:ext>
            </a:extLst>
          </p:cNvPr>
          <p:cNvSpPr txBox="1"/>
          <p:nvPr/>
        </p:nvSpPr>
        <p:spPr>
          <a:xfrm>
            <a:off x="695244" y="2051223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Erosion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7062B-ACD3-1540-A3C7-2D90727AF260}"/>
              </a:ext>
            </a:extLst>
          </p:cNvPr>
          <p:cNvSpPr txBox="1"/>
          <p:nvPr/>
        </p:nvSpPr>
        <p:spPr>
          <a:xfrm>
            <a:off x="1683363" y="3429000"/>
            <a:ext cx="2860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 Drainage area</a:t>
            </a:r>
          </a:p>
          <a:p>
            <a:pPr algn="ctr"/>
            <a:r>
              <a:rPr lang="en-GB" dirty="0"/>
              <a:t>(discharge e.g. precipitation)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EAEDB-DBC4-7E46-9E3B-E15999FC2B07}"/>
              </a:ext>
            </a:extLst>
          </p:cNvPr>
          <p:cNvSpPr txBox="1"/>
          <p:nvPr/>
        </p:nvSpPr>
        <p:spPr>
          <a:xfrm>
            <a:off x="4776069" y="338521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7D68AB-3DD2-F142-8756-2D56B2005E8E}"/>
              </a:ext>
            </a:extLst>
          </p:cNvPr>
          <p:cNvCxnSpPr>
            <a:cxnSpLocks/>
          </p:cNvCxnSpPr>
          <p:nvPr/>
        </p:nvCxnSpPr>
        <p:spPr>
          <a:xfrm flipH="1" flipV="1">
            <a:off x="4608408" y="3000497"/>
            <a:ext cx="358304" cy="394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1A6F23-7039-A442-A245-1C2864C16BF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113467" y="3049540"/>
            <a:ext cx="0" cy="379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BDAF80-7594-F842-95B6-D24E9A61275A}"/>
              </a:ext>
            </a:extLst>
          </p:cNvPr>
          <p:cNvSpPr txBox="1"/>
          <p:nvPr/>
        </p:nvSpPr>
        <p:spPr>
          <a:xfrm>
            <a:off x="682059" y="3384517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Erodibility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08A2F-8EA1-2B43-AF7A-0E4CA403D616}"/>
              </a:ext>
            </a:extLst>
          </p:cNvPr>
          <p:cNvCxnSpPr>
            <a:cxnSpLocks/>
          </p:cNvCxnSpPr>
          <p:nvPr/>
        </p:nvCxnSpPr>
        <p:spPr>
          <a:xfrm flipV="1">
            <a:off x="1386353" y="2991049"/>
            <a:ext cx="673547" cy="427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569363-1BC4-5547-A54C-B14538288330}"/>
              </a:ext>
            </a:extLst>
          </p:cNvPr>
          <p:cNvCxnSpPr>
            <a:cxnSpLocks/>
          </p:cNvCxnSpPr>
          <p:nvPr/>
        </p:nvCxnSpPr>
        <p:spPr>
          <a:xfrm flipV="1">
            <a:off x="6134100" y="1977568"/>
            <a:ext cx="0" cy="18803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C925-5DA8-944A-A446-B160FF836A09}"/>
                  </a:ext>
                </a:extLst>
              </p:cNvPr>
              <p:cNvSpPr/>
              <p:nvPr/>
            </p:nvSpPr>
            <p:spPr>
              <a:xfrm>
                <a:off x="6871585" y="1977568"/>
                <a:ext cx="4231287" cy="14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0900"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sz="4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h𝑙</m:t>
                          </m:r>
                        </m:sub>
                      </m:sSub>
                      <m:sSup>
                        <m:sSupPr>
                          <m:ctrlPr>
                            <a:rPr lang="en-GB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sty m:val="p"/>
                            </m:rPr>
                            <a:rPr lang="en-GB" sz="4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GB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4400" baseline="30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018C925-5DA8-944A-A446-B160FF836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585" y="1977568"/>
                <a:ext cx="4231287" cy="1405193"/>
              </a:xfrm>
              <a:prstGeom prst="rect">
                <a:avLst/>
              </a:prstGeom>
              <a:blipFill>
                <a:blip r:embed="rId2"/>
                <a:stretch>
                  <a:fillRect l="-299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662AF22-8EA3-E140-A621-49A462AA36C2}"/>
              </a:ext>
            </a:extLst>
          </p:cNvPr>
          <p:cNvSpPr txBox="1"/>
          <p:nvPr/>
        </p:nvSpPr>
        <p:spPr>
          <a:xfrm>
            <a:off x="6317613" y="1422778"/>
            <a:ext cx="2082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Change in elevation 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through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BA6DE7-B129-114C-8C9F-484CE3C4BC77}"/>
              </a:ext>
            </a:extLst>
          </p:cNvPr>
          <p:cNvSpPr txBox="1"/>
          <p:nvPr/>
        </p:nvSpPr>
        <p:spPr>
          <a:xfrm>
            <a:off x="8399978" y="36380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Diffusion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42DDBB-0D25-C24C-867A-6F15F8BBFEBF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910695" y="3247567"/>
            <a:ext cx="2" cy="390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5CFB4C-F198-7348-9839-294C62F86C77}"/>
              </a:ext>
            </a:extLst>
          </p:cNvPr>
          <p:cNvSpPr txBox="1"/>
          <p:nvPr/>
        </p:nvSpPr>
        <p:spPr>
          <a:xfrm>
            <a:off x="10238296" y="3429000"/>
            <a:ext cx="10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Elevation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EFC338-667A-CF45-8383-E081BD273B2E}"/>
              </a:ext>
            </a:extLst>
          </p:cNvPr>
          <p:cNvCxnSpPr>
            <a:cxnSpLocks/>
          </p:cNvCxnSpPr>
          <p:nvPr/>
        </p:nvCxnSpPr>
        <p:spPr>
          <a:xfrm flipV="1">
            <a:off x="10709390" y="3068057"/>
            <a:ext cx="0" cy="419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4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1" grpId="0"/>
      <p:bldP spid="24" grpId="0"/>
      <p:bldP spid="25" grpId="0"/>
      <p:bldP spid="27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Q1) Initial conditions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4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5" y="557932"/>
            <a:ext cx="11329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Where is erosion and deposition concentrated?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are erosion and deposition concentrated in these locations?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does erosion and deposition change through time?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r>
              <a:rPr lang="en-US" sz="2000" dirty="0">
                <a:latin typeface="Gill Sans MT" panose="020B0502020104020203" pitchFamily="34" charset="77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57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Q2) Initial</a:t>
            </a:r>
            <a:r>
              <a:rPr lang="en-GB" sz="2800" dirty="0">
                <a:ln>
                  <a:solidFill>
                    <a:sysClr val="windowText" lastClr="000000"/>
                  </a:solidFill>
                </a:ln>
                <a:latin typeface="Gill Sans MT" panose="020B0502020104020203" pitchFamily="34" charset="77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topography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5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5F769E-034A-5B49-BB30-1A5CC7111FF6}"/>
              </a:ext>
            </a:extLst>
          </p:cNvPr>
          <p:cNvSpPr txBox="1"/>
          <p:nvPr/>
        </p:nvSpPr>
        <p:spPr>
          <a:xfrm>
            <a:off x="138884" y="809621"/>
            <a:ext cx="111577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steepness of the initial topography (by changing the amplitude or the period of the surface)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erosion and deposition compared to the experiment with a lower initial slope?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has changing the steepness affected patterns of erosion and deposition?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75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Q3) Uplift rates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6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C5381B-AD76-0F4C-B41A-3A2C07AB40D0}"/>
              </a:ext>
            </a:extLst>
          </p:cNvPr>
          <p:cNvSpPr txBox="1"/>
          <p:nvPr/>
        </p:nvSpPr>
        <p:spPr>
          <a:xfrm>
            <a:off x="138884" y="809621"/>
            <a:ext cx="1115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uplift rate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erosion and deposition compared to the previous experiment?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has changing the uplift rate affected patterns of erosion and deposition?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978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Q4) Sea-level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7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5167D-CDC5-2746-837D-1BE7C15B6366}"/>
              </a:ext>
            </a:extLst>
          </p:cNvPr>
          <p:cNvSpPr txBox="1"/>
          <p:nvPr/>
        </p:nvSpPr>
        <p:spPr>
          <a:xfrm>
            <a:off x="138884" y="809621"/>
            <a:ext cx="111577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Trying changing the magnitude of sea-level change rate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How has this affected where erosion and deposition occurs compared to the previous experiment?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ill Sans MT" panose="020B0502020104020203" pitchFamily="34" charset="77"/>
              </a:rPr>
              <a:t>Why would changing the sea-level affect patterns of erosion and deposition? Is erosion different on land compared to the sea?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..</a:t>
            </a: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833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21571F-85F7-AE4B-B2E2-3ADAC7D50C6C}"/>
              </a:ext>
            </a:extLst>
          </p:cNvPr>
          <p:cNvSpPr/>
          <p:nvPr/>
        </p:nvSpPr>
        <p:spPr>
          <a:xfrm>
            <a:off x="-14288" y="6139557"/>
            <a:ext cx="12222000" cy="732731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1DDB77-49B2-4F7E-AF0B-44AB9E2B9791}"/>
              </a:ext>
            </a:extLst>
          </p:cNvPr>
          <p:cNvSpPr txBox="1"/>
          <p:nvPr/>
        </p:nvSpPr>
        <p:spPr>
          <a:xfrm>
            <a:off x="138885" y="70630"/>
            <a:ext cx="70627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" panose="020B0502020104020203" pitchFamily="34" charset="77"/>
                <a:cs typeface="Arial" panose="020B0604020202020204" pitchFamily="34" charset="0"/>
              </a:rPr>
              <a:t>Q5) Problems?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556353-5C53-4E25-8556-AC78C35DDA2F}"/>
              </a:ext>
            </a:extLst>
          </p:cNvPr>
          <p:cNvCxnSpPr>
            <a:cxnSpLocks/>
          </p:cNvCxnSpPr>
          <p:nvPr/>
        </p:nvCxnSpPr>
        <p:spPr>
          <a:xfrm>
            <a:off x="4455994" y="2449773"/>
            <a:ext cx="0" cy="2745957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84AD51-45BE-49DD-B24A-30520A7E9756}"/>
              </a:ext>
            </a:extLst>
          </p:cNvPr>
          <p:cNvCxnSpPr>
            <a:cxnSpLocks/>
          </p:cNvCxnSpPr>
          <p:nvPr/>
        </p:nvCxnSpPr>
        <p:spPr>
          <a:xfrm>
            <a:off x="10143240" y="6232522"/>
            <a:ext cx="0" cy="62547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E5DBEB-51BF-2A4B-A478-BDC8F82A5871}"/>
              </a:ext>
            </a:extLst>
          </p:cNvPr>
          <p:cNvCxnSpPr/>
          <p:nvPr/>
        </p:nvCxnSpPr>
        <p:spPr>
          <a:xfrm>
            <a:off x="0" y="700088"/>
            <a:ext cx="4455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CDB7-57EF-E54F-A596-AADF7679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7790" y="6330051"/>
            <a:ext cx="2743200" cy="365125"/>
          </a:xfrm>
        </p:spPr>
        <p:txBody>
          <a:bodyPr/>
          <a:lstStyle/>
          <a:p>
            <a:fld id="{5FD0E1BE-E3CC-4253-863B-652DDA764228}" type="slidenum">
              <a:rPr lang="en-GB" sz="1800" smtClean="0">
                <a:solidFill>
                  <a:schemeClr val="bg1"/>
                </a:solidFill>
                <a:latin typeface="Gill Sans MT" panose="020B0502020104020203" pitchFamily="34" charset="77"/>
              </a:rPr>
              <a:t>8</a:t>
            </a:fld>
            <a:endParaRPr lang="en-GB" sz="18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8D844-3038-7545-8C96-03DAD656BC1C}"/>
              </a:ext>
            </a:extLst>
          </p:cNvPr>
          <p:cNvCxnSpPr>
            <a:cxnSpLocks/>
          </p:cNvCxnSpPr>
          <p:nvPr/>
        </p:nvCxnSpPr>
        <p:spPr>
          <a:xfrm>
            <a:off x="11615738" y="6215747"/>
            <a:ext cx="0" cy="5590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A5167D-CDC5-2746-837D-1BE7C15B6366}"/>
              </a:ext>
            </a:extLst>
          </p:cNvPr>
          <p:cNvSpPr txBox="1"/>
          <p:nvPr/>
        </p:nvSpPr>
        <p:spPr>
          <a:xfrm>
            <a:off x="138884" y="809621"/>
            <a:ext cx="111577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What is the problem with these equations?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77"/>
              </a:rPr>
              <a:t>For example, what is the problem with the </a:t>
            </a:r>
            <a:r>
              <a:rPr lang="en-US" sz="2000" i="1" dirty="0">
                <a:latin typeface="Gill Sans MT" panose="020B0502020104020203" pitchFamily="34" charset="77"/>
              </a:rPr>
              <a:t>K</a:t>
            </a:r>
            <a:r>
              <a:rPr lang="en-US" sz="2000" dirty="0">
                <a:latin typeface="Gill Sans MT" panose="020B0502020104020203" pitchFamily="34" charset="77"/>
              </a:rPr>
              <a:t> (erodibility) parameter? What controls erodibility?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Gill Sans MT" panose="020B0502020104020203" pitchFamily="34" charset="77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MT" panose="020B0502020104020203" pitchFamily="34" charset="77"/>
            </a:endParaRPr>
          </a:p>
          <a:p>
            <a:endParaRPr lang="en-US" sz="2000" dirty="0">
              <a:latin typeface="Gill Sans MT" panose="020B050202010402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512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A262CC54F5404CBC605AC31DD9493E" ma:contentTypeVersion="13" ma:contentTypeDescription="Create a new document." ma:contentTypeScope="" ma:versionID="4569e1f4c88f091706ae00b1f4ea88b0">
  <xsd:schema xmlns:xsd="http://www.w3.org/2001/XMLSchema" xmlns:xs="http://www.w3.org/2001/XMLSchema" xmlns:p="http://schemas.microsoft.com/office/2006/metadata/properties" xmlns:ns3="6269b50c-3162-4885-9d8c-677845502203" xmlns:ns4="e1cb9717-43fa-4701-999d-9ce29cfcf755" targetNamespace="http://schemas.microsoft.com/office/2006/metadata/properties" ma:root="true" ma:fieldsID="4089ac90b860a43b32fd1fe14eb7ef19" ns3:_="" ns4:_="">
    <xsd:import namespace="6269b50c-3162-4885-9d8c-677845502203"/>
    <xsd:import namespace="e1cb9717-43fa-4701-999d-9ce29cfcf7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9b50c-3162-4885-9d8c-677845502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b9717-43fa-4701-999d-9ce29cfcf75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4BAEB-E0A8-4A2C-B6E0-78A3CCBC1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9b50c-3162-4885-9d8c-677845502203"/>
    <ds:schemaRef ds:uri="e1cb9717-43fa-4701-999d-9ce29cfcf7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BDF240-9708-4268-885B-2DCE7A4CCF49}">
  <ds:schemaRefs>
    <ds:schemaRef ds:uri="http://schemas.microsoft.com/office/2006/metadata/properties"/>
    <ds:schemaRef ds:uri="http://www.w3.org/XML/1998/namespace"/>
    <ds:schemaRef ds:uri="6269b50c-3162-4885-9d8c-677845502203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1cb9717-43fa-4701-999d-9ce29cfcf75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E30762-1249-4A3F-997C-ED631001CE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4397</TotalTime>
  <Words>341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Taylor</dc:creator>
  <cp:lastModifiedBy>Euan Soutter</cp:lastModifiedBy>
  <cp:revision>157</cp:revision>
  <dcterms:created xsi:type="dcterms:W3CDTF">2020-09-16T08:28:22Z</dcterms:created>
  <dcterms:modified xsi:type="dcterms:W3CDTF">2022-03-11T08:55:27Z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0x0101005EA262CC54F5404CBC605AC31DD9493E</vt:lpwstr>
  </property>
</Properties>
</file>