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8"/>
  </p:notesMasterIdLst>
  <p:sldIdLst>
    <p:sldId id="258" r:id="rId2"/>
    <p:sldId id="257" r:id="rId3"/>
    <p:sldId id="259" r:id="rId4"/>
    <p:sldId id="267" r:id="rId5"/>
    <p:sldId id="269" r:id="rId6"/>
    <p:sldId id="268" r:id="rId7"/>
    <p:sldId id="261" r:id="rId8"/>
    <p:sldId id="266" r:id="rId9"/>
    <p:sldId id="260" r:id="rId10"/>
    <p:sldId id="262" r:id="rId11"/>
    <p:sldId id="265" r:id="rId12"/>
    <p:sldId id="263" r:id="rId13"/>
    <p:sldId id="264" r:id="rId14"/>
    <p:sldId id="270" r:id="rId15"/>
    <p:sldId id="272" r:id="rId16"/>
    <p:sldId id="271" r:id="rId1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A4A0A"/>
    <a:srgbClr val="0F2448"/>
    <a:srgbClr val="315792"/>
    <a:srgbClr val="FFD972"/>
    <a:srgbClr val="0060AC"/>
    <a:srgbClr val="0D630D"/>
    <a:srgbClr val="CFCFCF"/>
    <a:srgbClr val="D0D0D0"/>
    <a:srgbClr val="97D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3" autoAdjust="0"/>
    <p:restoredTop sz="80070" autoAdjust="0"/>
  </p:normalViewPr>
  <p:slideViewPr>
    <p:cSldViewPr>
      <p:cViewPr varScale="1">
        <p:scale>
          <a:sx n="121" d="100"/>
          <a:sy n="121" d="100"/>
        </p:scale>
        <p:origin x="1686" y="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80CA9-589D-4652-8206-24F35DB60AC5}" type="datetimeFigureOut">
              <a:rPr lang="zh-TW" altLang="en-US" smtClean="0"/>
              <a:pPr/>
              <a:t>2024/4/25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93ED28-53FC-451B-9406-C4786EF1129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4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93ED28-53FC-451B-9406-C4786EF11297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408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2" y="1597837"/>
            <a:ext cx="7772402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9" y="2914650"/>
            <a:ext cx="6400801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04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0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1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17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2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2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30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43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008E8-C0F8-491F-8DAC-44CDD3E81A09}" type="datetimeFigureOut">
              <a:rPr lang="zh-TW" altLang="en-US" smtClean="0"/>
              <a:pPr/>
              <a:t>2024/4/25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74351-9FAE-44A8-B2E8-8293BB1604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98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008E8-C0F8-491F-8DAC-44CDD3E81A09}" type="datetimeFigureOut">
              <a:rPr lang="zh-TW" altLang="en-US" smtClean="0"/>
              <a:pPr/>
              <a:t>2024/4/25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74351-9FAE-44A8-B2E8-8293BB1604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02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2" y="205980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5" y="205980"/>
            <a:ext cx="6019803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008E8-C0F8-491F-8DAC-44CDD3E81A09}" type="datetimeFigureOut">
              <a:rPr lang="zh-TW" altLang="en-US" smtClean="0"/>
              <a:pPr/>
              <a:t>2024/4/25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74351-9FAE-44A8-B2E8-8293BB1604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5069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  <a:lvl2pPr>
              <a:defRPr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2pPr>
            <a:lvl3pPr>
              <a:defRPr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3pPr>
            <a:lvl4pPr>
              <a:defRPr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4pPr>
            <a:lvl5pPr>
              <a:defRPr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008E8-C0F8-491F-8DAC-44CDD3E81A09}" type="datetimeFigureOut">
              <a:rPr lang="zh-TW" altLang="en-US" smtClean="0"/>
              <a:pPr/>
              <a:t>2024/4/25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74351-9FAE-44A8-B2E8-8293BB1604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57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74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4" y="3305191"/>
            <a:ext cx="7772402" cy="1021556"/>
          </a:xfrm>
        </p:spPr>
        <p:txBody>
          <a:bodyPr anchor="t"/>
          <a:lstStyle>
            <a:lvl1pPr algn="l">
              <a:defRPr sz="2025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2" cy="1125140"/>
          </a:xfrm>
        </p:spPr>
        <p:txBody>
          <a:bodyPr anchor="b"/>
          <a:lstStyle>
            <a:lvl1pPr marL="0" indent="0">
              <a:buNone/>
              <a:defRPr sz="975">
                <a:solidFill>
                  <a:schemeClr val="tx1">
                    <a:tint val="75000"/>
                  </a:schemeClr>
                </a:solidFill>
              </a:defRPr>
            </a:lvl1pPr>
            <a:lvl2pPr marL="230429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60858" indent="0">
              <a:buNone/>
              <a:defRPr sz="825">
                <a:solidFill>
                  <a:schemeClr val="tx1">
                    <a:tint val="75000"/>
                  </a:schemeClr>
                </a:solidFill>
              </a:defRPr>
            </a:lvl3pPr>
            <a:lvl4pPr marL="69128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92171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11521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38257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613002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84343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008E8-C0F8-491F-8DAC-44CDD3E81A09}" type="datetimeFigureOut">
              <a:rPr lang="zh-TW" altLang="en-US" smtClean="0"/>
              <a:pPr/>
              <a:t>2024/4/25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74351-9FAE-44A8-B2E8-8293BB1604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23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5" y="1200154"/>
            <a:ext cx="4038601" cy="3394472"/>
          </a:xfrm>
        </p:spPr>
        <p:txBody>
          <a:bodyPr/>
          <a:lstStyle>
            <a:lvl1pPr>
              <a:defRPr sz="1425"/>
            </a:lvl1pPr>
            <a:lvl2pPr>
              <a:defRPr sz="1200"/>
            </a:lvl2pPr>
            <a:lvl3pPr>
              <a:defRPr sz="975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8" y="1200154"/>
            <a:ext cx="4038601" cy="3394472"/>
          </a:xfrm>
        </p:spPr>
        <p:txBody>
          <a:bodyPr/>
          <a:lstStyle>
            <a:lvl1pPr>
              <a:defRPr sz="1425"/>
            </a:lvl1pPr>
            <a:lvl2pPr>
              <a:defRPr sz="1200"/>
            </a:lvl2pPr>
            <a:lvl3pPr>
              <a:defRPr sz="975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008E8-C0F8-491F-8DAC-44CDD3E81A09}" type="datetimeFigureOut">
              <a:rPr lang="zh-TW" altLang="en-US" smtClean="0"/>
              <a:pPr/>
              <a:t>2024/4/25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74351-9FAE-44A8-B2E8-8293BB1604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13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0429" indent="0">
              <a:buNone/>
              <a:defRPr sz="975" b="1"/>
            </a:lvl2pPr>
            <a:lvl3pPr marL="460858" indent="0">
              <a:buNone/>
              <a:defRPr sz="900" b="1"/>
            </a:lvl3pPr>
            <a:lvl4pPr marL="691286" indent="0">
              <a:buNone/>
              <a:defRPr sz="825" b="1"/>
            </a:lvl4pPr>
            <a:lvl5pPr marL="921716" indent="0">
              <a:buNone/>
              <a:defRPr sz="825" b="1"/>
            </a:lvl5pPr>
            <a:lvl6pPr marL="1152144" indent="0">
              <a:buNone/>
              <a:defRPr sz="825" b="1"/>
            </a:lvl6pPr>
            <a:lvl7pPr marL="1382573" indent="0">
              <a:buNone/>
              <a:defRPr sz="825" b="1"/>
            </a:lvl7pPr>
            <a:lvl8pPr marL="1613002" indent="0">
              <a:buNone/>
              <a:defRPr sz="825" b="1"/>
            </a:lvl8pPr>
            <a:lvl9pPr marL="1843430" indent="0">
              <a:buNone/>
              <a:defRPr sz="825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200"/>
            </a:lvl1pPr>
            <a:lvl2pPr>
              <a:defRPr sz="975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6" cy="479822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0429" indent="0">
              <a:buNone/>
              <a:defRPr sz="975" b="1"/>
            </a:lvl2pPr>
            <a:lvl3pPr marL="460858" indent="0">
              <a:buNone/>
              <a:defRPr sz="900" b="1"/>
            </a:lvl3pPr>
            <a:lvl4pPr marL="691286" indent="0">
              <a:buNone/>
              <a:defRPr sz="825" b="1"/>
            </a:lvl4pPr>
            <a:lvl5pPr marL="921716" indent="0">
              <a:buNone/>
              <a:defRPr sz="825" b="1"/>
            </a:lvl5pPr>
            <a:lvl6pPr marL="1152144" indent="0">
              <a:buNone/>
              <a:defRPr sz="825" b="1"/>
            </a:lvl6pPr>
            <a:lvl7pPr marL="1382573" indent="0">
              <a:buNone/>
              <a:defRPr sz="825" b="1"/>
            </a:lvl7pPr>
            <a:lvl8pPr marL="1613002" indent="0">
              <a:buNone/>
              <a:defRPr sz="825" b="1"/>
            </a:lvl8pPr>
            <a:lvl9pPr marL="1843430" indent="0">
              <a:buNone/>
              <a:defRPr sz="825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6" cy="2963466"/>
          </a:xfrm>
        </p:spPr>
        <p:txBody>
          <a:bodyPr/>
          <a:lstStyle>
            <a:lvl1pPr>
              <a:defRPr sz="1200"/>
            </a:lvl1pPr>
            <a:lvl2pPr>
              <a:defRPr sz="975"/>
            </a:lvl2pPr>
            <a:lvl3pPr>
              <a:defRPr sz="900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008E8-C0F8-491F-8DAC-44CDD3E81A09}" type="datetimeFigureOut">
              <a:rPr lang="zh-TW" altLang="en-US" smtClean="0"/>
              <a:pPr/>
              <a:t>2024/4/25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74351-9FAE-44A8-B2E8-8293BB1604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0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008E8-C0F8-491F-8DAC-44CDD3E81A09}" type="datetimeFigureOut">
              <a:rPr lang="zh-TW" altLang="en-US" smtClean="0"/>
              <a:pPr/>
              <a:t>2024/4/25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74351-9FAE-44A8-B2E8-8293BB1604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74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008E8-C0F8-491F-8DAC-44CDD3E81A09}" type="datetimeFigureOut">
              <a:rPr lang="zh-TW" altLang="en-US" smtClean="0"/>
              <a:pPr/>
              <a:t>2024/4/25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74351-9FAE-44A8-B2E8-8293BB1604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591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6" y="204787"/>
            <a:ext cx="3008313" cy="871538"/>
          </a:xfrm>
        </p:spPr>
        <p:txBody>
          <a:bodyPr anchor="b"/>
          <a:lstStyle>
            <a:lvl1pPr algn="l">
              <a:defRPr sz="975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4" y="204792"/>
            <a:ext cx="5111750" cy="4389835"/>
          </a:xfrm>
        </p:spPr>
        <p:txBody>
          <a:bodyPr/>
          <a:lstStyle>
            <a:lvl1pPr>
              <a:defRPr sz="1650"/>
            </a:lvl1pPr>
            <a:lvl2pPr>
              <a:defRPr sz="1425"/>
            </a:lvl2pPr>
            <a:lvl3pPr>
              <a:defRPr sz="120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6" y="1076328"/>
            <a:ext cx="3008313" cy="3518297"/>
          </a:xfrm>
        </p:spPr>
        <p:txBody>
          <a:bodyPr/>
          <a:lstStyle>
            <a:lvl1pPr marL="0" indent="0">
              <a:buNone/>
              <a:defRPr sz="675"/>
            </a:lvl1pPr>
            <a:lvl2pPr marL="230429" indent="0">
              <a:buNone/>
              <a:defRPr sz="600"/>
            </a:lvl2pPr>
            <a:lvl3pPr marL="460858" indent="0">
              <a:buNone/>
              <a:defRPr sz="525"/>
            </a:lvl3pPr>
            <a:lvl4pPr marL="691286" indent="0">
              <a:buNone/>
              <a:defRPr sz="450"/>
            </a:lvl4pPr>
            <a:lvl5pPr marL="921716" indent="0">
              <a:buNone/>
              <a:defRPr sz="450"/>
            </a:lvl5pPr>
            <a:lvl6pPr marL="1152144" indent="0">
              <a:buNone/>
              <a:defRPr sz="450"/>
            </a:lvl6pPr>
            <a:lvl7pPr marL="1382573" indent="0">
              <a:buNone/>
              <a:defRPr sz="450"/>
            </a:lvl7pPr>
            <a:lvl8pPr marL="1613002" indent="0">
              <a:buNone/>
              <a:defRPr sz="450"/>
            </a:lvl8pPr>
            <a:lvl9pPr marL="1843430" indent="0">
              <a:buNone/>
              <a:defRPr sz="4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008E8-C0F8-491F-8DAC-44CDD3E81A09}" type="datetimeFigureOut">
              <a:rPr lang="zh-TW" altLang="en-US" smtClean="0"/>
              <a:pPr/>
              <a:t>2024/4/25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74351-9FAE-44A8-B2E8-8293BB1604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238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9" y="3600451"/>
            <a:ext cx="5486400" cy="425054"/>
          </a:xfrm>
        </p:spPr>
        <p:txBody>
          <a:bodyPr anchor="b"/>
          <a:lstStyle>
            <a:lvl1pPr algn="l">
              <a:defRPr sz="975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1650"/>
            </a:lvl1pPr>
            <a:lvl2pPr marL="230429" indent="0">
              <a:buNone/>
              <a:defRPr sz="1425"/>
            </a:lvl2pPr>
            <a:lvl3pPr marL="460858" indent="0">
              <a:buNone/>
              <a:defRPr sz="1200"/>
            </a:lvl3pPr>
            <a:lvl4pPr marL="691286" indent="0">
              <a:buNone/>
              <a:defRPr sz="975"/>
            </a:lvl4pPr>
            <a:lvl5pPr marL="921716" indent="0">
              <a:buNone/>
              <a:defRPr sz="975"/>
            </a:lvl5pPr>
            <a:lvl6pPr marL="1152144" indent="0">
              <a:buNone/>
              <a:defRPr sz="975"/>
            </a:lvl6pPr>
            <a:lvl7pPr marL="1382573" indent="0">
              <a:buNone/>
              <a:defRPr sz="975"/>
            </a:lvl7pPr>
            <a:lvl8pPr marL="1613002" indent="0">
              <a:buNone/>
              <a:defRPr sz="975"/>
            </a:lvl8pPr>
            <a:lvl9pPr marL="1843430" indent="0">
              <a:buNone/>
              <a:defRPr sz="975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9" y="4025506"/>
            <a:ext cx="5486400" cy="603647"/>
          </a:xfrm>
        </p:spPr>
        <p:txBody>
          <a:bodyPr/>
          <a:lstStyle>
            <a:lvl1pPr marL="0" indent="0">
              <a:buNone/>
              <a:defRPr sz="675"/>
            </a:lvl1pPr>
            <a:lvl2pPr marL="230429" indent="0">
              <a:buNone/>
              <a:defRPr sz="600"/>
            </a:lvl2pPr>
            <a:lvl3pPr marL="460858" indent="0">
              <a:buNone/>
              <a:defRPr sz="525"/>
            </a:lvl3pPr>
            <a:lvl4pPr marL="691286" indent="0">
              <a:buNone/>
              <a:defRPr sz="450"/>
            </a:lvl4pPr>
            <a:lvl5pPr marL="921716" indent="0">
              <a:buNone/>
              <a:defRPr sz="450"/>
            </a:lvl5pPr>
            <a:lvl6pPr marL="1152144" indent="0">
              <a:buNone/>
              <a:defRPr sz="450"/>
            </a:lvl6pPr>
            <a:lvl7pPr marL="1382573" indent="0">
              <a:buNone/>
              <a:defRPr sz="450"/>
            </a:lvl7pPr>
            <a:lvl8pPr marL="1613002" indent="0">
              <a:buNone/>
              <a:defRPr sz="450"/>
            </a:lvl8pPr>
            <a:lvl9pPr marL="1843430" indent="0">
              <a:buNone/>
              <a:defRPr sz="4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7008E8-C0F8-491F-8DAC-44CDD3E81A09}" type="datetimeFigureOut">
              <a:rPr lang="zh-TW" altLang="en-US" smtClean="0"/>
              <a:pPr/>
              <a:t>2024/4/25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74351-9FAE-44A8-B2E8-8293BB1604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80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圖片 1" descr="2222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4" y="205978"/>
            <a:ext cx="8229601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1448" tIns="30724" rIns="61448" bIns="307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4" y="1200154"/>
            <a:ext cx="8229601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1448" tIns="30724" rIns="61448" bIns="307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79"/>
            <a:ext cx="2133601" cy="273844"/>
          </a:xfrm>
          <a:prstGeom prst="rect">
            <a:avLst/>
          </a:prstGeom>
        </p:spPr>
        <p:txBody>
          <a:bodyPr vert="horz" wrap="square" lIns="61448" tIns="30724" rIns="61448" bIns="30724" numCol="1" anchor="ctr" anchorCtr="0" compatLnSpc="1">
            <a:prstTxWarp prst="textNoShape">
              <a:avLst/>
            </a:prstTxWarp>
          </a:bodyPr>
          <a:lstStyle>
            <a:lvl1pPr>
              <a:defRPr sz="600">
                <a:solidFill>
                  <a:srgbClr val="898989"/>
                </a:solidFill>
              </a:defRPr>
            </a:lvl1pPr>
          </a:lstStyle>
          <a:p>
            <a:fld id="{B37008E8-C0F8-491F-8DAC-44CDD3E81A09}" type="datetimeFigureOut">
              <a:rPr lang="zh-TW" altLang="en-US" smtClean="0"/>
              <a:pPr/>
              <a:t>2024/4/25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7" y="4767279"/>
            <a:ext cx="2895599" cy="273844"/>
          </a:xfrm>
          <a:prstGeom prst="rect">
            <a:avLst/>
          </a:prstGeom>
        </p:spPr>
        <p:txBody>
          <a:bodyPr vert="horz" lIns="61448" tIns="30724" rIns="61448" bIns="30724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9" y="4767279"/>
            <a:ext cx="2133601" cy="273844"/>
          </a:xfrm>
          <a:prstGeom prst="rect">
            <a:avLst/>
          </a:prstGeom>
        </p:spPr>
        <p:txBody>
          <a:bodyPr vert="horz" wrap="square" lIns="61448" tIns="30724" rIns="61448" bIns="30724" numCol="1" anchor="ctr" anchorCtr="0" compatLnSpc="1">
            <a:prstTxWarp prst="textNoShape">
              <a:avLst/>
            </a:prstTxWarp>
          </a:bodyPr>
          <a:lstStyle>
            <a:lvl1pPr algn="r">
              <a:defRPr sz="600">
                <a:solidFill>
                  <a:srgbClr val="898989"/>
                </a:solidFill>
              </a:defRPr>
            </a:lvl1pPr>
          </a:lstStyle>
          <a:p>
            <a:fld id="{9E374351-9FAE-44A8-B2E8-8293BB1604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9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ctr" defTabSz="230429" rtl="0" eaLnBrk="1" fontAlgn="base" hangingPunct="1">
        <a:spcBef>
          <a:spcPct val="0"/>
        </a:spcBef>
        <a:spcAft>
          <a:spcPct val="0"/>
        </a:spcAft>
        <a:defRPr kumimoji="1" sz="2250" kern="1200">
          <a:solidFill>
            <a:schemeClr val="tx1"/>
          </a:solidFill>
          <a:latin typeface="+mj-lt"/>
          <a:ea typeface="+mj-ea"/>
          <a:cs typeface="新細明體" charset="0"/>
        </a:defRPr>
      </a:lvl1pPr>
      <a:lvl2pPr algn="ctr" defTabSz="230429" rtl="0" eaLnBrk="1" fontAlgn="base" hangingPunct="1">
        <a:spcBef>
          <a:spcPct val="0"/>
        </a:spcBef>
        <a:spcAft>
          <a:spcPct val="0"/>
        </a:spcAft>
        <a:defRPr kumimoji="1" sz="225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2pPr>
      <a:lvl3pPr algn="ctr" defTabSz="230429" rtl="0" eaLnBrk="1" fontAlgn="base" hangingPunct="1">
        <a:spcBef>
          <a:spcPct val="0"/>
        </a:spcBef>
        <a:spcAft>
          <a:spcPct val="0"/>
        </a:spcAft>
        <a:defRPr kumimoji="1" sz="225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3pPr>
      <a:lvl4pPr algn="ctr" defTabSz="230429" rtl="0" eaLnBrk="1" fontAlgn="base" hangingPunct="1">
        <a:spcBef>
          <a:spcPct val="0"/>
        </a:spcBef>
        <a:spcAft>
          <a:spcPct val="0"/>
        </a:spcAft>
        <a:defRPr kumimoji="1" sz="225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4pPr>
      <a:lvl5pPr algn="ctr" defTabSz="230429" rtl="0" eaLnBrk="1" fontAlgn="base" hangingPunct="1">
        <a:spcBef>
          <a:spcPct val="0"/>
        </a:spcBef>
        <a:spcAft>
          <a:spcPct val="0"/>
        </a:spcAft>
        <a:defRPr kumimoji="1" sz="225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5pPr>
      <a:lvl6pPr marL="230429" algn="ctr" defTabSz="230429" rtl="0" eaLnBrk="1" fontAlgn="base" hangingPunct="1">
        <a:spcBef>
          <a:spcPct val="0"/>
        </a:spcBef>
        <a:spcAft>
          <a:spcPct val="0"/>
        </a:spcAft>
        <a:defRPr kumimoji="1" sz="225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6pPr>
      <a:lvl7pPr marL="460858" algn="ctr" defTabSz="230429" rtl="0" eaLnBrk="1" fontAlgn="base" hangingPunct="1">
        <a:spcBef>
          <a:spcPct val="0"/>
        </a:spcBef>
        <a:spcAft>
          <a:spcPct val="0"/>
        </a:spcAft>
        <a:defRPr kumimoji="1" sz="225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7pPr>
      <a:lvl8pPr marL="691286" algn="ctr" defTabSz="230429" rtl="0" eaLnBrk="1" fontAlgn="base" hangingPunct="1">
        <a:spcBef>
          <a:spcPct val="0"/>
        </a:spcBef>
        <a:spcAft>
          <a:spcPct val="0"/>
        </a:spcAft>
        <a:defRPr kumimoji="1" sz="225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8pPr>
      <a:lvl9pPr marL="921716" algn="ctr" defTabSz="230429" rtl="0" eaLnBrk="1" fontAlgn="base" hangingPunct="1">
        <a:spcBef>
          <a:spcPct val="0"/>
        </a:spcBef>
        <a:spcAft>
          <a:spcPct val="0"/>
        </a:spcAft>
        <a:defRPr kumimoji="1" sz="2250">
          <a:solidFill>
            <a:schemeClr val="tx1"/>
          </a:solidFill>
          <a:latin typeface="Calibri" charset="0"/>
          <a:ea typeface="新細明體" charset="0"/>
          <a:cs typeface="新細明體" charset="0"/>
        </a:defRPr>
      </a:lvl9pPr>
    </p:titleStyle>
    <p:bodyStyle>
      <a:lvl1pPr marL="172822" indent="-172822" algn="l" defTabSz="230429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1650" kern="1200">
          <a:solidFill>
            <a:schemeClr val="tx1"/>
          </a:solidFill>
          <a:latin typeface="+mn-lt"/>
          <a:ea typeface="+mn-ea"/>
          <a:cs typeface="新細明體" charset="0"/>
        </a:defRPr>
      </a:lvl1pPr>
      <a:lvl2pPr marL="374447" indent="-144018" algn="l" defTabSz="230429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1425" kern="1200">
          <a:solidFill>
            <a:schemeClr val="tx1"/>
          </a:solidFill>
          <a:latin typeface="+mn-lt"/>
          <a:ea typeface="+mn-ea"/>
          <a:cs typeface="+mn-cs"/>
        </a:defRPr>
      </a:lvl2pPr>
      <a:lvl3pPr marL="576072" indent="-115214" algn="l" defTabSz="230429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6501" indent="-115214" algn="l" defTabSz="230429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1036930" indent="-115214" algn="l" defTabSz="230429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67358" indent="-115214" algn="l" defTabSz="230429" rtl="0" eaLnBrk="1" latinLnBrk="0" hangingPunct="1">
        <a:spcBef>
          <a:spcPct val="20000"/>
        </a:spcBef>
        <a:buFont typeface="Arial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97788" indent="-115214" algn="l" defTabSz="230429" rtl="0" eaLnBrk="1" latinLnBrk="0" hangingPunct="1">
        <a:spcBef>
          <a:spcPct val="20000"/>
        </a:spcBef>
        <a:buFont typeface="Arial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28216" indent="-115214" algn="l" defTabSz="230429" rtl="0" eaLnBrk="1" latinLnBrk="0" hangingPunct="1">
        <a:spcBef>
          <a:spcPct val="20000"/>
        </a:spcBef>
        <a:buFont typeface="Arial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58645" indent="-115214" algn="l" defTabSz="230429" rtl="0" eaLnBrk="1" latinLnBrk="0" hangingPunct="1">
        <a:spcBef>
          <a:spcPct val="20000"/>
        </a:spcBef>
        <a:buFont typeface="Arial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23042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29" algn="l" defTabSz="23042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60858" algn="l" defTabSz="23042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91286" algn="l" defTabSz="23042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21716" algn="l" defTabSz="23042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52144" algn="l" defTabSz="23042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82573" algn="l" defTabSz="23042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13002" algn="l" defTabSz="23042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43430" algn="l" defTabSz="23042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298167" y="1555557"/>
            <a:ext cx="2952328" cy="1000606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SSOv4 </a:t>
            </a:r>
            <a:br>
              <a:rPr lang="en-US" altLang="zh-TW" sz="3600" dirty="0" smtClean="0"/>
            </a:br>
            <a:r>
              <a:rPr lang="zh-TW" altLang="en-US" sz="3600" dirty="0" smtClean="0"/>
              <a:t>架構說明</a:t>
            </a:r>
            <a:endParaRPr lang="zh-TW" altLang="en-US" sz="3600" dirty="0"/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573931" y="3579862"/>
            <a:ext cx="6400801" cy="792088"/>
          </a:xfrm>
        </p:spPr>
        <p:txBody>
          <a:bodyPr/>
          <a:lstStyle/>
          <a:p>
            <a:r>
              <a:rPr lang="zh-TW" altLang="en-US" dirty="0" smtClean="0"/>
              <a:t>資料技術暨架構發展處</a:t>
            </a:r>
            <a:endParaRPr lang="en-US" altLang="zh-TW" dirty="0" smtClean="0"/>
          </a:p>
          <a:p>
            <a:r>
              <a:rPr lang="zh-TW" altLang="en-US" dirty="0" smtClean="0"/>
              <a:t>新技術架構發展部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40152" y="228371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Rev1.6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439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5485" y="123921"/>
            <a:ext cx="2608323" cy="663506"/>
          </a:xfrm>
        </p:spPr>
        <p:txBody>
          <a:bodyPr>
            <a:noAutofit/>
          </a:bodyPr>
          <a:lstStyle/>
          <a:p>
            <a:r>
              <a:rPr lang="en-US" altLang="zh-TW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HTML Sample</a:t>
            </a:r>
            <a:br>
              <a:rPr lang="en-US" altLang="zh-TW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altLang="zh-TW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How To </a:t>
            </a:r>
            <a:r>
              <a:rPr lang="en-US" altLang="zh-TW" sz="1600" smtClean="0">
                <a:latin typeface="Segoe UI" panose="020B0502040204020203" pitchFamily="34" charset="0"/>
                <a:cs typeface="Segoe UI" panose="020B0502040204020203" pitchFamily="34" charset="0"/>
              </a:rPr>
              <a:t>Use  InxSSOv4.js</a:t>
            </a:r>
            <a:endParaRPr lang="zh-TW" alt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7504" y="1064969"/>
            <a:ext cx="38884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&lt;meta charset="utf-8" /&gt;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&lt;title&gt;&lt;/title</a:t>
            </a:r>
            <a:r>
              <a:rPr lang="en-US" altLang="zh-TW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TW" alt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&lt;script </a:t>
            </a:r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="https://ajax.googleapis.com/</a:t>
            </a:r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/libs/</a:t>
            </a:r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/3.4.1/jquery.min.js"&gt;&lt;/script&gt;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&lt;script src</a:t>
            </a:r>
            <a:r>
              <a:rPr lang="en-US" altLang="zh-TW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altLang="zh-TW" sz="1000" dirty="0" smtClean="0">
                <a:solidFill>
                  <a:srgbClr val="0070C0"/>
                </a:solidFill>
              </a:rPr>
              <a:t> http://tsamv4athe.cminl.oa/js/inxssov4.js </a:t>
            </a:r>
            <a:r>
              <a:rPr lang="en-US" altLang="zh-TW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script&gt;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&lt;div id="</a:t>
            </a:r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divMain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&lt;input id="</a:t>
            </a:r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btnGetUser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type="button" value="</a:t>
            </a:r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GetUserInfo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/&gt;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&lt;input id="</a:t>
            </a:r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btnLogout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type="button" value="Logout" /&gt;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&lt;/div&gt;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&lt;script&gt;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gMain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{};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(function (window, undefined) {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$(function () {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  <a:p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178835" y="440110"/>
            <a:ext cx="458488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sz="1000" dirty="0"/>
          </a:p>
          <a:p>
            <a:endParaRPr lang="zh-TW" altLang="en-US" sz="1000" dirty="0"/>
          </a:p>
          <a:p>
            <a:r>
              <a:rPr lang="en-US" altLang="zh-TW" sz="1000" dirty="0"/>
              <a:t>            function </a:t>
            </a:r>
            <a:r>
              <a:rPr lang="en-US" altLang="zh-TW" sz="1000" dirty="0" err="1"/>
              <a:t>init</a:t>
            </a:r>
            <a:r>
              <a:rPr lang="en-US" altLang="zh-TW" sz="1000" dirty="0"/>
              <a:t>() </a:t>
            </a:r>
            <a:r>
              <a:rPr lang="en-US" altLang="zh-TW" sz="1000" dirty="0" smtClean="0"/>
              <a:t>{</a:t>
            </a:r>
            <a:endParaRPr lang="zh-TW" altLang="en-US" sz="1000" dirty="0"/>
          </a:p>
          <a:p>
            <a:r>
              <a:rPr lang="en-US" altLang="zh-TW" sz="1000" dirty="0"/>
              <a:t>                $("#</a:t>
            </a:r>
            <a:r>
              <a:rPr lang="en-US" altLang="zh-TW" sz="1000" dirty="0" err="1"/>
              <a:t>btnGetUser</a:t>
            </a:r>
            <a:r>
              <a:rPr lang="en-US" altLang="zh-TW" sz="1000" dirty="0"/>
              <a:t>").click(function () {</a:t>
            </a:r>
          </a:p>
          <a:p>
            <a:r>
              <a:rPr lang="en-US" altLang="zh-TW" sz="1000" dirty="0" smtClean="0"/>
              <a:t>                    InxSSO.getUserInfo(</a:t>
            </a:r>
            <a:r>
              <a:rPr lang="en-US" altLang="zh-TW" sz="1000" b="1" dirty="0" smtClean="0">
                <a:solidFill>
                  <a:srgbClr val="FF0000"/>
                </a:solidFill>
              </a:rPr>
              <a:t>setUserInfo,false,”testsysid”</a:t>
            </a:r>
            <a:r>
              <a:rPr lang="en-US" altLang="zh-TW" sz="1000" dirty="0" smtClean="0"/>
              <a:t>);</a:t>
            </a:r>
            <a:endParaRPr lang="en-US" altLang="zh-TW" sz="1000" dirty="0"/>
          </a:p>
          <a:p>
            <a:r>
              <a:rPr lang="zh-TW" altLang="en-US" sz="1000" dirty="0"/>
              <a:t>                </a:t>
            </a:r>
            <a:r>
              <a:rPr lang="en-US" altLang="zh-TW" sz="1000" dirty="0"/>
              <a:t>}); </a:t>
            </a:r>
            <a:r>
              <a:rPr lang="en-US" altLang="zh-TW" sz="1000" dirty="0" smtClean="0"/>
              <a:t>     </a:t>
            </a:r>
            <a:endParaRPr lang="en-US" altLang="zh-TW" sz="1000" dirty="0"/>
          </a:p>
          <a:p>
            <a:r>
              <a:rPr lang="en-US" altLang="zh-TW" sz="1000" dirty="0"/>
              <a:t>                $("#</a:t>
            </a:r>
            <a:r>
              <a:rPr lang="en-US" altLang="zh-TW" sz="1000" dirty="0" err="1"/>
              <a:t>btnLogout</a:t>
            </a:r>
            <a:r>
              <a:rPr lang="en-US" altLang="zh-TW" sz="1000" dirty="0"/>
              <a:t>").click(function () {</a:t>
            </a:r>
          </a:p>
          <a:p>
            <a:r>
              <a:rPr lang="en-US" altLang="zh-TW" sz="1000" dirty="0"/>
              <a:t>                    </a:t>
            </a:r>
            <a:r>
              <a:rPr lang="en-US" altLang="zh-TW" sz="1000" dirty="0" smtClean="0"/>
              <a:t>InxSSO.logout(null,true,”testsysid”);</a:t>
            </a:r>
            <a:endParaRPr lang="en-US" altLang="zh-TW" sz="1000" dirty="0"/>
          </a:p>
          <a:p>
            <a:r>
              <a:rPr lang="zh-TW" altLang="en-US" sz="1000" dirty="0"/>
              <a:t>                </a:t>
            </a:r>
            <a:r>
              <a:rPr lang="en-US" altLang="zh-TW" sz="1000" dirty="0"/>
              <a:t>});</a:t>
            </a:r>
          </a:p>
          <a:p>
            <a:r>
              <a:rPr lang="en-US" altLang="zh-TW" sz="1000" dirty="0"/>
              <a:t>                $("#</a:t>
            </a:r>
            <a:r>
              <a:rPr lang="en-US" altLang="zh-TW" sz="1000" dirty="0" err="1"/>
              <a:t>divUserID</a:t>
            </a:r>
            <a:r>
              <a:rPr lang="en-US" altLang="zh-TW" sz="1000" dirty="0"/>
              <a:t>").text("Hello");</a:t>
            </a:r>
          </a:p>
          <a:p>
            <a:r>
              <a:rPr lang="en-US" altLang="zh-TW" sz="1000" dirty="0"/>
              <a:t>                </a:t>
            </a:r>
            <a:r>
              <a:rPr lang="en-US" altLang="zh-TW" sz="1000" dirty="0" smtClean="0"/>
              <a:t>InxSSO.getUserInfo(setUserInfo,false,”testsysid”);</a:t>
            </a:r>
            <a:endParaRPr lang="en-US" altLang="zh-TW" sz="1000" dirty="0"/>
          </a:p>
          <a:p>
            <a:r>
              <a:rPr lang="zh-TW" altLang="en-US" sz="1000" dirty="0"/>
              <a:t>            </a:t>
            </a:r>
            <a:r>
              <a:rPr lang="en-US" altLang="zh-TW" sz="1000" dirty="0"/>
              <a:t>}</a:t>
            </a:r>
          </a:p>
          <a:p>
            <a:endParaRPr lang="zh-TW" altLang="en-US" sz="1000" dirty="0" smtClean="0"/>
          </a:p>
          <a:p>
            <a:r>
              <a:rPr lang="en-US" altLang="zh-TW" sz="1000" dirty="0" smtClean="0"/>
              <a:t>            </a:t>
            </a:r>
            <a:r>
              <a:rPr lang="en-US" altLang="zh-TW" sz="1000" dirty="0"/>
              <a:t>function </a:t>
            </a:r>
            <a:r>
              <a:rPr lang="en-US" altLang="zh-TW" sz="1000" b="1" dirty="0" err="1">
                <a:solidFill>
                  <a:srgbClr val="FF0000"/>
                </a:solidFill>
              </a:rPr>
              <a:t>setUserInfo</a:t>
            </a:r>
            <a:r>
              <a:rPr lang="en-US" altLang="zh-TW" sz="1000" b="1" dirty="0">
                <a:solidFill>
                  <a:srgbClr val="FF0000"/>
                </a:solidFill>
              </a:rPr>
              <a:t>(</a:t>
            </a:r>
            <a:r>
              <a:rPr lang="en-US" altLang="zh-TW" sz="1000" b="1" dirty="0" err="1">
                <a:solidFill>
                  <a:srgbClr val="FF0000"/>
                </a:solidFill>
              </a:rPr>
              <a:t>userInfo</a:t>
            </a:r>
            <a:r>
              <a:rPr lang="en-US" altLang="zh-TW" sz="1000" dirty="0"/>
              <a:t>) {</a:t>
            </a:r>
          </a:p>
          <a:p>
            <a:r>
              <a:rPr lang="en-US" altLang="zh-TW" sz="1000" dirty="0"/>
              <a:t>                </a:t>
            </a:r>
            <a:r>
              <a:rPr lang="en-US" altLang="zh-TW" sz="1000" dirty="0" err="1"/>
              <a:t>gMain.UserInfo</a:t>
            </a:r>
            <a:r>
              <a:rPr lang="en-US" altLang="zh-TW" sz="1000" dirty="0"/>
              <a:t> = </a:t>
            </a:r>
            <a:r>
              <a:rPr lang="en-US" altLang="zh-TW" sz="1000" dirty="0" err="1"/>
              <a:t>userInfo</a:t>
            </a:r>
            <a:r>
              <a:rPr lang="en-US" altLang="zh-TW" sz="1000" dirty="0"/>
              <a:t>;</a:t>
            </a:r>
          </a:p>
          <a:p>
            <a:r>
              <a:rPr lang="en-US" altLang="zh-TW" sz="1000" dirty="0"/>
              <a:t>                console.log('</a:t>
            </a:r>
            <a:r>
              <a:rPr lang="en-US" altLang="zh-TW" sz="1000" dirty="0" err="1"/>
              <a:t>gMain.Userinfo</a:t>
            </a:r>
            <a:r>
              <a:rPr lang="en-US" altLang="zh-TW" sz="1000" dirty="0"/>
              <a:t>', </a:t>
            </a:r>
            <a:r>
              <a:rPr lang="en-US" altLang="zh-TW" sz="1000" dirty="0" err="1"/>
              <a:t>gMain.UserInfo</a:t>
            </a:r>
            <a:r>
              <a:rPr lang="en-US" altLang="zh-TW" sz="1000" dirty="0"/>
              <a:t>);</a:t>
            </a:r>
          </a:p>
          <a:p>
            <a:r>
              <a:rPr lang="en-US" altLang="zh-TW" sz="1000" dirty="0"/>
              <a:t>                </a:t>
            </a:r>
            <a:r>
              <a:rPr lang="en-US" altLang="zh-TW" sz="1000" dirty="0" err="1"/>
              <a:t>var</a:t>
            </a:r>
            <a:r>
              <a:rPr lang="en-US" altLang="zh-TW" sz="1000" dirty="0"/>
              <a:t> s = "&lt;</a:t>
            </a:r>
            <a:r>
              <a:rPr lang="en-US" altLang="zh-TW" sz="1000" dirty="0" err="1"/>
              <a:t>br</a:t>
            </a:r>
            <a:r>
              <a:rPr lang="en-US" altLang="zh-TW" sz="1000" dirty="0"/>
              <a:t>/&gt;&lt;strong&gt;" + </a:t>
            </a:r>
            <a:r>
              <a:rPr lang="en-US" altLang="zh-TW" sz="1000" dirty="0" err="1"/>
              <a:t>JSON.stringify</a:t>
            </a:r>
            <a:r>
              <a:rPr lang="en-US" altLang="zh-TW" sz="1000" dirty="0"/>
              <a:t>(</a:t>
            </a:r>
            <a:r>
              <a:rPr lang="en-US" altLang="zh-TW" sz="1000" dirty="0" err="1"/>
              <a:t>gMain.UserInfo</a:t>
            </a:r>
            <a:r>
              <a:rPr lang="en-US" altLang="zh-TW" sz="1000" dirty="0"/>
              <a:t>) + "&lt;/strong&gt;";</a:t>
            </a:r>
          </a:p>
          <a:p>
            <a:r>
              <a:rPr lang="en-US" altLang="zh-TW" sz="1000" dirty="0"/>
              <a:t>                $("#</a:t>
            </a:r>
            <a:r>
              <a:rPr lang="en-US" altLang="zh-TW" sz="1000" dirty="0" err="1"/>
              <a:t>divMain</a:t>
            </a:r>
            <a:r>
              <a:rPr lang="en-US" altLang="zh-TW" sz="1000" dirty="0"/>
              <a:t>").append(s);</a:t>
            </a:r>
          </a:p>
          <a:p>
            <a:r>
              <a:rPr lang="zh-TW" altLang="en-US" sz="1000" dirty="0"/>
              <a:t>            </a:t>
            </a:r>
            <a:r>
              <a:rPr lang="en-US" altLang="zh-TW" sz="1000" dirty="0"/>
              <a:t>}</a:t>
            </a:r>
          </a:p>
          <a:p>
            <a:r>
              <a:rPr lang="en-US" altLang="zh-TW" sz="1000" dirty="0"/>
              <a:t>        })(window);</a:t>
            </a:r>
          </a:p>
          <a:p>
            <a:r>
              <a:rPr lang="en-US" altLang="zh-TW" sz="1000" dirty="0"/>
              <a:t>    &lt;/script&gt;</a:t>
            </a:r>
          </a:p>
          <a:p>
            <a:r>
              <a:rPr lang="en-US" altLang="zh-TW" sz="1000" dirty="0"/>
              <a:t>&lt;/body&gt;</a:t>
            </a:r>
          </a:p>
          <a:p>
            <a:r>
              <a:rPr lang="en-US" altLang="zh-TW" sz="1000" dirty="0"/>
              <a:t>&lt;/html&gt;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986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>
                <a:latin typeface="Consolas" panose="020B0609020204030204" pitchFamily="49" charset="0"/>
                <a:ea typeface="Segoe UI Emoji" panose="020B0502040204020203" pitchFamily="34" charset="0"/>
              </a:rPr>
              <a:t>Source </a:t>
            </a:r>
            <a:r>
              <a:rPr lang="en-US" altLang="zh-TW" smtClean="0">
                <a:latin typeface="Consolas" panose="020B0609020204030204" pitchFamily="49" charset="0"/>
                <a:ea typeface="Segoe UI Emoji" panose="020B0502040204020203" pitchFamily="34" charset="0"/>
              </a:rPr>
              <a:t>for inxssov4.js 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3886" y="1203598"/>
            <a:ext cx="8229601" cy="108012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dirty="0">
                <a:latin typeface="Consolas" panose="020B0609020204030204" pitchFamily="49" charset="0"/>
                <a:ea typeface="Segoe UI Emoji" panose="020B0502040204020203" pitchFamily="34" charset="0"/>
              </a:rPr>
              <a:t>inxssov4.js </a:t>
            </a:r>
            <a:endParaRPr lang="en-US" altLang="zh-TW" sz="2800" dirty="0" smtClean="0">
              <a:latin typeface="Consolas" panose="020B0609020204030204" pitchFamily="49" charset="0"/>
              <a:ea typeface="Segoe UI Emoji" panose="020B0502040204020203" pitchFamily="34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Consolas" panose="020B0609020204030204" pitchFamily="49" charset="0"/>
              </a:rPr>
              <a:t>測試區</a:t>
            </a:r>
            <a:r>
              <a:rPr lang="en-US" altLang="zh-TW" dirty="0" smtClean="0">
                <a:latin typeface="Consolas" panose="020B0609020204030204" pitchFamily="49" charset="0"/>
                <a:ea typeface="Segoe UI Emoji" panose="020B0502040204020203" pitchFamily="34" charset="0"/>
              </a:rPr>
              <a:t>			:http</a:t>
            </a:r>
            <a:r>
              <a:rPr lang="en-US" altLang="zh-TW" dirty="0">
                <a:latin typeface="Consolas" panose="020B0609020204030204" pitchFamily="49" charset="0"/>
                <a:ea typeface="Segoe UI Emoji" panose="020B0502040204020203" pitchFamily="34" charset="0"/>
              </a:rPr>
              <a:t>://</a:t>
            </a:r>
            <a:r>
              <a:rPr lang="en-US" altLang="zh-TW" dirty="0" smtClean="0">
                <a:latin typeface="Consolas" panose="020B0609020204030204" pitchFamily="49" charset="0"/>
                <a:ea typeface="Segoe UI Emoji" panose="020B0502040204020203" pitchFamily="34" charset="0"/>
              </a:rPr>
              <a:t>TSAMv4Athe.cminl.oa/</a:t>
            </a:r>
            <a:r>
              <a:rPr lang="en-US" altLang="zh-TW" dirty="0" err="1" smtClean="0">
                <a:latin typeface="Consolas" panose="020B0609020204030204" pitchFamily="49" charset="0"/>
                <a:ea typeface="Segoe UI Emoji" panose="020B0502040204020203" pitchFamily="34" charset="0"/>
              </a:rPr>
              <a:t>js</a:t>
            </a:r>
            <a:r>
              <a:rPr lang="en-US" altLang="zh-TW" dirty="0" smtClean="0">
                <a:latin typeface="Consolas" panose="020B0609020204030204" pitchFamily="49" charset="0"/>
                <a:ea typeface="Segoe UI Emoji" panose="020B0502040204020203" pitchFamily="34" charset="0"/>
              </a:rPr>
              <a:t>/inxssov4.js</a:t>
            </a:r>
            <a:endParaRPr lang="zh-TW" alt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Consolas" panose="020B0609020204030204" pitchFamily="49" charset="0"/>
              </a:rPr>
              <a:t>台南</a:t>
            </a:r>
            <a:r>
              <a:rPr lang="zh-TW" altLang="en-US" dirty="0">
                <a:latin typeface="Consolas" panose="020B0609020204030204" pitchFamily="49" charset="0"/>
              </a:rPr>
              <a:t>正式</a:t>
            </a:r>
            <a:r>
              <a:rPr lang="zh-TW" altLang="en-US" dirty="0" smtClean="0">
                <a:latin typeface="Consolas" panose="020B0609020204030204" pitchFamily="49" charset="0"/>
              </a:rPr>
              <a:t>區</a:t>
            </a:r>
            <a:r>
              <a:rPr lang="en-US" altLang="zh-TW" dirty="0" smtClean="0">
                <a:latin typeface="Consolas" panose="020B0609020204030204" pitchFamily="49" charset="0"/>
                <a:ea typeface="Segoe UI Emoji" panose="020B0502040204020203" pitchFamily="34" charset="0"/>
              </a:rPr>
              <a:t>	:http</a:t>
            </a:r>
            <a:r>
              <a:rPr lang="en-US" altLang="zh-TW" dirty="0">
                <a:latin typeface="Consolas" panose="020B0609020204030204" pitchFamily="49" charset="0"/>
                <a:ea typeface="Segoe UI Emoji" panose="020B0502040204020203" pitchFamily="34" charset="0"/>
              </a:rPr>
              <a:t>://</a:t>
            </a:r>
            <a:r>
              <a:rPr lang="en-US" altLang="zh-TW" dirty="0" smtClean="0">
                <a:latin typeface="Consolas" panose="020B0609020204030204" pitchFamily="49" charset="0"/>
                <a:ea typeface="Segoe UI Emoji" panose="020B0502040204020203" pitchFamily="34" charset="0"/>
              </a:rPr>
              <a:t>psamv4athetn.cminl.oa/</a:t>
            </a:r>
            <a:r>
              <a:rPr lang="en-US" altLang="zh-TW" dirty="0" err="1" smtClean="0">
                <a:latin typeface="Consolas" panose="020B0609020204030204" pitchFamily="49" charset="0"/>
                <a:ea typeface="Segoe UI Emoji" panose="020B0502040204020203" pitchFamily="34" charset="0"/>
              </a:rPr>
              <a:t>js</a:t>
            </a:r>
            <a:r>
              <a:rPr lang="en-US" altLang="zh-TW" dirty="0" smtClean="0">
                <a:latin typeface="Consolas" panose="020B0609020204030204" pitchFamily="49" charset="0"/>
                <a:ea typeface="Segoe UI Emoji" panose="020B0502040204020203" pitchFamily="34" charset="0"/>
              </a:rPr>
              <a:t>/inxssov4.js</a:t>
            </a:r>
            <a:endParaRPr lang="zh-TW" alt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 smtClean="0">
                <a:latin typeface="Consolas" panose="020B0609020204030204" pitchFamily="49" charset="0"/>
              </a:rPr>
              <a:t>佛</a:t>
            </a:r>
            <a:r>
              <a:rPr lang="zh-TW" altLang="en-US" dirty="0">
                <a:latin typeface="Consolas" panose="020B0609020204030204" pitchFamily="49" charset="0"/>
              </a:rPr>
              <a:t>山正式</a:t>
            </a:r>
            <a:r>
              <a:rPr lang="zh-TW" altLang="en-US" dirty="0" smtClean="0">
                <a:latin typeface="Consolas" panose="020B0609020204030204" pitchFamily="49" charset="0"/>
              </a:rPr>
              <a:t>區</a:t>
            </a:r>
            <a:r>
              <a:rPr lang="en-US" altLang="zh-TW" dirty="0" smtClean="0">
                <a:latin typeface="Consolas" panose="020B0609020204030204" pitchFamily="49" charset="0"/>
                <a:ea typeface="Segoe UI Emoji" panose="020B0502040204020203" pitchFamily="34" charset="0"/>
              </a:rPr>
              <a:t>	:http</a:t>
            </a:r>
            <a:r>
              <a:rPr lang="en-US" altLang="zh-TW" dirty="0">
                <a:latin typeface="Consolas" panose="020B0609020204030204" pitchFamily="49" charset="0"/>
                <a:ea typeface="Segoe UI Emoji" panose="020B0502040204020203" pitchFamily="34" charset="0"/>
              </a:rPr>
              <a:t>://</a:t>
            </a:r>
            <a:r>
              <a:rPr lang="en-US" altLang="zh-TW" dirty="0" smtClean="0">
                <a:latin typeface="Consolas" panose="020B0609020204030204" pitchFamily="49" charset="0"/>
                <a:ea typeface="Segoe UI Emoji" panose="020B0502040204020203" pitchFamily="34" charset="0"/>
              </a:rPr>
              <a:t>psamv4athefs.cminl.oa/</a:t>
            </a:r>
            <a:r>
              <a:rPr lang="en-US" altLang="zh-TW" dirty="0" err="1" smtClean="0">
                <a:latin typeface="Consolas" panose="020B0609020204030204" pitchFamily="49" charset="0"/>
                <a:ea typeface="Segoe UI Emoji" panose="020B0502040204020203" pitchFamily="34" charset="0"/>
              </a:rPr>
              <a:t>js</a:t>
            </a:r>
            <a:r>
              <a:rPr lang="en-US" altLang="zh-TW" dirty="0" smtClean="0">
                <a:latin typeface="Consolas" panose="020B0609020204030204" pitchFamily="49" charset="0"/>
                <a:ea typeface="Segoe UI Emoji" panose="020B0502040204020203" pitchFamily="34" charset="0"/>
              </a:rPr>
              <a:t>/inxssov4.js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3886" y="3075806"/>
            <a:ext cx="843528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 smtClean="0">
                <a:latin typeface="Consolas" panose="020B0609020204030204" pitchFamily="49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對應 </a:t>
            </a:r>
            <a:r>
              <a:rPr lang="en-US" altLang="zh-TW" sz="2000" dirty="0" err="1" smtClean="0">
                <a:latin typeface="Consolas" panose="020B0609020204030204" pitchFamily="49" charset="0"/>
                <a:ea typeface="Segoe UI Emoji" panose="020B0502040204020203" pitchFamily="34" charset="0"/>
                <a:cs typeface="Arial Unicode MS" panose="020B0604020202020204" pitchFamily="34" charset="-120"/>
              </a:rPr>
              <a:t>VerifyToken</a:t>
            </a:r>
            <a:r>
              <a:rPr lang="zh-TW" altLang="en-US" sz="2000" dirty="0" smtClean="0">
                <a:latin typeface="Consolas" panose="020B0609020204030204" pitchFamily="49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 </a:t>
            </a:r>
            <a:r>
              <a:rPr lang="en-US" altLang="zh-TW" sz="2000" dirty="0" smtClean="0">
                <a:latin typeface="Consolas" panose="020B0609020204030204" pitchFamily="49" charset="0"/>
                <a:ea typeface="Segoe UI Emoji" panose="020B0502040204020203" pitchFamily="34" charset="0"/>
                <a:cs typeface="Arial Unicode MS" panose="020B0604020202020204" pitchFamily="34" charset="-120"/>
              </a:rPr>
              <a:t>:</a:t>
            </a:r>
          </a:p>
          <a:p>
            <a:r>
              <a:rPr lang="zh-TW" altLang="en-US" sz="1600" dirty="0" smtClean="0">
                <a:latin typeface="Consolas" panose="020B0609020204030204" pitchFamily="49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測試區</a:t>
            </a:r>
            <a:r>
              <a:rPr lang="en-US" altLang="zh-TW" sz="1600" dirty="0" smtClean="0">
                <a:latin typeface="Consolas" panose="020B0609020204030204" pitchFamily="49" charset="0"/>
                <a:ea typeface="Segoe UI Emoji" panose="020B0502040204020203" pitchFamily="34" charset="0"/>
                <a:cs typeface="Arial Unicode MS" panose="020B0604020202020204" pitchFamily="34" charset="-120"/>
              </a:rPr>
              <a:t>	</a:t>
            </a:r>
            <a:r>
              <a:rPr lang="zh-TW" altLang="en-US" sz="1600" dirty="0" smtClean="0">
                <a:latin typeface="Consolas" panose="020B0609020204030204" pitchFamily="49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  </a:t>
            </a:r>
            <a:r>
              <a:rPr lang="en-US" altLang="zh-TW" sz="1600" dirty="0" smtClean="0">
                <a:latin typeface="Consolas" panose="020B0609020204030204" pitchFamily="49" charset="0"/>
                <a:ea typeface="Segoe UI Emoji" panose="020B0502040204020203" pitchFamily="34" charset="0"/>
                <a:cs typeface="Arial Unicode MS" panose="020B0604020202020204" pitchFamily="34" charset="-120"/>
              </a:rPr>
              <a:t>:http</a:t>
            </a:r>
            <a:r>
              <a:rPr lang="en-US" altLang="zh-TW" sz="1600" dirty="0">
                <a:latin typeface="Consolas" panose="020B0609020204030204" pitchFamily="49" charset="0"/>
                <a:ea typeface="Segoe UI Emoji" panose="020B0502040204020203" pitchFamily="34" charset="0"/>
                <a:cs typeface="Arial Unicode MS" panose="020B0604020202020204" pitchFamily="34" charset="-120"/>
              </a:rPr>
              <a:t>://</a:t>
            </a:r>
            <a:r>
              <a:rPr lang="en-US" altLang="zh-TW" sz="1600" dirty="0" smtClean="0">
                <a:latin typeface="Consolas" panose="020B0609020204030204" pitchFamily="49" charset="0"/>
                <a:ea typeface="Segoe UI Emoji" panose="020B0502040204020203" pitchFamily="34" charset="0"/>
                <a:cs typeface="Arial Unicode MS" panose="020B0604020202020204" pitchFamily="34" charset="-120"/>
              </a:rPr>
              <a:t>tsamv4athe.cminl.oa/</a:t>
            </a:r>
            <a:r>
              <a:rPr lang="en-US" altLang="zh-TW" sz="1600" dirty="0" err="1" smtClean="0">
                <a:latin typeface="Consolas" panose="020B0609020204030204" pitchFamily="49" charset="0"/>
                <a:ea typeface="Segoe UI Emoji" panose="020B0502040204020203" pitchFamily="34" charset="0"/>
                <a:cs typeface="Arial Unicode MS" panose="020B0604020202020204" pitchFamily="34" charset="-120"/>
              </a:rPr>
              <a:t>api</a:t>
            </a:r>
            <a:r>
              <a:rPr lang="en-US" altLang="zh-TW" sz="1600" dirty="0" smtClean="0">
                <a:latin typeface="Consolas" panose="020B0609020204030204" pitchFamily="49" charset="0"/>
                <a:ea typeface="Segoe UI Emoji" panose="020B0502040204020203" pitchFamily="34" charset="0"/>
                <a:cs typeface="Arial Unicode MS" panose="020B0604020202020204" pitchFamily="34" charset="-120"/>
              </a:rPr>
              <a:t>/SSO/</a:t>
            </a:r>
            <a:r>
              <a:rPr lang="en-US" altLang="zh-TW" sz="1600" dirty="0" err="1" smtClean="0">
                <a:latin typeface="Consolas" panose="020B0609020204030204" pitchFamily="49" charset="0"/>
                <a:ea typeface="Segoe UI Emoji" panose="020B0502040204020203" pitchFamily="34" charset="0"/>
                <a:cs typeface="Arial Unicode MS" panose="020B0604020202020204" pitchFamily="34" charset="-120"/>
              </a:rPr>
              <a:t>VerifyToken</a:t>
            </a:r>
            <a:endParaRPr lang="en-US" altLang="zh-TW" sz="1600" dirty="0" smtClean="0">
              <a:latin typeface="Consolas" panose="020B0609020204030204" pitchFamily="49" charset="0"/>
              <a:ea typeface="Segoe UI Emoji" panose="020B0502040204020203" pitchFamily="34" charset="0"/>
              <a:cs typeface="Arial Unicode MS" panose="020B0604020202020204" pitchFamily="34" charset="-120"/>
            </a:endParaRPr>
          </a:p>
          <a:p>
            <a:r>
              <a:rPr lang="zh-TW" altLang="en-US" sz="1600" dirty="0" smtClean="0">
                <a:latin typeface="Consolas" panose="020B0609020204030204" pitchFamily="49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台南</a:t>
            </a:r>
            <a:r>
              <a:rPr lang="zh-TW" altLang="en-US" sz="1600" dirty="0">
                <a:latin typeface="Consolas" panose="020B0609020204030204" pitchFamily="49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正式區 </a:t>
            </a:r>
            <a:r>
              <a:rPr lang="en-US" altLang="zh-TW" sz="1600" dirty="0" smtClean="0">
                <a:latin typeface="Consolas" panose="020B0609020204030204" pitchFamily="49" charset="0"/>
                <a:ea typeface="Segoe UI Emoji" panose="020B0502040204020203" pitchFamily="34" charset="0"/>
                <a:cs typeface="Arial Unicode MS" panose="020B0604020202020204" pitchFamily="34" charset="-120"/>
              </a:rPr>
              <a:t>:</a:t>
            </a:r>
            <a:r>
              <a:rPr lang="en-US" altLang="zh-TW" sz="1600" dirty="0" smtClean="0">
                <a:latin typeface="Consolas" panose="020B0609020204030204" pitchFamily="49" charset="0"/>
                <a:ea typeface="Segoe UI Emoji" panose="020B0502040204020203" pitchFamily="34" charset="0"/>
              </a:rPr>
              <a:t>http</a:t>
            </a:r>
            <a:r>
              <a:rPr lang="en-US" altLang="zh-TW" sz="1600" dirty="0">
                <a:latin typeface="Consolas" panose="020B0609020204030204" pitchFamily="49" charset="0"/>
                <a:ea typeface="Segoe UI Emoji" panose="020B0502040204020203" pitchFamily="34" charset="0"/>
              </a:rPr>
              <a:t>://psamv4athetn.cminl.oa/api/SSO/VerifyToken</a:t>
            </a:r>
            <a:endParaRPr lang="zh-TW" altLang="en-US" sz="1600" dirty="0">
              <a:latin typeface="Consolas" panose="020B0609020204030204" pitchFamily="49" charset="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  <a:p>
            <a:r>
              <a:rPr lang="zh-TW" altLang="en-US" sz="1600" dirty="0">
                <a:latin typeface="Consolas" panose="020B0609020204030204" pitchFamily="49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佛山正式</a:t>
            </a:r>
            <a:r>
              <a:rPr lang="zh-TW" altLang="en-US" sz="1600" dirty="0" smtClean="0">
                <a:latin typeface="Consolas" panose="020B0609020204030204" pitchFamily="49" charset="0"/>
                <a:ea typeface="Arial Unicode MS" panose="020B0604020202020204" pitchFamily="34" charset="-120"/>
                <a:cs typeface="Arial Unicode MS" panose="020B0604020202020204" pitchFamily="34" charset="-120"/>
              </a:rPr>
              <a:t>區 </a:t>
            </a:r>
            <a:r>
              <a:rPr lang="en-US" altLang="zh-TW" sz="1600" dirty="0" smtClean="0">
                <a:latin typeface="Consolas" panose="020B0609020204030204" pitchFamily="49" charset="0"/>
                <a:ea typeface="Segoe UI Emoji" panose="020B0502040204020203" pitchFamily="34" charset="0"/>
                <a:cs typeface="Arial Unicode MS" panose="020B0604020202020204" pitchFamily="34" charset="-120"/>
              </a:rPr>
              <a:t>:http</a:t>
            </a:r>
            <a:r>
              <a:rPr lang="en-US" altLang="zh-TW" sz="1600" dirty="0">
                <a:latin typeface="Consolas" panose="020B0609020204030204" pitchFamily="49" charset="0"/>
                <a:ea typeface="Segoe UI Emoji" panose="020B0502040204020203" pitchFamily="34" charset="0"/>
                <a:cs typeface="Arial Unicode MS" panose="020B0604020202020204" pitchFamily="34" charset="-120"/>
              </a:rPr>
              <a:t>://</a:t>
            </a:r>
            <a:r>
              <a:rPr lang="en-US" altLang="zh-TW" sz="1600" dirty="0" smtClean="0">
                <a:latin typeface="Consolas" panose="020B0609020204030204" pitchFamily="49" charset="0"/>
                <a:ea typeface="Segoe UI Emoji" panose="020B0502040204020203" pitchFamily="34" charset="0"/>
                <a:cs typeface="Arial Unicode MS" panose="020B0604020202020204" pitchFamily="34" charset="-120"/>
              </a:rPr>
              <a:t>psamv4athefs.cminl.oa/</a:t>
            </a:r>
            <a:r>
              <a:rPr lang="en-US" altLang="zh-TW" sz="1600" dirty="0" err="1" smtClean="0">
                <a:latin typeface="Consolas" panose="020B0609020204030204" pitchFamily="49" charset="0"/>
                <a:ea typeface="Segoe UI Emoji" panose="020B0502040204020203" pitchFamily="34" charset="0"/>
                <a:cs typeface="Arial Unicode MS" panose="020B0604020202020204" pitchFamily="34" charset="-120"/>
              </a:rPr>
              <a:t>api</a:t>
            </a:r>
            <a:r>
              <a:rPr lang="en-US" altLang="zh-TW" sz="1600" dirty="0" smtClean="0">
                <a:latin typeface="Consolas" panose="020B0609020204030204" pitchFamily="49" charset="0"/>
                <a:ea typeface="Segoe UI Emoji" panose="020B0502040204020203" pitchFamily="34" charset="0"/>
                <a:cs typeface="Arial Unicode MS" panose="020B0604020202020204" pitchFamily="34" charset="-120"/>
              </a:rPr>
              <a:t>/SSO/</a:t>
            </a:r>
            <a:r>
              <a:rPr lang="en-US" altLang="zh-TW" sz="1600" dirty="0" err="1" smtClean="0">
                <a:latin typeface="Consolas" panose="020B0609020204030204" pitchFamily="49" charset="0"/>
                <a:ea typeface="Segoe UI Emoji" panose="020B0502040204020203" pitchFamily="34" charset="0"/>
                <a:cs typeface="Arial Unicode MS" panose="020B0604020202020204" pitchFamily="34" charset="-120"/>
              </a:rPr>
              <a:t>VerifyToken</a:t>
            </a:r>
            <a:endParaRPr lang="zh-TW" altLang="en-US" sz="1600" dirty="0">
              <a:latin typeface="Consolas" panose="020B0609020204030204" pitchFamily="49" charset="0"/>
              <a:ea typeface="Arial Unicode MS" panose="020B0604020202020204" pitchFamily="34" charset="-120"/>
              <a:cs typeface="Arial Unicode MS" panose="020B060402020202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8386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SSOUserInfo</a:t>
            </a:r>
            <a:endParaRPr lang="zh-TW" altLang="en-US" dirty="0" smtClean="0"/>
          </a:p>
        </p:txBody>
      </p:sp>
      <p:sp>
        <p:nvSpPr>
          <p:cNvPr id="7171" name="內容版面配置區 2"/>
          <p:cNvSpPr>
            <a:spLocks noGrp="1"/>
          </p:cNvSpPr>
          <p:nvPr>
            <p:ph idx="1"/>
          </p:nvPr>
        </p:nvSpPr>
        <p:spPr>
          <a:xfrm>
            <a:off x="628650" y="1260476"/>
            <a:ext cx="7886700" cy="482451"/>
          </a:xfrm>
        </p:spPr>
        <p:txBody>
          <a:bodyPr>
            <a:normAutofit/>
          </a:bodyPr>
          <a:lstStyle/>
          <a:p>
            <a:r>
              <a:rPr lang="en-US" altLang="zh-TW" sz="2400" dirty="0" err="1" smtClean="0"/>
              <a:t>GetUserInfo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將傳回 </a:t>
            </a:r>
            <a:r>
              <a:rPr lang="en-US" altLang="zh-TW" sz="2400" dirty="0" err="1" smtClean="0"/>
              <a:t>UserInfo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，定義如下：</a:t>
            </a:r>
            <a:endParaRPr lang="en-US" altLang="zh-TW" sz="2400" dirty="0" smtClean="0"/>
          </a:p>
        </p:txBody>
      </p:sp>
      <p:sp>
        <p:nvSpPr>
          <p:cNvPr id="2" name="文字方塊 1"/>
          <p:cNvSpPr txBox="1"/>
          <p:nvPr/>
        </p:nvSpPr>
        <p:spPr>
          <a:xfrm>
            <a:off x="755576" y="2067694"/>
            <a:ext cx="79208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MemID	:</a:t>
            </a:r>
            <a:r>
              <a:rPr lang="zh-TW" altLang="en-US" sz="1200" dirty="0" smtClean="0">
                <a:cs typeface="Courier New" panose="02070309020205020404" pitchFamily="49" charset="0"/>
              </a:rPr>
              <a:t>為員工工號或 </a:t>
            </a:r>
            <a:r>
              <a:rPr lang="en-US" altLang="zh-TW" sz="1200" dirty="0" err="1">
                <a:cs typeface="Courier New" panose="02070309020205020404" pitchFamily="49" charset="0"/>
              </a:rPr>
              <a:t>EMail</a:t>
            </a:r>
            <a:r>
              <a:rPr lang="en-US" altLang="zh-TW" sz="1200" dirty="0">
                <a:cs typeface="Courier New" panose="02070309020205020404" pitchFamily="49" charset="0"/>
              </a:rPr>
              <a:t>(</a:t>
            </a:r>
            <a:r>
              <a:rPr lang="zh-TW" altLang="en-US" sz="1200" dirty="0">
                <a:cs typeface="Courier New" panose="02070309020205020404" pitchFamily="49" charset="0"/>
              </a:rPr>
              <a:t>外部 </a:t>
            </a:r>
            <a:r>
              <a:rPr lang="en-US" altLang="zh-TW" sz="1200" dirty="0">
                <a:cs typeface="Courier New" panose="02070309020205020404" pitchFamily="49" charset="0"/>
              </a:rPr>
              <a:t>User</a:t>
            </a:r>
            <a:r>
              <a:rPr lang="en-US" altLang="zh-TW" sz="1200" dirty="0" smtClean="0">
                <a:cs typeface="Courier New" panose="02070309020205020404" pitchFamily="49" charset="0"/>
              </a:rPr>
              <a:t>)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MemName 	:</a:t>
            </a:r>
            <a:r>
              <a:rPr lang="zh-TW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員工姓名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MemType 	:</a:t>
            </a:r>
            <a:r>
              <a:rPr lang="zh-TW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成員類型*</a:t>
            </a:r>
            <a:endParaRPr lang="en-US" altLang="zh-TW" sz="1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 AD		:AD</a:t>
            </a:r>
            <a:r>
              <a:rPr lang="zh-TW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帳號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(DL</a:t>
            </a:r>
            <a:r>
              <a:rPr lang="zh-TW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及外部廠商為空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SSOToken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:SSO</a:t>
            </a:r>
            <a:r>
              <a:rPr lang="zh-TW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Token</a:t>
            </a:r>
            <a:endParaRPr lang="en-US" altLang="zh-TW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altLang="zh-TW" sz="12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RemoteIP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:User Login IP</a:t>
            </a: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altLang="zh-TW" sz="1200" dirty="0" smtClean="0"/>
              <a:t>RealUser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:</a:t>
            </a:r>
            <a:r>
              <a:rPr lang="zh-TW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若使用模擬身分則該欄位為登入者帳號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zh-TW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否則為空</a:t>
            </a:r>
            <a:endParaRPr lang="en-US" altLang="zh-TW" sz="12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 </a:t>
            </a:r>
            <a:r>
              <a:rPr lang="en-US" altLang="zh-TW" sz="1200" dirty="0" smtClean="0"/>
              <a:t>SYSID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:SAMv4</a:t>
            </a:r>
            <a:r>
              <a:rPr lang="zh-TW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後台註冊之系統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ID,</a:t>
            </a:r>
            <a:r>
              <a:rPr lang="zh-TW" altLang="en-US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也是登入畫面時代入之</a:t>
            </a:r>
            <a:r>
              <a:rPr lang="en-US" altLang="zh-TW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SysID</a:t>
            </a:r>
          </a:p>
          <a:p>
            <a:endParaRPr lang="en-US" altLang="zh-TW" sz="1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zh-TW" sz="1400" b="1" dirty="0" smtClean="0"/>
              <a:t>MemType	:</a:t>
            </a:r>
            <a:r>
              <a:rPr lang="zh-TW" altLang="en-US" sz="1400" b="1" dirty="0" smtClean="0"/>
              <a:t> 成員</a:t>
            </a:r>
            <a:r>
              <a:rPr lang="zh-TW" altLang="en-US" sz="1400" b="1" dirty="0" smtClean="0">
                <a:cs typeface="Courier New" panose="02070309020205020404" pitchFamily="49" charset="0"/>
              </a:rPr>
              <a:t>類型，說明如下：</a:t>
            </a:r>
          </a:p>
          <a:p>
            <a:r>
              <a:rPr lang="en-US" altLang="zh-TW" sz="1400" dirty="0" smtClean="0">
                <a:cs typeface="Courier New" panose="02070309020205020404" pitchFamily="49" charset="0"/>
              </a:rPr>
              <a:t>Employee=</a:t>
            </a:r>
            <a:r>
              <a:rPr lang="zh-TW" altLang="en-US" sz="1400" dirty="0" smtClean="0">
                <a:cs typeface="Courier New" panose="02070309020205020404" pitchFamily="49" charset="0"/>
              </a:rPr>
              <a:t>員工</a:t>
            </a:r>
          </a:p>
          <a:p>
            <a:r>
              <a:rPr lang="en-US" altLang="zh-TW" sz="1400" dirty="0" smtClean="0">
                <a:cs typeface="Courier New" panose="02070309020205020404" pitchFamily="49" charset="0"/>
              </a:rPr>
              <a:t>Outsourcing=</a:t>
            </a:r>
            <a:r>
              <a:rPr lang="zh-TW" altLang="en-US" sz="1400" dirty="0" smtClean="0">
                <a:cs typeface="Courier New" panose="02070309020205020404" pitchFamily="49" charset="0"/>
              </a:rPr>
              <a:t>駐</a:t>
            </a:r>
            <a:r>
              <a:rPr lang="zh-TW" altLang="en-US" sz="1400" dirty="0">
                <a:cs typeface="Courier New" panose="02070309020205020404" pitchFamily="49" charset="0"/>
              </a:rPr>
              <a:t>廠</a:t>
            </a:r>
            <a:r>
              <a:rPr lang="zh-TW" altLang="en-US" sz="1400" dirty="0" smtClean="0">
                <a:cs typeface="Courier New" panose="02070309020205020404" pitchFamily="49" charset="0"/>
              </a:rPr>
              <a:t>人員</a:t>
            </a:r>
            <a:endParaRPr lang="en-US" altLang="zh-TW" sz="1400" dirty="0" smtClean="0">
              <a:cs typeface="Courier New" panose="02070309020205020404" pitchFamily="49" charset="0"/>
            </a:endParaRPr>
          </a:p>
          <a:p>
            <a:r>
              <a:rPr lang="en-US" altLang="zh-TW" sz="1400" dirty="0">
                <a:cs typeface="Courier New" panose="02070309020205020404" pitchFamily="49" charset="0"/>
              </a:rPr>
              <a:t>External=SRM </a:t>
            </a:r>
            <a:r>
              <a:rPr lang="zh-TW" altLang="en-US" sz="1400" dirty="0">
                <a:cs typeface="Courier New" panose="02070309020205020404" pitchFamily="49" charset="0"/>
              </a:rPr>
              <a:t>的外部</a:t>
            </a:r>
            <a:r>
              <a:rPr lang="zh-TW" altLang="en-US" sz="1400" dirty="0" smtClean="0">
                <a:cs typeface="Courier New" panose="02070309020205020404" pitchFamily="49" charset="0"/>
              </a:rPr>
              <a:t>廠商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89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615758" cy="641722"/>
          </a:xfrm>
        </p:spPr>
        <p:txBody>
          <a:bodyPr/>
          <a:lstStyle/>
          <a:p>
            <a:r>
              <a:rPr lang="zh-TW" altLang="en-US" dirty="0" smtClean="0"/>
              <a:t>注意事項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131590"/>
            <a:ext cx="7886700" cy="326350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zh-TW" altLang="en-US" sz="1600" dirty="0" smtClean="0"/>
              <a:t>套用 </a:t>
            </a:r>
            <a:r>
              <a:rPr lang="en-US" altLang="zh-TW" sz="1600" dirty="0" smtClean="0"/>
              <a:t>SSOv4</a:t>
            </a:r>
            <a:r>
              <a:rPr lang="zh-TW" altLang="en-US" sz="1600" dirty="0" smtClean="0"/>
              <a:t> 的 </a:t>
            </a:r>
            <a:r>
              <a:rPr lang="en-US" altLang="zh-TW" sz="1600" dirty="0" smtClean="0"/>
              <a:t>AP</a:t>
            </a:r>
            <a:r>
              <a:rPr lang="zh-TW" altLang="en-US" sz="1600" dirty="0" smtClean="0"/>
              <a:t> 後面會挾帶 </a:t>
            </a:r>
            <a:r>
              <a:rPr lang="en-US" altLang="zh-TW" sz="1600" dirty="0" smtClean="0"/>
              <a:t>Token </a:t>
            </a:r>
            <a:r>
              <a:rPr lang="zh-TW" altLang="en-US" sz="1600" dirty="0" smtClean="0"/>
              <a:t>的 </a:t>
            </a:r>
            <a:r>
              <a:rPr lang="en-US" altLang="zh-TW" sz="1600" dirty="0" smtClean="0"/>
              <a:t>Query String </a:t>
            </a:r>
            <a:r>
              <a:rPr lang="zh-TW" altLang="en-US" sz="1600" dirty="0" smtClean="0"/>
              <a:t>，避免與目前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Login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User</a:t>
            </a:r>
            <a:r>
              <a:rPr lang="zh-TW" altLang="en-US" sz="1600" dirty="0" smtClean="0"/>
              <a:t> 身分不一致及 </a:t>
            </a:r>
            <a:r>
              <a:rPr lang="en-US" altLang="zh-TW" sz="1600" dirty="0" smtClean="0"/>
              <a:t>Token </a:t>
            </a:r>
            <a:r>
              <a:rPr lang="zh-TW" altLang="en-US" sz="1600" dirty="0" smtClean="0"/>
              <a:t>時效性問題，紀錄 </a:t>
            </a:r>
            <a:r>
              <a:rPr lang="en-US" altLang="zh-TW" sz="1600" dirty="0" err="1" smtClean="0"/>
              <a:t>url</a:t>
            </a:r>
            <a:r>
              <a:rPr lang="zh-TW" altLang="en-US" sz="1600" dirty="0" smtClean="0"/>
              <a:t> 時，必須移除這個 </a:t>
            </a:r>
            <a:r>
              <a:rPr lang="en-US" altLang="zh-TW" sz="1600" dirty="0"/>
              <a:t>Token </a:t>
            </a:r>
            <a:endParaRPr lang="en-US" altLang="zh-TW" sz="1600" dirty="0" smtClean="0"/>
          </a:p>
          <a:p>
            <a:pPr>
              <a:spcBef>
                <a:spcPts val="1200"/>
              </a:spcBef>
            </a:pPr>
            <a:r>
              <a:rPr lang="zh-TW" altLang="en-US" sz="1600" dirty="0" smtClean="0"/>
              <a:t>前端 </a:t>
            </a:r>
            <a:r>
              <a:rPr lang="en-US" altLang="zh-TW" sz="1600" dirty="0" smtClean="0"/>
              <a:t>AP</a:t>
            </a:r>
            <a:r>
              <a:rPr lang="zh-TW" altLang="en-US" sz="1600" dirty="0" smtClean="0"/>
              <a:t> </a:t>
            </a:r>
            <a:r>
              <a:rPr lang="en-US" altLang="zh-TW" sz="1600" dirty="0" smtClean="0"/>
              <a:t>(</a:t>
            </a:r>
            <a:r>
              <a:rPr lang="en-US" altLang="zh-TW" sz="1600" dirty="0" err="1" smtClean="0"/>
              <a:t>Javascript</a:t>
            </a:r>
            <a:r>
              <a:rPr lang="en-US" altLang="zh-TW" sz="1600" dirty="0" smtClean="0"/>
              <a:t>) </a:t>
            </a:r>
            <a:r>
              <a:rPr lang="zh-TW" altLang="en-US" sz="1600" dirty="0" smtClean="0"/>
              <a:t> </a:t>
            </a:r>
            <a:r>
              <a:rPr lang="zh-TW" altLang="en-US" sz="1600" dirty="0"/>
              <a:t>透過 </a:t>
            </a:r>
            <a:r>
              <a:rPr lang="en-US" altLang="zh-TW" sz="1600" dirty="0" err="1"/>
              <a:t>GetUserInfo</a:t>
            </a:r>
            <a:r>
              <a:rPr lang="en-US" altLang="zh-TW" sz="1600" dirty="0"/>
              <a:t>() </a:t>
            </a:r>
            <a:r>
              <a:rPr lang="zh-TW" altLang="en-US" sz="1600" dirty="0"/>
              <a:t>取得 </a:t>
            </a:r>
            <a:r>
              <a:rPr lang="en-US" altLang="zh-TW" sz="1600" dirty="0"/>
              <a:t>User </a:t>
            </a:r>
            <a:r>
              <a:rPr lang="zh-TW" altLang="en-US" sz="1600" dirty="0" smtClean="0"/>
              <a:t>身分，因為取得的 </a:t>
            </a:r>
            <a:r>
              <a:rPr lang="en-US" altLang="zh-TW" sz="1600" dirty="0" smtClean="0"/>
              <a:t>User</a:t>
            </a:r>
            <a:r>
              <a:rPr lang="zh-TW" altLang="en-US" sz="1600" dirty="0" smtClean="0"/>
              <a:t>身分是明碼，易遭竄改，僅限於顯示之用，不可用於後端 </a:t>
            </a:r>
            <a:r>
              <a:rPr lang="en-US" altLang="zh-TW" sz="1600" dirty="0" smtClean="0"/>
              <a:t>API</a:t>
            </a:r>
            <a:r>
              <a:rPr lang="zh-TW" altLang="en-US" sz="1600" dirty="0" smtClean="0"/>
              <a:t> 的身分識別，後端 </a:t>
            </a:r>
            <a:r>
              <a:rPr lang="en-US" altLang="zh-TW" sz="1600" dirty="0" smtClean="0"/>
              <a:t>API</a:t>
            </a:r>
            <a:r>
              <a:rPr lang="zh-TW" altLang="en-US" sz="1600" dirty="0" smtClean="0"/>
              <a:t> 若需要 </a:t>
            </a:r>
            <a:r>
              <a:rPr lang="en-US" altLang="zh-TW" sz="1600" dirty="0" smtClean="0"/>
              <a:t>User</a:t>
            </a:r>
            <a:r>
              <a:rPr lang="zh-TW" altLang="en-US" sz="1600" dirty="0" smtClean="0"/>
              <a:t> 身分，請透過 </a:t>
            </a:r>
            <a:r>
              <a:rPr lang="en-US" altLang="zh-TW" sz="1600" dirty="0" smtClean="0"/>
              <a:t>Token</a:t>
            </a:r>
            <a:r>
              <a:rPr lang="zh-TW" altLang="en-US" sz="1600" dirty="0" smtClean="0"/>
              <a:t> 傳遞，由後端自行呼叫 </a:t>
            </a:r>
            <a:r>
              <a:rPr lang="en-US" altLang="zh-TW" sz="1600" dirty="0" err="1" smtClean="0"/>
              <a:t>VerifyToken</a:t>
            </a:r>
            <a:r>
              <a:rPr lang="en-US" altLang="zh-TW" sz="1600" dirty="0" smtClean="0"/>
              <a:t>()</a:t>
            </a:r>
            <a:r>
              <a:rPr lang="zh-TW" altLang="en-US" sz="1600" smtClean="0"/>
              <a:t> 解碼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401229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技術困難點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工具選擇與熟悉 </a:t>
            </a:r>
            <a:r>
              <a:rPr lang="en-US" altLang="zh-TW" dirty="0" smtClean="0"/>
              <a:t>( Framework )</a:t>
            </a:r>
          </a:p>
          <a:p>
            <a:pPr lvl="1"/>
            <a:r>
              <a:rPr lang="en-US" altLang="zh-TW" dirty="0" smtClean="0"/>
              <a:t>MLOps platform </a:t>
            </a:r>
            <a:r>
              <a:rPr lang="zh-TW" altLang="en-US" dirty="0" smtClean="0"/>
              <a:t>缺乏可以一步到位</a:t>
            </a:r>
            <a:r>
              <a:rPr lang="zh-TW" altLang="en-US" dirty="0"/>
              <a:t>的</a:t>
            </a:r>
            <a:r>
              <a:rPr lang="zh-TW" altLang="en-US" dirty="0" smtClean="0"/>
              <a:t>套裝軟體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Open source </a:t>
            </a:r>
            <a:r>
              <a:rPr lang="zh-TW" altLang="en-US" dirty="0" smtClean="0"/>
              <a:t>是寶庫，但尋寶需要投入時間與充分腦力</a:t>
            </a:r>
            <a:endParaRPr lang="en-US" altLang="zh-TW" dirty="0" smtClean="0"/>
          </a:p>
          <a:p>
            <a:r>
              <a:rPr lang="zh-TW" altLang="en-US" dirty="0" smtClean="0"/>
              <a:t>整合既有資源 </a:t>
            </a:r>
            <a:r>
              <a:rPr lang="en-US" altLang="zh-TW" dirty="0"/>
              <a:t>( </a:t>
            </a:r>
            <a:r>
              <a:rPr lang="en-US" altLang="zh-TW" dirty="0" smtClean="0"/>
              <a:t>Legacy integration )</a:t>
            </a:r>
          </a:p>
          <a:p>
            <a:pPr lvl="1"/>
            <a:r>
              <a:rPr lang="zh-TW" altLang="en-US" dirty="0" smtClean="0"/>
              <a:t>選定工具後，要整合資料服務 </a:t>
            </a:r>
            <a:r>
              <a:rPr lang="en-US" altLang="zh-TW" dirty="0" smtClean="0"/>
              <a:t>(DataStudio)</a:t>
            </a:r>
            <a:r>
              <a:rPr lang="zh-TW" altLang="en-US" dirty="0" smtClean="0"/>
              <a:t>，權限管理</a:t>
            </a:r>
            <a:r>
              <a:rPr lang="en-US" altLang="zh-TW" dirty="0" smtClean="0"/>
              <a:t>(SSO)</a:t>
            </a:r>
            <a:r>
              <a:rPr lang="zh-TW" altLang="en-US" dirty="0" smtClean="0"/>
              <a:t>與使用者的儲存服務 </a:t>
            </a:r>
            <a:r>
              <a:rPr lang="en-US" altLang="zh-TW" dirty="0" smtClean="0"/>
              <a:t>(innodrive)</a:t>
            </a:r>
            <a:r>
              <a:rPr lang="zh-TW" altLang="en-US" dirty="0" smtClean="0"/>
              <a:t>等 </a:t>
            </a:r>
            <a:endParaRPr lang="en-US" altLang="zh-TW" dirty="0" smtClean="0"/>
          </a:p>
          <a:p>
            <a:r>
              <a:rPr lang="zh-TW" altLang="en-US" dirty="0" smtClean="0"/>
              <a:t>重構 </a:t>
            </a:r>
            <a:r>
              <a:rPr lang="en-US" altLang="zh-TW" dirty="0" smtClean="0"/>
              <a:t>( Reconstruct )</a:t>
            </a:r>
            <a:endParaRPr lang="en-US" altLang="zh-TW" dirty="0"/>
          </a:p>
          <a:p>
            <a:pPr lvl="1"/>
            <a:r>
              <a:rPr lang="zh-TW" altLang="en-US" dirty="0" smtClean="0"/>
              <a:t> 虛擬化與多住戶</a:t>
            </a:r>
            <a:endParaRPr lang="en-US" altLang="zh-TW" dirty="0" smtClean="0"/>
          </a:p>
          <a:p>
            <a:pPr lvl="1"/>
            <a:r>
              <a:rPr lang="zh-TW" altLang="en-US" dirty="0"/>
              <a:t> </a:t>
            </a:r>
            <a:r>
              <a:rPr lang="en-US" altLang="zh-TW" dirty="0" smtClean="0"/>
              <a:t>DS code to IT code ( software engineering )</a:t>
            </a:r>
            <a:endParaRPr lang="zh-TW" altLang="en-US" dirty="0"/>
          </a:p>
        </p:txBody>
      </p:sp>
      <p:sp>
        <p:nvSpPr>
          <p:cNvPr id="4" name="橢圓形圖說文字 3"/>
          <p:cNvSpPr/>
          <p:nvPr/>
        </p:nvSpPr>
        <p:spPr>
          <a:xfrm>
            <a:off x="6300192" y="602734"/>
            <a:ext cx="2664296" cy="1512168"/>
          </a:xfrm>
          <a:prstGeom prst="wedgeEllipse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solidFill>
                  <a:schemeClr val="tx1"/>
                </a:solidFill>
              </a:rPr>
              <a:t>相對於買 </a:t>
            </a:r>
            <a:r>
              <a:rPr lang="en-US" altLang="zh-TW" sz="1200" dirty="0" smtClean="0">
                <a:solidFill>
                  <a:schemeClr val="tx1"/>
                </a:solidFill>
              </a:rPr>
              <a:t>Total Solution</a:t>
            </a:r>
            <a:r>
              <a:rPr lang="zh-TW" altLang="en-US" sz="1200" dirty="0" smtClean="0">
                <a:solidFill>
                  <a:schemeClr val="tx1"/>
                </a:solidFill>
              </a:rPr>
              <a:t>，可以減少整合既有資源的困難。但如此造成的後續問題除了預算增加，還會多了好幾個必須維護的子系統。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橢圓形圖說文字 4"/>
          <p:cNvSpPr/>
          <p:nvPr/>
        </p:nvSpPr>
        <p:spPr>
          <a:xfrm>
            <a:off x="5580112" y="2787774"/>
            <a:ext cx="3024336" cy="1512168"/>
          </a:xfrm>
          <a:prstGeom prst="wedgeEllipseCallout">
            <a:avLst>
              <a:gd name="adj1" fmla="val -85036"/>
              <a:gd name="adj2" fmla="val -370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Open source </a:t>
            </a:r>
            <a:r>
              <a:rPr lang="zh-TW" altLang="en-US" sz="1200" dirty="0" smtClean="0">
                <a:solidFill>
                  <a:schemeClr val="tx1"/>
                </a:solidFill>
              </a:rPr>
              <a:t>可以減少很多元件開發 </a:t>
            </a:r>
            <a:r>
              <a:rPr lang="en-US" altLang="zh-TW" sz="1200" dirty="0" smtClean="0">
                <a:solidFill>
                  <a:schemeClr val="tx1"/>
                </a:solidFill>
              </a:rPr>
              <a:t>(</a:t>
            </a:r>
            <a:r>
              <a:rPr lang="zh-TW" altLang="en-US" sz="1200" dirty="0" smtClean="0">
                <a:solidFill>
                  <a:schemeClr val="tx1"/>
                </a:solidFill>
              </a:rPr>
              <a:t>造輪子</a:t>
            </a:r>
            <a:r>
              <a:rPr lang="en-US" altLang="zh-TW" sz="1200" dirty="0" smtClean="0">
                <a:solidFill>
                  <a:schemeClr val="tx1"/>
                </a:solidFill>
              </a:rPr>
              <a:t>)</a:t>
            </a:r>
            <a:r>
              <a:rPr lang="zh-TW" altLang="en-US" sz="1200" dirty="0" smtClean="0">
                <a:solidFill>
                  <a:schemeClr val="tx1"/>
                </a:solidFill>
              </a:rPr>
              <a:t> 的需要，但也並非隨插即用，還是需要從架構設計與軟體素質進行重構 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801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193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70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667097"/>
            <a:ext cx="8296275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0"/>
            <a:ext cx="7886700" cy="699542"/>
          </a:xfrm>
        </p:spPr>
        <p:txBody>
          <a:bodyPr>
            <a:normAutofit fontScale="90000"/>
          </a:bodyPr>
          <a:lstStyle/>
          <a:p>
            <a:r>
              <a:rPr lang="en-US" altLang="zh-TW" sz="2400" dirty="0" smtClean="0"/>
              <a:t>SSO </a:t>
            </a:r>
            <a:r>
              <a:rPr lang="zh-TW" altLang="en-US" sz="2400" dirty="0" smtClean="0"/>
              <a:t>流程</a:t>
            </a:r>
            <a:r>
              <a:rPr lang="en-US" altLang="zh-TW" sz="2400" dirty="0" smtClean="0"/>
              <a:t/>
            </a:r>
            <a:br>
              <a:rPr lang="en-US" altLang="zh-TW" sz="2400" dirty="0" smtClean="0"/>
            </a:br>
            <a:r>
              <a:rPr lang="en-US" altLang="zh-TW" sz="2400" dirty="0" err="1" smtClean="0"/>
              <a:t>GetUserInfo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62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>
          <a:xfrm>
            <a:off x="539552" y="51470"/>
            <a:ext cx="7886700" cy="504056"/>
          </a:xfrm>
        </p:spPr>
        <p:txBody>
          <a:bodyPr/>
          <a:lstStyle/>
          <a:p>
            <a:r>
              <a:rPr lang="en-US" altLang="zh-TW" sz="3200" dirty="0" smtClean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InxSSOv4</a:t>
            </a:r>
            <a:endParaRPr lang="zh-TW" altLang="en-US" sz="3200" dirty="0" smtClean="0">
              <a:latin typeface="Courier New" panose="02070309020205020404" pitchFamily="49" charset="0"/>
              <a:ea typeface="Arial Unicode MS" panose="020B0604020202020204" pitchFamily="34" charset="-120"/>
              <a:cs typeface="Courier New" panose="02070309020205020404" pitchFamily="49" charset="0"/>
            </a:endParaRPr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600012" y="1419622"/>
            <a:ext cx="8076443" cy="3528392"/>
          </a:xfrm>
        </p:spPr>
        <p:txBody>
          <a:bodyPr>
            <a:noAutofit/>
          </a:bodyPr>
          <a:lstStyle/>
          <a:p>
            <a:r>
              <a:rPr lang="en-US" altLang="zh-TW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logon.html</a:t>
            </a:r>
            <a:r>
              <a:rPr lang="zh-TW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TW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SSO</a:t>
            </a:r>
            <a:r>
              <a:rPr lang="zh-TW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的登入頁面</a:t>
            </a:r>
            <a:endParaRPr lang="en-US" altLang="zh-TW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TW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使用者輸入帳號密碼，系統驗證成功產生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 </a:t>
            </a:r>
            <a:r>
              <a:rPr lang="zh-TW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回傳給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</a:p>
          <a:p>
            <a:pPr lvl="1"/>
            <a:r>
              <a:rPr lang="zh-TW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系統保留使用者的登入訊息，同一使用者在期限內再次訪問時不用再次登入，系統自動取用該使用者之前保留的登入訊息產生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 </a:t>
            </a:r>
            <a:r>
              <a:rPr lang="zh-TW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回傳給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</a:p>
          <a:p>
            <a:pPr lvl="1"/>
            <a:r>
              <a:rPr lang="zh-TW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系統接受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TW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種帳號系統登入</a:t>
            </a:r>
            <a:endParaRPr lang="en-US" altLang="zh-TW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</a:t>
            </a:r>
            <a:r>
              <a:rPr lang="zh-TW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帳密驗證：由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Active Directory </a:t>
            </a:r>
            <a:r>
              <a:rPr lang="zh-TW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驗證</a:t>
            </a:r>
            <a:endParaRPr lang="en-US" altLang="zh-TW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zh-TW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工號驗證：由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HR </a:t>
            </a:r>
            <a:r>
              <a:rPr lang="zh-TW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工號驗證</a:t>
            </a:r>
            <a:endParaRPr lang="en-US" altLang="zh-TW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外部廠商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E-Mail </a:t>
            </a:r>
            <a:r>
              <a:rPr lang="zh-TW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驗證：由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SRM</a:t>
            </a:r>
            <a:r>
              <a:rPr lang="zh-TW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廠商帳密驗證</a:t>
            </a:r>
            <a:endParaRPr lang="en-US" altLang="zh-TW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VerifyToken</a:t>
            </a:r>
            <a:r>
              <a:rPr lang="en-US" altLang="zh-TW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:</a:t>
            </a:r>
            <a:r>
              <a:rPr lang="zh-TW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驗證 </a:t>
            </a:r>
            <a:r>
              <a:rPr lang="en-US" altLang="zh-TW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 </a:t>
            </a:r>
            <a:r>
              <a:rPr lang="zh-TW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並回傳使用者相關資訊</a:t>
            </a:r>
            <a:endParaRPr lang="en-US" altLang="zh-TW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logout.html</a:t>
            </a:r>
            <a:r>
              <a:rPr lang="zh-TW" alt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：登出並清除之前留存的登入訊息</a:t>
            </a:r>
            <a:endParaRPr lang="en-US" altLang="zh-TW" sz="1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zh-TW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zh-TW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00012" y="987574"/>
            <a:ext cx="7068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InxSSOv4 </a:t>
            </a:r>
            <a:r>
              <a:rPr lang="zh-TW" altLang="en-US" sz="2400" dirty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提供</a:t>
            </a:r>
            <a:r>
              <a:rPr lang="zh-TW" altLang="en-US" sz="2400" dirty="0" smtClean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下列 </a:t>
            </a:r>
            <a:r>
              <a:rPr lang="en-US" altLang="zh-TW" sz="2400" dirty="0" smtClean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3 </a:t>
            </a:r>
            <a:r>
              <a:rPr lang="zh-TW" altLang="en-US" sz="2400" dirty="0" smtClean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個 </a:t>
            </a:r>
            <a:r>
              <a:rPr lang="en-US" altLang="zh-TW" sz="2400" dirty="0" smtClean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Function</a:t>
            </a:r>
            <a:endParaRPr lang="en-US" altLang="zh-TW" sz="2400" dirty="0">
              <a:latin typeface="Courier New" panose="02070309020205020404" pitchFamily="49" charset="0"/>
              <a:ea typeface="Arial Unicode MS" panose="020B0604020202020204" pitchFamily="34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4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612777" y="1449239"/>
            <a:ext cx="8076443" cy="3528392"/>
          </a:xfrm>
        </p:spPr>
        <p:txBody>
          <a:bodyPr>
            <a:noAutofit/>
          </a:bodyPr>
          <a:lstStyle/>
          <a:p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logon.html ?SysID=$sysid&amp;url=$</a:t>
            </a:r>
            <a:r>
              <a:rPr lang="en-US" altLang="zh-TW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APUrl</a:t>
            </a:r>
            <a:endParaRPr lang="en-US" altLang="zh-TW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SysID</a:t>
            </a:r>
            <a:r>
              <a:rPr lang="zh-TW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：申請 </a:t>
            </a:r>
            <a:r>
              <a:rPr lang="en-US" altLang="zh-TW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SAMv4 </a:t>
            </a:r>
            <a:r>
              <a:rPr lang="zh-TW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的系統</a:t>
            </a:r>
            <a:r>
              <a:rPr lang="en-US" altLang="zh-TW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ID(</a:t>
            </a:r>
            <a:r>
              <a:rPr lang="zh-TW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不區分大小寫</a:t>
            </a:r>
            <a:r>
              <a:rPr lang="en-US" altLang="zh-TW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sz="1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APUrl</a:t>
            </a:r>
            <a:r>
              <a:rPr lang="zh-TW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TW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zh-TW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自己的 </a:t>
            </a:r>
            <a:r>
              <a:rPr lang="en-US" altLang="zh-TW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zh-TW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TW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zh-TW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登入後，</a:t>
            </a:r>
            <a:r>
              <a:rPr lang="en-US" altLang="zh-TW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SSO </a:t>
            </a:r>
            <a:r>
              <a:rPr lang="zh-TW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產生 </a:t>
            </a:r>
            <a:r>
              <a:rPr lang="en-US" altLang="zh-TW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 </a:t>
            </a:r>
            <a:r>
              <a:rPr lang="zh-TW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後將</a:t>
            </a:r>
            <a:r>
              <a:rPr lang="zh-TW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頁面網址轉向到該 </a:t>
            </a:r>
            <a:r>
              <a:rPr lang="en-US" altLang="zh-TW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APUrl</a:t>
            </a:r>
            <a:r>
              <a:rPr lang="zh-TW" alt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並在該 </a:t>
            </a:r>
            <a:r>
              <a:rPr lang="en-US" altLang="zh-TW" sz="1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zh-TW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後面挾帶此 </a:t>
            </a:r>
            <a:r>
              <a:rPr lang="en-US" altLang="zh-TW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</a:p>
          <a:p>
            <a:endParaRPr lang="en-US" altLang="zh-TW" sz="1225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22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流程說明：</a:t>
            </a:r>
            <a:endParaRPr lang="en-US" altLang="zh-TW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檢查 </a:t>
            </a:r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cookie </a:t>
            </a:r>
            <a:r>
              <a:rPr lang="en-US" altLang="zh-TW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SSOTicket4 </a:t>
            </a: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是否</a:t>
            </a:r>
            <a:r>
              <a:rPr lang="zh-TW" altLang="en-US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存在</a:t>
            </a:r>
            <a:endParaRPr lang="en-US" altLang="zh-TW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若存在：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以該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Cookie </a:t>
            </a:r>
            <a:r>
              <a:rPr lang="zh-TW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取出使用者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資訊並產生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</a:p>
          <a:p>
            <a:pPr lvl="3"/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延長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Cookie Expire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延長登入訊息，使不過期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2"/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若不存在：出現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login page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後，驗證成功後產生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並將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的登入資訊存成 </a:t>
            </a:r>
            <a:r>
              <a:rPr lang="en-US" altLang="zh-TW" sz="1225" dirty="0">
                <a:latin typeface="Courier New" panose="02070309020205020404" pitchFamily="49" charset="0"/>
                <a:cs typeface="Courier New" panose="02070309020205020404" pitchFamily="49" charset="0"/>
              </a:rPr>
              <a:t>cookie SSOTicket4 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Redirect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到 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APUrl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並夾帶 </a:t>
            </a: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zh-TW" alt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，格式如下：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1287" lvl="3" indent="0">
              <a:buNone/>
            </a:pPr>
            <a:r>
              <a:rPr lang="en-US" altLang="zh-TW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$APurl? Token=</a:t>
            </a:r>
            <a:r>
              <a:rPr lang="en-US" altLang="zh-TW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xxxx-xxxx-xxxx-xxxx</a:t>
            </a:r>
            <a:endParaRPr lang="en-US" altLang="zh-TW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00012" y="987574"/>
            <a:ext cx="4764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logon.html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TW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SSO</a:t>
            </a:r>
            <a:r>
              <a:rPr lang="zh-TW" alt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登入頁面</a:t>
            </a:r>
            <a:endParaRPr lang="en-US" altLang="zh-TW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標題 1"/>
          <p:cNvSpPr txBox="1">
            <a:spLocks/>
          </p:cNvSpPr>
          <p:nvPr/>
        </p:nvSpPr>
        <p:spPr bwMode="auto">
          <a:xfrm>
            <a:off x="539552" y="51470"/>
            <a:ext cx="78867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1448" tIns="30724" rIns="61448" bIns="30724" numCol="1" anchor="ctr" anchorCtr="0" compatLnSpc="1">
            <a:prstTxWarp prst="textNoShape">
              <a:avLst/>
            </a:prstTxWarp>
          </a:bodyPr>
          <a:lstStyle>
            <a:lvl1pPr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 kern="1200">
                <a:solidFill>
                  <a:schemeClr val="tx1"/>
                </a:solidFill>
                <a:latin typeface="+mj-lt"/>
                <a:ea typeface="+mj-ea"/>
                <a:cs typeface="新細明體" charset="0"/>
              </a:defRPr>
            </a:lvl1pPr>
            <a:lvl2pPr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2pPr>
            <a:lvl3pPr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3pPr>
            <a:lvl4pPr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4pPr>
            <a:lvl5pPr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5pPr>
            <a:lvl6pPr marL="230429"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6pPr>
            <a:lvl7pPr marL="460858"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7pPr>
            <a:lvl8pPr marL="691286"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8pPr>
            <a:lvl9pPr marL="921716"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9pPr>
          </a:lstStyle>
          <a:p>
            <a:r>
              <a:rPr lang="en-US" altLang="zh-TW" sz="3200" smtClean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InxSSOv4</a:t>
            </a:r>
            <a:endParaRPr lang="zh-TW" altLang="en-US" sz="3200" dirty="0" smtClean="0">
              <a:latin typeface="Courier New" panose="02070309020205020404" pitchFamily="49" charset="0"/>
              <a:ea typeface="Arial Unicode MS" panose="020B0604020202020204" pitchFamily="34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8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600013" y="1491630"/>
            <a:ext cx="4188011" cy="1592595"/>
          </a:xfrm>
        </p:spPr>
        <p:txBody>
          <a:bodyPr>
            <a:noAutofit/>
          </a:bodyPr>
          <a:lstStyle/>
          <a:p>
            <a:r>
              <a:rPr lang="en-US" altLang="zh-TW" sz="1800" dirty="0" err="1" smtClean="0"/>
              <a:t>VerifyToken</a:t>
            </a:r>
            <a:r>
              <a:rPr lang="en-US" altLang="zh-TW" sz="1800" dirty="0" smtClean="0"/>
              <a:t>  post –</a:t>
            </a:r>
            <a:r>
              <a:rPr lang="en-US" altLang="zh-TW" sz="1800" dirty="0" err="1" smtClean="0"/>
              <a:t>json</a:t>
            </a:r>
            <a:endParaRPr lang="en-US" altLang="zh-TW" sz="1800" dirty="0" smtClean="0"/>
          </a:p>
          <a:p>
            <a:pPr marL="0" indent="0">
              <a:buNone/>
            </a:pPr>
            <a:r>
              <a:rPr lang="en-US" altLang="zh-TW" sz="11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Consolas" panose="020B0609020204030204" pitchFamily="49" charset="0"/>
              </a:rPr>
              <a:t>    Token:'63114d72-6284-4781-8630-7bd3e8ffd636',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anose="020B0609020204030204" pitchFamily="49" charset="0"/>
              </a:rPr>
              <a:t>    </a:t>
            </a:r>
            <a:r>
              <a:rPr lang="en-US" altLang="zh-TW" sz="1100" dirty="0" err="1">
                <a:latin typeface="Consolas" panose="020B0609020204030204" pitchFamily="49" charset="0"/>
              </a:rPr>
              <a:t>SysID</a:t>
            </a:r>
            <a:r>
              <a:rPr lang="en-US" altLang="zh-TW" sz="1100" dirty="0">
                <a:latin typeface="Consolas" panose="020B0609020204030204" pitchFamily="49" charset="0"/>
              </a:rPr>
              <a:t>:'INNODRIVE'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Consolas" panose="020B0609020204030204" pitchFamily="49" charset="0"/>
              </a:rPr>
              <a:t>    </a:t>
            </a:r>
            <a:r>
              <a:rPr lang="en-US" altLang="zh-TW" sz="1100" dirty="0" err="1" smtClean="0">
                <a:latin typeface="Consolas" panose="020B0609020204030204" pitchFamily="49" charset="0"/>
              </a:rPr>
              <a:t>IsCheckIP</a:t>
            </a:r>
            <a:r>
              <a:rPr lang="en-US" altLang="zh-TW" sz="1100" dirty="0" smtClean="0">
                <a:latin typeface="Consolas" panose="020B0609020204030204" pitchFamily="49" charset="0"/>
              </a:rPr>
              <a:t>: </a:t>
            </a:r>
            <a:r>
              <a:rPr lang="en-US" altLang="zh-TW" sz="1100" b="1" dirty="0" smtClean="0">
                <a:latin typeface="Consolas" panose="020B0609020204030204" pitchFamily="49" charset="0"/>
              </a:rPr>
              <a:t>false</a:t>
            </a:r>
            <a:r>
              <a:rPr lang="en-US" altLang="zh-TW" sz="1100" dirty="0" smtClean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altLang="zh-TW" sz="1100" dirty="0">
                <a:latin typeface="Consolas" panose="020B0609020204030204" pitchFamily="49" charset="0"/>
              </a:rPr>
              <a:t>    </a:t>
            </a:r>
            <a:r>
              <a:rPr lang="en-US" altLang="zh-TW" sz="1100" dirty="0" err="1">
                <a:latin typeface="Consolas" panose="020B0609020204030204" pitchFamily="49" charset="0"/>
              </a:rPr>
              <a:t>RemoteIP</a:t>
            </a:r>
            <a:r>
              <a:rPr lang="en-US" altLang="zh-TW" sz="1100" dirty="0">
                <a:latin typeface="Consolas" panose="020B0609020204030204" pitchFamily="49" charset="0"/>
              </a:rPr>
              <a:t>: '',</a:t>
            </a:r>
          </a:p>
          <a:p>
            <a:pPr marL="0" indent="0">
              <a:buNone/>
            </a:pPr>
            <a:r>
              <a:rPr lang="en-US" altLang="zh-TW" sz="1100" dirty="0" smtClean="0">
                <a:latin typeface="Consolas" panose="020B0609020204030204" pitchFamily="49" charset="0"/>
              </a:rPr>
              <a:t>}</a:t>
            </a:r>
            <a:endParaRPr lang="en-US" altLang="zh-TW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endParaRPr lang="zh-TW" altLang="en-US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00012" y="987574"/>
            <a:ext cx="836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err="1" smtClean="0"/>
              <a:t>VerifyToken</a:t>
            </a:r>
            <a:r>
              <a:rPr lang="zh-TW" altLang="en-US" sz="2000" dirty="0" smtClean="0"/>
              <a:t>：</a:t>
            </a:r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驗證 </a:t>
            </a:r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Token </a:t>
            </a:r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並回傳使用者相關</a:t>
            </a:r>
            <a:r>
              <a:rPr lang="zh-TW" alt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資訊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32937" y="3188171"/>
            <a:ext cx="388843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參數說明：</a:t>
            </a:r>
            <a:endParaRPr lang="en-US" altLang="zh-TW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：由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Logon.html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回傳的 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</a:p>
          <a:p>
            <a:r>
              <a:rPr lang="en-US" altLang="zh-TW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SysID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：申請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SAMv4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的系統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ID(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不區分大小寫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TW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IsCheckIP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選擇性參數，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型態，預設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</a:p>
          <a:p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true :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驗證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IP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與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Token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是否符合</a:t>
            </a:r>
          </a:p>
          <a:p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false :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不驗證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</a:p>
          <a:p>
            <a:r>
              <a:rPr lang="en-US" altLang="zh-TW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RemoteIP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帶入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Client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端的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，當在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Server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端呼叫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VerifyToken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時必須帶入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Client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端的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，否則系統驗證 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的 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時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，會出現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IP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不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一致</a:t>
            </a:r>
            <a:endParaRPr lang="zh-TW" alt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292080" y="2144194"/>
            <a:ext cx="3672408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回傳使用者相關</a:t>
            </a:r>
            <a:r>
              <a:rPr lang="zh-TW" alt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資訊範例如下：</a:t>
            </a:r>
            <a:endParaRPr lang="en-US" altLang="zh-TW" sz="1000" dirty="0" smtClean="0"/>
          </a:p>
          <a:p>
            <a:r>
              <a:rPr lang="en-US" altLang="zh-TW" sz="1000" dirty="0" smtClean="0"/>
              <a:t>{</a:t>
            </a:r>
            <a:endParaRPr lang="en-US" altLang="zh-TW" sz="1000" dirty="0"/>
          </a:p>
          <a:p>
            <a:r>
              <a:rPr lang="en-US" altLang="zh-TW" sz="1000" dirty="0"/>
              <a:t>    "</a:t>
            </a:r>
            <a:r>
              <a:rPr lang="en-US" altLang="zh-TW" sz="1000" dirty="0" err="1"/>
              <a:t>MemID</a:t>
            </a:r>
            <a:r>
              <a:rPr lang="en-US" altLang="zh-TW" sz="1000" dirty="0"/>
              <a:t>": "11115272",</a:t>
            </a:r>
          </a:p>
          <a:p>
            <a:r>
              <a:rPr lang="en-US" altLang="zh-TW" sz="1000" dirty="0"/>
              <a:t>    "</a:t>
            </a:r>
            <a:r>
              <a:rPr lang="en-US" altLang="zh-TW" sz="1000" dirty="0" err="1"/>
              <a:t>MemName</a:t>
            </a:r>
            <a:r>
              <a:rPr lang="en-US" altLang="zh-TW" sz="1000" dirty="0"/>
              <a:t>": "</a:t>
            </a:r>
            <a:r>
              <a:rPr lang="zh-TW" altLang="en-US" sz="1000" dirty="0"/>
              <a:t>吳永森</a:t>
            </a:r>
            <a:r>
              <a:rPr lang="en-US" altLang="zh-TW" sz="1000" dirty="0"/>
              <a:t>",</a:t>
            </a:r>
          </a:p>
          <a:p>
            <a:r>
              <a:rPr lang="en-US" altLang="zh-TW" sz="1000" dirty="0"/>
              <a:t>    "AD": "MARS16.WU",</a:t>
            </a:r>
          </a:p>
          <a:p>
            <a:r>
              <a:rPr lang="en-US" altLang="zh-TW" sz="1000" dirty="0"/>
              <a:t>    "</a:t>
            </a:r>
            <a:r>
              <a:rPr lang="en-US" altLang="zh-TW" sz="1000" dirty="0" err="1"/>
              <a:t>MemType</a:t>
            </a:r>
            <a:r>
              <a:rPr lang="en-US" altLang="zh-TW" sz="1000" dirty="0"/>
              <a:t>": "Employee",</a:t>
            </a:r>
          </a:p>
          <a:p>
            <a:r>
              <a:rPr lang="en-US" altLang="zh-TW" sz="1000" dirty="0"/>
              <a:t>    "</a:t>
            </a:r>
            <a:r>
              <a:rPr lang="en-US" altLang="zh-TW" sz="1000" dirty="0" err="1"/>
              <a:t>SSOToken</a:t>
            </a:r>
            <a:r>
              <a:rPr lang="en-US" altLang="zh-TW" sz="1000" dirty="0"/>
              <a:t>": "07f1353c-dba1-4d85-8d66-9d773e8b87f7",</a:t>
            </a:r>
          </a:p>
          <a:p>
            <a:r>
              <a:rPr lang="en-US" altLang="zh-TW" sz="1000" dirty="0"/>
              <a:t>    "</a:t>
            </a:r>
            <a:r>
              <a:rPr lang="en-US" altLang="zh-TW" sz="1000" dirty="0" err="1"/>
              <a:t>RemoteIP</a:t>
            </a:r>
            <a:r>
              <a:rPr lang="en-US" altLang="zh-TW" sz="1000" dirty="0"/>
              <a:t>": "10.55.1.2",</a:t>
            </a:r>
          </a:p>
          <a:p>
            <a:r>
              <a:rPr lang="en-US" altLang="zh-TW" sz="1000" dirty="0"/>
              <a:t>    "</a:t>
            </a:r>
            <a:r>
              <a:rPr lang="en-US" altLang="zh-TW" sz="1000" dirty="0" err="1"/>
              <a:t>RealUser</a:t>
            </a:r>
            <a:r>
              <a:rPr lang="en-US" altLang="zh-TW" sz="1000" dirty="0"/>
              <a:t>": </a:t>
            </a:r>
            <a:r>
              <a:rPr lang="en-US" altLang="zh-TW" sz="1000" b="1" dirty="0"/>
              <a:t>null</a:t>
            </a:r>
            <a:r>
              <a:rPr lang="en-US" altLang="zh-TW" sz="1000" dirty="0"/>
              <a:t>,</a:t>
            </a:r>
          </a:p>
          <a:p>
            <a:r>
              <a:rPr lang="en-US" altLang="zh-TW" sz="1000" dirty="0"/>
              <a:t>    "SYSID": "TESTSYS"</a:t>
            </a:r>
          </a:p>
          <a:p>
            <a:r>
              <a:rPr lang="en-US" altLang="zh-TW" sz="1000" dirty="0"/>
              <a:t>}</a:t>
            </a:r>
          </a:p>
          <a:p>
            <a:endParaRPr lang="zh-TW" altLang="en-US" sz="1000" dirty="0"/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539552" y="51470"/>
            <a:ext cx="78867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1448" tIns="30724" rIns="61448" bIns="30724" numCol="1" anchor="ctr" anchorCtr="0" compatLnSpc="1">
            <a:prstTxWarp prst="textNoShape">
              <a:avLst/>
            </a:prstTxWarp>
          </a:bodyPr>
          <a:lstStyle>
            <a:lvl1pPr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 kern="1200">
                <a:solidFill>
                  <a:schemeClr val="tx1"/>
                </a:solidFill>
                <a:latin typeface="+mj-lt"/>
                <a:ea typeface="+mj-ea"/>
                <a:cs typeface="新細明體" charset="0"/>
              </a:defRPr>
            </a:lvl1pPr>
            <a:lvl2pPr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2pPr>
            <a:lvl3pPr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3pPr>
            <a:lvl4pPr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4pPr>
            <a:lvl5pPr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5pPr>
            <a:lvl6pPr marL="230429"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6pPr>
            <a:lvl7pPr marL="460858"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7pPr>
            <a:lvl8pPr marL="691286"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8pPr>
            <a:lvl9pPr marL="921716"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9pPr>
          </a:lstStyle>
          <a:p>
            <a:r>
              <a:rPr lang="en-US" altLang="zh-TW" sz="3200" smtClean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InxSSOv4</a:t>
            </a:r>
            <a:endParaRPr lang="zh-TW" altLang="en-US" sz="3200" dirty="0" smtClean="0">
              <a:latin typeface="Courier New" panose="02070309020205020404" pitchFamily="49" charset="0"/>
              <a:ea typeface="Arial Unicode MS" panose="020B0604020202020204" pitchFamily="34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600012" y="1419622"/>
            <a:ext cx="8076443" cy="3528392"/>
          </a:xfrm>
        </p:spPr>
        <p:txBody>
          <a:bodyPr>
            <a:noAutofit/>
          </a:bodyPr>
          <a:lstStyle/>
          <a:p>
            <a:pPr marL="216000"/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logout.html? SysID=$sysid&amp;url=$</a:t>
            </a:r>
            <a:r>
              <a:rPr lang="en-US" altLang="zh-TW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APUrl&amp;IsLogin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=N</a:t>
            </a:r>
          </a:p>
          <a:p>
            <a:pPr marL="216000" lvl="1"/>
            <a:r>
              <a:rPr lang="zh-TW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參數說明：</a:t>
            </a:r>
            <a:endParaRPr lang="en-US" altLang="zh-TW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6000" lvl="1" indent="0">
              <a:buNone/>
            </a:pPr>
            <a:r>
              <a:rPr lang="en-US" altLang="zh-TW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SysID</a:t>
            </a:r>
            <a:r>
              <a:rPr lang="zh-TW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：申請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SAMv4 </a:t>
            </a:r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的系統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ID(</a:t>
            </a:r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不區分大小寫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16000" lvl="1" indent="0">
              <a:buNone/>
            </a:pPr>
            <a:r>
              <a:rPr lang="en-US" altLang="zh-TW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APUrl</a:t>
            </a:r>
            <a:r>
              <a:rPr lang="zh-TW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 </a:t>
            </a:r>
            <a:r>
              <a:rPr lang="zh-TW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 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zh-TW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TW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登入後，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SSO </a:t>
            </a:r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產生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，將頁面網址轉向到該 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APUrl</a:t>
            </a:r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並在該 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後面挾帶此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</a:p>
          <a:p>
            <a:pPr marL="216000" lvl="1" indent="0">
              <a:buNone/>
            </a:pPr>
            <a:r>
              <a:rPr lang="en-US" altLang="zh-TW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IsLogin</a:t>
            </a:r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登出完後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Redirect </a:t>
            </a:r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到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zh-TW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APurl</a:t>
            </a:r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Y=</a:t>
            </a:r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登出完後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Redirect </a:t>
            </a:r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到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Logon.html</a:t>
            </a:r>
          </a:p>
          <a:p>
            <a:pPr marL="216000" lvl="1"/>
            <a:endParaRPr lang="en-US" altLang="zh-TW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6000" lvl="1"/>
            <a:r>
              <a:rPr lang="zh-TW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流程說明：</a:t>
            </a:r>
            <a:endParaRPr lang="en-US" altLang="zh-TW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6000" lvl="2"/>
            <a:r>
              <a:rPr lang="zh-TW" altLang="en-US" sz="117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清除 </a:t>
            </a:r>
            <a:r>
              <a:rPr lang="en-US" altLang="zh-TW" sz="1175" dirty="0">
                <a:latin typeface="Courier New" panose="02070309020205020404" pitchFamily="49" charset="0"/>
                <a:cs typeface="Courier New" panose="02070309020205020404" pitchFamily="49" charset="0"/>
              </a:rPr>
              <a:t>SSOTicket4 cookie </a:t>
            </a:r>
            <a:endParaRPr lang="en-US" altLang="zh-TW" sz="1175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6000" lvl="2"/>
            <a:r>
              <a:rPr lang="en-US" altLang="zh-TW" sz="117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redirect </a:t>
            </a:r>
            <a:r>
              <a:rPr lang="en-US" altLang="zh-TW" sz="1175" dirty="0">
                <a:latin typeface="Courier New" panose="02070309020205020404" pitchFamily="49" charset="0"/>
                <a:cs typeface="Courier New" panose="02070309020205020404" pitchFamily="49" charset="0"/>
              </a:rPr>
              <a:t>to </a:t>
            </a:r>
            <a:r>
              <a:rPr lang="en-US" altLang="zh-TW" sz="1175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logon.html?SysID</a:t>
            </a:r>
            <a:r>
              <a:rPr lang="en-US" altLang="zh-TW" sz="1175" dirty="0">
                <a:latin typeface="Courier New" panose="02070309020205020404" pitchFamily="49" charset="0"/>
                <a:cs typeface="Courier New" panose="02070309020205020404" pitchFamily="49" charset="0"/>
              </a:rPr>
              <a:t>=$</a:t>
            </a:r>
            <a:r>
              <a:rPr lang="en-US" altLang="zh-TW" sz="1175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sysid&amp;url</a:t>
            </a:r>
            <a:r>
              <a:rPr lang="en-US" altLang="zh-TW" sz="1175" dirty="0">
                <a:latin typeface="Courier New" panose="02070309020205020404" pitchFamily="49" charset="0"/>
                <a:cs typeface="Courier New" panose="02070309020205020404" pitchFamily="49" charset="0"/>
              </a:rPr>
              <a:t>=$</a:t>
            </a:r>
            <a:r>
              <a:rPr lang="en-US" altLang="zh-TW" sz="1175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APUrl</a:t>
            </a:r>
            <a:endParaRPr lang="en-US" altLang="zh-TW" sz="1175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6000" lvl="1"/>
            <a:endParaRPr lang="en-US" altLang="zh-TW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6000" lvl="1"/>
            <a:endParaRPr lang="en-US" altLang="zh-TW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16000" lvl="1"/>
            <a:endParaRPr lang="zh-TW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00012" y="987574"/>
            <a:ext cx="7140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logout.html</a:t>
            </a:r>
            <a:r>
              <a:rPr lang="zh-TW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：登出並清除之前留存的登入訊息</a:t>
            </a:r>
            <a:endParaRPr lang="en-US" altLang="zh-TW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539552" y="51470"/>
            <a:ext cx="78867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1448" tIns="30724" rIns="61448" bIns="30724" numCol="1" anchor="ctr" anchorCtr="0" compatLnSpc="1">
            <a:prstTxWarp prst="textNoShape">
              <a:avLst/>
            </a:prstTxWarp>
          </a:bodyPr>
          <a:lstStyle>
            <a:lvl1pPr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 kern="1200">
                <a:solidFill>
                  <a:schemeClr val="tx1"/>
                </a:solidFill>
                <a:latin typeface="+mj-lt"/>
                <a:ea typeface="+mj-ea"/>
                <a:cs typeface="新細明體" charset="0"/>
              </a:defRPr>
            </a:lvl1pPr>
            <a:lvl2pPr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2pPr>
            <a:lvl3pPr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3pPr>
            <a:lvl4pPr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4pPr>
            <a:lvl5pPr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5pPr>
            <a:lvl6pPr marL="230429"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6pPr>
            <a:lvl7pPr marL="460858"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7pPr>
            <a:lvl8pPr marL="691286"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8pPr>
            <a:lvl9pPr marL="921716" algn="ctr" defTabSz="230429" rtl="0" eaLnBrk="1" fontAlgn="base" hangingPunct="1">
              <a:spcBef>
                <a:spcPct val="0"/>
              </a:spcBef>
              <a:spcAft>
                <a:spcPct val="0"/>
              </a:spcAft>
              <a:defRPr kumimoji="1" sz="2250">
                <a:solidFill>
                  <a:schemeClr val="tx1"/>
                </a:solidFill>
                <a:latin typeface="Calibri" charset="0"/>
                <a:ea typeface="新細明體" charset="0"/>
                <a:cs typeface="新細明體" charset="0"/>
              </a:defRPr>
            </a:lvl9pPr>
          </a:lstStyle>
          <a:p>
            <a:r>
              <a:rPr lang="en-US" altLang="zh-TW" sz="3200" dirty="0" smtClean="0">
                <a:latin typeface="Courier New" panose="02070309020205020404" pitchFamily="49" charset="0"/>
                <a:ea typeface="Arial Unicode MS" panose="020B0604020202020204" pitchFamily="34" charset="-120"/>
                <a:cs typeface="Courier New" panose="02070309020205020404" pitchFamily="49" charset="0"/>
              </a:rPr>
              <a:t>InxSSOv4</a:t>
            </a:r>
            <a:endParaRPr lang="zh-TW" altLang="en-US" sz="3200" dirty="0" smtClean="0">
              <a:latin typeface="Courier New" panose="02070309020205020404" pitchFamily="49" charset="0"/>
              <a:ea typeface="Arial Unicode MS" panose="020B0604020202020204" pitchFamily="34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1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7886700" cy="72008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InxSSOv4.js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158849"/>
            <a:ext cx="7886700" cy="4437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InxSSOv4.js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包裝 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SSOv4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的 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個基本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，並簡化成 </a:t>
            </a:r>
            <a:r>
              <a:rPr lang="en-US" altLang="zh-TW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getUserInfo</a:t>
            </a:r>
            <a:r>
              <a:rPr lang="en-US" altLang="zh-TW" sz="11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zh-TW" altLang="en-US" sz="11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、</a:t>
            </a:r>
            <a:r>
              <a:rPr lang="en-US" altLang="zh-TW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logout()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個 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供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前端 </a:t>
            </a:r>
            <a:r>
              <a:rPr lang="en-US" altLang="zh-TW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endParaRPr lang="en-US" altLang="zh-TW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InxSSO.getUserInfo(setUserInfo,[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IsCheckIP</a:t>
            </a:r>
            <a:r>
              <a:rPr lang="en-US" altLang="zh-TW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 ,[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SysID</a:t>
            </a:r>
            <a:r>
              <a:rPr lang="en-US" altLang="zh-TW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：取得 </a:t>
            </a:r>
            <a:r>
              <a:rPr lang="en-US" altLang="zh-TW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TW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參數說明：</a:t>
            </a:r>
            <a:endParaRPr lang="en-US" altLang="zh-TW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TW" sz="11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setUserInfo</a:t>
            </a:r>
            <a:r>
              <a:rPr lang="zh-TW" alt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：</a:t>
            </a:r>
            <a:r>
              <a:rPr lang="en-US" altLang="zh-TW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zh-TW" altLang="en-US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提供的 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SSO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取得 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資訊後會呼叫該 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並帶入</a:t>
            </a:r>
            <a:r>
              <a:rPr lang="en-US" altLang="zh-TW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參數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詳見後面範例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IsCheckIP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選擇性參數，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型態，預設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</a:p>
          <a:p>
            <a:pPr lvl="2"/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true :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驗證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IP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與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Token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是否符合</a:t>
            </a:r>
            <a:endParaRPr lang="en-US" altLang="zh-TW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false :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不驗證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</a:p>
          <a:p>
            <a:pPr lvl="1"/>
            <a:r>
              <a:rPr lang="en-US" altLang="zh-TW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SysID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申請 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SAMv4 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的系統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ID(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不區分大小寫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TW" sz="1325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TW" altLang="en-US" sz="1325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流程說明：</a:t>
            </a:r>
            <a:endParaRPr lang="en-US" altLang="zh-TW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若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已登入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TW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getUserInfo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會使用 </a:t>
            </a:r>
            <a:r>
              <a:rPr lang="en-US" altLang="zh-TW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QueryString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Token 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呼叫 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VerifyToken API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取得 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</a:p>
          <a:p>
            <a:pPr lvl="1"/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若 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 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未登入，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getUserInfo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會透過 </a:t>
            </a:r>
            <a:r>
              <a:rPr lang="en-US" altLang="zh-TW" sz="1100" b="1" dirty="0" smtClean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logon.html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要求 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登入，登入完後返回該 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，再透過 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VerifyToken API</a:t>
            </a:r>
            <a:r>
              <a:rPr lang="zh-TW" altLang="en-US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取得 </a:t>
            </a:r>
            <a:r>
              <a:rPr lang="en-US" altLang="zh-TW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UserInfo</a:t>
            </a:r>
          </a:p>
          <a:p>
            <a:pPr lvl="2"/>
            <a:endParaRPr lang="en-US" altLang="zh-TW" sz="11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7886700" cy="72008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InxSSOv4.js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1086841"/>
            <a:ext cx="7886700" cy="4437237"/>
          </a:xfrm>
        </p:spPr>
        <p:txBody>
          <a:bodyPr>
            <a:normAutofit/>
          </a:bodyPr>
          <a:lstStyle/>
          <a:p>
            <a:pPr lvl="2"/>
            <a:endParaRPr lang="en-US" altLang="zh-TW" sz="97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InxSSO.logout([</a:t>
            </a:r>
            <a:r>
              <a:rPr lang="en-US" altLang="zh-TW" sz="1600" dirty="0" smtClean="0"/>
              <a:t>url], [IsLogin], [SysID]</a:t>
            </a:r>
            <a:r>
              <a:rPr lang="en-US" altLang="zh-TW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：呼叫 </a:t>
            </a:r>
            <a:r>
              <a:rPr lang="en-US" altLang="zh-TW" sz="16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logout API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執行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程序，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Logout 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後系統將出現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畫面要求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登入。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1400" dirty="0" smtClean="0"/>
              <a:t>url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選擇性參數，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string 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型態，預設為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</a:p>
          <a:p>
            <a:pPr lvl="2"/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是否指定返回網址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若為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null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，則抓取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時的網址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1400" dirty="0" smtClean="0"/>
              <a:t>IsLogin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選擇性參數，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bool </a:t>
            </a:r>
            <a:r>
              <a:rPr lang="zh-TW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型態，預設為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false</a:t>
            </a: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True: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登出後直接導到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畫面，還是要返回原網址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false: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登出後返回原網址</a:t>
            </a:r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TW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1400" dirty="0" err="1" smtClean="0"/>
              <a:t>SysID</a:t>
            </a:r>
            <a:r>
              <a:rPr lang="en-US" altLang="zh-TW" sz="1400" dirty="0" smtClean="0"/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TW" alt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申請 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SAMv4 </a:t>
            </a:r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的系統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ID(</a:t>
            </a:r>
            <a:r>
              <a:rPr lang="zh-TW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不區分大小寫</a:t>
            </a:r>
            <a:r>
              <a:rPr lang="en-US" altLang="zh-TW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altLang="zh-TW" sz="1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7200800" cy="576064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SSO Collaboration :Web Portal &amp; Client AP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771550"/>
            <a:ext cx="7886700" cy="3861173"/>
          </a:xfrm>
        </p:spPr>
        <p:txBody>
          <a:bodyPr>
            <a:norm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Portal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前端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必須依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SSO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流程實作 </a:t>
            </a:r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GetUserInfo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取得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身分 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系統已提供 </a:t>
            </a:r>
            <a:r>
              <a:rPr lang="en-US" altLang="zh-TW" sz="1600" dirty="0" smtClean="0">
                <a:solidFill>
                  <a:srgbClr val="0070C0"/>
                </a:solidFill>
              </a:rPr>
              <a:t>http://tsamv4athe.cminl.oa/js/inxssov4.js</a:t>
            </a:r>
            <a:r>
              <a:rPr lang="zh-TW" altLang="en-US" sz="1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實作 </a:t>
            </a:r>
            <a:r>
              <a:rPr lang="en-US" altLang="zh-TW" sz="16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GetUserInfo</a:t>
            </a:r>
            <a:r>
              <a:rPr lang="en-US" altLang="zh-TW" sz="1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 </a:t>
            </a:r>
            <a:r>
              <a:rPr lang="zh-TW" altLang="en-US" sz="1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供前端 </a:t>
            </a:r>
            <a:r>
              <a:rPr lang="en-US" altLang="zh-TW" sz="16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Javascript</a:t>
            </a:r>
            <a:r>
              <a:rPr lang="en-US" altLang="zh-TW" sz="1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zh-TW" altLang="en-US" sz="1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使用</a:t>
            </a:r>
            <a:endParaRPr lang="en-US" altLang="zh-TW" sz="1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程式啟動後必先執行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GetUserInfo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取得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身分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GetUserInfo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若該 </a:t>
            </a:r>
            <a:r>
              <a:rPr lang="en-US" altLang="zh-TW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已經 </a:t>
            </a:r>
            <a:r>
              <a:rPr lang="en-US" altLang="zh-TW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SSO </a:t>
            </a:r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將直接 </a:t>
            </a:r>
            <a:r>
              <a:rPr lang="en-US" altLang="zh-TW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Redirect</a:t>
            </a:r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AP </a:t>
            </a:r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並挾帶 </a:t>
            </a:r>
            <a:r>
              <a:rPr lang="en-US" altLang="zh-TW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</a:p>
          <a:p>
            <a:pPr lvl="1"/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TW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該 </a:t>
            </a:r>
            <a:r>
              <a:rPr lang="en-US" altLang="zh-TW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尚未 </a:t>
            </a:r>
            <a:r>
              <a:rPr lang="en-US" altLang="zh-TW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</a:t>
            </a:r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SSO</a:t>
            </a:r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將出現 </a:t>
            </a:r>
            <a:r>
              <a:rPr lang="en-US" altLang="zh-TW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畫面</a:t>
            </a:r>
            <a:endParaRPr lang="en-US" altLang="zh-TW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當 </a:t>
            </a:r>
            <a:r>
              <a:rPr lang="en-US" altLang="zh-TW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後 執行 </a:t>
            </a:r>
            <a:r>
              <a:rPr lang="en-US" altLang="zh-TW" sz="1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GetUserInfo</a:t>
            </a:r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將自然回到 </a:t>
            </a:r>
            <a:r>
              <a:rPr lang="en-US" altLang="zh-TW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zh-TW" alt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畫面 </a:t>
            </a:r>
            <a:endParaRPr lang="en-US" altLang="zh-TW" sz="1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SSOv4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利用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Cookie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紀錄目前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的資訊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每次訪問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將會延長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Cookie 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的有效期限</a:t>
            </a:r>
            <a:r>
              <a:rPr lang="zh-TW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預設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天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若前端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以獨立視窗顯示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(_blank)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，該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應自行實作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的功能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51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nolux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15602</TotalTime>
  <Words>1308</Words>
  <Application>Microsoft Office PowerPoint</Application>
  <PresentationFormat>如螢幕大小 (16:9)</PresentationFormat>
  <Paragraphs>187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7" baseType="lpstr">
      <vt:lpstr>Arial Unicode MS</vt:lpstr>
      <vt:lpstr>新細明體</vt:lpstr>
      <vt:lpstr>Arial</vt:lpstr>
      <vt:lpstr>Calibri</vt:lpstr>
      <vt:lpstr>Consolas</vt:lpstr>
      <vt:lpstr>Courier New</vt:lpstr>
      <vt:lpstr>Segoe UI</vt:lpstr>
      <vt:lpstr>Segoe UI Emoji</vt:lpstr>
      <vt:lpstr>Tahoma</vt:lpstr>
      <vt:lpstr>Times New Roman</vt:lpstr>
      <vt:lpstr>Innolux</vt:lpstr>
      <vt:lpstr>SSOv4  架構說明</vt:lpstr>
      <vt:lpstr>SSO 流程 GetUserInfo</vt:lpstr>
      <vt:lpstr>InxSSOv4</vt:lpstr>
      <vt:lpstr>PowerPoint 簡報</vt:lpstr>
      <vt:lpstr>PowerPoint 簡報</vt:lpstr>
      <vt:lpstr>PowerPoint 簡報</vt:lpstr>
      <vt:lpstr>InxSSOv4.js</vt:lpstr>
      <vt:lpstr>InxSSOv4.js</vt:lpstr>
      <vt:lpstr>SSO Collaboration :Web Portal &amp; Client AP</vt:lpstr>
      <vt:lpstr>HTML Sample How To Use  InxSSOv4.js</vt:lpstr>
      <vt:lpstr>Source for inxssov4.js </vt:lpstr>
      <vt:lpstr>SSOUserInfo</vt:lpstr>
      <vt:lpstr>注意事項</vt:lpstr>
      <vt:lpstr>技術困難點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steven.hou 侯欣成</dc:creator>
  <cp:lastModifiedBy>Administrator</cp:lastModifiedBy>
  <cp:revision>380</cp:revision>
  <dcterms:created xsi:type="dcterms:W3CDTF">2019-08-14T01:36:00Z</dcterms:created>
  <dcterms:modified xsi:type="dcterms:W3CDTF">2024-05-03T01:51:20Z</dcterms:modified>
</cp:coreProperties>
</file>