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3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BC002"/>
    <a:srgbClr val="F8CBAD"/>
    <a:srgbClr val="31A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8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2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1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dirty="0" err="1"/>
              <a:t>namelist_changes</a:t>
            </a:r>
            <a:endParaRPr lang="tr-TR" sz="4800" b="1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7017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666353"/>
            <a:ext cx="100699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a </a:t>
            </a:r>
            <a:r>
              <a:rPr lang="tr-TR" sz="2400" dirty="0" err="1"/>
              <a:t>yaml</a:t>
            </a:r>
            <a:r>
              <a:rPr lang="tr-TR" sz="2400" dirty="0"/>
              <a:t> </a:t>
            </a:r>
            <a:r>
              <a:rPr lang="tr-TR" sz="2400" dirty="0" err="1">
                <a:solidFill>
                  <a:schemeClr val="accent2"/>
                </a:solidFill>
              </a:rPr>
              <a:t>dictionary</a:t>
            </a:r>
            <a:r>
              <a:rPr lang="tr-TR" sz="2400" dirty="0"/>
              <a:t> </a:t>
            </a:r>
            <a:r>
              <a:rPr lang="tr-TR" sz="2400" dirty="0" err="1"/>
              <a:t>with</a:t>
            </a:r>
            <a:r>
              <a:rPr lang="tr-TR" sz="2400" dirty="0"/>
              <a:t> an </a:t>
            </a:r>
            <a:r>
              <a:rPr lang="tr-TR" sz="2400" dirty="0" err="1"/>
              <a:t>extended</a:t>
            </a:r>
            <a:r>
              <a:rPr lang="tr-TR" sz="2400" dirty="0"/>
              <a:t> </a:t>
            </a:r>
            <a:r>
              <a:rPr lang="tr-TR" sz="2400" dirty="0" err="1"/>
              <a:t>functionality</a:t>
            </a:r>
            <a:r>
              <a:rPr lang="tr-TR" sz="2400" dirty="0"/>
              <a:t> in ESM-Tools</a:t>
            </a:r>
          </a:p>
          <a:p>
            <a:endParaRPr lang="tr-TR" sz="2400" dirty="0"/>
          </a:p>
          <a:p>
            <a:endParaRPr lang="tr-TR" sz="2400" dirty="0"/>
          </a:p>
          <a:p>
            <a:r>
              <a:rPr lang="tr-TR" sz="2400" dirty="0" err="1"/>
              <a:t>Allows</a:t>
            </a:r>
            <a:r>
              <a:rPr lang="tr-TR" sz="2400" dirty="0"/>
              <a:t> </a:t>
            </a:r>
            <a:r>
              <a:rPr lang="tr-TR" sz="2400" dirty="0" err="1"/>
              <a:t>changing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namelists</a:t>
            </a:r>
            <a:r>
              <a:rPr lang="tr-TR" sz="2400" dirty="0"/>
              <a:t> </a:t>
            </a:r>
            <a:r>
              <a:rPr lang="tr-TR" sz="2400" dirty="0" err="1"/>
              <a:t>through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>
                <a:solidFill>
                  <a:schemeClr val="accent2"/>
                </a:solidFill>
              </a:rPr>
              <a:t>runscripts</a:t>
            </a:r>
            <a:r>
              <a:rPr lang="tr-TR" sz="2400" dirty="0">
                <a:solidFill>
                  <a:schemeClr val="accent2"/>
                </a:solidFill>
              </a:rPr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>
                <a:solidFill>
                  <a:schemeClr val="accent2"/>
                </a:solidFill>
              </a:rPr>
              <a:t>configuration</a:t>
            </a:r>
            <a:r>
              <a:rPr lang="tr-TR" sz="2400" dirty="0">
                <a:solidFill>
                  <a:schemeClr val="accent2"/>
                </a:solidFill>
              </a:rPr>
              <a:t> </a:t>
            </a:r>
            <a:r>
              <a:rPr lang="tr-TR" sz="2400" dirty="0" err="1">
                <a:solidFill>
                  <a:schemeClr val="accent2"/>
                </a:solidFill>
              </a:rPr>
              <a:t>files</a:t>
            </a:r>
            <a:endParaRPr lang="tr-TR" sz="2400" dirty="0">
              <a:solidFill>
                <a:schemeClr val="accent2"/>
              </a:solidFill>
            </a:endParaRPr>
          </a:p>
          <a:p>
            <a:endParaRPr lang="tr-TR" sz="2400" dirty="0">
              <a:solidFill>
                <a:schemeClr val="accent2"/>
              </a:solidFill>
            </a:endParaRPr>
          </a:p>
          <a:p>
            <a:endParaRPr lang="tr-TR" sz="2400" dirty="0">
              <a:solidFill>
                <a:schemeClr val="accent2"/>
              </a:solidFill>
            </a:endParaRPr>
          </a:p>
          <a:p>
            <a:r>
              <a:rPr lang="tr-TR" sz="2400" b="1" dirty="0" err="1"/>
              <a:t>Syntax</a:t>
            </a:r>
            <a:endParaRPr lang="tr-TR" sz="2400" b="1" dirty="0"/>
          </a:p>
          <a:p>
            <a:endParaRPr lang="tr-TR" sz="2400" b="1" dirty="0"/>
          </a:p>
          <a:p>
            <a:endParaRPr lang="tr-TR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279985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B39BB0-E7E4-A96B-0D74-BCBC6804D636}"/>
              </a:ext>
            </a:extLst>
          </p:cNvPr>
          <p:cNvSpPr/>
          <p:nvPr/>
        </p:nvSpPr>
        <p:spPr>
          <a:xfrm>
            <a:off x="1170562" y="4406817"/>
            <a:ext cx="4792494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&lt;</a:t>
            </a:r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namelist_name</a:t>
            </a:r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     &lt;namelist_section-1&gt;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F7001"/>
                </a:solidFill>
                <a:latin typeface="Courier" pitchFamily="2" charset="0"/>
              </a:rPr>
              <a:t>              &lt;variable-1&gt;</a:t>
            </a:r>
            <a:r>
              <a:rPr lang="en-US" sz="16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&lt;value-1&gt;</a:t>
            </a:r>
          </a:p>
          <a:p>
            <a:r>
              <a:rPr lang="en-US" sz="1600" dirty="0">
                <a:solidFill>
                  <a:srgbClr val="0F7001"/>
                </a:solidFill>
                <a:latin typeface="Courier" pitchFamily="2" charset="0"/>
              </a:rPr>
              <a:t>              &lt;</a:t>
            </a:r>
            <a:r>
              <a:rPr lang="en-US" sz="1400" dirty="0">
                <a:solidFill>
                  <a:srgbClr val="0F7001"/>
                </a:solidFill>
                <a:latin typeface="Courier" pitchFamily="2" charset="0"/>
              </a:rPr>
              <a:t>variable-2</a:t>
            </a:r>
            <a:r>
              <a:rPr lang="en-US" sz="1600" dirty="0">
                <a:solidFill>
                  <a:srgbClr val="0F7001"/>
                </a:solidFill>
                <a:latin typeface="Courier" pitchFamily="2" charset="0"/>
              </a:rPr>
              <a:t>&gt;</a:t>
            </a:r>
            <a:r>
              <a:rPr lang="en-US" sz="16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&lt;value-2&gt;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…</a:t>
            </a:r>
            <a:endParaRPr lang="en-US" sz="1600" dirty="0"/>
          </a:p>
        </p:txBody>
      </p:sp>
      <p:sp>
        <p:nvSpPr>
          <p:cNvPr id="15" name="Isosceles Triangle 6">
            <a:extLst>
              <a:ext uri="{FF2B5EF4-FFF2-40B4-BE49-F238E27FC236}">
                <a16:creationId xmlns:a16="http://schemas.microsoft.com/office/drawing/2014/main" id="{9658ACC7-ED86-2019-853F-3B121838169A}"/>
              </a:ext>
            </a:extLst>
          </p:cNvPr>
          <p:cNvSpPr/>
          <p:nvPr/>
        </p:nvSpPr>
        <p:spPr>
          <a:xfrm rot="5400000">
            <a:off x="348693" y="389793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64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dirty="0" err="1"/>
              <a:t>namelist_changes</a:t>
            </a:r>
            <a:endParaRPr lang="tr-TR" sz="4800" b="1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2400" b="1" dirty="0" err="1"/>
              <a:t>Use</a:t>
            </a:r>
            <a:r>
              <a:rPr lang="tr-TR" sz="2400" b="1" dirty="0"/>
              <a:t> </a:t>
            </a:r>
            <a:r>
              <a:rPr lang="tr-TR" sz="2400" b="1" dirty="0" err="1"/>
              <a:t>cases</a:t>
            </a:r>
            <a:endParaRPr lang="tr-T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In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>
                <a:solidFill>
                  <a:schemeClr val="accent2"/>
                </a:solidFill>
              </a:rPr>
              <a:t>runscripts</a:t>
            </a:r>
            <a:r>
              <a:rPr lang="tr-TR" sz="2400" dirty="0"/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tr-TR" sz="2400" dirty="0" err="1"/>
              <a:t>Make</a:t>
            </a:r>
            <a:r>
              <a:rPr lang="tr-TR" sz="2400" dirty="0"/>
              <a:t> </a:t>
            </a:r>
            <a:r>
              <a:rPr lang="tr-TR" sz="2400" dirty="0" err="1"/>
              <a:t>modifications</a:t>
            </a:r>
            <a:r>
              <a:rPr lang="tr-TR" sz="2400" dirty="0"/>
              <a:t> in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namelists</a:t>
            </a:r>
            <a:r>
              <a:rPr lang="tr-TR" sz="2400" dirty="0"/>
              <a:t> </a:t>
            </a:r>
            <a:r>
              <a:rPr lang="tr-TR" sz="2400" dirty="0" err="1"/>
              <a:t>specific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current</a:t>
            </a:r>
            <a:r>
              <a:rPr lang="tr-TR" sz="2400" dirty="0"/>
              <a:t> </a:t>
            </a:r>
            <a:r>
              <a:rPr lang="tr-TR" sz="2400" dirty="0" err="1"/>
              <a:t>experiment</a:t>
            </a:r>
            <a:endParaRPr lang="tr-TR" sz="2400" dirty="0"/>
          </a:p>
          <a:p>
            <a:endParaRPr lang="tr-TR" sz="2400" dirty="0"/>
          </a:p>
          <a:p>
            <a:r>
              <a:rPr lang="tr-TR" sz="2400" b="1" dirty="0" err="1"/>
              <a:t>Example</a:t>
            </a:r>
            <a:endParaRPr lang="tr-TR" sz="2400" b="1" dirty="0"/>
          </a:p>
          <a:p>
            <a:endParaRPr lang="tr-TR" sz="2400" b="1" dirty="0"/>
          </a:p>
          <a:p>
            <a:endParaRPr lang="tr-TR" sz="2400" b="1" dirty="0"/>
          </a:p>
          <a:p>
            <a:endParaRPr lang="tr-TR" sz="2400" b="1" dirty="0"/>
          </a:p>
          <a:p>
            <a:endParaRPr lang="tr-TR" sz="2400" b="1" dirty="0"/>
          </a:p>
          <a:p>
            <a:endParaRPr lang="tr-TR" sz="2400" b="1" dirty="0"/>
          </a:p>
          <a:p>
            <a:endParaRPr lang="tr-TR" sz="2400" b="1" dirty="0"/>
          </a:p>
          <a:p>
            <a:endParaRPr lang="tr-TR" sz="2400" b="1" dirty="0"/>
          </a:p>
          <a:p>
            <a:r>
              <a:rPr lang="tr-TR" sz="2400" b="1" dirty="0" err="1"/>
              <a:t>Purpose</a:t>
            </a:r>
            <a:endParaRPr lang="tr-T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User </a:t>
            </a:r>
            <a:r>
              <a:rPr lang="tr-TR" sz="2400" dirty="0" err="1"/>
              <a:t>only</a:t>
            </a:r>
            <a:r>
              <a:rPr lang="tr-TR" sz="2400" dirty="0"/>
              <a:t> </a:t>
            </a:r>
            <a:r>
              <a:rPr lang="tr-TR" sz="2400" dirty="0" err="1"/>
              <a:t>needs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modify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runscript</a:t>
            </a:r>
            <a:r>
              <a:rPr lang="tr-TR" sz="2400" dirty="0"/>
              <a:t> -&gt; </a:t>
            </a:r>
            <a:r>
              <a:rPr lang="tr-TR" sz="2400" dirty="0" err="1"/>
              <a:t>reproducibility</a:t>
            </a:r>
            <a:endParaRPr lang="tr-TR" sz="2400" dirty="0"/>
          </a:p>
        </p:txBody>
      </p:sp>
      <p:sp>
        <p:nvSpPr>
          <p:cNvPr id="18" name="Isosceles Triangle 6">
            <a:extLst>
              <a:ext uri="{FF2B5EF4-FFF2-40B4-BE49-F238E27FC236}">
                <a16:creationId xmlns:a16="http://schemas.microsoft.com/office/drawing/2014/main" id="{78008318-56E5-99F1-7DBE-250E03015468}"/>
              </a:ext>
            </a:extLst>
          </p:cNvPr>
          <p:cNvSpPr/>
          <p:nvPr/>
        </p:nvSpPr>
        <p:spPr>
          <a:xfrm rot="5400000">
            <a:off x="348693" y="300276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9D7D30-C50F-F321-A165-183DA4B6259E}"/>
              </a:ext>
            </a:extLst>
          </p:cNvPr>
          <p:cNvSpPr/>
          <p:nvPr/>
        </p:nvSpPr>
        <p:spPr>
          <a:xfrm>
            <a:off x="745089" y="3760859"/>
            <a:ext cx="10385898" cy="184665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sz="2400" b="1" dirty="0" err="1"/>
              <a:t>your_runscript.yaml</a:t>
            </a:r>
            <a:endParaRPr lang="en-US" sz="2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US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dirty="0">
                <a:solidFill>
                  <a:srgbClr val="0E6E35"/>
                </a:solidFill>
                <a:latin typeface="Courier" pitchFamily="2" charset="0"/>
              </a:rPr>
              <a:t>            paths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US" dirty="0" err="1">
                <a:solidFill>
                  <a:srgbClr val="0F7001"/>
                </a:solidFill>
                <a:latin typeface="Courier" pitchFamily="2" charset="0"/>
              </a:rPr>
              <a:t>ClimateDataPath</a:t>
            </a:r>
            <a:r>
              <a:rPr lang="en-US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dirty="0">
                <a:solidFill>
                  <a:srgbClr val="C100C4"/>
                </a:solidFill>
                <a:latin typeface="Courier" pitchFamily="2" charset="0"/>
              </a:rPr>
              <a:t>"/work/ab0995/a270152/fesom2/input/</a:t>
            </a:r>
            <a:r>
              <a:rPr lang="en-US" dirty="0" err="1">
                <a:solidFill>
                  <a:srgbClr val="C100C4"/>
                </a:solidFill>
                <a:latin typeface="Courier" pitchFamily="2" charset="0"/>
              </a:rPr>
              <a:t>init</a:t>
            </a:r>
            <a:r>
              <a:rPr lang="en-US" dirty="0">
                <a:solidFill>
                  <a:srgbClr val="C100C4"/>
                </a:solidFill>
                <a:latin typeface="Courier" pitchFamily="2" charset="0"/>
              </a:rPr>
              <a:t>/"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412DDB-0E84-E47B-83C0-5312033517B6}"/>
              </a:ext>
            </a:extLst>
          </p:cNvPr>
          <p:cNvSpPr/>
          <p:nvPr/>
        </p:nvSpPr>
        <p:spPr>
          <a:xfrm>
            <a:off x="4532899" y="2837530"/>
            <a:ext cx="7444205" cy="18466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 err="1"/>
              <a:t>namelist.config</a:t>
            </a:r>
            <a:endParaRPr lang="en-US" sz="2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dirty="0"/>
              <a:t>&amp;paths</a:t>
            </a:r>
          </a:p>
          <a:p>
            <a:r>
              <a:rPr lang="en-US" dirty="0" err="1"/>
              <a:t>MeshPath</a:t>
            </a:r>
            <a:r>
              <a:rPr lang="en-US" dirty="0"/>
              <a:t>='/work/ollie/projects/</a:t>
            </a:r>
            <a:r>
              <a:rPr lang="en-US" dirty="0" err="1"/>
              <a:t>clidyn</a:t>
            </a:r>
            <a:r>
              <a:rPr lang="en-US" dirty="0"/>
              <a:t>/FESOM2/meshes/core2/'</a:t>
            </a:r>
          </a:p>
          <a:p>
            <a:r>
              <a:rPr lang="en-US" b="1" dirty="0" err="1"/>
              <a:t>ClimateDataPath</a:t>
            </a:r>
            <a:r>
              <a:rPr lang="en-US" dirty="0"/>
              <a:t>='/work/ollie/projects/</a:t>
            </a:r>
            <a:r>
              <a:rPr lang="en-US" dirty="0" err="1"/>
              <a:t>clidyn</a:t>
            </a:r>
            <a:r>
              <a:rPr lang="en-US" dirty="0"/>
              <a:t>/FESOM2/hydrography/phc3.0/'</a:t>
            </a:r>
          </a:p>
          <a:p>
            <a:r>
              <a:rPr lang="en-US" dirty="0" err="1"/>
              <a:t>ResultPath</a:t>
            </a:r>
            <a:r>
              <a:rPr lang="en-US" dirty="0"/>
              <a:t>='../</a:t>
            </a:r>
            <a:r>
              <a:rPr lang="en-US" dirty="0" err="1"/>
              <a:t>result_tmp</a:t>
            </a:r>
            <a:r>
              <a:rPr lang="en-US" dirty="0"/>
              <a:t>/'</a:t>
            </a:r>
          </a:p>
          <a:p>
            <a:r>
              <a:rPr lang="en-US" dirty="0"/>
              <a:t>/</a:t>
            </a:r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193B25F2-9ACE-3AA1-A26D-7CF7384C17DE}"/>
              </a:ext>
            </a:extLst>
          </p:cNvPr>
          <p:cNvSpPr/>
          <p:nvPr/>
        </p:nvSpPr>
        <p:spPr>
          <a:xfrm rot="5400000">
            <a:off x="348693" y="588091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496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dirty="0" err="1"/>
              <a:t>namelist_changes</a:t>
            </a:r>
            <a:endParaRPr lang="tr-TR" sz="4800" b="1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2400" b="1" dirty="0" err="1"/>
              <a:t>Use</a:t>
            </a:r>
            <a:r>
              <a:rPr lang="tr-TR" sz="2400" b="1" dirty="0"/>
              <a:t> </a:t>
            </a:r>
            <a:r>
              <a:rPr lang="tr-TR" sz="2400" b="1" dirty="0" err="1"/>
              <a:t>cases</a:t>
            </a:r>
            <a:endParaRPr lang="tr-T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In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>
                <a:solidFill>
                  <a:schemeClr val="accent2"/>
                </a:solidFill>
              </a:rPr>
              <a:t>configuration</a:t>
            </a:r>
            <a:r>
              <a:rPr lang="tr-TR" sz="2400" dirty="0">
                <a:solidFill>
                  <a:schemeClr val="accent2"/>
                </a:solidFill>
              </a:rPr>
              <a:t> </a:t>
            </a:r>
            <a:r>
              <a:rPr lang="tr-TR" sz="2400" dirty="0" err="1">
                <a:solidFill>
                  <a:schemeClr val="accent2"/>
                </a:solidFill>
              </a:rPr>
              <a:t>files</a:t>
            </a:r>
            <a:r>
              <a:rPr lang="tr-TR" sz="2400" dirty="0"/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tr-TR" sz="2400" dirty="0"/>
              <a:t>Define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yaml</a:t>
            </a:r>
            <a:r>
              <a:rPr lang="tr-TR" sz="2400" dirty="0"/>
              <a:t> </a:t>
            </a:r>
            <a:r>
              <a:rPr lang="tr-TR" sz="2400" dirty="0" err="1"/>
              <a:t>variables</a:t>
            </a:r>
            <a:r>
              <a:rPr lang="tr-TR" sz="2400" dirty="0"/>
              <a:t> </a:t>
            </a:r>
            <a:r>
              <a:rPr lang="tr-TR" sz="2400" dirty="0" err="1"/>
              <a:t>through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ESM-Tools </a:t>
            </a:r>
            <a:r>
              <a:rPr lang="tr-TR" sz="2400" dirty="0" err="1"/>
              <a:t>extended-syntax</a:t>
            </a:r>
            <a:r>
              <a:rPr lang="tr-TR" sz="2400" dirty="0"/>
              <a:t> (</a:t>
            </a:r>
            <a:r>
              <a:rPr lang="tr-TR" sz="2400" dirty="0" err="1"/>
              <a:t>i.e</a:t>
            </a:r>
            <a:r>
              <a:rPr lang="tr-TR" sz="2400" dirty="0"/>
              <a:t>. </a:t>
            </a:r>
            <a:r>
              <a:rPr lang="tr-TR" sz="2400" dirty="0" err="1">
                <a:solidFill>
                  <a:schemeClr val="accent2"/>
                </a:solidFill>
              </a:rPr>
              <a:t>choose</a:t>
            </a:r>
            <a:r>
              <a:rPr lang="tr-TR" sz="2400" dirty="0">
                <a:solidFill>
                  <a:schemeClr val="accent2"/>
                </a:solidFill>
              </a:rPr>
              <a:t>_ </a:t>
            </a:r>
            <a:r>
              <a:rPr lang="tr-TR" sz="2400" dirty="0" err="1">
                <a:solidFill>
                  <a:schemeClr val="accent2"/>
                </a:solidFill>
              </a:rPr>
              <a:t>blocks</a:t>
            </a:r>
            <a:r>
              <a:rPr lang="tr-TR" sz="2400" dirty="0"/>
              <a:t>, </a:t>
            </a:r>
            <a:r>
              <a:rPr lang="tr-TR" sz="2400" dirty="0" err="1">
                <a:solidFill>
                  <a:schemeClr val="accent2"/>
                </a:solidFill>
              </a:rPr>
              <a:t>variable</a:t>
            </a:r>
            <a:r>
              <a:rPr lang="tr-TR" sz="2400" dirty="0">
                <a:solidFill>
                  <a:schemeClr val="accent2"/>
                </a:solidFill>
              </a:rPr>
              <a:t> </a:t>
            </a:r>
            <a:r>
              <a:rPr lang="tr-TR" sz="2400" dirty="0" err="1">
                <a:solidFill>
                  <a:schemeClr val="accent2"/>
                </a:solidFill>
              </a:rPr>
              <a:t>calls</a:t>
            </a:r>
            <a:r>
              <a:rPr lang="tr-TR" sz="2400" dirty="0"/>
              <a:t>, …)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tr-TR" sz="2400" dirty="0" err="1"/>
              <a:t>Use</a:t>
            </a:r>
            <a:r>
              <a:rPr lang="tr-TR" sz="2400" dirty="0"/>
              <a:t> </a:t>
            </a:r>
            <a:r>
              <a:rPr lang="tr-TR" sz="2400" dirty="0" err="1"/>
              <a:t>those</a:t>
            </a:r>
            <a:r>
              <a:rPr lang="tr-TR" sz="2400" dirty="0"/>
              <a:t> </a:t>
            </a:r>
            <a:r>
              <a:rPr lang="tr-TR" sz="2400" dirty="0" err="1"/>
              <a:t>variables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make</a:t>
            </a:r>
            <a:r>
              <a:rPr lang="tr-TR" sz="2400" dirty="0"/>
              <a:t> </a:t>
            </a:r>
            <a:r>
              <a:rPr lang="tr-TR" sz="2400" dirty="0" err="1"/>
              <a:t>automatic</a:t>
            </a:r>
            <a:r>
              <a:rPr lang="tr-TR" sz="2400" dirty="0"/>
              <a:t> </a:t>
            </a:r>
            <a:r>
              <a:rPr lang="tr-TR" sz="2400" dirty="0" err="1"/>
              <a:t>changes</a:t>
            </a:r>
            <a:r>
              <a:rPr lang="tr-TR" sz="2400" dirty="0"/>
              <a:t> </a:t>
            </a:r>
            <a:r>
              <a:rPr lang="tr-TR" sz="2400" dirty="0" err="1"/>
              <a:t>into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namelists</a:t>
            </a:r>
            <a:endParaRPr lang="tr-TR" sz="2400" dirty="0"/>
          </a:p>
          <a:p>
            <a:endParaRPr lang="tr-TR" sz="2400" dirty="0"/>
          </a:p>
          <a:p>
            <a:r>
              <a:rPr lang="tr-TR" sz="2400" b="1" dirty="0" err="1"/>
              <a:t>Example</a:t>
            </a:r>
            <a:endParaRPr lang="tr-TR" sz="2400" b="1" dirty="0"/>
          </a:p>
          <a:p>
            <a:endParaRPr lang="tr-TR" sz="2400" b="1" dirty="0"/>
          </a:p>
          <a:p>
            <a:endParaRPr lang="tr-TR" sz="2400" dirty="0"/>
          </a:p>
        </p:txBody>
      </p:sp>
      <p:sp>
        <p:nvSpPr>
          <p:cNvPr id="18" name="Isosceles Triangle 6">
            <a:extLst>
              <a:ext uri="{FF2B5EF4-FFF2-40B4-BE49-F238E27FC236}">
                <a16:creationId xmlns:a16="http://schemas.microsoft.com/office/drawing/2014/main" id="{78008318-56E5-99F1-7DBE-250E03015468}"/>
              </a:ext>
            </a:extLst>
          </p:cNvPr>
          <p:cNvSpPr/>
          <p:nvPr/>
        </p:nvSpPr>
        <p:spPr>
          <a:xfrm rot="5400000">
            <a:off x="348693" y="372232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C1CA6A-C8D5-CA17-270A-5C749D2A45F5}"/>
              </a:ext>
            </a:extLst>
          </p:cNvPr>
          <p:cNvSpPr/>
          <p:nvPr/>
        </p:nvSpPr>
        <p:spPr>
          <a:xfrm>
            <a:off x="3760475" y="3583750"/>
            <a:ext cx="6027907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/>
              <a:t>fesom-2.1.yaml</a:t>
            </a:r>
            <a:endParaRPr lang="en-US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clockinit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daynew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daynew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yearnew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yearnew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   calendar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include_fleapyear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leapyear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   paths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MeshPath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mesh_dir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          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ClimateDataPath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b="1" dirty="0" err="1">
                <a:solidFill>
                  <a:srgbClr val="C100C4"/>
                </a:solidFill>
                <a:latin typeface="Courier" pitchFamily="2" charset="0"/>
              </a:rPr>
              <a:t>climate_data_dir</a:t>
            </a:r>
            <a:r>
              <a:rPr lang="en-US" sz="1200" b="1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ResultPath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work_dir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   timestep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step_per_day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steps_per_day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run_length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restart_rate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b="1" dirty="0">
                <a:solidFill>
                  <a:srgbClr val="0F7001"/>
                </a:solidFill>
                <a:latin typeface="Courier" pitchFamily="2" charset="0"/>
              </a:rPr>
              <a:t>                        </a:t>
            </a:r>
            <a:r>
              <a:rPr lang="en-US" sz="1200" b="1" dirty="0" err="1">
                <a:solidFill>
                  <a:srgbClr val="0F7001"/>
                </a:solidFill>
                <a:latin typeface="Courier" pitchFamily="2" charset="0"/>
              </a:rPr>
              <a:t>run_length_unit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b="1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b="1" dirty="0" err="1">
                <a:solidFill>
                  <a:srgbClr val="C100C4"/>
                </a:solidFill>
                <a:latin typeface="Courier" pitchFamily="2" charset="0"/>
              </a:rPr>
              <a:t>restart_unit</a:t>
            </a:r>
            <a:r>
              <a:rPr lang="en-US" sz="1200" b="1" dirty="0">
                <a:solidFill>
                  <a:srgbClr val="C100C4"/>
                </a:solidFill>
                <a:latin typeface="Courier" pitchFamily="2" charset="0"/>
              </a:rPr>
              <a:t>}”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7325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314</Words>
  <Application>Microsoft Macintosh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Courier</vt:lpstr>
      <vt:lpstr>Courier New</vt:lpstr>
      <vt:lpstr>Courier-Bold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Earth-System Modellers    A modular infrastructure for stand-alone and coupled Earth System Modelling </dc:title>
  <dc:creator>Deniz Ural</dc:creator>
  <cp:lastModifiedBy>Miguel A</cp:lastModifiedBy>
  <cp:revision>9</cp:revision>
  <dcterms:created xsi:type="dcterms:W3CDTF">2022-04-13T12:18:39Z</dcterms:created>
  <dcterms:modified xsi:type="dcterms:W3CDTF">2022-04-14T11:38:25Z</dcterms:modified>
</cp:coreProperties>
</file>