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namelist_changes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a yaml </a:t>
            </a:r>
            <a:r>
              <a:rPr lang="en-GB" sz="2400">
                <a:solidFill>
                  <a:schemeClr val="accent2"/>
                </a:solidFill>
              </a:rPr>
              <a:t>dictionary</a:t>
            </a:r>
            <a:r>
              <a:rPr lang="en-GB" sz="2400"/>
              <a:t> with an extended functionality in ESM-Tools</a:t>
            </a:r>
          </a:p>
          <a:p>
            <a:endParaRPr lang="en-GB" sz="2400"/>
          </a:p>
          <a:p>
            <a:endParaRPr lang="en-GB" sz="2400"/>
          </a:p>
          <a:p>
            <a:r>
              <a:rPr lang="en-GB" sz="2400"/>
              <a:t>Allows changing the namelists through the </a:t>
            </a:r>
            <a:r>
              <a:rPr lang="en-GB" sz="2400">
                <a:solidFill>
                  <a:schemeClr val="accent2"/>
                </a:solidFill>
              </a:rPr>
              <a:t>runscripts </a:t>
            </a:r>
            <a:r>
              <a:rPr lang="en-GB" sz="2400"/>
              <a:t>and the </a:t>
            </a:r>
            <a:r>
              <a:rPr lang="en-GB" sz="2400">
                <a:solidFill>
                  <a:schemeClr val="accent2"/>
                </a:solidFill>
              </a:rPr>
              <a:t>configuration files</a:t>
            </a:r>
          </a:p>
          <a:p>
            <a:endParaRPr lang="en-GB" sz="2400">
              <a:solidFill>
                <a:schemeClr val="accent2"/>
              </a:solidFill>
            </a:endParaRPr>
          </a:p>
          <a:p>
            <a:endParaRPr lang="en-GB" sz="2400">
              <a:solidFill>
                <a:schemeClr val="accent2"/>
              </a:solidFill>
            </a:endParaRPr>
          </a:p>
          <a:p>
            <a:r>
              <a:rPr lang="en-GB" sz="2400" b="1"/>
              <a:t>Syntax</a:t>
            </a:r>
          </a:p>
          <a:p>
            <a:endParaRPr lang="en-GB" sz="2400" b="1"/>
          </a:p>
          <a:p>
            <a:endParaRPr lang="en-GB" sz="2400" b="1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79985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170562" y="4406817"/>
            <a:ext cx="4792494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&lt;namelist_name&gt;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     &lt;namelist_section-1&gt;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F7001"/>
                </a:solidFill>
                <a:latin typeface="Courier" pitchFamily="2" charset="0"/>
              </a:rPr>
              <a:t>              &lt;variable-1&gt;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&lt;value-1&gt;</a:t>
            </a:r>
          </a:p>
          <a:p>
            <a:r>
              <a:rPr lang="en-GB" sz="1600">
                <a:solidFill>
                  <a:srgbClr val="0F7001"/>
                </a:solidFill>
                <a:latin typeface="Courier" pitchFamily="2" charset="0"/>
              </a:rPr>
              <a:t>              &lt;</a:t>
            </a:r>
            <a:r>
              <a:rPr lang="en-GB" sz="1400">
                <a:solidFill>
                  <a:srgbClr val="0F7001"/>
                </a:solidFill>
                <a:latin typeface="Courier" pitchFamily="2" charset="0"/>
              </a:rPr>
              <a:t>variable-2</a:t>
            </a:r>
            <a:r>
              <a:rPr lang="en-GB" sz="1600">
                <a:solidFill>
                  <a:srgbClr val="0F7001"/>
                </a:solidFill>
                <a:latin typeface="Courier" pitchFamily="2" charset="0"/>
              </a:rPr>
              <a:t>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&lt;value-2&gt;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60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389793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namelist_changes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 the </a:t>
            </a:r>
            <a:r>
              <a:rPr lang="en-GB" sz="2400">
                <a:solidFill>
                  <a:schemeClr val="accent2"/>
                </a:solidFill>
              </a:rPr>
              <a:t>runscripts</a:t>
            </a:r>
            <a:r>
              <a:rPr lang="en-GB" sz="240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/>
              <a:t>Make modifications in the namelists specific to the current experiment</a:t>
            </a:r>
          </a:p>
          <a:p>
            <a:endParaRPr lang="en-GB" sz="2400"/>
          </a:p>
          <a:p>
            <a:r>
              <a:rPr lang="en-GB" sz="2400" b="1"/>
              <a:t>Example</a:t>
            </a:r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r>
              <a:rPr lang="en-GB" sz="2400" b="1"/>
              <a:t>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User only needs to modify the runscript -&gt; reproducibility</a:t>
            </a:r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300276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D7D30-C50F-F321-A165-183DA4B6259E}"/>
              </a:ext>
            </a:extLst>
          </p:cNvPr>
          <p:cNvSpPr/>
          <p:nvPr/>
        </p:nvSpPr>
        <p:spPr>
          <a:xfrm>
            <a:off x="745089" y="3760859"/>
            <a:ext cx="10385898" cy="18466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/>
              <a:t>your_runscript.yaml</a:t>
            </a:r>
            <a:endParaRPr lang="en-GB" sz="240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>
                <a:solidFill>
                  <a:srgbClr val="0E6E35"/>
                </a:solidFill>
                <a:latin typeface="Courier" pitchFamily="2" charset="0"/>
              </a:rPr>
              <a:t>    namelist_changes</a:t>
            </a:r>
            <a:r>
              <a:rPr lang="en-GB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>
                <a:solidFill>
                  <a:srgbClr val="0E6E35"/>
                </a:solidFill>
                <a:latin typeface="Courier" pitchFamily="2" charset="0"/>
              </a:rPr>
              <a:t>        namelist.config</a:t>
            </a:r>
            <a:r>
              <a:rPr lang="en-GB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>
                <a:solidFill>
                  <a:srgbClr val="0E6E35"/>
                </a:solidFill>
                <a:latin typeface="Courier" pitchFamily="2" charset="0"/>
              </a:rPr>
              <a:t>            paths</a:t>
            </a:r>
            <a:r>
              <a:rPr lang="en-GB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>
                <a:solidFill>
                  <a:srgbClr val="0F7001"/>
                </a:solidFill>
                <a:latin typeface="Courier" pitchFamily="2" charset="0"/>
              </a:rPr>
              <a:t>                ClimateDataPath</a:t>
            </a:r>
            <a:r>
              <a:rPr lang="en-GB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>
                <a:solidFill>
                  <a:srgbClr val="C100C4"/>
                </a:solidFill>
                <a:latin typeface="Courier" pitchFamily="2" charset="0"/>
              </a:rPr>
              <a:t>"/work/ab0995/a270152/fesom2/input/init/"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12DDB-0E84-E47B-83C0-5312033517B6}"/>
              </a:ext>
            </a:extLst>
          </p:cNvPr>
          <p:cNvSpPr/>
          <p:nvPr/>
        </p:nvSpPr>
        <p:spPr>
          <a:xfrm>
            <a:off x="4532899" y="2837530"/>
            <a:ext cx="7444205" cy="184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/>
              <a:t>namelist.config</a:t>
            </a:r>
            <a:endParaRPr lang="en-GB" sz="240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/>
              <a:t>&amp;paths</a:t>
            </a:r>
          </a:p>
          <a:p>
            <a:r>
              <a:rPr lang="en-GB"/>
              <a:t>MeshPath='/work/ollie/projects/clidyn/FESOM2/meshes/core2/'</a:t>
            </a:r>
          </a:p>
          <a:p>
            <a:r>
              <a:rPr lang="en-GB" b="1"/>
              <a:t>ClimateDataPath</a:t>
            </a:r>
            <a:r>
              <a:rPr lang="en-GB"/>
              <a:t>='/work/ollie/projects/clidyn/FESOM2/hydrography/phc3.0/'</a:t>
            </a:r>
          </a:p>
          <a:p>
            <a:r>
              <a:rPr lang="en-GB"/>
              <a:t>ResultPath='../result_tmp/'</a:t>
            </a:r>
          </a:p>
          <a:p>
            <a:r>
              <a:rPr lang="en-GB"/>
              <a:t>/</a:t>
            </a: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193B25F2-9ACE-3AA1-A26D-7CF7384C17DE}"/>
              </a:ext>
            </a:extLst>
          </p:cNvPr>
          <p:cNvSpPr/>
          <p:nvPr/>
        </p:nvSpPr>
        <p:spPr>
          <a:xfrm rot="5400000">
            <a:off x="348693" y="588091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namelist_changes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 the </a:t>
            </a:r>
            <a:r>
              <a:rPr lang="en-GB" sz="2400">
                <a:solidFill>
                  <a:schemeClr val="accent2"/>
                </a:solidFill>
              </a:rPr>
              <a:t>configuration files</a:t>
            </a:r>
            <a:r>
              <a:rPr lang="en-GB" sz="240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/>
              <a:t>Define the yaml variables through the ESM-Tools extended-syntax (i.e. </a:t>
            </a:r>
            <a:r>
              <a:rPr lang="en-GB" sz="2400">
                <a:solidFill>
                  <a:schemeClr val="accent2"/>
                </a:solidFill>
              </a:rPr>
              <a:t>choose_ blocks</a:t>
            </a:r>
            <a:r>
              <a:rPr lang="en-GB" sz="2400"/>
              <a:t>, </a:t>
            </a:r>
            <a:r>
              <a:rPr lang="en-GB" sz="2400">
                <a:solidFill>
                  <a:schemeClr val="accent2"/>
                </a:solidFill>
              </a:rPr>
              <a:t>variable calls</a:t>
            </a:r>
            <a:r>
              <a:rPr lang="en-GB" sz="2400"/>
              <a:t>, 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/>
              <a:t>Use those variables to make automatic changes into the namelists</a:t>
            </a:r>
          </a:p>
          <a:p>
            <a:endParaRPr lang="en-GB" sz="2400"/>
          </a:p>
          <a:p>
            <a:r>
              <a:rPr lang="en-GB" sz="2400" b="1"/>
              <a:t>Example</a:t>
            </a:r>
          </a:p>
          <a:p>
            <a:endParaRPr lang="en-GB" sz="2400" b="1"/>
          </a:p>
          <a:p>
            <a:endParaRPr lang="en-GB" sz="2400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37223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1CA6A-C8D5-CA17-270A-5C749D2A45F5}"/>
              </a:ext>
            </a:extLst>
          </p:cNvPr>
          <p:cNvSpPr/>
          <p:nvPr/>
        </p:nvSpPr>
        <p:spPr>
          <a:xfrm>
            <a:off x="3760475" y="3583750"/>
            <a:ext cx="6027907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/>
              <a:t>fesom-2.1.yaml</a:t>
            </a:r>
            <a:endParaRPr lang="en-GB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namelist.config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clockinit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daynew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"${daynew}”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yearnew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"${yearnew}”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calendar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include_fleapyear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"${leapyear}”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paths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MeshPath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"${mesh_dir}”</a:t>
            </a:r>
          </a:p>
          <a:p>
            <a:r>
              <a:rPr lang="en-GB" sz="1200" b="1">
                <a:solidFill>
                  <a:srgbClr val="0F7001"/>
                </a:solidFill>
                <a:latin typeface="Courier" pitchFamily="2" charset="0"/>
              </a:rPr>
              <a:t>                        ClimateDataPath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b="1">
                <a:solidFill>
                  <a:srgbClr val="C100C4"/>
                </a:solidFill>
                <a:latin typeface="Courier" pitchFamily="2" charset="0"/>
              </a:rPr>
              <a:t>"${climate_data_dir}”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ResultPath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"${work_dir}”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timestep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step_per_day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"${steps_per_day}”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    run_length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"${restart_rate}”</a:t>
            </a:r>
          </a:p>
          <a:p>
            <a:r>
              <a:rPr lang="en-GB" sz="1200" b="1">
                <a:solidFill>
                  <a:srgbClr val="0F7001"/>
                </a:solidFill>
                <a:latin typeface="Courier" pitchFamily="2" charset="0"/>
              </a:rPr>
              <a:t>                        run_length_unit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b="1">
                <a:solidFill>
                  <a:srgbClr val="C100C4"/>
                </a:solidFill>
                <a:latin typeface="Courier" pitchFamily="2" charset="0"/>
              </a:rPr>
              <a:t>"${restart_unit}”</a:t>
            </a:r>
            <a:endParaRPr lang="en-GB" sz="1200" b="1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314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Courier New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10</cp:revision>
  <dcterms:created xsi:type="dcterms:W3CDTF">2022-04-13T12:18:39Z</dcterms:created>
  <dcterms:modified xsi:type="dcterms:W3CDTF">2022-04-14T13:37:59Z</dcterms:modified>
</cp:coreProperties>
</file>