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CE6"/>
    <a:srgbClr val="ED7D31"/>
    <a:srgbClr val="FBC002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/>
              <a:t> </a:t>
            </a:r>
            <a:r>
              <a:rPr lang="en-GB" sz="4800" b="1"/>
              <a:t>choose_</a:t>
            </a:r>
            <a:r>
              <a:rPr lang="en-GB" sz="4800"/>
              <a:t> blocks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633185"/>
            <a:ext cx="10069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err="1"/>
              <a:t>yaml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/>
                </a:solidFill>
              </a:rPr>
              <a:t>dictionary</a:t>
            </a:r>
            <a:r>
              <a:rPr lang="en-GB" sz="2400" dirty="0"/>
              <a:t> with an extended functionality in ESM-Tools</a:t>
            </a:r>
          </a:p>
          <a:p>
            <a:endParaRPr lang="en-GB" sz="2400" b="1" dirty="0">
              <a:solidFill>
                <a:srgbClr val="00B0F0"/>
              </a:solidFill>
            </a:endParaRPr>
          </a:p>
          <a:p>
            <a:endParaRPr lang="en-GB" sz="2400" b="1" dirty="0">
              <a:solidFill>
                <a:srgbClr val="00B0F0"/>
              </a:solidFill>
            </a:endParaRPr>
          </a:p>
          <a:p>
            <a:r>
              <a:rPr lang="en-GB" sz="2400" b="1" dirty="0">
                <a:solidFill>
                  <a:srgbClr val="00B0F0"/>
                </a:solidFill>
              </a:rPr>
              <a:t>choose_ blocks</a:t>
            </a:r>
            <a:r>
              <a:rPr lang="en-GB" sz="2400" dirty="0"/>
              <a:t> are what in programming languages is known as a</a:t>
            </a:r>
            <a:r>
              <a:rPr lang="en-GB" sz="2400" b="1" dirty="0">
                <a:solidFill>
                  <a:srgbClr val="00B0F0"/>
                </a:solidFill>
              </a:rPr>
              <a:t> select case </a:t>
            </a:r>
            <a:r>
              <a:rPr lang="en-GB" sz="2400" dirty="0"/>
              <a:t>or</a:t>
            </a:r>
            <a:endParaRPr lang="en-GB" sz="2400" b="1" dirty="0"/>
          </a:p>
          <a:p>
            <a:r>
              <a:rPr lang="en-GB" sz="2400" dirty="0"/>
              <a:t> </a:t>
            </a:r>
            <a:r>
              <a:rPr lang="en-GB" sz="2400" b="1" dirty="0">
                <a:solidFill>
                  <a:srgbClr val="00B0F0"/>
                </a:solidFill>
              </a:rPr>
              <a:t>switch statements</a:t>
            </a:r>
          </a:p>
          <a:p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A5C11-451B-36E8-EB32-75FB5E8A896F}"/>
              </a:ext>
            </a:extLst>
          </p:cNvPr>
          <p:cNvSpPr txBox="1"/>
          <p:nvPr/>
        </p:nvSpPr>
        <p:spPr>
          <a:xfrm>
            <a:off x="236249" y="3913282"/>
            <a:ext cx="31470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Fortran</a:t>
            </a:r>
          </a:p>
          <a:p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SELECT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&lt;selector&gt;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1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1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2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2</a:t>
            </a:r>
          </a:p>
          <a:p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        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END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SELECT</a:t>
            </a:r>
            <a:endParaRPr lang="en-GB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C2F67-72D4-AF38-F44B-CEBFB80AC74A}"/>
              </a:ext>
            </a:extLst>
          </p:cNvPr>
          <p:cNvSpPr txBox="1"/>
          <p:nvPr/>
        </p:nvSpPr>
        <p:spPr>
          <a:xfrm>
            <a:off x="6474834" y="3913282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Matlab</a:t>
            </a:r>
          </a:p>
          <a:p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switch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&lt;selector&gt;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1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1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2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2</a:t>
            </a:r>
          </a:p>
          <a:p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end</a:t>
            </a:r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69296-4A01-929F-5C98-588883FDFDA5}"/>
              </a:ext>
            </a:extLst>
          </p:cNvPr>
          <p:cNvSpPr txBox="1"/>
          <p:nvPr/>
        </p:nvSpPr>
        <p:spPr>
          <a:xfrm>
            <a:off x="9285549" y="3913282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ESM-Tools</a:t>
            </a:r>
          </a:p>
          <a:p>
            <a:r>
              <a:rPr lang="en-GB" sz="1600">
                <a:solidFill>
                  <a:srgbClr val="0E6E35"/>
                </a:solidFill>
                <a:latin typeface="Courier" pitchFamily="2" charset="0"/>
              </a:rPr>
              <a:t>choose_&lt;selector&gt;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GB" sz="1600" b="1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60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GB" sz="1600" b="1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GB" sz="1600"/>
          </a:p>
          <a:p>
            <a:endParaRPr lang="en-GB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5DA69-9F14-2825-D575-E3F5DA7BBD77}"/>
              </a:ext>
            </a:extLst>
          </p:cNvPr>
          <p:cNvSpPr txBox="1"/>
          <p:nvPr/>
        </p:nvSpPr>
        <p:spPr>
          <a:xfrm>
            <a:off x="3540688" y="3913282"/>
            <a:ext cx="277672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Bash</a:t>
            </a:r>
          </a:p>
          <a:p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expression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pattern-1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GB" sz="1600" b="1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pattern-2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GB" sz="1600" b="1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        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esac</a:t>
            </a:r>
            <a:endParaRPr lang="en-GB" sz="160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6EF375BF-D2DF-E58C-5FC8-D13EA0C9CEED}"/>
              </a:ext>
            </a:extLst>
          </p:cNvPr>
          <p:cNvSpPr/>
          <p:nvPr/>
        </p:nvSpPr>
        <p:spPr>
          <a:xfrm rot="5400000">
            <a:off x="348693" y="280575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/>
              <a:t> </a:t>
            </a:r>
            <a:r>
              <a:rPr lang="en-GB" sz="4800" b="1"/>
              <a:t>choose_</a:t>
            </a:r>
            <a:r>
              <a:rPr lang="en-GB" sz="4800"/>
              <a:t> blocks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/>
              <a:t>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in any yaml file, but normally in the </a:t>
            </a:r>
            <a:r>
              <a:rPr lang="en-GB" sz="2400">
                <a:solidFill>
                  <a:srgbClr val="ED7D31"/>
                </a:solidFill>
              </a:rPr>
              <a:t>configuration files</a:t>
            </a:r>
          </a:p>
          <a:p>
            <a:endParaRPr lang="en-GB" sz="2400"/>
          </a:p>
          <a:p>
            <a:r>
              <a:rPr lang="en-GB" sz="2400" b="1"/>
              <a:t>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allows to control a full set of configurations under one single selector variable</a:t>
            </a:r>
          </a:p>
          <a:p>
            <a:endParaRPr lang="en-GB" sz="2400"/>
          </a:p>
          <a:p>
            <a:r>
              <a:rPr lang="en-GB" sz="2400" b="1"/>
              <a:t>Example</a:t>
            </a:r>
          </a:p>
          <a:p>
            <a:endParaRPr lang="en-GB" sz="2400" b="1"/>
          </a:p>
          <a:p>
            <a:endParaRPr lang="en-GB" sz="240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259401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78008318-56E5-99F1-7DBE-250E03015468}"/>
              </a:ext>
            </a:extLst>
          </p:cNvPr>
          <p:cNvSpPr/>
          <p:nvPr/>
        </p:nvSpPr>
        <p:spPr>
          <a:xfrm rot="5400000">
            <a:off x="348693" y="407909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460922-D5EC-B377-CE0C-6989E9DD2AE0}"/>
              </a:ext>
            </a:extLst>
          </p:cNvPr>
          <p:cNvSpPr txBox="1"/>
          <p:nvPr/>
        </p:nvSpPr>
        <p:spPr>
          <a:xfrm>
            <a:off x="917184" y="4642346"/>
            <a:ext cx="659988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sz="2000" b="1"/>
              <a:t>fesom-2.1.yaml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add_namelist_changes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    namelist.config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use_icebergs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C100C4"/>
                </a:solidFill>
                <a:latin typeface="Courier" pitchFamily="2" charset="0"/>
              </a:rPr>
              <a:t>"${use_icebergs}”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use_icesheet_coupling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C100C4"/>
                </a:solidFill>
                <a:latin typeface="Courier" pitchFamily="2" charset="0"/>
              </a:rPr>
              <a:t>"${use_icesheet_coupling}”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steps_per_ib_step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GB" sz="1200"/>
          </a:p>
          <a:p>
            <a:endParaRPr lang="en-GB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00F45B-3DC7-C3D2-0834-0C800AF4037F}"/>
              </a:ext>
            </a:extLst>
          </p:cNvPr>
          <p:cNvSpPr txBox="1"/>
          <p:nvPr/>
        </p:nvSpPr>
        <p:spPr>
          <a:xfrm>
            <a:off x="8394927" y="4642346"/>
            <a:ext cx="2330638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sz="2000" b="1"/>
              <a:t>your_runscript.yaml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icb_code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 True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57325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dirty="0"/>
              <a:t> </a:t>
            </a:r>
            <a:r>
              <a:rPr lang="en-GB" sz="4800" b="1" dirty="0"/>
              <a:t>choose_</a:t>
            </a:r>
            <a:r>
              <a:rPr lang="en-GB" sz="4800" dirty="0"/>
              <a:t> blocks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6798937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r>
              <a:rPr lang="en-GB" sz="2400" b="1" dirty="0"/>
              <a:t>Advance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Allows for selecting a case based on variables in a different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Allows to set an statement if the value does not match a case</a:t>
            </a:r>
          </a:p>
          <a:p>
            <a:endParaRPr lang="en-GB" sz="2400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337626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E53FE-6BBC-2685-0C0E-271806697DF0}"/>
              </a:ext>
            </a:extLst>
          </p:cNvPr>
          <p:cNvSpPr txBox="1"/>
          <p:nvPr/>
        </p:nvSpPr>
        <p:spPr>
          <a:xfrm>
            <a:off x="2680468" y="1577661"/>
            <a:ext cx="2694969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GB" sz="1200" dirty="0" err="1">
                <a:solidFill>
                  <a:srgbClr val="0E6E35"/>
                </a:solidFill>
                <a:latin typeface="Courier" pitchFamily="2" charset="0"/>
              </a:rPr>
              <a:t>selector_variable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6E9E8-B231-0E8C-B73C-FC0DD1F2B62C}"/>
              </a:ext>
            </a:extLst>
          </p:cNvPr>
          <p:cNvSpPr txBox="1"/>
          <p:nvPr/>
        </p:nvSpPr>
        <p:spPr>
          <a:xfrm>
            <a:off x="8016292" y="4994619"/>
            <a:ext cx="362471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GB" sz="1200" dirty="0">
                <a:solidFill>
                  <a:srgbClr val="FFC000"/>
                </a:solidFill>
                <a:latin typeface="Courier" pitchFamily="2" charset="0"/>
              </a:rPr>
              <a:t>section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&gt;.&lt;</a:t>
            </a:r>
            <a:r>
              <a:rPr lang="en-GB" sz="1200" dirty="0" err="1">
                <a:solidFill>
                  <a:srgbClr val="FFC000"/>
                </a:solidFill>
                <a:latin typeface="Courier" pitchFamily="2" charset="0"/>
              </a:rPr>
              <a:t>selector_variable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“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*”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</a:p>
          <a:p>
            <a:r>
              <a:rPr lang="en-GB" sz="1200" dirty="0"/>
              <a:t>                   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statements-3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A2699-82BA-A9A4-E139-7DC262A0C222}"/>
              </a:ext>
            </a:extLst>
          </p:cNvPr>
          <p:cNvSpPr txBox="1"/>
          <p:nvPr/>
        </p:nvSpPr>
        <p:spPr>
          <a:xfrm>
            <a:off x="3899724" y="4209150"/>
            <a:ext cx="34122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general</a:t>
            </a:r>
          </a:p>
          <a:p>
            <a:r>
              <a:rPr lang="en-GB" sz="1600" dirty="0"/>
              <a:t>computer</a:t>
            </a:r>
          </a:p>
          <a:p>
            <a:r>
              <a:rPr lang="en-GB" sz="1600" dirty="0"/>
              <a:t>&lt;model name&gt; (i.e. </a:t>
            </a:r>
            <a:r>
              <a:rPr lang="en-GB" sz="1600" dirty="0" err="1"/>
              <a:t>echam</a:t>
            </a:r>
            <a:r>
              <a:rPr lang="en-GB" sz="1600" dirty="0"/>
              <a:t>, </a:t>
            </a:r>
            <a:r>
              <a:rPr lang="en-GB" sz="1600" dirty="0" err="1"/>
              <a:t>fesom</a:t>
            </a:r>
            <a:r>
              <a:rPr lang="en-GB" sz="1600" dirty="0"/>
              <a:t>, …)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914817-16F3-32E7-9F5E-718EA3D77E4E}"/>
              </a:ext>
            </a:extLst>
          </p:cNvPr>
          <p:cNvCxnSpPr>
            <a:cxnSpLocks/>
          </p:cNvCxnSpPr>
          <p:nvPr/>
        </p:nvCxnSpPr>
        <p:spPr>
          <a:xfrm flipH="1" flipV="1">
            <a:off x="7311974" y="4628946"/>
            <a:ext cx="1530152" cy="521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043DCA-BEC9-5CE9-BF1F-0AF09DDA2745}"/>
              </a:ext>
            </a:extLst>
          </p:cNvPr>
          <p:cNvSpPr txBox="1"/>
          <p:nvPr/>
        </p:nvSpPr>
        <p:spPr>
          <a:xfrm>
            <a:off x="3552754" y="5650622"/>
            <a:ext cx="3412250" cy="1077218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wrap="square" lIns="9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the selector variable does not match any case, use the statement indented under </a:t>
            </a:r>
            <a:r>
              <a:rPr lang="en-GB" sz="1600" dirty="0">
                <a:latin typeface="Courier" pitchFamily="2" charset="0"/>
              </a:rPr>
              <a:t>“*”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ourier" pitchFamily="2" charset="0"/>
              </a:rPr>
              <a:t>optional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C85CD-DBED-4A31-9B6E-5BF16DF05208}"/>
              </a:ext>
            </a:extLst>
          </p:cNvPr>
          <p:cNvCxnSpPr>
            <a:cxnSpLocks/>
          </p:cNvCxnSpPr>
          <p:nvPr/>
        </p:nvCxnSpPr>
        <p:spPr>
          <a:xfrm flipH="1">
            <a:off x="6965004" y="6099243"/>
            <a:ext cx="1585609" cy="89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0D20F0-710E-83AF-9AAA-027653BAA425}"/>
              </a:ext>
            </a:extLst>
          </p:cNvPr>
          <p:cNvGrpSpPr/>
          <p:nvPr/>
        </p:nvGrpSpPr>
        <p:grpSpPr>
          <a:xfrm>
            <a:off x="6394171" y="592133"/>
            <a:ext cx="6167337" cy="2142386"/>
            <a:chOff x="6394171" y="592133"/>
            <a:chExt cx="6167337" cy="2142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8AE497-E2FB-86D2-ED07-D1D1092FF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171" y="1592853"/>
              <a:ext cx="1141666" cy="1141666"/>
            </a:xfrm>
            <a:prstGeom prst="ellipse">
              <a:avLst/>
            </a:prstGeom>
            <a:solidFill>
              <a:schemeClr val="bg1"/>
            </a:solidFill>
          </p:spPr>
        </p:pic>
        <p:sp>
          <p:nvSpPr>
            <p:cNvPr id="8" name="Oval Callout 7">
              <a:extLst>
                <a:ext uri="{FF2B5EF4-FFF2-40B4-BE49-F238E27FC236}">
                  <a16:creationId xmlns:a16="http://schemas.microsoft.com/office/drawing/2014/main" id="{F9CAB988-03AF-B287-ECCB-5A1FCE8FA94D}"/>
                </a:ext>
              </a:extLst>
            </p:cNvPr>
            <p:cNvSpPr/>
            <p:nvPr/>
          </p:nvSpPr>
          <p:spPr>
            <a:xfrm>
              <a:off x="7412477" y="592133"/>
              <a:ext cx="5149031" cy="1408465"/>
            </a:xfrm>
            <a:prstGeom prst="wedgeEllipseCallout">
              <a:avLst>
                <a:gd name="adj1" fmla="val -44496"/>
                <a:gd name="adj2" fmla="val 5606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There are very good use-case examples in the </a:t>
              </a:r>
              <a:r>
                <a:rPr lang="en-GB" dirty="0" err="1">
                  <a:solidFill>
                    <a:schemeClr val="tx1"/>
                  </a:solidFill>
                </a:rPr>
                <a:t>awiesm.yaml</a:t>
              </a:r>
              <a:r>
                <a:rPr lang="en-GB" dirty="0">
                  <a:solidFill>
                    <a:schemeClr val="tx1"/>
                  </a:solidFill>
                </a:rPr>
                <a:t>, the instructors will show those after the hands-on exercise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9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357</Words>
  <Application>Microsoft Macintosh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9</cp:revision>
  <dcterms:created xsi:type="dcterms:W3CDTF">2022-04-13T12:18:39Z</dcterms:created>
  <dcterms:modified xsi:type="dcterms:W3CDTF">2022-04-15T17:31:51Z</dcterms:modified>
</cp:coreProperties>
</file>