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2" r:id="rId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31ACE6"/>
    <a:srgbClr val="FBC002"/>
    <a:srgbClr val="F8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7883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8900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2250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4196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5089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15569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5835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1965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9235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3454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414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6EA6E-A9F3-40C8-A047-16E35C64F658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51509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800" b="1"/>
              <a:t>Terminology</a:t>
            </a:r>
          </a:p>
        </p:txBody>
      </p:sp>
      <p:sp>
        <p:nvSpPr>
          <p:cNvPr id="7" name="Isosceles Triangle 6"/>
          <p:cNvSpPr/>
          <p:nvPr/>
        </p:nvSpPr>
        <p:spPr>
          <a:xfrm rot="5400000">
            <a:off x="348693" y="2201054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1061012" y="2132460"/>
            <a:ext cx="98339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/>
              <a:t>Through out this workshop we will be using ESM-Tools-specific terms that you’ll need to be familiar with. Those terms are defined in this power point. </a:t>
            </a:r>
          </a:p>
        </p:txBody>
      </p:sp>
      <p:sp>
        <p:nvSpPr>
          <p:cNvPr id="13" name="Isosceles Triangle 6">
            <a:extLst>
              <a:ext uri="{FF2B5EF4-FFF2-40B4-BE49-F238E27FC236}">
                <a16:creationId xmlns:a16="http://schemas.microsoft.com/office/drawing/2014/main" id="{466AFAFB-23EF-2AE3-96E6-3C2FB92CD07F}"/>
              </a:ext>
            </a:extLst>
          </p:cNvPr>
          <p:cNvSpPr/>
          <p:nvPr/>
        </p:nvSpPr>
        <p:spPr>
          <a:xfrm rot="5400000">
            <a:off x="348693" y="3831125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44E65F-1A80-D99D-C750-8C24F228A285}"/>
              </a:ext>
            </a:extLst>
          </p:cNvPr>
          <p:cNvSpPr txBox="1"/>
          <p:nvPr/>
        </p:nvSpPr>
        <p:spPr>
          <a:xfrm>
            <a:off x="1061012" y="3762531"/>
            <a:ext cx="9833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/>
              <a:t>You’ll see those terms in the other slides colored in </a:t>
            </a:r>
            <a:r>
              <a:rPr lang="en-GB" sz="2400">
                <a:solidFill>
                  <a:srgbClr val="ED7D31"/>
                </a:solidFill>
              </a:rPr>
              <a:t>orange</a:t>
            </a:r>
          </a:p>
        </p:txBody>
      </p:sp>
    </p:spTree>
    <p:extLst>
      <p:ext uri="{BB962C8B-B14F-4D97-AF65-F5344CB8AC3E}">
        <p14:creationId xmlns:p14="http://schemas.microsoft.com/office/powerpoint/2010/main" val="3590272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800" b="1"/>
              <a:t>Terminology - configuration files</a:t>
            </a:r>
          </a:p>
        </p:txBody>
      </p:sp>
      <p:sp>
        <p:nvSpPr>
          <p:cNvPr id="7" name="Isosceles Triangle 6"/>
          <p:cNvSpPr/>
          <p:nvPr/>
        </p:nvSpPr>
        <p:spPr>
          <a:xfrm rot="5400000">
            <a:off x="348693" y="1701779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1061012" y="1633185"/>
            <a:ext cx="1102074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/>
              <a:t>The yaml files that contain the </a:t>
            </a:r>
            <a:r>
              <a:rPr lang="en-GB" sz="2400" b="1">
                <a:solidFill>
                  <a:srgbClr val="31ACE6"/>
                </a:solidFill>
              </a:rPr>
              <a:t>default configurations</a:t>
            </a:r>
            <a:r>
              <a:rPr lang="en-GB" sz="2400"/>
              <a:t> for HPCs, models, coupled systems, job schedulers (SLURM, PBS), default ESM-Tools recipes, …</a:t>
            </a:r>
          </a:p>
          <a:p>
            <a:endParaRPr lang="en-GB" sz="2400"/>
          </a:p>
          <a:p>
            <a:r>
              <a:rPr lang="en-GB">
                <a:latin typeface="Monaco" pitchFamily="2" charset="77"/>
              </a:rPr>
              <a:t>esm_tools/configs/</a:t>
            </a:r>
            <a:endParaRPr lang="en-GB" sz="2400">
              <a:latin typeface="Monaco" pitchFamily="2" charset="77"/>
            </a:endParaRPr>
          </a:p>
          <a:p>
            <a:r>
              <a:rPr lang="en-GB" sz="2400"/>
              <a:t>	</a:t>
            </a:r>
            <a:r>
              <a:rPr lang="en-GB" sz="2000" b="1">
                <a:solidFill>
                  <a:srgbClr val="31ACE6"/>
                </a:solidFill>
                <a:latin typeface="Monaco" pitchFamily="2" charset="77"/>
              </a:rPr>
              <a:t>components</a:t>
            </a:r>
            <a:r>
              <a:rPr lang="en-GB" sz="2400"/>
              <a:t>    		Stand-alone model, couplers, I/O libraries configurations</a:t>
            </a:r>
          </a:p>
          <a:p>
            <a:r>
              <a:rPr lang="en-GB" sz="2400"/>
              <a:t>	</a:t>
            </a:r>
            <a:r>
              <a:rPr lang="en-GB" sz="2000" b="1">
                <a:solidFill>
                  <a:srgbClr val="31ACE6"/>
                </a:solidFill>
                <a:latin typeface="Monaco" pitchFamily="2" charset="77"/>
              </a:rPr>
              <a:t>setups</a:t>
            </a:r>
            <a:r>
              <a:rPr lang="en-GB" sz="2400"/>
              <a:t> 		Coupled system default configurations</a:t>
            </a:r>
          </a:p>
          <a:p>
            <a:r>
              <a:rPr lang="en-GB" sz="2400"/>
              <a:t>	</a:t>
            </a:r>
            <a:r>
              <a:rPr lang="en-GB" sz="2000" b="1">
                <a:solidFill>
                  <a:srgbClr val="31ACE6"/>
                </a:solidFill>
                <a:latin typeface="Monaco" pitchFamily="2" charset="77"/>
              </a:rPr>
              <a:t>machines</a:t>
            </a:r>
            <a:r>
              <a:rPr lang="en-GB" sz="2400"/>
              <a:t>		HPC default configurations</a:t>
            </a:r>
          </a:p>
          <a:p>
            <a:r>
              <a:rPr lang="en-GB" sz="2400"/>
              <a:t>	</a:t>
            </a:r>
            <a:r>
              <a:rPr lang="en-GB" sz="2000">
                <a:latin typeface="Monaco" pitchFamily="2" charset="77"/>
              </a:rPr>
              <a:t>coupling</a:t>
            </a:r>
            <a:r>
              <a:rPr lang="en-GB" sz="2400"/>
              <a:t>		Source code branch information for coupled system</a:t>
            </a:r>
          </a:p>
          <a:p>
            <a:r>
              <a:rPr lang="en-GB" sz="2400"/>
              <a:t>				stored here, only for use in ESM-Master (to be removed in</a:t>
            </a:r>
          </a:p>
          <a:p>
            <a:r>
              <a:rPr lang="en-GB" sz="2400"/>
              <a:t>				the future)</a:t>
            </a:r>
          </a:p>
          <a:p>
            <a:r>
              <a:rPr lang="en-GB" sz="2400"/>
              <a:t>	</a:t>
            </a:r>
            <a:r>
              <a:rPr lang="en-GB" sz="2000">
                <a:latin typeface="Monaco" pitchFamily="2" charset="77"/>
              </a:rPr>
              <a:t>default</a:t>
            </a:r>
            <a:r>
              <a:rPr lang="en-GB" sz="2400"/>
              <a:t> 		ESM-Tools default configurations</a:t>
            </a:r>
          </a:p>
          <a:p>
            <a:r>
              <a:rPr lang="en-GB" sz="2400"/>
              <a:t>	</a:t>
            </a:r>
            <a:r>
              <a:rPr lang="en-GB" sz="2000">
                <a:latin typeface="Monaco" pitchFamily="2" charset="77"/>
              </a:rPr>
              <a:t>esm_software </a:t>
            </a:r>
            <a:r>
              <a:rPr lang="en-GB" sz="2400"/>
              <a:t>	Recipes and defaults for ESM-Runscripts and ESM-Master</a:t>
            </a:r>
          </a:p>
          <a:p>
            <a:r>
              <a:rPr lang="en-GB" sz="2400"/>
              <a:t>	</a:t>
            </a:r>
            <a:r>
              <a:rPr lang="en-GB" sz="2000">
                <a:latin typeface="Monaco" pitchFamily="2" charset="77"/>
              </a:rPr>
              <a:t>other_software</a:t>
            </a:r>
            <a:r>
              <a:rPr lang="en-GB" sz="2400"/>
              <a:t>	Job schedulers and other external software configurations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2DD4F72-F1EA-8164-8C63-432B84D4C299}"/>
              </a:ext>
            </a:extLst>
          </p:cNvPr>
          <p:cNvCxnSpPr>
            <a:cxnSpLocks/>
          </p:cNvCxnSpPr>
          <p:nvPr/>
        </p:nvCxnSpPr>
        <p:spPr>
          <a:xfrm>
            <a:off x="1692612" y="3073940"/>
            <a:ext cx="0" cy="31128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9A3A2D-0B8D-57FA-64CE-8BBBFCCAD355}"/>
              </a:ext>
            </a:extLst>
          </p:cNvPr>
          <p:cNvCxnSpPr>
            <a:cxnSpLocks/>
          </p:cNvCxnSpPr>
          <p:nvPr/>
        </p:nvCxnSpPr>
        <p:spPr>
          <a:xfrm>
            <a:off x="1692612" y="3249038"/>
            <a:ext cx="28608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C42A5F-ADA5-250D-FFA8-C87E2EE8B25A}"/>
              </a:ext>
            </a:extLst>
          </p:cNvPr>
          <p:cNvCxnSpPr>
            <a:cxnSpLocks/>
          </p:cNvCxnSpPr>
          <p:nvPr/>
        </p:nvCxnSpPr>
        <p:spPr>
          <a:xfrm>
            <a:off x="1692612" y="3625174"/>
            <a:ext cx="28608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23A7EF1-B52F-DE2A-FE0E-C21D4F6BA98E}"/>
              </a:ext>
            </a:extLst>
          </p:cNvPr>
          <p:cNvCxnSpPr>
            <a:cxnSpLocks/>
          </p:cNvCxnSpPr>
          <p:nvPr/>
        </p:nvCxnSpPr>
        <p:spPr>
          <a:xfrm>
            <a:off x="1692612" y="3994825"/>
            <a:ext cx="28608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176FA31-5F63-1B5E-895F-DE4EAFA0C9CB}"/>
              </a:ext>
            </a:extLst>
          </p:cNvPr>
          <p:cNvCxnSpPr>
            <a:cxnSpLocks/>
          </p:cNvCxnSpPr>
          <p:nvPr/>
        </p:nvCxnSpPr>
        <p:spPr>
          <a:xfrm>
            <a:off x="1692612" y="4374204"/>
            <a:ext cx="28608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53C1416-66F9-7524-BC1D-E8DF3911127C}"/>
              </a:ext>
            </a:extLst>
          </p:cNvPr>
          <p:cNvCxnSpPr>
            <a:cxnSpLocks/>
          </p:cNvCxnSpPr>
          <p:nvPr/>
        </p:nvCxnSpPr>
        <p:spPr>
          <a:xfrm>
            <a:off x="1692612" y="5453974"/>
            <a:ext cx="28608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22685E7-AD87-60FB-D340-E762616C85D2}"/>
              </a:ext>
            </a:extLst>
          </p:cNvPr>
          <p:cNvCxnSpPr>
            <a:cxnSpLocks/>
          </p:cNvCxnSpPr>
          <p:nvPr/>
        </p:nvCxnSpPr>
        <p:spPr>
          <a:xfrm>
            <a:off x="1692612" y="5813898"/>
            <a:ext cx="28608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6FEBC58-84AC-8108-B857-E14BCD6B820A}"/>
              </a:ext>
            </a:extLst>
          </p:cNvPr>
          <p:cNvCxnSpPr>
            <a:cxnSpLocks/>
          </p:cNvCxnSpPr>
          <p:nvPr/>
        </p:nvCxnSpPr>
        <p:spPr>
          <a:xfrm>
            <a:off x="1692612" y="6186791"/>
            <a:ext cx="28608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43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172</Words>
  <Application>Microsoft Macintosh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Monaco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Tool for Earth-System Modellers    A modular infrastructure for stand-alone and coupled Earth System Modelling </dc:title>
  <dc:creator>Deniz Ural</dc:creator>
  <cp:lastModifiedBy>Miguel A</cp:lastModifiedBy>
  <cp:revision>8</cp:revision>
  <dcterms:created xsi:type="dcterms:W3CDTF">2022-04-13T12:18:39Z</dcterms:created>
  <dcterms:modified xsi:type="dcterms:W3CDTF">2022-04-14T13:38:36Z</dcterms:modified>
</cp:coreProperties>
</file>