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BC002"/>
    <a:srgbClr val="F8CBAD"/>
    <a:srgbClr val="31A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788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90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225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41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08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556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583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96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92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345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1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50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/>
              <a:t> </a:t>
            </a:r>
            <a:r>
              <a:rPr lang="en-GB" sz="4800" b="1"/>
              <a:t>choose_</a:t>
            </a:r>
            <a:r>
              <a:rPr lang="en-GB" sz="4800"/>
              <a:t> blocks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70177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633185"/>
            <a:ext cx="10069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</a:t>
            </a:r>
            <a:r>
              <a:rPr lang="en-GB" sz="2400" dirty="0" err="1"/>
              <a:t>yaml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accent2"/>
                </a:solidFill>
              </a:rPr>
              <a:t>dictionary</a:t>
            </a:r>
            <a:r>
              <a:rPr lang="en-GB" sz="2400" dirty="0"/>
              <a:t> with an extended functionality in ESM-Tools</a:t>
            </a:r>
          </a:p>
          <a:p>
            <a:endParaRPr lang="en-GB" sz="2400" b="1" dirty="0">
              <a:solidFill>
                <a:srgbClr val="00B0F0"/>
              </a:solidFill>
            </a:endParaRPr>
          </a:p>
          <a:p>
            <a:endParaRPr lang="en-GB" sz="2400" b="1" dirty="0">
              <a:solidFill>
                <a:srgbClr val="00B0F0"/>
              </a:solidFill>
            </a:endParaRPr>
          </a:p>
          <a:p>
            <a:r>
              <a:rPr lang="en-GB" sz="2400" b="1" dirty="0">
                <a:solidFill>
                  <a:srgbClr val="00B0F0"/>
                </a:solidFill>
              </a:rPr>
              <a:t>choose_ blocks</a:t>
            </a:r>
            <a:r>
              <a:rPr lang="en-GB" sz="2400" dirty="0"/>
              <a:t> are what in programming languages is known as a</a:t>
            </a:r>
            <a:r>
              <a:rPr lang="en-GB" sz="2400" b="1" dirty="0">
                <a:solidFill>
                  <a:srgbClr val="00B0F0"/>
                </a:solidFill>
              </a:rPr>
              <a:t> select case </a:t>
            </a:r>
            <a:r>
              <a:rPr lang="en-GB" sz="2400" dirty="0"/>
              <a:t>or</a:t>
            </a:r>
            <a:endParaRPr lang="en-GB" sz="2400" b="1" dirty="0"/>
          </a:p>
          <a:p>
            <a:r>
              <a:rPr lang="en-GB" sz="2400" dirty="0"/>
              <a:t> </a:t>
            </a:r>
            <a:r>
              <a:rPr lang="en-GB" sz="2400" b="1" dirty="0">
                <a:solidFill>
                  <a:srgbClr val="00B0F0"/>
                </a:solidFill>
              </a:rPr>
              <a:t>switch statements</a:t>
            </a:r>
          </a:p>
          <a:p>
            <a:endParaRPr lang="en-GB" sz="2400" b="1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4A5C11-451B-36E8-EB32-75FB5E8A896F}"/>
              </a:ext>
            </a:extLst>
          </p:cNvPr>
          <p:cNvSpPr txBox="1"/>
          <p:nvPr/>
        </p:nvSpPr>
        <p:spPr>
          <a:xfrm>
            <a:off x="236249" y="3913282"/>
            <a:ext cx="31470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/>
              <a:t>Fortran</a:t>
            </a:r>
          </a:p>
          <a:p>
            <a:r>
              <a:rPr lang="en-GB" sz="1600">
                <a:solidFill>
                  <a:srgbClr val="A2A506"/>
                </a:solidFill>
                <a:latin typeface="Courier" pitchFamily="2" charset="0"/>
              </a:rPr>
              <a:t>SELECT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600">
                <a:solidFill>
                  <a:srgbClr val="A2A506"/>
                </a:solidFill>
                <a:latin typeface="Courier" pitchFamily="2" charset="0"/>
              </a:rPr>
              <a:t>CASE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600">
                <a:solidFill>
                  <a:srgbClr val="128B02"/>
                </a:solidFill>
                <a:latin typeface="Courier" pitchFamily="2" charset="0"/>
              </a:rPr>
              <a:t>(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&lt;selector&gt;</a:t>
            </a:r>
            <a:r>
              <a:rPr lang="en-GB" sz="1600">
                <a:solidFill>
                  <a:srgbClr val="128B02"/>
                </a:solidFill>
                <a:latin typeface="Courier" pitchFamily="2" charset="0"/>
              </a:rPr>
              <a:t>)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GB" sz="1600">
                <a:solidFill>
                  <a:srgbClr val="A2A506"/>
                </a:solidFill>
                <a:latin typeface="Courier" pitchFamily="2" charset="0"/>
              </a:rPr>
              <a:t>CASE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600">
                <a:solidFill>
                  <a:srgbClr val="128B02"/>
                </a:solidFill>
                <a:latin typeface="Courier" pitchFamily="2" charset="0"/>
              </a:rPr>
              <a:t>(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&lt;pattern</a:t>
            </a:r>
            <a:r>
              <a:rPr lang="en-GB" sz="1600">
                <a:solidFill>
                  <a:srgbClr val="2B8B27"/>
                </a:solidFill>
                <a:latin typeface="Courier" pitchFamily="2" charset="0"/>
              </a:rPr>
              <a:t>-</a:t>
            </a:r>
            <a:r>
              <a:rPr lang="en-GB" sz="1600">
                <a:solidFill>
                  <a:srgbClr val="BE4AC1"/>
                </a:solidFill>
                <a:latin typeface="Courier" pitchFamily="2" charset="0"/>
              </a:rPr>
              <a:t>1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&gt;</a:t>
            </a:r>
            <a:r>
              <a:rPr lang="en-GB" sz="1600">
                <a:solidFill>
                  <a:srgbClr val="128B02"/>
                </a:solidFill>
                <a:latin typeface="Courier" pitchFamily="2" charset="0"/>
              </a:rPr>
              <a:t>)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    statements</a:t>
            </a:r>
            <a:r>
              <a:rPr lang="en-GB" sz="1600">
                <a:solidFill>
                  <a:srgbClr val="2B8B27"/>
                </a:solidFill>
                <a:latin typeface="Courier" pitchFamily="2" charset="0"/>
              </a:rPr>
              <a:t>-</a:t>
            </a:r>
            <a:r>
              <a:rPr lang="en-GB" sz="1600">
                <a:solidFill>
                  <a:srgbClr val="BE4AC1"/>
                </a:solidFill>
                <a:latin typeface="Courier" pitchFamily="2" charset="0"/>
              </a:rPr>
              <a:t>1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GB" sz="1600">
                <a:solidFill>
                  <a:srgbClr val="A2A506"/>
                </a:solidFill>
                <a:latin typeface="Courier" pitchFamily="2" charset="0"/>
              </a:rPr>
              <a:t>CASE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600">
                <a:solidFill>
                  <a:srgbClr val="128B02"/>
                </a:solidFill>
                <a:latin typeface="Courier" pitchFamily="2" charset="0"/>
              </a:rPr>
              <a:t>(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&lt;pattern</a:t>
            </a:r>
            <a:r>
              <a:rPr lang="en-GB" sz="1600">
                <a:solidFill>
                  <a:srgbClr val="2B8B27"/>
                </a:solidFill>
                <a:latin typeface="Courier" pitchFamily="2" charset="0"/>
              </a:rPr>
              <a:t>-</a:t>
            </a:r>
            <a:r>
              <a:rPr lang="en-GB" sz="1600">
                <a:solidFill>
                  <a:srgbClr val="BE4AC1"/>
                </a:solidFill>
                <a:latin typeface="Courier" pitchFamily="2" charset="0"/>
              </a:rPr>
              <a:t>2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&gt;</a:t>
            </a:r>
            <a:r>
              <a:rPr lang="en-GB" sz="1600">
                <a:solidFill>
                  <a:srgbClr val="128B02"/>
                </a:solidFill>
                <a:latin typeface="Courier" pitchFamily="2" charset="0"/>
              </a:rPr>
              <a:t>)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    statements</a:t>
            </a:r>
            <a:r>
              <a:rPr lang="en-GB" sz="1600">
                <a:solidFill>
                  <a:srgbClr val="2B8B27"/>
                </a:solidFill>
                <a:latin typeface="Courier" pitchFamily="2" charset="0"/>
              </a:rPr>
              <a:t>-</a:t>
            </a:r>
            <a:r>
              <a:rPr lang="en-GB" sz="1600">
                <a:solidFill>
                  <a:srgbClr val="BE4AC1"/>
                </a:solidFill>
                <a:latin typeface="Courier" pitchFamily="2" charset="0"/>
              </a:rPr>
              <a:t>2</a:t>
            </a:r>
          </a:p>
          <a:p>
            <a:r>
              <a:rPr lang="en-GB" sz="1600">
                <a:solidFill>
                  <a:srgbClr val="BE4AC1"/>
                </a:solidFill>
                <a:latin typeface="Courier" pitchFamily="2" charset="0"/>
              </a:rPr>
              <a:t>        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…</a:t>
            </a:r>
          </a:p>
          <a:p>
            <a:r>
              <a:rPr lang="en-GB" sz="1600">
                <a:solidFill>
                  <a:srgbClr val="A2A506"/>
                </a:solidFill>
                <a:latin typeface="Courier" pitchFamily="2" charset="0"/>
              </a:rPr>
              <a:t>END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600">
                <a:solidFill>
                  <a:srgbClr val="A2A506"/>
                </a:solidFill>
                <a:latin typeface="Courier" pitchFamily="2" charset="0"/>
              </a:rPr>
              <a:t>SELECT</a:t>
            </a:r>
            <a:endParaRPr lang="en-GB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EC2F67-72D4-AF38-F44B-CEBFB80AC74A}"/>
              </a:ext>
            </a:extLst>
          </p:cNvPr>
          <p:cNvSpPr txBox="1"/>
          <p:nvPr/>
        </p:nvSpPr>
        <p:spPr>
          <a:xfrm>
            <a:off x="6474834" y="3913282"/>
            <a:ext cx="26532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/>
              <a:t>Matlab</a:t>
            </a:r>
          </a:p>
          <a:p>
            <a:r>
              <a:rPr lang="en-GB" sz="1600">
                <a:solidFill>
                  <a:srgbClr val="0000FF"/>
                </a:solidFill>
                <a:latin typeface="Courier" pitchFamily="2" charset="0"/>
              </a:rPr>
              <a:t>switch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&lt;selector&gt;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GB" sz="1600">
                <a:solidFill>
                  <a:srgbClr val="0000FF"/>
                </a:solidFill>
                <a:latin typeface="Courier" pitchFamily="2" charset="0"/>
              </a:rPr>
              <a:t>case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&lt;pattern-</a:t>
            </a:r>
            <a:r>
              <a:rPr lang="en-GB" sz="1600">
                <a:solidFill>
                  <a:srgbClr val="2500FF"/>
                </a:solidFill>
                <a:latin typeface="Courier" pitchFamily="2" charset="0"/>
              </a:rPr>
              <a:t>1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    statements-</a:t>
            </a:r>
            <a:r>
              <a:rPr lang="en-GB" sz="1600">
                <a:solidFill>
                  <a:srgbClr val="2500FF"/>
                </a:solidFill>
                <a:latin typeface="Courier" pitchFamily="2" charset="0"/>
              </a:rPr>
              <a:t>1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GB" sz="1600">
                <a:solidFill>
                  <a:srgbClr val="0000FF"/>
                </a:solidFill>
                <a:latin typeface="Courier" pitchFamily="2" charset="0"/>
              </a:rPr>
              <a:t>case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&lt;pattern-</a:t>
            </a:r>
            <a:r>
              <a:rPr lang="en-GB" sz="1600">
                <a:solidFill>
                  <a:srgbClr val="2500FF"/>
                </a:solidFill>
                <a:latin typeface="Courier" pitchFamily="2" charset="0"/>
              </a:rPr>
              <a:t>2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    statements-</a:t>
            </a:r>
            <a:r>
              <a:rPr lang="en-GB" sz="1600">
                <a:solidFill>
                  <a:srgbClr val="2500FF"/>
                </a:solidFill>
                <a:latin typeface="Courier" pitchFamily="2" charset="0"/>
              </a:rPr>
              <a:t>2</a:t>
            </a:r>
          </a:p>
          <a:p>
            <a:r>
              <a:rPr lang="en-GB" sz="1600">
                <a:solidFill>
                  <a:srgbClr val="2500FF"/>
                </a:solidFill>
                <a:latin typeface="Courier" pitchFamily="2" charset="0"/>
              </a:rPr>
              <a:t>    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…</a:t>
            </a:r>
          </a:p>
          <a:p>
            <a:r>
              <a:rPr lang="en-GB" sz="1600">
                <a:solidFill>
                  <a:srgbClr val="0000FF"/>
                </a:solidFill>
                <a:latin typeface="Courier" pitchFamily="2" charset="0"/>
              </a:rPr>
              <a:t>end</a:t>
            </a:r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F69296-4A01-929F-5C98-588883FDFDA5}"/>
              </a:ext>
            </a:extLst>
          </p:cNvPr>
          <p:cNvSpPr txBox="1"/>
          <p:nvPr/>
        </p:nvSpPr>
        <p:spPr>
          <a:xfrm>
            <a:off x="9285549" y="3913282"/>
            <a:ext cx="26532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/>
              <a:t>ESM-Tools</a:t>
            </a:r>
          </a:p>
          <a:p>
            <a:r>
              <a:rPr lang="en-GB" sz="1600">
                <a:solidFill>
                  <a:srgbClr val="0E6E35"/>
                </a:solidFill>
                <a:latin typeface="Courier" pitchFamily="2" charset="0"/>
              </a:rPr>
              <a:t>choose_&lt;selector&gt;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600">
                <a:solidFill>
                  <a:srgbClr val="0E6E35"/>
                </a:solidFill>
                <a:latin typeface="Courier" pitchFamily="2" charset="0"/>
              </a:rPr>
              <a:t>    &lt;case-1&gt;</a:t>
            </a:r>
            <a:r>
              <a:rPr lang="en-GB" sz="1600" b="1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    statements-1</a:t>
            </a:r>
          </a:p>
          <a:p>
            <a:r>
              <a:rPr lang="en-GB" sz="1600">
                <a:solidFill>
                  <a:srgbClr val="0E6E35"/>
                </a:solidFill>
                <a:latin typeface="Courier" pitchFamily="2" charset="0"/>
              </a:rPr>
              <a:t>    &lt;case-2&gt;</a:t>
            </a:r>
            <a:r>
              <a:rPr lang="en-GB" sz="1600" b="1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    statements-2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…</a:t>
            </a:r>
            <a:endParaRPr lang="en-GB" sz="1600"/>
          </a:p>
          <a:p>
            <a:endParaRPr lang="en-GB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A5DA69-9F14-2825-D575-E3F5DA7BBD77}"/>
              </a:ext>
            </a:extLst>
          </p:cNvPr>
          <p:cNvSpPr txBox="1"/>
          <p:nvPr/>
        </p:nvSpPr>
        <p:spPr>
          <a:xfrm>
            <a:off x="3540688" y="3913282"/>
            <a:ext cx="2776722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/>
              <a:t>Bash</a:t>
            </a:r>
          </a:p>
          <a:p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case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&lt;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expression</a:t>
            </a:r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&gt;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case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&lt;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pattern-1</a:t>
            </a:r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&gt;</a:t>
            </a:r>
            <a:r>
              <a:rPr lang="en-GB" sz="1600" b="1">
                <a:solidFill>
                  <a:srgbClr val="650061"/>
                </a:solidFill>
                <a:latin typeface="Courier-Bold" pitchFamily="2" charset="0"/>
              </a:rPr>
              <a:t>)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    statements-1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;;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case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&lt;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pattern-2</a:t>
            </a:r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&gt;</a:t>
            </a:r>
            <a:r>
              <a:rPr lang="en-GB" sz="1600" b="1">
                <a:solidFill>
                  <a:srgbClr val="650061"/>
                </a:solidFill>
                <a:latin typeface="Courier-Bold" pitchFamily="2" charset="0"/>
              </a:rPr>
              <a:t>)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    statements-2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;;</a:t>
            </a:r>
          </a:p>
          <a:p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        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…</a:t>
            </a:r>
          </a:p>
          <a:p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esac</a:t>
            </a:r>
            <a:endParaRPr lang="en-GB" sz="160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6EF375BF-D2DF-E58C-5FC8-D13EA0C9CEED}"/>
              </a:ext>
            </a:extLst>
          </p:cNvPr>
          <p:cNvSpPr/>
          <p:nvPr/>
        </p:nvSpPr>
        <p:spPr>
          <a:xfrm rot="5400000">
            <a:off x="348693" y="2805750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64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/>
              <a:t> </a:t>
            </a:r>
            <a:r>
              <a:rPr lang="en-GB" sz="4800" b="1"/>
              <a:t>choose_</a:t>
            </a:r>
            <a:r>
              <a:rPr lang="en-GB" sz="4800"/>
              <a:t> blocks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10069975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/>
              <a:t>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/>
              <a:t>in any yaml file, but normally in the </a:t>
            </a:r>
            <a:r>
              <a:rPr lang="en-GB" sz="2400">
                <a:solidFill>
                  <a:srgbClr val="ED7D31"/>
                </a:solidFill>
              </a:rPr>
              <a:t>configuration files</a:t>
            </a:r>
          </a:p>
          <a:p>
            <a:endParaRPr lang="en-GB" sz="2400"/>
          </a:p>
          <a:p>
            <a:r>
              <a:rPr lang="en-GB" sz="2400" b="1"/>
              <a:t>Purpose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/>
              <a:t>allows to control a full set of configurations under one single selector variable</a:t>
            </a:r>
          </a:p>
          <a:p>
            <a:endParaRPr lang="en-GB" sz="2400"/>
          </a:p>
          <a:p>
            <a:r>
              <a:rPr lang="en-GB" sz="2400" b="1"/>
              <a:t>Example</a:t>
            </a:r>
          </a:p>
          <a:p>
            <a:endParaRPr lang="en-GB" sz="2400" b="1"/>
          </a:p>
          <a:p>
            <a:endParaRPr lang="en-GB" sz="240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3AE6C390-FCFD-32C8-E6A1-DFE7D0617364}"/>
              </a:ext>
            </a:extLst>
          </p:cNvPr>
          <p:cNvSpPr/>
          <p:nvPr/>
        </p:nvSpPr>
        <p:spPr>
          <a:xfrm rot="5400000">
            <a:off x="348693" y="2594010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6">
            <a:extLst>
              <a:ext uri="{FF2B5EF4-FFF2-40B4-BE49-F238E27FC236}">
                <a16:creationId xmlns:a16="http://schemas.microsoft.com/office/drawing/2014/main" id="{78008318-56E5-99F1-7DBE-250E03015468}"/>
              </a:ext>
            </a:extLst>
          </p:cNvPr>
          <p:cNvSpPr/>
          <p:nvPr/>
        </p:nvSpPr>
        <p:spPr>
          <a:xfrm rot="5400000">
            <a:off x="348693" y="407909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460922-D5EC-B377-CE0C-6989E9DD2AE0}"/>
              </a:ext>
            </a:extLst>
          </p:cNvPr>
          <p:cNvSpPr txBox="1"/>
          <p:nvPr/>
        </p:nvSpPr>
        <p:spPr>
          <a:xfrm>
            <a:off x="917184" y="4642346"/>
            <a:ext cx="6599884" cy="206210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GB" sz="2000" b="1"/>
              <a:t>fesom-2.1.yaml</a:t>
            </a:r>
          </a:p>
          <a:p>
            <a:r>
              <a:rPr lang="en-GB" sz="1200">
                <a:solidFill>
                  <a:srgbClr val="0E6E35"/>
                </a:solidFill>
                <a:latin typeface="Courier" pitchFamily="2" charset="0"/>
              </a:rPr>
              <a:t>choose_icb_code</a:t>
            </a:r>
            <a:r>
              <a:rPr lang="en-GB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>
                <a:solidFill>
                  <a:srgbClr val="0E6E35"/>
                </a:solidFill>
                <a:latin typeface="Courier" pitchFamily="2" charset="0"/>
              </a:rPr>
              <a:t>    True</a:t>
            </a:r>
            <a:r>
              <a:rPr lang="en-GB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>
                <a:solidFill>
                  <a:srgbClr val="0E6E35"/>
                </a:solidFill>
                <a:latin typeface="Courier" pitchFamily="2" charset="0"/>
              </a:rPr>
              <a:t>        add_namelist_changes</a:t>
            </a:r>
            <a:r>
              <a:rPr lang="en-GB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>
                <a:solidFill>
                  <a:srgbClr val="0E6E35"/>
                </a:solidFill>
                <a:latin typeface="Courier" pitchFamily="2" charset="0"/>
              </a:rPr>
              <a:t>            namelist.config</a:t>
            </a:r>
            <a:r>
              <a:rPr lang="en-GB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>
                <a:solidFill>
                  <a:srgbClr val="0E6E35"/>
                </a:solidFill>
                <a:latin typeface="Courier" pitchFamily="2" charset="0"/>
              </a:rPr>
              <a:t>                icebergs</a:t>
            </a:r>
            <a:r>
              <a:rPr lang="en-GB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>
                <a:solidFill>
                  <a:srgbClr val="0F7001"/>
                </a:solidFill>
                <a:latin typeface="Courier" pitchFamily="2" charset="0"/>
              </a:rPr>
              <a:t>                    use_icebergs</a:t>
            </a:r>
            <a:r>
              <a:rPr lang="en-GB" sz="1200" b="1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>
                <a:solidFill>
                  <a:srgbClr val="C100C4"/>
                </a:solidFill>
                <a:latin typeface="Courier" pitchFamily="2" charset="0"/>
              </a:rPr>
              <a:t>"${use_icebergs}”</a:t>
            </a:r>
          </a:p>
          <a:p>
            <a:r>
              <a:rPr lang="en-GB" sz="1200">
                <a:solidFill>
                  <a:srgbClr val="0F7001"/>
                </a:solidFill>
                <a:latin typeface="Courier" pitchFamily="2" charset="0"/>
              </a:rPr>
              <a:t>                    use_icesheet_coupling</a:t>
            </a:r>
            <a:r>
              <a:rPr lang="en-GB" sz="1200" b="1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>
                <a:solidFill>
                  <a:srgbClr val="C100C4"/>
                </a:solidFill>
                <a:latin typeface="Courier" pitchFamily="2" charset="0"/>
              </a:rPr>
              <a:t>"${use_icesheet_coupling}”</a:t>
            </a:r>
          </a:p>
          <a:p>
            <a:r>
              <a:rPr lang="en-GB" sz="1200">
                <a:solidFill>
                  <a:srgbClr val="0F7001"/>
                </a:solidFill>
                <a:latin typeface="Courier" pitchFamily="2" charset="0"/>
              </a:rPr>
              <a:t>                    steps_per_ib_step</a:t>
            </a:r>
            <a:r>
              <a:rPr lang="en-GB" sz="1200" b="1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>
                <a:solidFill>
                  <a:srgbClr val="000000"/>
                </a:solidFill>
                <a:latin typeface="Courier" pitchFamily="2" charset="0"/>
              </a:rPr>
              <a:t>8</a:t>
            </a:r>
            <a:endParaRPr lang="en-GB" sz="1200"/>
          </a:p>
          <a:p>
            <a:endParaRPr lang="en-GB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00F45B-3DC7-C3D2-0834-0C800AF4037F}"/>
              </a:ext>
            </a:extLst>
          </p:cNvPr>
          <p:cNvSpPr txBox="1"/>
          <p:nvPr/>
        </p:nvSpPr>
        <p:spPr>
          <a:xfrm>
            <a:off x="8394927" y="4642346"/>
            <a:ext cx="2330638" cy="76944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GB" sz="2000" b="1"/>
              <a:t>your_runscript.yaml</a:t>
            </a:r>
          </a:p>
          <a:p>
            <a:r>
              <a:rPr lang="en-GB" sz="1200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GB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>
                <a:solidFill>
                  <a:srgbClr val="0E6E35"/>
                </a:solidFill>
                <a:latin typeface="Courier" pitchFamily="2" charset="0"/>
              </a:rPr>
              <a:t>    icb_code</a:t>
            </a:r>
            <a:r>
              <a:rPr lang="en-GB" sz="1200">
                <a:solidFill>
                  <a:srgbClr val="000000"/>
                </a:solidFill>
                <a:latin typeface="Courier" pitchFamily="2" charset="0"/>
              </a:rPr>
              <a:t>: True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57325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dirty="0"/>
              <a:t> </a:t>
            </a:r>
            <a:r>
              <a:rPr lang="en-GB" sz="4800" b="1" dirty="0"/>
              <a:t>choose_</a:t>
            </a:r>
            <a:r>
              <a:rPr lang="en-GB" sz="4800" dirty="0"/>
              <a:t> blocks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6798937" cy="48936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Syntax</a:t>
            </a:r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r>
              <a:rPr lang="en-GB" sz="2400" b="1" dirty="0"/>
              <a:t>Advance 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Allows for selecting a case based on variables in a different section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Allows to set an statement if the value does not match a case</a:t>
            </a:r>
          </a:p>
          <a:p>
            <a:endParaRPr lang="en-GB" sz="2400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3AE6C390-FCFD-32C8-E6A1-DFE7D0617364}"/>
              </a:ext>
            </a:extLst>
          </p:cNvPr>
          <p:cNvSpPr/>
          <p:nvPr/>
        </p:nvSpPr>
        <p:spPr>
          <a:xfrm rot="5400000">
            <a:off x="348693" y="3376262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E53FE-6BBC-2685-0C0E-271806697DF0}"/>
              </a:ext>
            </a:extLst>
          </p:cNvPr>
          <p:cNvSpPr txBox="1"/>
          <p:nvPr/>
        </p:nvSpPr>
        <p:spPr>
          <a:xfrm>
            <a:off x="2680468" y="1577661"/>
            <a:ext cx="2694969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choose_&lt;</a:t>
            </a:r>
            <a:r>
              <a:rPr lang="en-GB" sz="1200" dirty="0" err="1">
                <a:solidFill>
                  <a:srgbClr val="0E6E35"/>
                </a:solidFill>
                <a:latin typeface="Courier" pitchFamily="2" charset="0"/>
              </a:rPr>
              <a:t>selector_variable</a:t>
            </a:r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    &lt;case-1&gt;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    statements-1</a:t>
            </a:r>
          </a:p>
          <a:p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    &lt;case-2&gt;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    statements-2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…</a:t>
            </a:r>
            <a:endParaRPr lang="en-GB" sz="1200" dirty="0"/>
          </a:p>
          <a:p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6E9E8-B231-0E8C-B73C-FC0DD1F2B62C}"/>
              </a:ext>
            </a:extLst>
          </p:cNvPr>
          <p:cNvSpPr txBox="1"/>
          <p:nvPr/>
        </p:nvSpPr>
        <p:spPr>
          <a:xfrm>
            <a:off x="8016292" y="4994619"/>
            <a:ext cx="3624710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choose_&lt;</a:t>
            </a:r>
            <a:r>
              <a:rPr lang="en-GB" sz="1200" dirty="0">
                <a:solidFill>
                  <a:srgbClr val="FFC000"/>
                </a:solidFill>
                <a:latin typeface="Courier" pitchFamily="2" charset="0"/>
              </a:rPr>
              <a:t>section</a:t>
            </a:r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&gt;.&lt;</a:t>
            </a:r>
            <a:r>
              <a:rPr lang="en-GB" sz="1200" dirty="0" err="1">
                <a:solidFill>
                  <a:srgbClr val="FFC000"/>
                </a:solidFill>
                <a:latin typeface="Courier" pitchFamily="2" charset="0"/>
              </a:rPr>
              <a:t>selector_variable</a:t>
            </a:r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    &lt;case-1&gt;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    statements-1</a:t>
            </a:r>
          </a:p>
          <a:p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    &lt;case-2&gt;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    statements-2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“</a:t>
            </a:r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*”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</a:p>
          <a:p>
            <a:r>
              <a:rPr lang="en-GB" sz="1200" dirty="0"/>
              <a:t>                   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statements-3</a:t>
            </a:r>
            <a:endParaRPr lang="en-GB" sz="1200" dirty="0"/>
          </a:p>
          <a:p>
            <a:endParaRPr lang="en-GB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2A2699-82BA-A9A4-E139-7DC262A0C222}"/>
              </a:ext>
            </a:extLst>
          </p:cNvPr>
          <p:cNvSpPr txBox="1"/>
          <p:nvPr/>
        </p:nvSpPr>
        <p:spPr>
          <a:xfrm>
            <a:off x="3899724" y="4209150"/>
            <a:ext cx="341225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general</a:t>
            </a:r>
          </a:p>
          <a:p>
            <a:r>
              <a:rPr lang="en-GB" sz="1600" dirty="0"/>
              <a:t>computer</a:t>
            </a:r>
          </a:p>
          <a:p>
            <a:r>
              <a:rPr lang="en-GB" sz="1600" dirty="0"/>
              <a:t>&lt;model name&gt; (i.e. </a:t>
            </a:r>
            <a:r>
              <a:rPr lang="en-GB" sz="1600" dirty="0" err="1"/>
              <a:t>echam</a:t>
            </a:r>
            <a:r>
              <a:rPr lang="en-GB" sz="1600" dirty="0"/>
              <a:t>, </a:t>
            </a:r>
            <a:r>
              <a:rPr lang="en-GB" sz="1600" dirty="0" err="1"/>
              <a:t>fesom</a:t>
            </a:r>
            <a:r>
              <a:rPr lang="en-GB" sz="1600" dirty="0"/>
              <a:t>, …)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914817-16F3-32E7-9F5E-718EA3D77E4E}"/>
              </a:ext>
            </a:extLst>
          </p:cNvPr>
          <p:cNvCxnSpPr>
            <a:cxnSpLocks/>
          </p:cNvCxnSpPr>
          <p:nvPr/>
        </p:nvCxnSpPr>
        <p:spPr>
          <a:xfrm flipH="1" flipV="1">
            <a:off x="7311974" y="4628946"/>
            <a:ext cx="1530152" cy="521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043DCA-BEC9-5CE9-BF1F-0AF09DDA2745}"/>
              </a:ext>
            </a:extLst>
          </p:cNvPr>
          <p:cNvSpPr txBox="1"/>
          <p:nvPr/>
        </p:nvSpPr>
        <p:spPr>
          <a:xfrm>
            <a:off x="3552754" y="5650622"/>
            <a:ext cx="3412250" cy="1077218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txBody>
          <a:bodyPr wrap="square" lIns="90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if the selector variable does not match any case, use the statement indented under </a:t>
            </a:r>
            <a:r>
              <a:rPr lang="en-GB" sz="1600" dirty="0">
                <a:latin typeface="Courier" pitchFamily="2" charset="0"/>
              </a:rPr>
              <a:t>“*”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ourier" pitchFamily="2" charset="0"/>
              </a:rPr>
              <a:t>optional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0C85CD-DBED-4A31-9B6E-5BF16DF05208}"/>
              </a:ext>
            </a:extLst>
          </p:cNvPr>
          <p:cNvCxnSpPr>
            <a:cxnSpLocks/>
          </p:cNvCxnSpPr>
          <p:nvPr/>
        </p:nvCxnSpPr>
        <p:spPr>
          <a:xfrm flipH="1">
            <a:off x="6965004" y="6099243"/>
            <a:ext cx="1585609" cy="899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5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336</Words>
  <Application>Microsoft Macintosh PowerPoint</Application>
  <PresentationFormat>Widescreen</PresentationFormat>
  <Paragraphs>88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</vt:lpstr>
      <vt:lpstr>Courier-Bold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Tool for Earth-System Modellers    A modular infrastructure for stand-alone and coupled Earth System Modelling </dc:title>
  <dc:creator>Deniz Ural</dc:creator>
  <cp:lastModifiedBy>Miguel A</cp:lastModifiedBy>
  <cp:revision>7</cp:revision>
  <dcterms:created xsi:type="dcterms:W3CDTF">2022-04-13T12:18:39Z</dcterms:created>
  <dcterms:modified xsi:type="dcterms:W3CDTF">2022-04-14T13:36:43Z</dcterms:modified>
</cp:coreProperties>
</file>