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8" r:id="rId2"/>
    <p:sldId id="306" r:id="rId3"/>
    <p:sldId id="262" r:id="rId4"/>
    <p:sldId id="267" r:id="rId5"/>
    <p:sldId id="268" r:id="rId6"/>
    <p:sldId id="269" r:id="rId7"/>
    <p:sldId id="270" r:id="rId8"/>
    <p:sldId id="271" r:id="rId9"/>
    <p:sldId id="31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71268-5A1B-9A47-80EE-9349D6C77AE0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D9FF-D44D-CF47-A628-B3D358BB1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2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21.04.2022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esm-tools/esm_tools/discussions" TargetMode="External"/><Relationship Id="rId5" Type="http://schemas.openxmlformats.org/officeDocument/2006/relationships/hyperlink" Target="https://github.com/esm-tools" TargetMode="External"/><Relationship Id="rId4" Type="http://schemas.openxmlformats.org/officeDocument/2006/relationships/hyperlink" Target="https://github.com/esm-tools/worksh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09" y="1460881"/>
            <a:ext cx="26376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 (</a:t>
            </a:r>
            <a:r>
              <a:rPr lang="tr-TR" b="1" dirty="0" err="1">
                <a:solidFill>
                  <a:prstClr val="black"/>
                </a:solidFill>
              </a:rPr>
              <a:t>Introduction</a:t>
            </a:r>
            <a:r>
              <a:rPr lang="tr-TR" b="1" dirty="0">
                <a:solidFill>
                  <a:prstClr val="black"/>
                </a:solidFill>
              </a:rPr>
              <a:t>)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/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28619"/>
              </p:ext>
            </p:extLst>
          </p:nvPr>
        </p:nvGraphicFramePr>
        <p:xfrm>
          <a:off x="324052" y="2250529"/>
          <a:ext cx="7530644" cy="3831077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4:45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28132" y="1488468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2 (Hands-on)</a:t>
            </a: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21CD39-9111-CB0C-E0C1-31FBAF9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14206"/>
              </p:ext>
            </p:extLst>
          </p:nvPr>
        </p:nvGraphicFramePr>
        <p:xfrm>
          <a:off x="6765095" y="2031558"/>
          <a:ext cx="5000417" cy="4939977"/>
        </p:xfrm>
        <a:graphic>
          <a:graphicData uri="http://schemas.openxmlformats.org/drawingml/2006/table">
            <a:tbl>
              <a:tblPr/>
              <a:tblGrid>
                <a:gridCol w="113266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20663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64709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4469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In parallel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VILMA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47830"/>
                  </a:ext>
                </a:extLst>
              </a:tr>
              <a:tr h="4469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09:20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machine environments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0:00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:45-1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30459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5-1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Extended YAML syntax and hands-on exercises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7816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45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aa-ET" sz="1400" b="1" i="0" u="none" strike="noStrike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en-GB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Resume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80136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>
                <a:solidFill>
                  <a:schemeClr val="bg1"/>
                </a:solidFill>
              </a:rPr>
              <a:t>ESM-Tools </a:t>
            </a:r>
            <a:r>
              <a:rPr lang="tr-TR" sz="4800" b="1" dirty="0" err="1">
                <a:solidFill>
                  <a:schemeClr val="bg1"/>
                </a:solidFill>
              </a:rPr>
              <a:t>extended</a:t>
            </a:r>
            <a:r>
              <a:rPr lang="tr-TR" sz="4800" b="1" dirty="0">
                <a:solidFill>
                  <a:schemeClr val="bg1"/>
                </a:solidFill>
              </a:rPr>
              <a:t> YAML </a:t>
            </a:r>
            <a:r>
              <a:rPr lang="tr-TR" sz="4800" b="1" dirty="0" err="1">
                <a:solidFill>
                  <a:schemeClr val="bg1"/>
                </a:solidFill>
              </a:rPr>
              <a:t>syntax</a:t>
            </a:r>
            <a:r>
              <a:rPr lang="tr-TR" sz="4800" b="1" dirty="0">
                <a:solidFill>
                  <a:schemeClr val="bg1"/>
                </a:solidFill>
              </a:rPr>
              <a:t> &amp; </a:t>
            </a:r>
            <a:r>
              <a:rPr lang="tr-TR" sz="4800" b="1" dirty="0" err="1">
                <a:solidFill>
                  <a:schemeClr val="bg1"/>
                </a:solidFill>
              </a:rPr>
              <a:t>operations</a:t>
            </a:r>
            <a:endParaRPr lang="tr-TR" sz="4800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6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22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involved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the same </a:t>
            </a:r>
            <a:r>
              <a:rPr lang="en-GB" sz="2400" dirty="0">
                <a:solidFill>
                  <a:srgbClr val="ED7D31"/>
                </a:solidFill>
              </a:rPr>
              <a:t>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 of the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5260448"/>
            <a:ext cx="242867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…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 across different files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Across different sections using the syntax </a:t>
            </a:r>
            <a:r>
              <a:rPr lang="en-GB" sz="2400" dirty="0">
                <a:solidFill>
                  <a:schemeClr val="accent2"/>
                </a:solidFill>
              </a:rPr>
              <a:t>${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section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&lt;</a:t>
            </a:r>
            <a:r>
              <a:rPr lang="en-GB" sz="2400" dirty="0">
                <a:solidFill>
                  <a:schemeClr val="accent2"/>
                </a:solidFill>
              </a:rPr>
              <a:t>variable</a:t>
            </a:r>
            <a:r>
              <a:rPr lang="en-GB" sz="2400" dirty="0"/>
              <a:t>&gt;</a:t>
            </a:r>
            <a:r>
              <a:rPr lang="en-GB" sz="2400" dirty="0">
                <a:solidFill>
                  <a:schemeClr val="accent2"/>
                </a:solidFill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9" y="3513128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fesom-2.1.yaml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8FD5B-BF07-63F3-C973-D1C1CABE60BB}"/>
              </a:ext>
            </a:extLst>
          </p:cNvPr>
          <p:cNvSpPr/>
          <p:nvPr/>
        </p:nvSpPr>
        <p:spPr>
          <a:xfrm>
            <a:off x="1980709" y="4919981"/>
            <a:ext cx="324579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${general.foo1}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5226505" y="3513127"/>
            <a:ext cx="242867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awiesm.yaml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    foo2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278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Independently of the type (as long as it’s not a special ESM-Tools functionality)</a:t>
            </a:r>
            <a:endParaRPr lang="en-GB" sz="2400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30971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new_var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4E4B3-4E15-2785-7F99-5AF521D3A21C}"/>
              </a:ext>
            </a:extLst>
          </p:cNvPr>
          <p:cNvSpPr/>
          <p:nvPr/>
        </p:nvSpPr>
        <p:spPr>
          <a:xfrm>
            <a:off x="6637013" y="4060402"/>
            <a:ext cx="4335787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a_selector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True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foo1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bar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new_var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choose_a_selector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</a:p>
          <a:p>
            <a:endParaRPr lang="en-US" sz="16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2116BB-2587-0412-9794-B493394C8414}"/>
              </a:ext>
            </a:extLst>
          </p:cNvPr>
          <p:cNvGrpSpPr/>
          <p:nvPr/>
        </p:nvGrpSpPr>
        <p:grpSpPr>
          <a:xfrm>
            <a:off x="6637013" y="4060402"/>
            <a:ext cx="4364970" cy="2068672"/>
            <a:chOff x="6637013" y="3816562"/>
            <a:chExt cx="4364970" cy="20686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C0C03D-AAC0-7E7E-438D-987DEB86F646}"/>
                </a:ext>
              </a:extLst>
            </p:cNvPr>
            <p:cNvCxnSpPr/>
            <p:nvPr/>
          </p:nvCxnSpPr>
          <p:spPr>
            <a:xfrm>
              <a:off x="6653719" y="3816562"/>
              <a:ext cx="4348264" cy="20686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5D4B94-8313-CA48-10FE-8395D851D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7013" y="3816562"/>
              <a:ext cx="4335787" cy="20621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3D8EC1-5AD2-514A-376A-16EA53E05463}"/>
              </a:ext>
            </a:extLst>
          </p:cNvPr>
          <p:cNvSpPr txBox="1"/>
          <p:nvPr/>
        </p:nvSpPr>
        <p:spPr>
          <a:xfrm>
            <a:off x="8827851" y="3685162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choose_ is a ESM-Tools special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4452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Using the dot “</a:t>
            </a:r>
            <a:r>
              <a:rPr lang="en-GB" sz="2400" dirty="0">
                <a:solidFill>
                  <a:schemeClr val="accent2"/>
                </a:solidFill>
              </a:rPr>
              <a:t>.</a:t>
            </a:r>
            <a:r>
              <a:rPr lang="en-GB" sz="2400" dirty="0"/>
              <a:t>” to call nested variables in </a:t>
            </a:r>
            <a:r>
              <a:rPr lang="en-GB" sz="2400" dirty="0">
                <a:solidFill>
                  <a:schemeClr val="accent2"/>
                </a:solidFill>
              </a:rPr>
              <a:t>dictionaries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980708" y="3816562"/>
            <a:ext cx="422502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foo1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foo2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         </a:t>
            </a:r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foo3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bar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    foo4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[1, 2, 3]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new_var1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${foo1.foo2.foo3}</a:t>
            </a:r>
          </a:p>
        </p:txBody>
      </p:sp>
    </p:spTree>
    <p:extLst>
      <p:ext uri="{BB962C8B-B14F-4D97-AF65-F5344CB8AC3E}">
        <p14:creationId xmlns:p14="http://schemas.microsoft.com/office/powerpoint/2010/main" val="11007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49749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62072"/>
            <a:ext cx="10069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Syntax</a:t>
            </a:r>
            <a:endParaRPr lang="en-GB" sz="2400" dirty="0"/>
          </a:p>
          <a:p>
            <a:r>
              <a:rPr lang="en-GB" sz="2400" dirty="0"/>
              <a:t>The value of any </a:t>
            </a:r>
            <a:r>
              <a:rPr lang="en-GB" sz="2400" dirty="0" err="1">
                <a:solidFill>
                  <a:schemeClr val="accent2"/>
                </a:solidFill>
              </a:rPr>
              <a:t>yaml</a:t>
            </a:r>
            <a:r>
              <a:rPr lang="en-GB" sz="2400" dirty="0">
                <a:solidFill>
                  <a:schemeClr val="accent2"/>
                </a:solidFill>
              </a:rPr>
              <a:t> variable </a:t>
            </a:r>
            <a:r>
              <a:rPr lang="en-GB" sz="2400" dirty="0"/>
              <a:t>can be retrieve in any file involve in the given operation (for AWI-ESM-2.1, those files are &lt;</a:t>
            </a:r>
            <a:r>
              <a:rPr lang="en-GB" sz="2400" dirty="0" err="1">
                <a:solidFill>
                  <a:srgbClr val="ED7D31"/>
                </a:solidFill>
              </a:rPr>
              <a:t>your_runscript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fesom-2.1.yaml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ED7D31"/>
                </a:solidFill>
              </a:rPr>
              <a:t>oasis3mct.yaml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ED7D31"/>
                </a:solidFill>
              </a:rPr>
              <a:t>echam.yaml</a:t>
            </a:r>
            <a:r>
              <a:rPr lang="en-GB" sz="2400" dirty="0"/>
              <a:t>, &lt;</a:t>
            </a:r>
            <a:r>
              <a:rPr lang="en-GB" sz="2400" dirty="0">
                <a:solidFill>
                  <a:srgbClr val="ED7D31"/>
                </a:solidFill>
              </a:rPr>
              <a:t>machine</a:t>
            </a:r>
            <a:r>
              <a:rPr lang="en-GB" sz="2400" dirty="0"/>
              <a:t>&gt;.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, &lt;</a:t>
            </a:r>
            <a:r>
              <a:rPr lang="en-GB" sz="2400" dirty="0" err="1">
                <a:solidFill>
                  <a:srgbClr val="ED7D31"/>
                </a:solidFill>
              </a:rPr>
              <a:t>slurm</a:t>
            </a:r>
            <a:r>
              <a:rPr lang="en-GB" sz="2400" dirty="0"/>
              <a:t>/</a:t>
            </a:r>
            <a:r>
              <a:rPr lang="en-GB" sz="2400" dirty="0">
                <a:solidFill>
                  <a:srgbClr val="ED7D31"/>
                </a:solidFill>
              </a:rPr>
              <a:t>pbs</a:t>
            </a:r>
            <a:r>
              <a:rPr lang="en-GB" sz="2400" dirty="0"/>
              <a:t>&gt;</a:t>
            </a:r>
            <a:r>
              <a:rPr lang="en-GB" sz="2400" dirty="0">
                <a:solidFill>
                  <a:srgbClr val="ED7D31"/>
                </a:solidFill>
              </a:rPr>
              <a:t>.</a:t>
            </a:r>
            <a:r>
              <a:rPr lang="en-GB" sz="2400" dirty="0" err="1">
                <a:solidFill>
                  <a:srgbClr val="ED7D31"/>
                </a:solidFill>
              </a:rPr>
              <a:t>yaml</a:t>
            </a:r>
            <a:r>
              <a:rPr lang="en-GB" sz="2400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add operate with variables and add together strings</a:t>
            </a:r>
            <a:endParaRPr lang="en-GB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ED7D31"/>
              </a:solidFill>
            </a:endParaRPr>
          </a:p>
          <a:p>
            <a:endParaRPr lang="en-GB" sz="2400" b="1" dirty="0">
              <a:solidFill>
                <a:srgbClr val="ED7D3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B39BB0-E7E4-A96B-0D74-BCBC6804D636}"/>
              </a:ext>
            </a:extLst>
          </p:cNvPr>
          <p:cNvSpPr/>
          <p:nvPr/>
        </p:nvSpPr>
        <p:spPr>
          <a:xfrm>
            <a:off x="1749060" y="3429000"/>
            <a:ext cx="657807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a_date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DDMMYYYY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E6E35"/>
                </a:solidFill>
                <a:latin typeface="Courier" pitchFamily="2" charset="0"/>
              </a:rPr>
              <a:t>a_file_name_with_a_date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my_file_name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_${</a:t>
            </a:r>
            <a:r>
              <a:rPr lang="en-US" sz="1600" b="1" dirty="0" err="1">
                <a:solidFill>
                  <a:srgbClr val="000000"/>
                </a:solidFill>
                <a:latin typeface="Courier" pitchFamily="2" charset="0"/>
              </a:rPr>
              <a:t>a_date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16793-C09F-E5D6-1F43-60FCC82006C2}"/>
              </a:ext>
            </a:extLst>
          </p:cNvPr>
          <p:cNvSpPr/>
          <p:nvPr/>
        </p:nvSpPr>
        <p:spPr>
          <a:xfrm>
            <a:off x="1773443" y="4974802"/>
            <a:ext cx="6578076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&lt;</a:t>
            </a:r>
            <a:r>
              <a:rPr lang="en-GB" sz="1600" b="1" dirty="0" err="1"/>
              <a:t>your_runscript</a:t>
            </a:r>
            <a:r>
              <a:rPr lang="en-GB" sz="1600" b="1" dirty="0"/>
              <a:t>&gt;. </a:t>
            </a:r>
            <a:r>
              <a:rPr lang="en-GB" sz="1600" b="1" dirty="0" err="1"/>
              <a:t>yaml</a:t>
            </a:r>
            <a:endParaRPr lang="en-US" sz="1600" dirty="0">
              <a:solidFill>
                <a:srgbClr val="0E6E35"/>
              </a:solidFill>
              <a:latin typeface="Courier" pitchFamily="2" charset="0"/>
            </a:endParaRPr>
          </a:p>
          <a:p>
            <a:r>
              <a:rPr lang="en-US" sz="16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unknown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23</a:t>
            </a:r>
          </a:p>
          <a:p>
            <a:r>
              <a:rPr lang="en-US" sz="1600" dirty="0">
                <a:solidFill>
                  <a:srgbClr val="0E6E35"/>
                </a:solidFill>
                <a:latin typeface="Courier" pitchFamily="2" charset="0"/>
              </a:rPr>
              <a:t>    question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19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600" b="1" dirty="0">
                <a:solidFill>
                  <a:srgbClr val="0E6E35"/>
                </a:solidFill>
                <a:latin typeface="Courier" pitchFamily="2" charset="0"/>
              </a:rPr>
              <a:t>answer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: $(( ${unknown</a:t>
            </a:r>
            <a:r>
              <a:rPr lang="en-US" sz="1600" b="1">
                <a:solidFill>
                  <a:srgbClr val="000000"/>
                </a:solidFill>
                <a:latin typeface="Courier" pitchFamily="2" charset="0"/>
              </a:rPr>
              <a:t>} + </a:t>
            </a:r>
            <a:r>
              <a:rPr lang="en-US" sz="1600" b="1" dirty="0">
                <a:solidFill>
                  <a:srgbClr val="000000"/>
                </a:solidFill>
                <a:latin typeface="Courier" pitchFamily="2" charset="0"/>
              </a:rPr>
              <a:t>${question} 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34747-445A-A0FD-EA33-09323918F20E}"/>
              </a:ext>
            </a:extLst>
          </p:cNvPr>
          <p:cNvSpPr txBox="1"/>
          <p:nvPr/>
        </p:nvSpPr>
        <p:spPr>
          <a:xfrm>
            <a:off x="7047819" y="4809096"/>
            <a:ext cx="277863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math and calendar operators chapter</a:t>
            </a:r>
          </a:p>
        </p:txBody>
      </p:sp>
    </p:spTree>
    <p:extLst>
      <p:ext uri="{BB962C8B-B14F-4D97-AF65-F5344CB8AC3E}">
        <p14:creationId xmlns:p14="http://schemas.microsoft.com/office/powerpoint/2010/main" val="236402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${} – variable calling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50775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439162"/>
            <a:ext cx="10069975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Store math and calendar operations under a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variables inside math and calendar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Define variables to link them to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in the configuration files so that the front-end users don’t have to write the 3-level nested </a:t>
            </a:r>
            <a:r>
              <a:rPr lang="en-GB" sz="2400" dirty="0" err="1">
                <a:solidFill>
                  <a:schemeClr val="accent2"/>
                </a:solidFill>
              </a:rPr>
              <a:t>namelist_changes</a:t>
            </a:r>
            <a:r>
              <a:rPr lang="en-GB" sz="2400" dirty="0"/>
              <a:t> dictionary in the </a:t>
            </a:r>
            <a:r>
              <a:rPr lang="en-GB" sz="2400" dirty="0" err="1"/>
              <a:t>runscript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Avoid conflicts in interdependent </a:t>
            </a:r>
            <a:r>
              <a:rPr lang="en-GB" sz="2400" dirty="0">
                <a:solidFill>
                  <a:schemeClr val="accent2"/>
                </a:solidFill>
              </a:rPr>
              <a:t>choose_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5D71-C576-BE87-1426-9E5977B60916}"/>
              </a:ext>
            </a:extLst>
          </p:cNvPr>
          <p:cNvSpPr txBox="1"/>
          <p:nvPr/>
        </p:nvSpPr>
        <p:spPr>
          <a:xfrm rot="20700000">
            <a:off x="9416798" y="2996213"/>
            <a:ext cx="2433825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in the </a:t>
            </a:r>
            <a:r>
              <a:rPr lang="en-GB" sz="1600" dirty="0" err="1"/>
              <a:t>namelist_changes</a:t>
            </a:r>
            <a:r>
              <a:rPr lang="en-GB" sz="1600" dirty="0"/>
              <a:t> 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89B55-7C70-FED8-8CFA-435C8544EDF8}"/>
              </a:ext>
            </a:extLst>
          </p:cNvPr>
          <p:cNvSpPr txBox="1"/>
          <p:nvPr/>
        </p:nvSpPr>
        <p:spPr>
          <a:xfrm rot="20700000">
            <a:off x="5852884" y="4092064"/>
            <a:ext cx="31867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More about this if we get to have a look at the </a:t>
            </a:r>
            <a:r>
              <a:rPr lang="en-GB" sz="1600" dirty="0" err="1"/>
              <a:t>levante.yaml</a:t>
            </a:r>
            <a:r>
              <a:rPr lang="en-GB" sz="1600" dirty="0"/>
              <a:t>, currently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237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11038" y="2054655"/>
            <a:ext cx="5429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4"/>
              </a:rPr>
              <a:t>https://github.com/esm-tools/workshops</a:t>
            </a:r>
            <a:r>
              <a:rPr lang="tr-TR" sz="2400"/>
              <a:t> </a:t>
            </a:r>
          </a:p>
        </p:txBody>
      </p:sp>
      <p:sp>
        <p:nvSpPr>
          <p:cNvPr id="17" name="Isosceles Triangle 16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1165219" y="2965011"/>
            <a:ext cx="339524" cy="292694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1038" y="2911303"/>
            <a:ext cx="4614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000"/>
              <a:t>Presentations, runscripts, exercises, ...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5"/>
              </a:rPr>
              <a:t>https://github.com/esm-tools</a:t>
            </a:r>
            <a:r>
              <a:rPr lang="tr-TR" sz="2400"/>
              <a:t> </a:t>
            </a:r>
          </a:p>
        </p:txBody>
      </p:sp>
      <p:sp>
        <p:nvSpPr>
          <p:cNvPr id="21" name="Isosceles Triangle 20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1038" y="4624599"/>
            <a:ext cx="6881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>
                <a:hlinkClick r:id="rId6"/>
              </a:rPr>
              <a:t>https://github.com/esm-tools/esm_tools/discussions</a:t>
            </a:r>
            <a:r>
              <a:rPr lang="tr-TR" sz="2400"/>
              <a:t> 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929</Words>
  <Application>Microsoft Macintosh PowerPoint</Application>
  <PresentationFormat>Widescreen</PresentationFormat>
  <Paragraphs>190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29</cp:revision>
  <dcterms:created xsi:type="dcterms:W3CDTF">2022-04-13T12:18:39Z</dcterms:created>
  <dcterms:modified xsi:type="dcterms:W3CDTF">2022-04-21T04:54:39Z</dcterms:modified>
</cp:coreProperties>
</file>