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10" d="100"/>
          <a:sy n="110" d="100"/>
        </p:scale>
        <p:origin x="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17.04.2022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ESM-Tools recognises in which machine is operating (using the </a:t>
            </a:r>
            <a:r>
              <a:rPr lang="en-GB" sz="2400" dirty="0" err="1">
                <a:solidFill>
                  <a:schemeClr val="accent2"/>
                </a:solidFill>
              </a:rPr>
              <a:t>all_machines.yaml</a:t>
            </a:r>
            <a:r>
              <a:rPr lang="en-GB" sz="2400" dirty="0"/>
              <a:t>) and loads the content of the &lt;</a:t>
            </a:r>
            <a:r>
              <a:rPr lang="en-GB" sz="2400" dirty="0">
                <a:solidFill>
                  <a:schemeClr val="accent2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(</a:t>
            </a:r>
            <a:r>
              <a:rPr lang="en-GB" sz="1600" dirty="0" err="1">
                <a:latin typeface="Monaco" pitchFamily="2" charset="77"/>
              </a:rPr>
              <a:t>esm_tools</a:t>
            </a:r>
            <a:r>
              <a:rPr lang="en-GB" sz="1600" dirty="0">
                <a:latin typeface="Monaco" pitchFamily="2" charset="77"/>
              </a:rPr>
              <a:t>/configs/machines/</a:t>
            </a:r>
            <a:r>
              <a:rPr lang="en-GB" sz="1600" dirty="0" err="1">
                <a:latin typeface="Monaco" pitchFamily="2" charset="77"/>
              </a:rPr>
              <a:t>mistral.yaml</a:t>
            </a:r>
            <a:r>
              <a:rPr lang="en-GB" sz="2400" dirty="0"/>
              <a:t>)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under the </a:t>
            </a:r>
            <a:r>
              <a:rPr lang="en-GB" sz="2400" dirty="0">
                <a:solidFill>
                  <a:schemeClr val="accent2"/>
                </a:solidFill>
              </a:rPr>
              <a:t>computer</a:t>
            </a:r>
            <a:r>
              <a:rPr lang="en-GB" sz="2400" dirty="0"/>
              <a:t> section of the </a:t>
            </a:r>
            <a:r>
              <a:rPr lang="en-GB" sz="2400" dirty="0">
                <a:solidFill>
                  <a:schemeClr val="accent2"/>
                </a:solidFill>
              </a:rPr>
              <a:t>config </a:t>
            </a:r>
            <a:r>
              <a:rPr lang="en-GB" sz="2400" dirty="0"/>
              <a:t>python object</a:t>
            </a:r>
          </a:p>
          <a:p>
            <a:endParaRPr lang="en-GB" sz="2400" dirty="0"/>
          </a:p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>
                <a:solidFill>
                  <a:srgbClr val="ED7D31"/>
                </a:solidFill>
              </a:rPr>
              <a:t>name</a:t>
            </a:r>
            <a:r>
              <a:rPr lang="en-GB" sz="2400" dirty="0"/>
              <a:t> – name given to the HPC</a:t>
            </a:r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40156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53477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509D7-3D5B-C6E8-A44F-D6E486DA4788}"/>
              </a:ext>
            </a:extLst>
          </p:cNvPr>
          <p:cNvSpPr/>
          <p:nvPr/>
        </p:nvSpPr>
        <p:spPr>
          <a:xfrm>
            <a:off x="5704159" y="3666389"/>
            <a:ext cx="60960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ED7D31"/>
                </a:solidFill>
              </a:rPr>
              <a:t>config object</a:t>
            </a:r>
            <a:endParaRPr lang="en-GB" sz="1200" dirty="0">
              <a:solidFill>
                <a:srgbClr val="ED7D31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mistral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additional_flags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"--men=0”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use_hyperthreading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accounting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partitions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     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"compute”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"24”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endParaRPr lang="en-GB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CA97EE-EBCE-CECC-4D1D-B2D0382B8BF2}"/>
              </a:ext>
            </a:extLst>
          </p:cNvPr>
          <p:cNvGrpSpPr/>
          <p:nvPr/>
        </p:nvGrpSpPr>
        <p:grpSpPr>
          <a:xfrm>
            <a:off x="7396221" y="2813186"/>
            <a:ext cx="4508111" cy="1095709"/>
            <a:chOff x="7455183" y="645108"/>
            <a:chExt cx="6362830" cy="15465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176E27-FC46-DC88-314B-804B7B61F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5183" y="1049945"/>
              <a:ext cx="1141666" cy="1141666"/>
            </a:xfrm>
            <a:prstGeom prst="ellipse">
              <a:avLst/>
            </a:prstGeom>
            <a:solidFill>
              <a:schemeClr val="bg1"/>
            </a:solidFill>
          </p:spPr>
        </p:pic>
        <p:sp>
          <p:nvSpPr>
            <p:cNvPr id="12" name="Oval Callout 11">
              <a:extLst>
                <a:ext uri="{FF2B5EF4-FFF2-40B4-BE49-F238E27FC236}">
                  <a16:creationId xmlns:a16="http://schemas.microsoft.com/office/drawing/2014/main" id="{1F7FBECC-D66A-FDB7-01DD-AD3438F6FB83}"/>
                </a:ext>
              </a:extLst>
            </p:cNvPr>
            <p:cNvSpPr/>
            <p:nvPr/>
          </p:nvSpPr>
          <p:spPr>
            <a:xfrm>
              <a:off x="8437945" y="645108"/>
              <a:ext cx="5380068" cy="994983"/>
            </a:xfrm>
            <a:prstGeom prst="wedgeEllipseCallout">
              <a:avLst>
                <a:gd name="adj1" fmla="val -44496"/>
                <a:gd name="adj2" fmla="val 560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Have a look at the </a:t>
              </a:r>
              <a:r>
                <a:rPr lang="en-GB" sz="1200" dirty="0" err="1">
                  <a:solidFill>
                    <a:schemeClr val="tx1"/>
                  </a:solidFill>
                  <a:latin typeface="Monaco" pitchFamily="2" charset="77"/>
                </a:rPr>
                <a:t>esm_tools</a:t>
              </a:r>
              <a:r>
                <a:rPr lang="en-GB" sz="1200" dirty="0">
                  <a:solidFill>
                    <a:schemeClr val="tx1"/>
                  </a:solidFill>
                  <a:latin typeface="Monaco" pitchFamily="2" charset="77"/>
                </a:rPr>
                <a:t>/configs/machines/</a:t>
              </a:r>
              <a:r>
                <a:rPr lang="en-GB" sz="1200" dirty="0" err="1">
                  <a:solidFill>
                    <a:schemeClr val="tx1"/>
                  </a:solidFill>
                  <a:latin typeface="Monaco" pitchFamily="2" charset="77"/>
                </a:rPr>
                <a:t>mistral.yaml</a:t>
              </a:r>
              <a:endParaRPr lang="en-GB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AED4698-2F5D-05E3-7062-08068325DB54}"/>
              </a:ext>
            </a:extLst>
          </p:cNvPr>
          <p:cNvSpPr/>
          <p:nvPr/>
        </p:nvSpPr>
        <p:spPr>
          <a:xfrm>
            <a:off x="6096000" y="4441860"/>
            <a:ext cx="2920678" cy="2028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C22C3-E649-282A-E613-6AB6B6F9B688}"/>
              </a:ext>
            </a:extLst>
          </p:cNvPr>
          <p:cNvSpPr txBox="1"/>
          <p:nvPr/>
        </p:nvSpPr>
        <p:spPr>
          <a:xfrm>
            <a:off x="8756600" y="4272583"/>
            <a:ext cx="3020409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This comes from the </a:t>
            </a:r>
            <a:r>
              <a:rPr lang="en-GB" sz="1600" b="1" dirty="0" err="1"/>
              <a:t>mistral.yaml</a:t>
            </a:r>
            <a:r>
              <a:rPr lang="en-GB" sz="1600" dirty="0"/>
              <a:t>, the </a:t>
            </a:r>
            <a:r>
              <a:rPr lang="en-GB" sz="1600" b="1" dirty="0"/>
              <a:t>computer section</a:t>
            </a:r>
            <a:r>
              <a:rPr lang="en-GB" sz="1600" dirty="0"/>
              <a:t>s in the </a:t>
            </a:r>
            <a:r>
              <a:rPr lang="en-GB" sz="1600" b="1" dirty="0"/>
              <a:t>configuration files</a:t>
            </a:r>
            <a:r>
              <a:rPr lang="en-GB" sz="1600" dirty="0"/>
              <a:t>/</a:t>
            </a:r>
            <a:r>
              <a:rPr lang="en-GB" sz="1600" b="1" dirty="0" err="1"/>
              <a:t>runscript</a:t>
            </a:r>
            <a:r>
              <a:rPr lang="en-GB" sz="1600" dirty="0"/>
              <a:t>, and the </a:t>
            </a:r>
            <a:r>
              <a:rPr lang="en-GB" sz="1600" b="1" dirty="0" err="1"/>
              <a:t>environment_changes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SBATCH flags – list of featured variables that can be used from the </a:t>
            </a:r>
            <a:r>
              <a:rPr lang="en-GB" sz="2400" dirty="0">
                <a:solidFill>
                  <a:srgbClr val="ED7D31"/>
                </a:solidFill>
              </a:rPr>
              <a:t>computer</a:t>
            </a:r>
            <a:r>
              <a:rPr lang="en-GB" sz="2400" dirty="0"/>
              <a:t> section to set SBATCH flags (and their defaults):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exclusive_flag</a:t>
            </a:r>
            <a:r>
              <a:rPr lang="en-GB" sz="1400" dirty="0"/>
              <a:t>: ”--exclusive"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notification_flag</a:t>
            </a:r>
            <a:r>
              <a:rPr lang="en-GB" sz="1400" dirty="0"/>
              <a:t>: “--</a:t>
            </a:r>
            <a:r>
              <a:rPr lang="en-GB" sz="1400" dirty="0" err="1"/>
              <a:t>mail_type</a:t>
            </a:r>
            <a:r>
              <a:rPr lang="en-GB" sz="1400" dirty="0"/>
              <a:t>=&lt;type&gt; --</a:t>
            </a:r>
            <a:r>
              <a:rPr lang="en-GB" sz="1400" dirty="0" err="1"/>
              <a:t>mail_user</a:t>
            </a:r>
            <a:r>
              <a:rPr lang="en-GB" sz="1400" dirty="0"/>
              <a:t>=&lt;email&gt;”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single_proc_submit_flag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-per-node=1”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tasks_flag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=@tasks@”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partition_flag</a:t>
            </a:r>
            <a:r>
              <a:rPr lang="en-US" sz="1400" dirty="0"/>
              <a:t>: "--partition=@partition@” (</a:t>
            </a:r>
            <a:r>
              <a:rPr lang="en-US" sz="1400" b="1" dirty="0"/>
              <a:t>calculated automatical</a:t>
            </a:r>
            <a:r>
              <a:rPr lang="en-US" sz="1400" dirty="0"/>
              <a:t>ly by ESM-Tools with the info from </a:t>
            </a:r>
            <a:r>
              <a:rPr lang="en-US" sz="1400" dirty="0">
                <a:solidFill>
                  <a:srgbClr val="ED7D31"/>
                </a:solidFill>
              </a:rPr>
              <a:t>partitions</a:t>
            </a:r>
            <a:r>
              <a:rPr lang="en-US" sz="1400" dirty="0"/>
              <a:t> dictionary –next slide-)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nodes_flag</a:t>
            </a:r>
            <a:r>
              <a:rPr lang="en-US" sz="1400" dirty="0"/>
              <a:t>: "--nodes=@nodes@”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time_flag</a:t>
            </a:r>
            <a:r>
              <a:rPr lang="en-US" sz="1400" dirty="0"/>
              <a:t>: "--time=${</a:t>
            </a:r>
            <a:r>
              <a:rPr lang="en-US" sz="1400" dirty="0" err="1"/>
              <a:t>compute_time</a:t>
            </a:r>
            <a:r>
              <a:rPr lang="en-US" sz="1400" dirty="0"/>
              <a:t>}”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 with the info from the </a:t>
            </a:r>
            <a:r>
              <a:rPr lang="en-US" sz="1400" dirty="0">
                <a:solidFill>
                  <a:srgbClr val="ED7D31"/>
                </a:solidFill>
              </a:rPr>
              <a:t>experiment time variables</a:t>
            </a:r>
            <a:r>
              <a:rPr lang="en-US" sz="1400" dirty="0"/>
              <a:t> -1</a:t>
            </a:r>
            <a:r>
              <a:rPr lang="en-US" sz="1400" baseline="30000" dirty="0"/>
              <a:t>st</a:t>
            </a:r>
            <a:r>
              <a:rPr lang="en-US" sz="1400" dirty="0"/>
              <a:t> day presentation-)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hyperthreading_flag</a:t>
            </a:r>
            <a:r>
              <a:rPr lang="en-US" sz="1400" dirty="0"/>
              <a:t>: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ED7D31"/>
                </a:solidFill>
              </a:rPr>
              <a:t>additional_flags</a:t>
            </a:r>
            <a:r>
              <a:rPr lang="en-US" sz="2000" dirty="0"/>
              <a:t>: "” (you can use this variable to add more SBATCH flags as a </a:t>
            </a:r>
            <a:r>
              <a:rPr lang="en-US" sz="2000" dirty="0">
                <a:solidFill>
                  <a:srgbClr val="ED7D31"/>
                </a:solidFill>
              </a:rPr>
              <a:t>list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F0ADE-59A3-A2A1-690C-950722553BDC}"/>
              </a:ext>
            </a:extLst>
          </p:cNvPr>
          <p:cNvSpPr/>
          <p:nvPr/>
        </p:nvSpPr>
        <p:spPr>
          <a:xfrm>
            <a:off x="1925825" y="5778571"/>
            <a:ext cx="390066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</a:t>
            </a:r>
            <a:r>
              <a:rPr lang="en-GB" sz="1400" b="1" dirty="0" err="1">
                <a:latin typeface="Menlo-Regular" panose="020B0609030804020204" pitchFamily="49" charset="0"/>
              </a:rPr>
              <a:t>your_runscript</a:t>
            </a:r>
            <a:r>
              <a:rPr lang="en-GB" sz="1400" b="1" dirty="0">
                <a:latin typeface="Menlo-Regular" panose="020B0609030804020204" pitchFamily="49" charset="0"/>
              </a:rPr>
              <a:t>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latin typeface="Menlo-Regular" panose="020B0609030804020204" pitchFamily="49" charset="0"/>
            </a:endParaRPr>
          </a:p>
          <a:p>
            <a:r>
              <a:rPr lang="en-GB" sz="1400" dirty="0">
                <a:solidFill>
                  <a:srgbClr val="3ABBC8"/>
                </a:solidFill>
                <a:latin typeface="Menlo-Regular" panose="020B0609030804020204" pitchFamily="49" charset="0"/>
              </a:rPr>
              <a:t>computer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</a:t>
            </a:r>
            <a:r>
              <a:rPr lang="en-GB" sz="1400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add_</a:t>
            </a:r>
            <a:r>
              <a:rPr lang="en-GB" sz="1400" b="1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additional_flags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    </a:t>
            </a:r>
            <a:r>
              <a:rPr lang="en-GB" sz="1400" dirty="0">
                <a:solidFill>
                  <a:srgbClr val="D47326"/>
                </a:solidFill>
                <a:latin typeface="Menlo-Regular" panose="020B0609030804020204" pitchFamily="49" charset="0"/>
              </a:rPr>
              <a:t>- 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"--reservation=</a:t>
            </a:r>
            <a:r>
              <a:rPr lang="en-GB" sz="1400" dirty="0" err="1">
                <a:solidFill>
                  <a:srgbClr val="CD3625"/>
                </a:solidFill>
                <a:latin typeface="Menlo-Regular" panose="020B0609030804020204" pitchFamily="49" charset="0"/>
              </a:rPr>
              <a:t>esmtools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931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000" dirty="0">
                <a:solidFill>
                  <a:srgbClr val="ED7D31"/>
                </a:solidFill>
              </a:rPr>
              <a:t>accounting</a:t>
            </a:r>
            <a:r>
              <a:rPr lang="en-GB" sz="2000" dirty="0"/>
              <a:t> – if true, the user is required to define a </a:t>
            </a:r>
            <a:r>
              <a:rPr lang="en-GB" sz="2000" dirty="0" err="1">
                <a:solidFill>
                  <a:srgbClr val="ED7D31"/>
                </a:solidFill>
              </a:rPr>
              <a:t>general.account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in the </a:t>
            </a:r>
            <a:r>
              <a:rPr lang="en-GB" sz="2000" dirty="0" err="1"/>
              <a:t>runscript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batch_system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– defines with &lt;</a:t>
            </a:r>
            <a:r>
              <a:rPr lang="en-GB" sz="2000" dirty="0" err="1"/>
              <a:t>job_scheduler</a:t>
            </a:r>
            <a:r>
              <a:rPr lang="en-GB" sz="2000" dirty="0"/>
              <a:t>&gt;.</a:t>
            </a:r>
            <a:r>
              <a:rPr lang="en-GB" sz="2000" dirty="0" err="1"/>
              <a:t>py</a:t>
            </a:r>
            <a:r>
              <a:rPr lang="en-GB" sz="2000" dirty="0"/>
              <a:t> module ESM-Tools will be importing</a:t>
            </a:r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sh_interpreter</a:t>
            </a:r>
            <a:r>
              <a:rPr lang="en-GB" sz="2000" dirty="0"/>
              <a:t> – defines the shebang of the </a:t>
            </a:r>
            <a:r>
              <a:rPr lang="en-GB" sz="2000" dirty="0">
                <a:solidFill>
                  <a:srgbClr val="ED7D31"/>
                </a:solidFill>
              </a:rPr>
              <a:t>comp-*.</a:t>
            </a:r>
            <a:r>
              <a:rPr lang="en-GB" sz="2000" dirty="0" err="1">
                <a:solidFill>
                  <a:srgbClr val="ED7D31"/>
                </a:solidFill>
              </a:rPr>
              <a:t>sh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and the </a:t>
            </a:r>
            <a:r>
              <a:rPr lang="en-GB" sz="2000" dirty="0">
                <a:solidFill>
                  <a:srgbClr val="ED7D31"/>
                </a:solidFill>
              </a:rPr>
              <a:t>*.run</a:t>
            </a:r>
            <a:r>
              <a:rPr lang="en-GB" sz="2000" dirty="0"/>
              <a:t> files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partitions</a:t>
            </a:r>
            <a:r>
              <a:rPr lang="en-GB" sz="2000" dirty="0"/>
              <a:t> – </a:t>
            </a:r>
            <a:r>
              <a:rPr lang="en-GB" sz="2000" dirty="0">
                <a:solidFill>
                  <a:srgbClr val="ED7D31"/>
                </a:solidFill>
              </a:rPr>
              <a:t>dictionary</a:t>
            </a:r>
            <a:r>
              <a:rPr lang="en-GB" sz="2000" dirty="0"/>
              <a:t> that defines the partitions available, including the name and the number of cores per node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 </a:t>
            </a:r>
            <a:r>
              <a:rPr lang="en-GB" sz="2000" dirty="0"/>
              <a:t>–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>
                <a:solidFill>
                  <a:schemeClr val="accent2"/>
                </a:solidFill>
              </a:rPr>
              <a:t>string</a:t>
            </a:r>
            <a:r>
              <a:rPr lang="en-GB" sz="2000" dirty="0"/>
              <a:t> use to select the </a:t>
            </a:r>
          </a:p>
          <a:p>
            <a:r>
              <a:rPr lang="en-GB" sz="2000" dirty="0"/>
              <a:t>	partition label to be used from </a:t>
            </a:r>
          </a:p>
          <a:p>
            <a:r>
              <a:rPr lang="en-GB" sz="2000" dirty="0"/>
              <a:t>	the</a:t>
            </a:r>
            <a:r>
              <a:rPr lang="en-GB" sz="2000" dirty="0">
                <a:solidFill>
                  <a:srgbClr val="ED7D31"/>
                </a:solidFill>
              </a:rPr>
              <a:t> partitions dictionary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215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4F5A986E-8B09-DDF8-012C-B0E4560706C4}"/>
              </a:ext>
            </a:extLst>
          </p:cNvPr>
          <p:cNvSpPr/>
          <p:nvPr/>
        </p:nvSpPr>
        <p:spPr>
          <a:xfrm rot="5400000">
            <a:off x="348693" y="281527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FC73F6-F7B7-6C14-AFE1-0E45DFC7B469}"/>
              </a:ext>
            </a:extLst>
          </p:cNvPr>
          <p:cNvSpPr/>
          <p:nvPr/>
        </p:nvSpPr>
        <p:spPr>
          <a:xfrm rot="5400000">
            <a:off x="348693" y="342584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5F74D2E6-2D55-E901-0F5B-A41F4374857E}"/>
              </a:ext>
            </a:extLst>
          </p:cNvPr>
          <p:cNvSpPr/>
          <p:nvPr/>
        </p:nvSpPr>
        <p:spPr>
          <a:xfrm rot="5400000">
            <a:off x="348693" y="404284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A7CE4-8618-8217-A973-B98EC9D9162B}"/>
              </a:ext>
            </a:extLst>
          </p:cNvPr>
          <p:cNvSpPr/>
          <p:nvPr/>
        </p:nvSpPr>
        <p:spPr>
          <a:xfrm>
            <a:off x="5795631" y="4645849"/>
            <a:ext cx="6126295" cy="14927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latin typeface="Menlo-Regular" panose="020B0609030804020204" pitchFamily="49" charset="0"/>
              </a:rPr>
              <a:t>&lt;machine&gt;.</a:t>
            </a:r>
            <a:r>
              <a:rPr lang="en-GB" sz="1200" b="1" dirty="0" err="1">
                <a:latin typeface="Menlo-Regular" panose="020B0609030804020204" pitchFamily="49" charset="0"/>
              </a:rPr>
              <a:t>yaml</a:t>
            </a:r>
            <a:endParaRPr lang="en-GB" sz="1200" dirty="0">
              <a:latin typeface="Menlo-Regular" panose="020B0609030804020204" pitchFamily="49" charset="0"/>
            </a:endParaRP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partitions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        &lt;label_for_partition-1&gt;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&lt;label_for_partition-2&gt;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  <a:endParaRPr lang="en-GB" sz="1100" b="1" dirty="0">
              <a:solidFill>
                <a:srgbClr val="921A20"/>
              </a:solidFill>
              <a:latin typeface="Courier-Bold" pitchFamily="2" charset="0"/>
            </a:endParaRPr>
          </a:p>
          <a:p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 </a:t>
            </a:r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endParaRPr lang="en-GB" sz="11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FB82775A-04E8-E59D-12BD-4AC15792E735}"/>
              </a:ext>
            </a:extLst>
          </p:cNvPr>
          <p:cNvSpPr/>
          <p:nvPr/>
        </p:nvSpPr>
        <p:spPr>
          <a:xfrm rot="5400000">
            <a:off x="348693" y="4982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3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module_actions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list</a:t>
            </a:r>
            <a:r>
              <a:rPr lang="en-US" sz="2400" dirty="0"/>
              <a:t> of module actions to be included in the compilation and </a:t>
            </a:r>
            <a:r>
              <a:rPr lang="en-US" sz="2400" dirty="0">
                <a:solidFill>
                  <a:schemeClr val="accent2"/>
                </a:solidFill>
              </a:rPr>
              <a:t>*.run </a:t>
            </a:r>
            <a:r>
              <a:rPr lang="en-US" sz="2400" dirty="0"/>
              <a:t>files (i.e. </a:t>
            </a:r>
            <a:r>
              <a:rPr lang="en-US" dirty="0">
                <a:latin typeface="Monaco" pitchFamily="2" charset="77"/>
              </a:rPr>
              <a:t>module 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unload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purge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endParaRPr lang="en-US" sz="2400" b="1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Omit the “module” word from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 it has nothing to do with the modules, “source” commands are also accepted here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22243-A0C9-8286-25EC-64A4DF66378D}"/>
              </a:ext>
            </a:extLst>
          </p:cNvPr>
          <p:cNvSpPr/>
          <p:nvPr/>
        </p:nvSpPr>
        <p:spPr>
          <a:xfrm>
            <a:off x="1404393" y="5121328"/>
            <a:ext cx="3804214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module_actions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"purge”</a:t>
            </a:r>
          </a:p>
          <a:p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”source /FILE/PATH”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dirty="0" err="1">
                <a:solidFill>
                  <a:srgbClr val="C100C4"/>
                </a:solidFill>
                <a:latin typeface="Courier" pitchFamily="2" charset="0"/>
              </a:rPr>
              <a:t>netcdf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2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being 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ED7D31"/>
                </a:solidFill>
              </a:rPr>
              <a:t>export_vars</a:t>
            </a:r>
            <a:r>
              <a:rPr lang="en-US" sz="2400" dirty="0"/>
              <a:t> is not allowed to have repeated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a problem when environments are required to redefine a variable at different points of the script or from different </a:t>
            </a:r>
            <a:r>
              <a:rPr lang="en-US" sz="2400" dirty="0" err="1"/>
              <a:t>yamls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overcome this limitation, repetitions of the same variable are allowed if the key is followed by an integer contained inside </a:t>
            </a:r>
            <a:r>
              <a:rPr lang="en-US" sz="2400" dirty="0">
                <a:solidFill>
                  <a:srgbClr val="ED7D31"/>
                </a:solidFill>
              </a:rPr>
              <a:t>[(int)]</a:t>
            </a:r>
            <a:r>
              <a:rPr lang="en-US" sz="2400" dirty="0"/>
              <a:t>:</a:t>
            </a: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22601-A938-8410-288B-FC9AE17AF363}"/>
              </a:ext>
            </a:extLst>
          </p:cNvPr>
          <p:cNvSpPr/>
          <p:nvPr/>
        </p:nvSpPr>
        <p:spPr>
          <a:xfrm>
            <a:off x="577599" y="3908894"/>
            <a:ext cx="5100577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91F-DEB4-E55F-9F19-EC051676F4BD}"/>
              </a:ext>
            </a:extLst>
          </p:cNvPr>
          <p:cNvSpPr/>
          <p:nvPr/>
        </p:nvSpPr>
        <p:spPr>
          <a:xfrm>
            <a:off x="6757685" y="4047394"/>
            <a:ext cx="5285421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comp-*.</a:t>
            </a:r>
            <a:r>
              <a:rPr lang="en-GB" b="1" dirty="0" err="1">
                <a:latin typeface="Menlo-Regular" panose="020B0609030804020204" pitchFamily="49" charset="0"/>
              </a:rPr>
              <a:t>sh</a:t>
            </a:r>
            <a:r>
              <a:rPr lang="en-GB" b="1" dirty="0">
                <a:latin typeface="Menlo-Regular" panose="020B0609030804020204" pitchFamily="49" charset="0"/>
              </a:rPr>
              <a:t> or *.run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14315B-F577-09A3-768B-34B71F6CED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678176" y="4370559"/>
            <a:ext cx="1079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being 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ED7D31"/>
                </a:solidFill>
              </a:rPr>
              <a:t>export_vars</a:t>
            </a:r>
            <a:r>
              <a:rPr lang="en-US" sz="2400" dirty="0"/>
              <a:t> is not allowed to have repeated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a problem when environments are required to redefine a variable at different points of the script or from different </a:t>
            </a:r>
            <a:r>
              <a:rPr lang="en-US" sz="2400" dirty="0" err="1"/>
              <a:t>yamls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overcome this limitation, repetitions of the same variable are allowed if the key is followed by an integer contained inside </a:t>
            </a:r>
            <a:r>
              <a:rPr lang="en-US" sz="2400" dirty="0">
                <a:solidFill>
                  <a:srgbClr val="ED7D31"/>
                </a:solidFill>
              </a:rPr>
              <a:t>[(int)]</a:t>
            </a:r>
            <a:r>
              <a:rPr lang="en-US" sz="2400" dirty="0"/>
              <a:t>:</a:t>
            </a: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6EC4A-3E97-8E3D-E5F6-9B4B9FE9985E}"/>
              </a:ext>
            </a:extLst>
          </p:cNvPr>
          <p:cNvSpPr/>
          <p:nvPr/>
        </p:nvSpPr>
        <p:spPr>
          <a:xfrm>
            <a:off x="235351" y="5841517"/>
            <a:ext cx="7253469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&lt;machine&gt;.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[(1)]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A_VAR_TO_BE_EXPORTED:another_value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FE108-4D2D-0CB6-D11F-0BF3D9A8B6F5}"/>
              </a:ext>
            </a:extLst>
          </p:cNvPr>
          <p:cNvSpPr/>
          <p:nvPr/>
        </p:nvSpPr>
        <p:spPr>
          <a:xfrm>
            <a:off x="5004120" y="5579907"/>
            <a:ext cx="695252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comp-*.</a:t>
            </a:r>
            <a:r>
              <a:rPr lang="en-GB" sz="1400" b="1" dirty="0" err="1">
                <a:latin typeface="Menlo-Regular" panose="020B0609030804020204" pitchFamily="49" charset="0"/>
              </a:rPr>
              <a:t>sh</a:t>
            </a:r>
            <a:r>
              <a:rPr lang="en-GB" sz="1400" b="1" dirty="0">
                <a:latin typeface="Menlo-Regular" panose="020B0609030804020204" pitchFamily="49" charset="0"/>
              </a:rPr>
              <a:t> or *.run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:another_value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765A6-53B0-F53E-25F6-4EBABB7737A1}"/>
              </a:ext>
            </a:extLst>
          </p:cNvPr>
          <p:cNvSpPr txBox="1"/>
          <p:nvPr/>
        </p:nvSpPr>
        <p:spPr>
          <a:xfrm>
            <a:off x="8872348" y="6410904"/>
            <a:ext cx="200785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The index is removed!</a:t>
            </a:r>
            <a:endParaRPr lang="en-GB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AC965E-46F0-EEDD-BFAB-079857BFD6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998106" y="6215605"/>
            <a:ext cx="874242" cy="364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998</Words>
  <Application>Microsoft Macintosh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Courier-Bold</vt:lpstr>
      <vt:lpstr>Menlo-Regular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25</cp:revision>
  <dcterms:created xsi:type="dcterms:W3CDTF">2022-04-13T12:18:39Z</dcterms:created>
  <dcterms:modified xsi:type="dcterms:W3CDTF">2022-04-17T15:58:28Z</dcterms:modified>
</cp:coreProperties>
</file>