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304" r:id="rId4"/>
    <p:sldId id="262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3623-BADA-9F42-891A-8A5F0587E717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AD52A-AEDE-AA4B-8AB9-72B0AEEC52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6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Deniz: split to another powerpoint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94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67B02-DFD9-7A48-9B73-D8470A0F5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 dirty="0" err="1">
                <a:solidFill>
                  <a:prstClr val="white"/>
                </a:solidFill>
              </a:rPr>
              <a:t>Workflow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manager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and</a:t>
            </a:r>
            <a:r>
              <a:rPr lang="tr-TR" sz="4800" b="1" dirty="0">
                <a:solidFill>
                  <a:prstClr val="white"/>
                </a:solidFill>
              </a:rPr>
              <a:t> offline </a:t>
            </a:r>
            <a:r>
              <a:rPr lang="tr-TR" sz="4800" b="1" dirty="0" err="1">
                <a:solidFill>
                  <a:prstClr val="white"/>
                </a:solidFill>
              </a:rPr>
              <a:t>coupling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 dirty="0">
                <a:solidFill>
                  <a:srgbClr val="00ACE6"/>
                </a:solidFill>
              </a:rPr>
              <a:t>8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23107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BF0-45DF-5B49-956C-DD18A21F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463"/>
            <a:ext cx="10515600" cy="4351338"/>
          </a:xfrm>
        </p:spPr>
        <p:txBody>
          <a:bodyPr/>
          <a:lstStyle/>
          <a:p>
            <a:r>
              <a:rPr lang="en-US" dirty="0"/>
              <a:t>The user gains control on</a:t>
            </a:r>
          </a:p>
          <a:p>
            <a:pPr lvl="1"/>
            <a:r>
              <a:rPr lang="en-US" dirty="0"/>
              <a:t>What is submitted to the job scheduler</a:t>
            </a:r>
          </a:p>
          <a:p>
            <a:pPr lvl="1"/>
            <a:r>
              <a:rPr lang="en-US" dirty="0"/>
              <a:t>When it is submitted</a:t>
            </a:r>
          </a:p>
          <a:p>
            <a:r>
              <a:rPr lang="en-US" dirty="0"/>
              <a:t>Standard simulations sub-jobs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B129A8-4190-CE49-88DE-64ACB5567527}"/>
              </a:ext>
            </a:extLst>
          </p:cNvPr>
          <p:cNvGrpSpPr/>
          <p:nvPr/>
        </p:nvGrpSpPr>
        <p:grpSpPr>
          <a:xfrm>
            <a:off x="754547" y="3046129"/>
            <a:ext cx="3826331" cy="2592672"/>
            <a:chOff x="754547" y="3046129"/>
            <a:chExt cx="3826331" cy="259267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DFAFA0-5B18-C646-B157-D949929DC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8072" y="4470787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2A98FE-003E-DD48-AEB0-A6E805F47195}"/>
                </a:ext>
              </a:extLst>
            </p:cNvPr>
            <p:cNvSpPr/>
            <p:nvPr/>
          </p:nvSpPr>
          <p:spPr>
            <a:xfrm>
              <a:off x="3074180" y="4352522"/>
              <a:ext cx="220484" cy="22048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0CC43E-8ABE-A441-9579-4740FA06A3B4}"/>
                </a:ext>
              </a:extLst>
            </p:cNvPr>
            <p:cNvSpPr txBox="1"/>
            <p:nvPr/>
          </p:nvSpPr>
          <p:spPr>
            <a:xfrm>
              <a:off x="1203378" y="3279518"/>
              <a:ext cx="145642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prepcompute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9E30E6-CD10-A744-BD88-7E52CD6B68D1}"/>
                </a:ext>
              </a:extLst>
            </p:cNvPr>
            <p:cNvSpPr txBox="1"/>
            <p:nvPr/>
          </p:nvSpPr>
          <p:spPr>
            <a:xfrm>
              <a:off x="3491642" y="4204743"/>
              <a:ext cx="9319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961B5-5A92-A742-884F-778CD989554F}"/>
                </a:ext>
              </a:extLst>
            </p:cNvPr>
            <p:cNvSpPr txBox="1"/>
            <p:nvPr/>
          </p:nvSpPr>
          <p:spPr>
            <a:xfrm>
              <a:off x="965107" y="4204743"/>
              <a:ext cx="193296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(SBATCH)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730454-74BE-414D-907A-72C70D345173}"/>
                </a:ext>
              </a:extLst>
            </p:cNvPr>
            <p:cNvSpPr txBox="1"/>
            <p:nvPr/>
          </p:nvSpPr>
          <p:spPr>
            <a:xfrm>
              <a:off x="1661322" y="5129968"/>
              <a:ext cx="54053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tidy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F7A859-2157-4E4C-A9B0-EC1E5ECFEECE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32" y="3648850"/>
              <a:ext cx="0" cy="555893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35ACA5-6E0F-6249-BA42-40A508054501}"/>
                </a:ext>
              </a:extLst>
            </p:cNvPr>
            <p:cNvCxnSpPr>
              <a:cxnSpLocks/>
            </p:cNvCxnSpPr>
            <p:nvPr/>
          </p:nvCxnSpPr>
          <p:spPr>
            <a:xfrm>
              <a:off x="2898072" y="4309510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1D188C-05BD-FB48-9C20-CACEB0B98D15}"/>
                </a:ext>
              </a:extLst>
            </p:cNvPr>
            <p:cNvSpPr/>
            <p:nvPr/>
          </p:nvSpPr>
          <p:spPr>
            <a:xfrm>
              <a:off x="3114960" y="4392616"/>
              <a:ext cx="133165" cy="1331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ADA34-F2DF-E949-B7F5-41BFBE5D453A}"/>
                </a:ext>
              </a:extLst>
            </p:cNvPr>
            <p:cNvCxnSpPr>
              <a:stCxn id="22" idx="5"/>
            </p:cNvCxnSpPr>
            <p:nvPr/>
          </p:nvCxnSpPr>
          <p:spPr>
            <a:xfrm>
              <a:off x="3228623" y="4506279"/>
              <a:ext cx="85552" cy="85552"/>
            </a:xfrm>
            <a:prstGeom prst="line">
              <a:avLst/>
            </a:prstGeom>
            <a:ln w="28575">
              <a:solidFill>
                <a:srgbClr val="4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8DFBE4-EE23-9E41-918E-44259C71D99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201855" y="4573006"/>
              <a:ext cx="1746444" cy="741628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1C474A-F789-4041-8EB1-66302C7C0D30}"/>
                </a:ext>
              </a:extLst>
            </p:cNvPr>
            <p:cNvSpPr/>
            <p:nvPr/>
          </p:nvSpPr>
          <p:spPr>
            <a:xfrm>
              <a:off x="754547" y="3046129"/>
              <a:ext cx="3826331" cy="2592672"/>
            </a:xfrm>
            <a:prstGeom prst="rect">
              <a:avLst/>
            </a:prstGeom>
            <a:noFill/>
            <a:ln w="28575">
              <a:solidFill>
                <a:srgbClr val="49494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5AC4E3-4E21-664E-995B-858F69D1C71C}"/>
              </a:ext>
            </a:extLst>
          </p:cNvPr>
          <p:cNvGrpSpPr/>
          <p:nvPr/>
        </p:nvGrpSpPr>
        <p:grpSpPr>
          <a:xfrm>
            <a:off x="746636" y="5800077"/>
            <a:ext cx="3826331" cy="2592672"/>
            <a:chOff x="754547" y="3046129"/>
            <a:chExt cx="3826331" cy="259267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37B1B7-8FB1-1F4B-B342-F5B448C01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8072" y="4470787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6DFDF-0061-5149-A962-A5EB64B6A2F5}"/>
                </a:ext>
              </a:extLst>
            </p:cNvPr>
            <p:cNvSpPr/>
            <p:nvPr/>
          </p:nvSpPr>
          <p:spPr>
            <a:xfrm>
              <a:off x="3084813" y="4352522"/>
              <a:ext cx="220484" cy="22048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1194B0-64CD-2946-9819-F25DFC99196B}"/>
                </a:ext>
              </a:extLst>
            </p:cNvPr>
            <p:cNvSpPr txBox="1"/>
            <p:nvPr/>
          </p:nvSpPr>
          <p:spPr>
            <a:xfrm>
              <a:off x="1203378" y="3279518"/>
              <a:ext cx="145642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prepcompute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D4E2A1-05A8-A541-BF33-A8E981F1447D}"/>
                </a:ext>
              </a:extLst>
            </p:cNvPr>
            <p:cNvSpPr txBox="1"/>
            <p:nvPr/>
          </p:nvSpPr>
          <p:spPr>
            <a:xfrm>
              <a:off x="3491642" y="4204743"/>
              <a:ext cx="9319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48F01B-A0FD-BC43-A40D-C654ABE3BF4B}"/>
                </a:ext>
              </a:extLst>
            </p:cNvPr>
            <p:cNvSpPr txBox="1"/>
            <p:nvPr/>
          </p:nvSpPr>
          <p:spPr>
            <a:xfrm>
              <a:off x="965107" y="4204743"/>
              <a:ext cx="193296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(SBATCH)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97260F-4639-0B46-A1F0-0725BE8859C2}"/>
                </a:ext>
              </a:extLst>
            </p:cNvPr>
            <p:cNvSpPr txBox="1"/>
            <p:nvPr/>
          </p:nvSpPr>
          <p:spPr>
            <a:xfrm>
              <a:off x="1661322" y="5129968"/>
              <a:ext cx="54053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tidy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5556310-1991-AB44-B5BD-E9C9BF709001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32" y="3648850"/>
              <a:ext cx="0" cy="555893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D2BA10A-76D3-A247-82B2-2115F9CED269}"/>
                </a:ext>
              </a:extLst>
            </p:cNvPr>
            <p:cNvCxnSpPr>
              <a:cxnSpLocks/>
            </p:cNvCxnSpPr>
            <p:nvPr/>
          </p:nvCxnSpPr>
          <p:spPr>
            <a:xfrm>
              <a:off x="2898072" y="4309510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918B00-FA0E-6D4D-8588-583F05EAC12F}"/>
                </a:ext>
              </a:extLst>
            </p:cNvPr>
            <p:cNvSpPr/>
            <p:nvPr/>
          </p:nvSpPr>
          <p:spPr>
            <a:xfrm>
              <a:off x="3114960" y="4392616"/>
              <a:ext cx="133165" cy="1331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D0851E-E8D0-F04B-9D9A-DA1776993E02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3228623" y="4506279"/>
              <a:ext cx="85552" cy="85552"/>
            </a:xfrm>
            <a:prstGeom prst="line">
              <a:avLst/>
            </a:prstGeom>
            <a:ln w="28575">
              <a:solidFill>
                <a:srgbClr val="4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583FAB8-C362-3843-A298-E5CEB755B5A3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2201855" y="4573006"/>
              <a:ext cx="1746444" cy="741628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A34B6A-DFB7-8A44-BA39-57A5DC1AAD10}"/>
                </a:ext>
              </a:extLst>
            </p:cNvPr>
            <p:cNvSpPr/>
            <p:nvPr/>
          </p:nvSpPr>
          <p:spPr>
            <a:xfrm>
              <a:off x="754547" y="3046129"/>
              <a:ext cx="3826331" cy="2592672"/>
            </a:xfrm>
            <a:prstGeom prst="rect">
              <a:avLst/>
            </a:prstGeom>
            <a:noFill/>
            <a:ln w="28575">
              <a:solidFill>
                <a:srgbClr val="49494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D6ED22-46DA-034E-96C5-F141C63A3677}"/>
              </a:ext>
            </a:extLst>
          </p:cNvPr>
          <p:cNvCxnSpPr>
            <a:cxnSpLocks/>
          </p:cNvCxnSpPr>
          <p:nvPr/>
        </p:nvCxnSpPr>
        <p:spPr>
          <a:xfrm>
            <a:off x="1931588" y="5499300"/>
            <a:ext cx="0" cy="555893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BB67B4-D0B2-1949-A998-B5A8ABEAAEA4}"/>
              </a:ext>
            </a:extLst>
          </p:cNvPr>
          <p:cNvGrpSpPr/>
          <p:nvPr/>
        </p:nvGrpSpPr>
        <p:grpSpPr>
          <a:xfrm>
            <a:off x="4909358" y="4204743"/>
            <a:ext cx="4072183" cy="947322"/>
            <a:chOff x="5203208" y="3727615"/>
            <a:chExt cx="4072183" cy="947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1AC09B-A44E-D445-B60B-A848DF0D6EC3}"/>
                </a:ext>
              </a:extLst>
            </p:cNvPr>
            <p:cNvSpPr txBox="1"/>
            <p:nvPr/>
          </p:nvSpPr>
          <p:spPr>
            <a:xfrm>
              <a:off x="5203208" y="4299535"/>
              <a:ext cx="252741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Postprocessing (SBATCH)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245A67-7EC8-084F-83A4-7001DAB56EA4}"/>
                </a:ext>
              </a:extLst>
            </p:cNvPr>
            <p:cNvSpPr txBox="1"/>
            <p:nvPr/>
          </p:nvSpPr>
          <p:spPr>
            <a:xfrm>
              <a:off x="8343405" y="4302278"/>
              <a:ext cx="93198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77DB6C-3EBE-0A4F-A2E8-F3CF89EFCECF}"/>
                </a:ext>
              </a:extLst>
            </p:cNvPr>
            <p:cNvSpPr txBox="1"/>
            <p:nvPr/>
          </p:nvSpPr>
          <p:spPr>
            <a:xfrm>
              <a:off x="5781237" y="3727615"/>
              <a:ext cx="145642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prepcompute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E27BC7-F5E3-0549-8EF3-83D18124AA68}"/>
                </a:ext>
              </a:extLst>
            </p:cNvPr>
            <p:cNvCxnSpPr>
              <a:cxnSpLocks/>
            </p:cNvCxnSpPr>
            <p:nvPr/>
          </p:nvCxnSpPr>
          <p:spPr>
            <a:xfrm>
              <a:off x="6509449" y="4110361"/>
              <a:ext cx="0" cy="17576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73EE0C-BABB-E94E-9401-A70441BDE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621" y="4553893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2D577D-288B-C640-810D-9B5488F12C8A}"/>
                </a:ext>
              </a:extLst>
            </p:cNvPr>
            <p:cNvSpPr/>
            <p:nvPr/>
          </p:nvSpPr>
          <p:spPr>
            <a:xfrm>
              <a:off x="7908484" y="4435628"/>
              <a:ext cx="220484" cy="22048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69DAAA4-A5E9-5F48-88DF-7834B9114BE3}"/>
                </a:ext>
              </a:extLst>
            </p:cNvPr>
            <p:cNvCxnSpPr>
              <a:cxnSpLocks/>
            </p:cNvCxnSpPr>
            <p:nvPr/>
          </p:nvCxnSpPr>
          <p:spPr>
            <a:xfrm>
              <a:off x="7730621" y="4392616"/>
              <a:ext cx="593570" cy="0"/>
            </a:xfrm>
            <a:prstGeom prst="straightConnector1">
              <a:avLst/>
            </a:prstGeom>
            <a:ln w="28575">
              <a:solidFill>
                <a:srgbClr val="4949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440303-7094-D24D-B5E5-375DD8022440}"/>
                </a:ext>
              </a:extLst>
            </p:cNvPr>
            <p:cNvSpPr/>
            <p:nvPr/>
          </p:nvSpPr>
          <p:spPr>
            <a:xfrm>
              <a:off x="7947509" y="4475722"/>
              <a:ext cx="133165" cy="1331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949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49E176-E30E-5647-9E59-92FEF991DB79}"/>
                </a:ext>
              </a:extLst>
            </p:cNvPr>
            <p:cNvCxnSpPr>
              <a:stCxn id="53" idx="5"/>
            </p:cNvCxnSpPr>
            <p:nvPr/>
          </p:nvCxnSpPr>
          <p:spPr>
            <a:xfrm>
              <a:off x="8061172" y="4589385"/>
              <a:ext cx="85552" cy="85552"/>
            </a:xfrm>
            <a:prstGeom prst="line">
              <a:avLst/>
            </a:prstGeom>
            <a:ln w="28575">
              <a:solidFill>
                <a:srgbClr val="4949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83078E-7000-F94F-9416-E30E542AB85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423628" y="4389409"/>
            <a:ext cx="1063759" cy="0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5139A8-9B0E-8541-90C0-F78EB883BD52}"/>
              </a:ext>
            </a:extLst>
          </p:cNvPr>
          <p:cNvCxnSpPr>
            <a:cxnSpLocks/>
          </p:cNvCxnSpPr>
          <p:nvPr/>
        </p:nvCxnSpPr>
        <p:spPr>
          <a:xfrm>
            <a:off x="2381693" y="5293321"/>
            <a:ext cx="3105694" cy="0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06D56D8-5F8D-634C-A400-2507567054EF}"/>
              </a:ext>
            </a:extLst>
          </p:cNvPr>
          <p:cNvSpPr/>
          <p:nvPr/>
        </p:nvSpPr>
        <p:spPr>
          <a:xfrm>
            <a:off x="5466672" y="3001308"/>
            <a:ext cx="2401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5B7F5"/>
                </a:solidFill>
              </a:rPr>
              <a:t>Postprocessing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ED46FC0-5CA2-F42B-BB4A-EF8902F3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230FDC-060A-A869-5A10-9547E1CC5A6B}"/>
              </a:ext>
            </a:extLst>
          </p:cNvPr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168476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0.1337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CBF0-45DF-5B49-956C-DD18A21F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38"/>
            <a:ext cx="10515600" cy="4351338"/>
          </a:xfrm>
        </p:spPr>
        <p:txBody>
          <a:bodyPr/>
          <a:lstStyle/>
          <a:p>
            <a:r>
              <a:rPr lang="en-US" dirty="0"/>
              <a:t>The user gains control on</a:t>
            </a:r>
          </a:p>
          <a:p>
            <a:pPr lvl="1"/>
            <a:r>
              <a:rPr lang="en-US" dirty="0"/>
              <a:t>What is submitted to the job scheduler</a:t>
            </a:r>
          </a:p>
          <a:p>
            <a:pPr lvl="1"/>
            <a:r>
              <a:rPr lang="en-US" dirty="0"/>
              <a:t>When it is submitted</a:t>
            </a:r>
          </a:p>
          <a:p>
            <a:r>
              <a:rPr lang="en-US" dirty="0"/>
              <a:t>Standard simulations sub-jobs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C09B-A44E-D445-B60B-A848DF0D6EC3}"/>
              </a:ext>
            </a:extLst>
          </p:cNvPr>
          <p:cNvSpPr txBox="1"/>
          <p:nvPr/>
        </p:nvSpPr>
        <p:spPr>
          <a:xfrm>
            <a:off x="5206728" y="5771154"/>
            <a:ext cx="2111182" cy="646331"/>
          </a:xfrm>
          <a:prstGeom prst="rect">
            <a:avLst/>
          </a:prstGeom>
          <a:solidFill>
            <a:srgbClr val="9A8CA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offline coupling user defined script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7DB6C-3EBE-0A4F-A2E8-F3CF89EFCECF}"/>
              </a:ext>
            </a:extLst>
          </p:cNvPr>
          <p:cNvSpPr txBox="1"/>
          <p:nvPr/>
        </p:nvSpPr>
        <p:spPr>
          <a:xfrm>
            <a:off x="5206728" y="4483908"/>
            <a:ext cx="2111182" cy="646331"/>
          </a:xfrm>
          <a:prstGeom prst="rect">
            <a:avLst/>
          </a:prstGeom>
          <a:solidFill>
            <a:srgbClr val="9A8CA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offline coupling user defined script 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5139A8-9B0E-8541-90C0-F78EB883BD5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88019" y="4807074"/>
            <a:ext cx="2718709" cy="438786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DD7396-A855-C244-9A67-600A61DE7DF0}"/>
              </a:ext>
            </a:extLst>
          </p:cNvPr>
          <p:cNvGrpSpPr/>
          <p:nvPr/>
        </p:nvGrpSpPr>
        <p:grpSpPr>
          <a:xfrm>
            <a:off x="754547" y="3046129"/>
            <a:ext cx="3826331" cy="2592672"/>
            <a:chOff x="754547" y="3046129"/>
            <a:chExt cx="3826331" cy="259267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B129A8-4190-CE49-88DE-64ACB5567527}"/>
                </a:ext>
              </a:extLst>
            </p:cNvPr>
            <p:cNvGrpSpPr/>
            <p:nvPr/>
          </p:nvGrpSpPr>
          <p:grpSpPr>
            <a:xfrm>
              <a:off x="754547" y="3046129"/>
              <a:ext cx="3826331" cy="2592672"/>
              <a:chOff x="754547" y="3046129"/>
              <a:chExt cx="3826331" cy="259267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ADFAFA0-5B18-C646-B157-D949929DC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8072" y="4470787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C2A98FE-003E-DD48-AEB0-A6E805F47195}"/>
                  </a:ext>
                </a:extLst>
              </p:cNvPr>
              <p:cNvSpPr/>
              <p:nvPr/>
            </p:nvSpPr>
            <p:spPr>
              <a:xfrm>
                <a:off x="3084813" y="4352522"/>
                <a:ext cx="220484" cy="22048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0CC43E-8ABE-A441-9579-4740FA06A3B4}"/>
                  </a:ext>
                </a:extLst>
              </p:cNvPr>
              <p:cNvSpPr txBox="1"/>
              <p:nvPr/>
            </p:nvSpPr>
            <p:spPr>
              <a:xfrm>
                <a:off x="1203378" y="3279518"/>
                <a:ext cx="1456424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prepcompute</a:t>
                </a:r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9E30E6-CD10-A744-BD88-7E52CD6B68D1}"/>
                  </a:ext>
                </a:extLst>
              </p:cNvPr>
              <p:cNvSpPr txBox="1"/>
              <p:nvPr/>
            </p:nvSpPr>
            <p:spPr>
              <a:xfrm>
                <a:off x="3491642" y="4204743"/>
                <a:ext cx="9319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3961B5-5A92-A742-884F-778CD989554F}"/>
                  </a:ext>
                </a:extLst>
              </p:cNvPr>
              <p:cNvSpPr txBox="1"/>
              <p:nvPr/>
            </p:nvSpPr>
            <p:spPr>
              <a:xfrm>
                <a:off x="965107" y="4204743"/>
                <a:ext cx="193296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 (SBATCH)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30454-74BE-414D-907A-72C70D345173}"/>
                  </a:ext>
                </a:extLst>
              </p:cNvPr>
              <p:cNvSpPr txBox="1"/>
              <p:nvPr/>
            </p:nvSpPr>
            <p:spPr>
              <a:xfrm>
                <a:off x="1661322" y="5129968"/>
                <a:ext cx="54053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tidy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F7A859-2157-4E4C-A9B0-EC1E5ECFE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832" y="3648850"/>
                <a:ext cx="0" cy="555893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35ACA5-6E0F-6249-BA42-40A508054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072" y="4309510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F1D188C-05BD-FB48-9C20-CACEB0B98D15}"/>
                  </a:ext>
                </a:extLst>
              </p:cNvPr>
              <p:cNvSpPr/>
              <p:nvPr/>
            </p:nvSpPr>
            <p:spPr>
              <a:xfrm>
                <a:off x="3114960" y="4392616"/>
                <a:ext cx="133165" cy="1331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4949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D5ADA34-F2DF-E949-B7F5-41BFBE5D453A}"/>
                  </a:ext>
                </a:extLst>
              </p:cNvPr>
              <p:cNvCxnSpPr>
                <a:stCxn id="22" idx="5"/>
              </p:cNvCxnSpPr>
              <p:nvPr/>
            </p:nvCxnSpPr>
            <p:spPr>
              <a:xfrm>
                <a:off x="3228623" y="4506279"/>
                <a:ext cx="85552" cy="85552"/>
              </a:xfrm>
              <a:prstGeom prst="line">
                <a:avLst/>
              </a:prstGeom>
              <a:ln w="28575">
                <a:solidFill>
                  <a:srgbClr val="494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8DFBE4-EE23-9E41-918E-44259C71D993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>
                <a:off x="2201855" y="4573006"/>
                <a:ext cx="1746444" cy="741628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1C474A-F789-4041-8EB1-66302C7C0D30}"/>
                  </a:ext>
                </a:extLst>
              </p:cNvPr>
              <p:cNvSpPr/>
              <p:nvPr/>
            </p:nvSpPr>
            <p:spPr>
              <a:xfrm>
                <a:off x="754547" y="3046129"/>
                <a:ext cx="3826331" cy="2592672"/>
              </a:xfrm>
              <a:prstGeom prst="rect">
                <a:avLst/>
              </a:prstGeom>
              <a:noFill/>
              <a:ln w="28575">
                <a:solidFill>
                  <a:srgbClr val="49494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5F0DE5-6B0E-9742-963D-18B70C0E0C2A}"/>
                </a:ext>
              </a:extLst>
            </p:cNvPr>
            <p:cNvSpPr txBox="1"/>
            <p:nvPr/>
          </p:nvSpPr>
          <p:spPr>
            <a:xfrm>
              <a:off x="3419949" y="308576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0D43EE-61B6-D84A-A996-335EF830C91F}"/>
              </a:ext>
            </a:extLst>
          </p:cNvPr>
          <p:cNvGrpSpPr/>
          <p:nvPr/>
        </p:nvGrpSpPr>
        <p:grpSpPr>
          <a:xfrm>
            <a:off x="746636" y="5800077"/>
            <a:ext cx="3826331" cy="2592672"/>
            <a:chOff x="746636" y="5800077"/>
            <a:chExt cx="3826331" cy="25926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5AC4E3-4E21-664E-995B-858F69D1C71C}"/>
                </a:ext>
              </a:extLst>
            </p:cNvPr>
            <p:cNvGrpSpPr/>
            <p:nvPr/>
          </p:nvGrpSpPr>
          <p:grpSpPr>
            <a:xfrm>
              <a:off x="746636" y="5800077"/>
              <a:ext cx="3826331" cy="2592672"/>
              <a:chOff x="754547" y="3046129"/>
              <a:chExt cx="3826331" cy="259267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937B1B7-8FB1-1F4B-B342-F5B448C01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8072" y="4470787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66DFDF-0061-5149-A962-A5EB64B6A2F5}"/>
                  </a:ext>
                </a:extLst>
              </p:cNvPr>
              <p:cNvSpPr/>
              <p:nvPr/>
            </p:nvSpPr>
            <p:spPr>
              <a:xfrm>
                <a:off x="3084813" y="4352522"/>
                <a:ext cx="220484" cy="22048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1194B0-64CD-2946-9819-F25DFC99196B}"/>
                  </a:ext>
                </a:extLst>
              </p:cNvPr>
              <p:cNvSpPr txBox="1"/>
              <p:nvPr/>
            </p:nvSpPr>
            <p:spPr>
              <a:xfrm>
                <a:off x="1203378" y="3279518"/>
                <a:ext cx="1456424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prepcompute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D4E2A1-05A8-A541-BF33-A8E981F1447D}"/>
                  </a:ext>
                </a:extLst>
              </p:cNvPr>
              <p:cNvSpPr txBox="1"/>
              <p:nvPr/>
            </p:nvSpPr>
            <p:spPr>
              <a:xfrm>
                <a:off x="3491642" y="4204743"/>
                <a:ext cx="9319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48F01B-A0FD-BC43-A40D-C654ABE3BF4B}"/>
                  </a:ext>
                </a:extLst>
              </p:cNvPr>
              <p:cNvSpPr txBox="1"/>
              <p:nvPr/>
            </p:nvSpPr>
            <p:spPr>
              <a:xfrm>
                <a:off x="965107" y="4204743"/>
                <a:ext cx="193296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 (SBATCH)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97260F-4639-0B46-A1F0-0725BE8859C2}"/>
                  </a:ext>
                </a:extLst>
              </p:cNvPr>
              <p:cNvSpPr txBox="1"/>
              <p:nvPr/>
            </p:nvSpPr>
            <p:spPr>
              <a:xfrm>
                <a:off x="1661322" y="5129968"/>
                <a:ext cx="54053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tidy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5556310-1991-AB44-B5BD-E9C9BF709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832" y="3648850"/>
                <a:ext cx="0" cy="555893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D2BA10A-76D3-A247-82B2-2115F9CED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072" y="4309510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918B00-FA0E-6D4D-8588-583F05EAC12F}"/>
                  </a:ext>
                </a:extLst>
              </p:cNvPr>
              <p:cNvSpPr/>
              <p:nvPr/>
            </p:nvSpPr>
            <p:spPr>
              <a:xfrm>
                <a:off x="3114960" y="4392616"/>
                <a:ext cx="133165" cy="1331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4949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D0851E-E8D0-F04B-9D9A-DA1776993E02}"/>
                  </a:ext>
                </a:extLst>
              </p:cNvPr>
              <p:cNvCxnSpPr>
                <a:stCxn id="39" idx="5"/>
              </p:cNvCxnSpPr>
              <p:nvPr/>
            </p:nvCxnSpPr>
            <p:spPr>
              <a:xfrm>
                <a:off x="3228623" y="4506279"/>
                <a:ext cx="85552" cy="85552"/>
              </a:xfrm>
              <a:prstGeom prst="line">
                <a:avLst/>
              </a:prstGeom>
              <a:ln w="28575">
                <a:solidFill>
                  <a:srgbClr val="494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583FAB8-C362-3843-A298-E5CEB755B5A3}"/>
                  </a:ext>
                </a:extLst>
              </p:cNvPr>
              <p:cNvCxnSpPr>
                <a:cxnSpLocks/>
                <a:endCxn id="36" idx="3"/>
              </p:cNvCxnSpPr>
              <p:nvPr/>
            </p:nvCxnSpPr>
            <p:spPr>
              <a:xfrm flipH="1">
                <a:off x="2201855" y="4573006"/>
                <a:ext cx="1746444" cy="741628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FA34B6A-DFB7-8A44-BA39-57A5DC1AAD10}"/>
                  </a:ext>
                </a:extLst>
              </p:cNvPr>
              <p:cNvSpPr/>
              <p:nvPr/>
            </p:nvSpPr>
            <p:spPr>
              <a:xfrm>
                <a:off x="754547" y="3046129"/>
                <a:ext cx="3826331" cy="2592672"/>
              </a:xfrm>
              <a:prstGeom prst="rect">
                <a:avLst/>
              </a:prstGeom>
              <a:noFill/>
              <a:ln w="28575">
                <a:solidFill>
                  <a:srgbClr val="49494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113783-7214-4642-9764-ADD579007B13}"/>
                </a:ext>
              </a:extLst>
            </p:cNvPr>
            <p:cNvSpPr txBox="1"/>
            <p:nvPr/>
          </p:nvSpPr>
          <p:spPr>
            <a:xfrm>
              <a:off x="3419949" y="580946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9A3128-D1F1-3C48-B1B9-0397C431B88D}"/>
              </a:ext>
            </a:extLst>
          </p:cNvPr>
          <p:cNvGrpSpPr/>
          <p:nvPr/>
        </p:nvGrpSpPr>
        <p:grpSpPr>
          <a:xfrm>
            <a:off x="7765133" y="3926796"/>
            <a:ext cx="3826331" cy="2592672"/>
            <a:chOff x="754547" y="3046129"/>
            <a:chExt cx="3826331" cy="25926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7092EC-5998-B84A-8A2B-2AF20C994AB7}"/>
                </a:ext>
              </a:extLst>
            </p:cNvPr>
            <p:cNvGrpSpPr/>
            <p:nvPr/>
          </p:nvGrpSpPr>
          <p:grpSpPr>
            <a:xfrm>
              <a:off x="754547" y="3046129"/>
              <a:ext cx="3826331" cy="2592672"/>
              <a:chOff x="754547" y="3046129"/>
              <a:chExt cx="3826331" cy="2592672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E02555-3AB6-6A44-98A0-234D134093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8072" y="4470787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EADA288-3415-9048-B058-6EE03C5E8BD6}"/>
                  </a:ext>
                </a:extLst>
              </p:cNvPr>
              <p:cNvSpPr/>
              <p:nvPr/>
            </p:nvSpPr>
            <p:spPr>
              <a:xfrm>
                <a:off x="3084813" y="4352522"/>
                <a:ext cx="220484" cy="220484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9371FF-5C6F-4642-9EDD-C7A273B07DDB}"/>
                  </a:ext>
                </a:extLst>
              </p:cNvPr>
              <p:cNvSpPr txBox="1"/>
              <p:nvPr/>
            </p:nvSpPr>
            <p:spPr>
              <a:xfrm>
                <a:off x="1203378" y="3279518"/>
                <a:ext cx="1456424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prepcompute</a:t>
                </a:r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5F8A47-9513-424F-91F5-86E17BC5ABD8}"/>
                  </a:ext>
                </a:extLst>
              </p:cNvPr>
              <p:cNvSpPr txBox="1"/>
              <p:nvPr/>
            </p:nvSpPr>
            <p:spPr>
              <a:xfrm>
                <a:off x="3491642" y="4204743"/>
                <a:ext cx="931986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observe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320B237-D974-4A4D-A658-CABAC8E45019}"/>
                  </a:ext>
                </a:extLst>
              </p:cNvPr>
              <p:cNvSpPr txBox="1"/>
              <p:nvPr/>
            </p:nvSpPr>
            <p:spPr>
              <a:xfrm>
                <a:off x="965107" y="4204743"/>
                <a:ext cx="193296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 (SBATCH)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07CA5A-A5E2-9A45-B3F2-CB3A01A7681F}"/>
                  </a:ext>
                </a:extLst>
              </p:cNvPr>
              <p:cNvSpPr txBox="1"/>
              <p:nvPr/>
            </p:nvSpPr>
            <p:spPr>
              <a:xfrm>
                <a:off x="1661322" y="5129968"/>
                <a:ext cx="540533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tidy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6D2B6F5-D31A-274D-A141-6CFD06EC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3832" y="3648850"/>
                <a:ext cx="0" cy="555893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D340F1A-29CE-B341-A586-FAD9AE810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072" y="4309510"/>
                <a:ext cx="593570" cy="0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DAC30B3-0F8C-3B40-8A73-C4F014D2CBC9}"/>
                  </a:ext>
                </a:extLst>
              </p:cNvPr>
              <p:cNvSpPr/>
              <p:nvPr/>
            </p:nvSpPr>
            <p:spPr>
              <a:xfrm>
                <a:off x="3114960" y="4392616"/>
                <a:ext cx="133165" cy="1331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4949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D2F8B1-2CB4-1D40-BFBC-57D52061ED67}"/>
                  </a:ext>
                </a:extLst>
              </p:cNvPr>
              <p:cNvCxnSpPr>
                <a:stCxn id="66" idx="5"/>
              </p:cNvCxnSpPr>
              <p:nvPr/>
            </p:nvCxnSpPr>
            <p:spPr>
              <a:xfrm>
                <a:off x="3228623" y="4506279"/>
                <a:ext cx="85552" cy="85552"/>
              </a:xfrm>
              <a:prstGeom prst="line">
                <a:avLst/>
              </a:prstGeom>
              <a:ln w="28575">
                <a:solidFill>
                  <a:srgbClr val="4949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4CAAABB8-5823-7643-B25E-CDA052B99C70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 flipH="1">
                <a:off x="2201855" y="4573006"/>
                <a:ext cx="1746444" cy="741628"/>
              </a:xfrm>
              <a:prstGeom prst="straightConnector1">
                <a:avLst/>
              </a:prstGeom>
              <a:ln w="28575">
                <a:solidFill>
                  <a:srgbClr val="49494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F82EBB-828C-5A4A-BE74-3D861BAB790F}"/>
                  </a:ext>
                </a:extLst>
              </p:cNvPr>
              <p:cNvSpPr/>
              <p:nvPr/>
            </p:nvSpPr>
            <p:spPr>
              <a:xfrm>
                <a:off x="754547" y="3046129"/>
                <a:ext cx="3826331" cy="2592672"/>
              </a:xfrm>
              <a:prstGeom prst="rect">
                <a:avLst/>
              </a:prstGeom>
              <a:noFill/>
              <a:ln w="28575">
                <a:solidFill>
                  <a:srgbClr val="49494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1E654D-832F-A543-9D7A-B495178CA7BC}"/>
                </a:ext>
              </a:extLst>
            </p:cNvPr>
            <p:cNvSpPr txBox="1"/>
            <p:nvPr/>
          </p:nvSpPr>
          <p:spPr>
            <a:xfrm>
              <a:off x="3419949" y="309485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2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F1FF335-66CF-6D47-99E1-27B16D18DB40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 flipV="1">
            <a:off x="7317910" y="4344851"/>
            <a:ext cx="896054" cy="462223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B801D2-0F7B-C44E-896B-582B4EE9231C}"/>
              </a:ext>
            </a:extLst>
          </p:cNvPr>
          <p:cNvCxnSpPr>
            <a:cxnSpLocks/>
            <a:stCxn id="63" idx="1"/>
            <a:endCxn id="4" idx="3"/>
          </p:cNvCxnSpPr>
          <p:nvPr/>
        </p:nvCxnSpPr>
        <p:spPr>
          <a:xfrm flipH="1" flipV="1">
            <a:off x="7317910" y="6094320"/>
            <a:ext cx="1353998" cy="100981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31F460-6D5F-A247-AEE1-24F15BE4B96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51892" y="6094320"/>
            <a:ext cx="2554836" cy="124486"/>
          </a:xfrm>
          <a:prstGeom prst="straightConnector1">
            <a:avLst/>
          </a:prstGeom>
          <a:ln w="28575">
            <a:solidFill>
              <a:srgbClr val="49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E8BD567-FA69-604C-8C09-5BF740F63E51}"/>
              </a:ext>
            </a:extLst>
          </p:cNvPr>
          <p:cNvSpPr/>
          <p:nvPr/>
        </p:nvSpPr>
        <p:spPr>
          <a:xfrm>
            <a:off x="5466672" y="3001308"/>
            <a:ext cx="2550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35B7F5"/>
                </a:solidFill>
              </a:rPr>
              <a:t>Offline coupling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B276FF-8896-E25F-FF08-4C5CFA9C34CF}"/>
              </a:ext>
            </a:extLst>
          </p:cNvPr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Workflow offline coupling</a:t>
            </a:r>
          </a:p>
        </p:txBody>
      </p:sp>
    </p:spTree>
    <p:extLst>
      <p:ext uri="{BB962C8B-B14F-4D97-AF65-F5344CB8AC3E}">
        <p14:creationId xmlns:p14="http://schemas.microsoft.com/office/powerpoint/2010/main" val="14689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 err="1"/>
              <a:t>Posprocessing</a:t>
            </a:r>
            <a:endParaRPr lang="en-GB" sz="4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CC9ED-5DD6-4F10-3A1B-3762213B6973}"/>
              </a:ext>
            </a:extLst>
          </p:cNvPr>
          <p:cNvSpPr/>
          <p:nvPr/>
        </p:nvSpPr>
        <p:spPr>
          <a:xfrm>
            <a:off x="1227750" y="1834063"/>
            <a:ext cx="9736500" cy="378565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workflow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next_run_triggered_by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tidy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E6E35"/>
                </a:solidFill>
                <a:latin typeface="Courier" pitchFamily="2" charset="0"/>
              </a:rPr>
              <a:t>subjobs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E6E35"/>
                </a:solidFill>
                <a:latin typeface="Courier" pitchFamily="2" charset="0"/>
              </a:rPr>
              <a:t>                postprocessing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batch_or_shell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batch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order_in_cluster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concurrent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run_on_queue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computer.partitions.pp.name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run_after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tidy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script_dir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${</a:t>
            </a:r>
            <a:r>
              <a:rPr lang="en-GB" sz="1600" dirty="0" err="1">
                <a:solidFill>
                  <a:srgbClr val="000000"/>
                </a:solidFill>
                <a:latin typeface="Courier" pitchFamily="2" charset="0"/>
              </a:rPr>
              <a:t>general.esm_function_dir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}/setups/awicm3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submit_to_batch_system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True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script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”</a:t>
            </a:r>
          </a:p>
          <a:p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                            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postprocessing.sh</a:t>
            </a:r>
            <a:endParaRPr lang="en-GB" sz="1600" dirty="0">
              <a:solidFill>
                <a:srgbClr val="C100C4"/>
              </a:solidFill>
              <a:latin typeface="Courier" pitchFamily="2" charset="0"/>
            </a:endParaRPr>
          </a:p>
          <a:p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                            ${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oifs.experiment_outdata_dir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}</a:t>
            </a:r>
          </a:p>
          <a:p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                            ${</a:t>
            </a:r>
            <a:r>
              <a:rPr lang="en-GB" sz="1600" dirty="0" err="1">
                <a:solidFill>
                  <a:srgbClr val="C100C4"/>
                </a:solidFill>
                <a:latin typeface="Courier" pitchFamily="2" charset="0"/>
              </a:rPr>
              <a:t>oifs.out_date_folder</a:t>
            </a:r>
            <a:r>
              <a:rPr lang="en-GB" sz="16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GB" sz="16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600" dirty="0" err="1">
                <a:solidFill>
                  <a:srgbClr val="0F7001"/>
                </a:solidFill>
                <a:latin typeface="Courier" pitchFamily="2" charset="0"/>
              </a:rPr>
              <a:t>nproc</a:t>
            </a:r>
            <a:r>
              <a:rPr lang="en-GB" sz="16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600" dirty="0">
                <a:solidFill>
                  <a:srgbClr val="000000"/>
                </a:solidFill>
                <a:latin typeface="Courier" pitchFamily="2" charset="0"/>
              </a:rPr>
              <a:t>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240</Words>
  <Application>Microsoft Macintosh PowerPoint</Application>
  <PresentationFormat>Widescreen</PresentationFormat>
  <Paragraphs>63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33</cp:revision>
  <dcterms:created xsi:type="dcterms:W3CDTF">2022-04-13T12:18:39Z</dcterms:created>
  <dcterms:modified xsi:type="dcterms:W3CDTF">2022-04-19T19:31:37Z</dcterms:modified>
</cp:coreProperties>
</file>