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77" r:id="rId6"/>
    <p:sldId id="278" r:id="rId7"/>
    <p:sldId id="258" r:id="rId8"/>
    <p:sldId id="257" r:id="rId9"/>
    <p:sldId id="276" r:id="rId10"/>
    <p:sldId id="266" r:id="rId11"/>
    <p:sldId id="267" r:id="rId12"/>
    <p:sldId id="273" r:id="rId13"/>
    <p:sldId id="268" r:id="rId14"/>
    <p:sldId id="270" r:id="rId15"/>
    <p:sldId id="271" r:id="rId16"/>
    <p:sldId id="279" r:id="rId17"/>
    <p:sldId id="274" r:id="rId18"/>
    <p:sldId id="269" r:id="rId19"/>
    <p:sldId id="272" r:id="rId20"/>
    <p:sldId id="259" r:id="rId21"/>
    <p:sldId id="265" r:id="rId22"/>
    <p:sldId id="262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7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41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D6DA-7160-4B7E-88AD-2433EF3FBE40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7055-F3F9-49C8-AF09-1947A81F3F05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0238-FB33-47F4-A395-94760921D3E8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E82F-6FBB-43AA-9E55-1B482401C14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72E-B761-44E6-AA6F-F2AA8B08D4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00F7-964E-4105-AD16-50DCE6AC38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9AC5-BD00-4C11-99DC-A4FEE28C194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E3F-9CAB-4080-AD4D-0FB741589DF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0A3-0178-4C92-8295-6006E56EA2B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11A-1FA9-4A6B-AA61-1638AB14C45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 of 10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062-3BCC-4E42-BA1A-A0D7723A53F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762-8027-4B51-B0E5-F6AC71C219A8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F75F-7606-4F41-8D53-29B4ED4B2C3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7C58-3433-4337-8D08-BCCD641DD3E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575-234F-4C64-9D83-D6D8BCF1876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74D-5F73-42FF-8126-3DBDD01EA40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A5AA-2AE1-440C-AE13-7F99AB28C6A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82D-776D-445E-9486-0D9FCDB5A7E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4D97-EF19-4207-864A-196FCC243AF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ED3-BC40-4FE1-BC75-CE541E3BC8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C7E-1FDC-4CFB-85C5-5D0807ED8F6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C7FC-2141-4A0C-AA79-AE044B319FF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AF4-1590-4959-9534-ECA0E2CCEDC4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A3EA-1833-44D1-B6C6-DFB3FD1DCAD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EDB-1AC1-4436-8E3E-8322C8C1ACC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CBF-2820-4DD6-824B-676886C7DC0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28A-AA06-484A-812C-3B07E5D1EA01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398B-973A-4B66-B437-5DBB0E38B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322-EF7F-4B71-859A-3B9D2FC0F1F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DA32-B12B-4A95-BC1D-DA2687BFA1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0621-CE9B-428A-B0E2-055614827B6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1D53-0D1D-42A2-8E1C-3F3B7380242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969C-BBD7-43C0-B4F0-1102F0FE5CF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4BD-0E88-4B89-A13C-59A8EB567404}" type="datetime1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D7B-D614-46CB-8EB8-21206AE0144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 of 10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09BD-A79A-4D85-9281-70D01757975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61-AD22-45A2-8316-37B027907521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0C6-D44F-485C-8013-162325BDE9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37DB-E6BE-4AB9-A9FF-45B9BA6075C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CDC-A922-4FB3-9DF6-8C5C50B6387E}" type="datetime1">
              <a:rPr lang="tr-TR" smtClean="0"/>
              <a:t>15.04.2022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AD8C-EDA2-4CB9-84F8-B20707802A22}" type="datetime1">
              <a:rPr lang="tr-TR" smtClean="0"/>
              <a:t>15.04.2022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F7B0-443F-456A-A622-2760FEF4C942}" type="datetime1">
              <a:rPr lang="tr-TR" smtClean="0"/>
              <a:t>15.04.2022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 smtClean="0"/>
              <a:t> of 10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AE1C-9125-4DCD-9AF8-E0911C323492}" type="datetime1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4B4-C650-48C2-A67D-C1118CF635CC}" type="datetime1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C3DA-9FE6-4A52-89D5-16D050439C78}" type="datetime1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380C-E664-4C86-93B7-227C8798DEA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8E70-B77A-495B-B5DF-EC9DA151E9A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3DAA-C246-469C-9A2B-0A4B0DD418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15.04.2022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2" Type="http://schemas.openxmlformats.org/officeDocument/2006/relationships/hyperlink" Target="https://www.esm-tools.net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sm-tools.readthedocs.io/" TargetMode="External"/><Relationship Id="rId11" Type="http://schemas.openxmlformats.org/officeDocument/2006/relationships/hyperlink" Target="https://github.com/esm-tools/esm_tools/issues" TargetMode="External"/><Relationship Id="rId5" Type="http://schemas.openxmlformats.org/officeDocument/2006/relationships/image" Target="../media/image34.png"/><Relationship Id="rId10" Type="http://schemas.openxmlformats.org/officeDocument/2006/relationships/hyperlink" Target="https://github.com/esm-tools/esm_tools/discussions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github.com/esm-too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830792"/>
            <a:ext cx="11625149" cy="879896"/>
          </a:xfrm>
        </p:spPr>
        <p:txBody>
          <a:bodyPr>
            <a:normAutofit/>
          </a:bodyPr>
          <a:lstStyle/>
          <a:p>
            <a:r>
              <a:rPr lang="tr-TR" sz="2600" b="1" smtClean="0"/>
              <a:t>PalMod </a:t>
            </a:r>
            <a:r>
              <a:rPr lang="tr-TR" sz="2600" b="1"/>
              <a:t>- ESM-Tools </a:t>
            </a:r>
            <a:r>
              <a:rPr lang="tr-TR" sz="2600" b="1" smtClean="0"/>
              <a:t>Workshop</a:t>
            </a:r>
          </a:p>
          <a:p>
            <a:r>
              <a:rPr lang="tr-TR" sz="2200" smtClean="0"/>
              <a:t>DKRZ, 20-21 April, 2022</a:t>
            </a:r>
            <a:endParaRPr lang="tr-TR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</a:t>
            </a:r>
            <a:r>
              <a:rPr lang="tr-TR" sz="2400" smtClean="0"/>
              <a:t>Dynamics</a:t>
            </a:r>
          </a:p>
          <a:p>
            <a:r>
              <a:rPr lang="tr-TR" sz="2400" smtClean="0"/>
              <a:t>Potsdam</a:t>
            </a:r>
            <a:endParaRPr lang="tr-TR" sz="2400"/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468152" y="2724150"/>
            <a:ext cx="33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/>
              <a:t>Miguel Andrés-Martínez </a:t>
            </a:r>
          </a:p>
          <a:p>
            <a:r>
              <a:rPr lang="tr-TR" sz="2400" smtClean="0"/>
              <a:t>AWI, Climate Dynamics</a:t>
            </a:r>
          </a:p>
          <a:p>
            <a:r>
              <a:rPr lang="tr-TR" sz="2400" smtClean="0"/>
              <a:t>Bremerhaven</a:t>
            </a:r>
          </a:p>
          <a:p>
            <a:endParaRPr lang="tr-TR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6651"/>
            <a:ext cx="837792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 smtClean="0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Need for the high-quality research software </a:t>
            </a:r>
            <a:endParaRPr lang="tr-TR" sz="4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O</a:t>
            </a:r>
            <a:r>
              <a:rPr lang="en-US" smtClean="0"/>
              <a:t>btain </a:t>
            </a:r>
            <a:r>
              <a:rPr lang="en-US"/>
              <a:t>the model source code (usually a tar ball</a:t>
            </a:r>
            <a:r>
              <a:rPr lang="en-US" smtClean="0"/>
              <a:t>)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Build </a:t>
            </a:r>
            <a:r>
              <a:rPr lang="tr-TR"/>
              <a:t>the </a:t>
            </a:r>
            <a:r>
              <a:rPr lang="tr-TR" smtClean="0"/>
              <a:t>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 smtClean="0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 smtClean="0"/>
              <a:t>      </a:t>
            </a:r>
            <a:r>
              <a:rPr lang="tr-TR" b="1" smtClean="0">
                <a:solidFill>
                  <a:srgbClr val="FF0000"/>
                </a:solidFill>
              </a:rPr>
              <a:t>FAIL:</a:t>
            </a:r>
            <a:r>
              <a:rPr lang="tr-TR" smtClean="0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</a:t>
            </a:r>
            <a:r>
              <a:rPr lang="en-US" smtClean="0"/>
              <a:t>...)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</a:t>
            </a:r>
            <a:r>
              <a:rPr lang="en-US" smtClean="0"/>
              <a:t>models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</a:t>
            </a:r>
            <a:r>
              <a:rPr lang="en-US" smtClean="0"/>
              <a:t>system</a:t>
            </a:r>
            <a:endParaRPr lang="tr-TR" smtClean="0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    </a:t>
            </a:r>
            <a:r>
              <a:rPr lang="tr-TR" b="1" smtClean="0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 smtClean="0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</a:t>
            </a:r>
            <a:r>
              <a:rPr lang="tr-TR" smtClean="0"/>
              <a:t>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</a:t>
            </a:r>
            <a:r>
              <a:rPr lang="tr-TR" smtClean="0"/>
              <a:t>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 smtClean="0"/>
          </a:p>
          <a:p>
            <a:pPr>
              <a:spcAft>
                <a:spcPts val="300"/>
              </a:spcAft>
            </a:pPr>
            <a:r>
              <a:rPr lang="en-US" sz="2000" smtClean="0"/>
              <a:t>Repeat </a:t>
            </a:r>
            <a:r>
              <a:rPr lang="en-US" sz="2000"/>
              <a:t>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>
                <a:cs typeface="Courier New" panose="02070309020205020404" pitchFamily="49" charset="0"/>
              </a:rPr>
              <a:t>Obtain</a:t>
            </a:r>
            <a:r>
              <a:rPr lang="tr-TR" smtClean="0">
                <a:cs typeface="Courier New" panose="02070309020205020404" pitchFamily="49" charset="0"/>
              </a:rPr>
              <a:t> and </a:t>
            </a:r>
            <a:r>
              <a:rPr lang="tr-TR" b="1" smtClean="0">
                <a:cs typeface="Courier New" panose="02070309020205020404" pitchFamily="49" charset="0"/>
              </a:rPr>
              <a:t>build </a:t>
            </a:r>
            <a:r>
              <a:rPr lang="tr-TR" smtClean="0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 smtClean="0">
                <a:cs typeface="Courier New" panose="02070309020205020404" pitchFamily="49" charset="0"/>
              </a:rPr>
              <a:t>Uniform</a:t>
            </a:r>
            <a:r>
              <a:rPr lang="tr-TR" sz="1600" smtClean="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 smtClean="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 smtClean="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Prepare </a:t>
            </a:r>
            <a:r>
              <a:rPr lang="tr-TR" b="1"/>
              <a:t>YAML</a:t>
            </a:r>
            <a:r>
              <a:rPr lang="tr-TR"/>
              <a:t> based </a:t>
            </a:r>
            <a:r>
              <a:rPr lang="tr-TR" smtClean="0"/>
              <a:t>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[OPTIONAL] </a:t>
            </a:r>
            <a:r>
              <a:rPr lang="tr-TR" b="1" smtClean="0"/>
              <a:t>Check</a:t>
            </a:r>
            <a:r>
              <a:rPr lang="tr-TR" smtClean="0"/>
              <a:t> </a:t>
            </a:r>
            <a:r>
              <a:rPr lang="tr-TR"/>
              <a:t>if your run would run </a:t>
            </a:r>
            <a:r>
              <a:rPr lang="tr-TR" smtClean="0"/>
              <a:t>successfully: </a:t>
            </a:r>
            <a:endParaRPr lang="tr-TR"/>
          </a:p>
          <a:p>
            <a:pPr>
              <a:spcAft>
                <a:spcPts val="300"/>
              </a:spcAft>
            </a:pP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esm_runscripts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my_awicm_runscript.yaml -e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my_first_test </a:t>
            </a:r>
            <a:r>
              <a:rPr lang="tr-T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tr-T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/>
              <a:t>Submit</a:t>
            </a:r>
            <a:r>
              <a:rPr lang="tr-TR" smtClean="0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esm_runscripts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my_awicm_runscript.yaml -e my_first_test</a:t>
            </a:r>
            <a:endParaRPr lang="tr-TR" sz="120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smtClean="0"/>
              <a:t>Monitor your log files</a:t>
            </a:r>
          </a:p>
          <a:p>
            <a:pPr>
              <a:spcAft>
                <a:spcPts val="300"/>
              </a:spcAft>
            </a:pPr>
            <a:endParaRPr lang="tr-TR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 smtClean="0"/>
              <a:t>Postprocess</a:t>
            </a:r>
            <a:r>
              <a:rPr lang="tr-TR" smtClean="0"/>
              <a:t> the results (esmviz, in progress)</a:t>
            </a:r>
            <a:endParaRPr lang="tr-TR" b="1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smtClean="0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tr-TR" sz="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</a:t>
            </a:r>
            <a:r>
              <a:rPr lang="tr-TR" sz="600" smtClean="0">
                <a:latin typeface="Courier New" panose="02070309020205020404" pitchFamily="49" charset="0"/>
                <a:cs typeface="Courier New" panose="02070309020205020404" pitchFamily="49" charset="0"/>
              </a:rPr>
              <a:t>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  <a:endParaRPr lang="tr-TR" sz="16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</a:t>
            </a:r>
            <a:r>
              <a:rPr lang="tr-TR" sz="12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tr-T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smtClean="0"/>
              <a:t>VS</a:t>
            </a:r>
            <a:endParaRPr lang="tr-TR" sz="2400" b="1"/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</a:t>
            </a:r>
            <a:r>
              <a:rPr lang="tr-TR" sz="4800" b="1" smtClean="0">
                <a:solidFill>
                  <a:prstClr val="white"/>
                </a:solidFill>
              </a:rPr>
              <a:t>Advantages of ESM-Tools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2235056"/>
            <a:ext cx="1006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 smtClean="0"/>
              <a:t>utomation</a:t>
            </a:r>
            <a:r>
              <a:rPr lang="tr-TR" sz="2400" b="1" smtClean="0"/>
              <a:t>: </a:t>
            </a:r>
            <a:r>
              <a:rPr lang="tr-TR" sz="2400" smtClean="0"/>
              <a:t>minimal manual interaction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 smtClean="0"/>
              <a:t>niform</a:t>
            </a:r>
            <a:r>
              <a:rPr lang="tr-TR" sz="2400" b="1" smtClean="0"/>
              <a:t>, Data Integrity, </a:t>
            </a:r>
            <a:r>
              <a:rPr lang="tr-TR" sz="2400" b="1"/>
              <a:t>C</a:t>
            </a:r>
            <a:r>
              <a:rPr lang="en-US" sz="2400" b="1" smtClean="0"/>
              <a:t>onsistency</a:t>
            </a:r>
            <a:r>
              <a:rPr lang="tr-TR" sz="2400" b="1" smtClean="0"/>
              <a:t> → Reproducible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 smtClean="0"/>
              <a:t>P</a:t>
            </a:r>
            <a:r>
              <a:rPr lang="en-US" sz="2400" b="1" smtClean="0"/>
              <a:t>ortability</a:t>
            </a:r>
            <a:r>
              <a:rPr lang="tr-TR" sz="2400" b="1" smtClean="0"/>
              <a:t>: </a:t>
            </a:r>
            <a:r>
              <a:rPr lang="tr-TR" sz="2400" smtClean="0"/>
              <a:t>across different supported HPCs</a:t>
            </a:r>
            <a:r>
              <a:rPr lang="en-US" sz="2400"/>
              <a:t/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 smtClean="0"/>
              <a:t>bstraction</a:t>
            </a:r>
            <a:r>
              <a:rPr lang="tr-TR" sz="2400" b="1" smtClean="0"/>
              <a:t>: </a:t>
            </a:r>
            <a:r>
              <a:rPr lang="tr-TR" sz="2400" smtClean="0"/>
              <a:t>configuration and operations are separated</a:t>
            </a:r>
          </a:p>
          <a:p>
            <a:pPr>
              <a:lnSpc>
                <a:spcPct val="200000"/>
              </a:lnSpc>
            </a:pPr>
            <a:r>
              <a:rPr lang="tr-TR" sz="2400" b="1" smtClean="0">
                <a:solidFill>
                  <a:prstClr val="black"/>
                </a:solidFill>
              </a:rPr>
              <a:t>Stateful:</a:t>
            </a:r>
            <a:r>
              <a:rPr lang="tr-TR" sz="2400" smtClean="0">
                <a:solidFill>
                  <a:prstClr val="black"/>
                </a:solidFill>
              </a:rPr>
              <a:t> simulation configuration is stored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256532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328328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403779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7478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545787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Technical reasons for using ESM-Tools</a:t>
            </a:r>
            <a:endParaRPr lang="tr-TR" sz="4800" b="1"/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</a:t>
            </a:r>
            <a:r>
              <a:rPr lang="en-US" sz="2000" smtClean="0"/>
              <a:t>read</a:t>
            </a:r>
            <a:endParaRPr lang="tr-TR" sz="2000" smtClean="0"/>
          </a:p>
          <a:p>
            <a:pPr>
              <a:spcAft>
                <a:spcPts val="1800"/>
              </a:spcAft>
            </a:pPr>
            <a:r>
              <a:rPr lang="tr-TR" sz="2000" smtClean="0"/>
              <a:t>Sample runscripts are already available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 smtClean="0"/>
              <a:t>Well </a:t>
            </a:r>
            <a:r>
              <a:rPr lang="tr-TR" sz="2000" b="1" smtClean="0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 smtClean="0"/>
              <a:t>Issues on GitHub (and we will take care of them)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Updated</a:t>
            </a:r>
            <a:r>
              <a:rPr lang="tr-TR" sz="2000" smtClean="0"/>
              <a:t> </a:t>
            </a:r>
            <a:r>
              <a:rPr lang="tr-TR" sz="2000"/>
              <a:t>regularly</a:t>
            </a:r>
          </a:p>
          <a:p>
            <a:pPr>
              <a:spcAft>
                <a:spcPts val="1800"/>
              </a:spcAft>
            </a:pPr>
            <a:r>
              <a:rPr lang="tr-TR" sz="2000" smtClean="0"/>
              <a:t>Portable &amp; </a:t>
            </a:r>
            <a:r>
              <a:rPr lang="tr-TR" sz="2000" b="1" smtClean="0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Documentation</a:t>
            </a:r>
            <a:r>
              <a:rPr lang="tr-TR" sz="2000" smtClean="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 smtClean="0">
                <a:solidFill>
                  <a:srgbClr val="00ACE6"/>
                </a:solidFill>
              </a:rPr>
              <a:t>Workshops</a:t>
            </a:r>
            <a:endParaRPr lang="tr-TR" sz="2000" b="1">
              <a:solidFill>
                <a:srgbClr val="00ACE6"/>
              </a:solidFill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smtClean="0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smtClean="0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E</a:t>
            </a:r>
            <a:r>
              <a:rPr lang="en-US" smtClean="0"/>
              <a:t>asier </a:t>
            </a:r>
            <a:r>
              <a:rPr lang="en-US"/>
              <a:t>to read / write (compared to </a:t>
            </a:r>
            <a:r>
              <a:rPr lang="tr-TR"/>
              <a:t> </a:t>
            </a:r>
            <a:r>
              <a:rPr lang="tr-TR" smtClean="0"/>
              <a:t>      </a:t>
            </a:r>
            <a:r>
              <a:rPr lang="en-US" smtClean="0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</a:t>
            </a:r>
            <a:r>
              <a:rPr lang="tr-TR" smtClean="0"/>
              <a:t>High level data structures</a:t>
            </a: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Easier </a:t>
            </a:r>
            <a:r>
              <a:rPr lang="tr-TR"/>
              <a:t>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Hosted on GitHub &amp; robust branching model</a:t>
            </a:r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 smtClean="0">
                <a:solidFill>
                  <a:srgbClr val="00B0F0"/>
                </a:solidFill>
              </a:rPr>
              <a:t>Open-source</a:t>
            </a:r>
            <a:r>
              <a:rPr lang="tr-TR" smtClean="0"/>
              <a:t> development is encouraged</a:t>
            </a:r>
            <a:endParaRPr lang="tr-TR"/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[In progress] CI/CD, DevOps, Automated </a:t>
            </a:r>
            <a:r>
              <a:rPr lang="tr-TR" b="1" smtClean="0">
                <a:solidFill>
                  <a:srgbClr val="00B0F0"/>
                </a:solidFill>
              </a:rPr>
              <a:t>tests</a:t>
            </a:r>
            <a:endParaRPr lang="tr-TR" b="1">
              <a:solidFill>
                <a:srgbClr val="00B0F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Configuration files are </a:t>
            </a:r>
            <a:r>
              <a:rPr lang="tr-TR" b="1" smtClean="0">
                <a:solidFill>
                  <a:srgbClr val="00B0F0"/>
                </a:solidFill>
              </a:rPr>
              <a:t>inherited</a:t>
            </a:r>
            <a:endParaRPr lang="tr-TR" b="1">
              <a:solidFill>
                <a:srgbClr val="00B0F0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56945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</a:t>
            </a:r>
            <a:r>
              <a:rPr lang="tr-TR" sz="3200" b="1" smtClean="0">
                <a:solidFill>
                  <a:schemeClr val="bg1"/>
                </a:solidFill>
              </a:rPr>
              <a:t>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244988" y="1591467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 smtClean="0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 smtClean="0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323984"/>
            <a:ext cx="5752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</a:t>
            </a:r>
            <a:r>
              <a:rPr lang="en-US" smtClean="0"/>
              <a:t>modelling</a:t>
            </a:r>
            <a:endParaRPr lang="tr-TR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B</a:t>
            </a:r>
            <a:r>
              <a:rPr lang="en-US" smtClean="0"/>
              <a:t>uild </a:t>
            </a:r>
            <a:r>
              <a:rPr lang="en-US"/>
              <a:t>the </a:t>
            </a:r>
            <a:r>
              <a:rPr lang="en-US" smtClean="0"/>
              <a:t>model</a:t>
            </a:r>
            <a:r>
              <a:rPr lang="tr-TR" smtClean="0"/>
              <a:t>s</a:t>
            </a:r>
            <a:r>
              <a:rPr lang="en-US" smtClean="0"/>
              <a:t> </a:t>
            </a:r>
            <a:r>
              <a:rPr lang="en-US" b="1" smtClean="0"/>
              <a:t>without</a:t>
            </a:r>
            <a:r>
              <a:rPr lang="en-US" smtClean="0"/>
              <a:t> </a:t>
            </a:r>
            <a:r>
              <a:rPr lang="en-US"/>
              <a:t>knowing the details of the HPC </a:t>
            </a:r>
            <a:r>
              <a:rPr lang="en-US" smtClean="0"/>
              <a:t>system</a:t>
            </a:r>
            <a:endParaRPr lang="tr-TR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Run</a:t>
            </a:r>
            <a:r>
              <a:rPr lang="en-US" smtClean="0"/>
              <a:t> </a:t>
            </a:r>
            <a:r>
              <a:rPr lang="en-US"/>
              <a:t>your simulation as easy as possible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mtClean="0"/>
              <a:t>Generate </a:t>
            </a:r>
            <a:r>
              <a:rPr lang="en-US"/>
              <a:t>a </a:t>
            </a:r>
            <a:r>
              <a:rPr lang="en-US" b="1"/>
              <a:t>log</a:t>
            </a:r>
            <a:r>
              <a:rPr lang="en-US"/>
              <a:t> documentation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Organize</a:t>
            </a:r>
            <a:r>
              <a:rPr lang="en-US" smtClean="0"/>
              <a:t> </a:t>
            </a:r>
            <a:r>
              <a:rPr lang="en-US"/>
              <a:t>files / directories (eg. input, forcing, output, log, executables, ...)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smtClean="0"/>
              <a:t>One </a:t>
            </a:r>
            <a:r>
              <a:rPr lang="en-US" b="1"/>
              <a:t>interface: </a:t>
            </a:r>
            <a:r>
              <a:rPr lang="en-US"/>
              <a:t>standardize the modelling process for all of your </a:t>
            </a:r>
            <a:r>
              <a:rPr lang="en-US" smtClean="0"/>
              <a:t>models</a:t>
            </a:r>
            <a:endParaRPr lang="tr-TR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One software to rule them all</a:t>
            </a:r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6281195" y="2323984"/>
            <a:ext cx="57526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mtClean="0"/>
              <a:t>A new model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</a:t>
            </a:r>
            <a:r>
              <a:rPr lang="tr-TR" smtClean="0"/>
              <a:t> </a:t>
            </a:r>
            <a:r>
              <a:rPr lang="en-US" smtClean="0"/>
              <a:t>new </a:t>
            </a:r>
            <a:r>
              <a:rPr lang="en-US"/>
              <a:t>programming language or </a:t>
            </a:r>
            <a:r>
              <a:rPr lang="en-US" smtClean="0"/>
              <a:t>DSL</a:t>
            </a:r>
            <a:endParaRPr lang="tr-TR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5856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227618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Recap: Aim &amp; Motivation</a:t>
            </a:r>
            <a:endParaRPr lang="tr-TR" sz="4800" b="1"/>
          </a:p>
        </p:txBody>
      </p:sp>
      <p:sp>
        <p:nvSpPr>
          <p:cNvPr id="4" name="TextBox 3"/>
          <p:cNvSpPr txBox="1"/>
          <p:nvPr/>
        </p:nvSpPr>
        <p:spPr>
          <a:xfrm rot="19960329">
            <a:off x="2702511" y="3123105"/>
            <a:ext cx="5598154" cy="67710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sz="3800" b="1" smtClean="0">
                <a:solidFill>
                  <a:srgbClr val="FF0000"/>
                </a:solidFill>
              </a:rPr>
              <a:t>This slide can be omitted</a:t>
            </a:r>
            <a:endParaRPr lang="tr-TR" sz="3800" b="1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Ecosystem</a:t>
            </a:r>
            <a:endParaRPr lang="tr-TR" sz="4800" b="1"/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2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21" y="3520005"/>
            <a:ext cx="1199870" cy="9767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23" y="1421927"/>
            <a:ext cx="1401872" cy="9767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4" y="1359146"/>
            <a:ext cx="1408722" cy="9767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637" y="1443109"/>
            <a:ext cx="985994" cy="9767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3240" y="2106505"/>
            <a:ext cx="929337" cy="982107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24" idx="1"/>
          </p:cNvCxnSpPr>
          <p:nvPr/>
        </p:nvCxnSpPr>
        <p:spPr>
          <a:xfrm>
            <a:off x="1517244" y="2985527"/>
            <a:ext cx="3536377" cy="102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23168" y="2716248"/>
            <a:ext cx="1256066" cy="84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53556" y="2710362"/>
            <a:ext cx="0" cy="67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95797" y="2710362"/>
            <a:ext cx="1954856" cy="90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402265" y="3026798"/>
            <a:ext cx="3696776" cy="92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834" y="3726295"/>
            <a:ext cx="1221667" cy="980134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 flipV="1">
            <a:off x="6327879" y="4330935"/>
            <a:ext cx="3751012" cy="40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27767" y="4325969"/>
            <a:ext cx="3504809" cy="15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423" y="5517693"/>
            <a:ext cx="974081" cy="976714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>
            <a:off x="1501697" y="4611621"/>
            <a:ext cx="3373497" cy="119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615" y="3904390"/>
            <a:ext cx="911970" cy="9812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5428" y="5457445"/>
            <a:ext cx="1089603" cy="1030113"/>
          </a:xfrm>
          <a:prstGeom prst="rect">
            <a:avLst/>
          </a:prstGeom>
        </p:spPr>
      </p:pic>
      <p:cxnSp>
        <p:nvCxnSpPr>
          <p:cNvPr id="62" name="Straight Connector 61"/>
          <p:cNvCxnSpPr>
            <a:endCxn id="114" idx="3"/>
          </p:cNvCxnSpPr>
          <p:nvPr/>
        </p:nvCxnSpPr>
        <p:spPr>
          <a:xfrm flipH="1" flipV="1">
            <a:off x="6404018" y="4634035"/>
            <a:ext cx="3511870" cy="117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3041" y="5503510"/>
            <a:ext cx="1045874" cy="9840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6507" y="5517693"/>
            <a:ext cx="976714" cy="976714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6059096" y="4874012"/>
            <a:ext cx="482932" cy="583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724401" y="4896640"/>
            <a:ext cx="495715" cy="606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64111" y="2386996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smtClean="0">
                <a:solidFill>
                  <a:srgbClr val="00B050"/>
                </a:solidFill>
              </a:rPr>
              <a:t>esm_runscripts</a:t>
            </a:r>
            <a:endParaRPr lang="tr-TR" b="1">
              <a:solidFill>
                <a:srgbClr val="00B05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2592" y="3094438"/>
            <a:ext cx="135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rgbClr val="00B050"/>
                </a:solidFill>
              </a:rPr>
              <a:t>esm_master</a:t>
            </a:r>
            <a:endParaRPr lang="tr-TR" b="1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58556" y="2319889"/>
            <a:ext cx="192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esm_environment</a:t>
            </a:r>
            <a:endParaRPr lang="tr-TR"/>
          </a:p>
        </p:txBody>
      </p:sp>
      <p:sp>
        <p:nvSpPr>
          <p:cNvPr id="104" name="Rectangle 103"/>
          <p:cNvSpPr/>
          <p:nvPr/>
        </p:nvSpPr>
        <p:spPr>
          <a:xfrm>
            <a:off x="7372807" y="2342361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rgbClr val="FF0000"/>
                </a:solidFill>
              </a:rPr>
              <a:t>esm_version_checker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1197" y="4874012"/>
            <a:ext cx="151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esm_calendar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5920" y="6442573"/>
            <a:ext cx="129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esm_parser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42570" y="6442573"/>
            <a:ext cx="155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esm_archiving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16325" y="6468371"/>
            <a:ext cx="2243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esm_plugin_manager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852964" y="6442573"/>
            <a:ext cx="156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esm_database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078891" y="4688973"/>
            <a:ext cx="1639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esm_workshop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3094" y="4403202"/>
            <a:ext cx="150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esm_tools</a:t>
            </a:r>
            <a:endParaRPr lang="tr-TR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247815" y="3094438"/>
            <a:ext cx="117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esm_rcfile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" y="2298889"/>
            <a:ext cx="1123840" cy="8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     Contact &amp; Community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www.esm-tools.net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6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6"/>
              </a:rPr>
              <a:t>esm-tools.readthedocs.io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9"/>
              </a:rPr>
              <a:t>https://</a:t>
            </a:r>
            <a:r>
              <a:rPr lang="tr-TR" sz="2000" b="1" smtClean="0">
                <a:solidFill>
                  <a:prstClr val="black"/>
                </a:solidFill>
                <a:latin typeface="Consolas" panose="020B0609020204030204" pitchFamily="49" charset="0"/>
                <a:hlinkClick r:id="rId9"/>
              </a:rPr>
              <a:t>github.com/esm-tools</a:t>
            </a:r>
            <a:endParaRPr lang="tr-TR" sz="2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200" b="1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tr-TR" sz="1200" b="1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github.com/esm-tools/esm_tools/discussions</a:t>
            </a:r>
            <a:endParaRPr lang="tr-T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-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github.com/esm-tools/esm_tools/issues</a:t>
            </a:r>
            <a:r>
              <a:rPr lang="tr-TR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203" y="1725710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94944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22" y="191580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     Community: Issues and Discussions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 smtClean="0">
                <a:solidFill>
                  <a:srgbClr val="00B0F0"/>
                </a:solidFill>
              </a:rPr>
              <a:t>Open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 smtClean="0">
                <a:solidFill>
                  <a:srgbClr val="00B0F0"/>
                </a:solidFill>
              </a:rPr>
              <a:t>Single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</a:t>
            </a:r>
            <a:r>
              <a:rPr lang="tr-TR" b="1" smtClean="0">
                <a:solidFill>
                  <a:srgbClr val="00B0F0"/>
                </a:solidFill>
              </a:rPr>
              <a:t>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</a:t>
            </a:r>
            <a:r>
              <a:rPr lang="tr-TR" b="1" smtClean="0">
                <a:solidFill>
                  <a:srgbClr val="00B0F0"/>
                </a:solidFill>
              </a:rPr>
              <a:t>gile</a:t>
            </a:r>
            <a:endParaRPr lang="tr-TR" b="1">
              <a:solidFill>
                <a:srgbClr val="00B0F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4471035"/>
            <a:ext cx="603885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Introduction to YAML: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314030"/>
            <a:ext cx="7688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How to </a:t>
            </a:r>
            <a:r>
              <a:rPr lang="tr-TR" b="1" smtClean="0">
                <a:solidFill>
                  <a:srgbClr val="00B0F0"/>
                </a:solidFill>
              </a:rPr>
              <a:t>save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the configuration and </a:t>
            </a:r>
            <a:r>
              <a:rPr lang="tr-TR" b="1" smtClean="0">
                <a:solidFill>
                  <a:srgbClr val="00B0F0"/>
                </a:solidFill>
              </a:rPr>
              <a:t>transfer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it across different apps and machines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Serialization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&amp; </a:t>
            </a:r>
            <a:r>
              <a:rPr lang="tr-TR" b="1" smtClean="0">
                <a:solidFill>
                  <a:srgbClr val="00B0F0"/>
                </a:solidFill>
              </a:rPr>
              <a:t>Deserialization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Binary vs </a:t>
            </a:r>
            <a:r>
              <a:rPr lang="tr-TR" b="1" smtClean="0">
                <a:solidFill>
                  <a:srgbClr val="00B0F0"/>
                </a:solidFill>
              </a:rPr>
              <a:t>Text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(human-readable)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Easy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to read &amp; write</a:t>
            </a:r>
          </a:p>
          <a:p>
            <a:pPr>
              <a:lnSpc>
                <a:spcPct val="200000"/>
              </a:lnSpc>
            </a:pPr>
            <a:r>
              <a:rPr lang="tr-TR" smtClean="0"/>
              <a:t>3 standards exist: XML, JSON, YAML</a:t>
            </a:r>
            <a:endParaRPr lang="tr-TR"/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5776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1254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26731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22092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88116" y="3768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/>
          <p:cNvSpPr/>
          <p:nvPr/>
        </p:nvSpPr>
        <p:spPr bwMode="auto">
          <a:xfrm>
            <a:off x="7099201" y="4471034"/>
            <a:ext cx="2016224" cy="1838326"/>
          </a:xfrm>
          <a:prstGeom prst="rect">
            <a:avLst/>
          </a:prstGeom>
          <a:solidFill>
            <a:srgbClr val="00FF00">
              <a:alpha val="5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76575" y="4471035"/>
            <a:ext cx="4022626" cy="1838326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13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1" y="155193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4655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4873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51933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  <a:endParaRPr lang="tr-TR" sz="2400" b="1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326244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0" y="4485002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92343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46550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629492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71377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841513"/>
            <a:ext cx="4145280" cy="5632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This is a sample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date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note the quotes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float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float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960" y="841503"/>
            <a:ext cx="5506720" cy="60016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fname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"data.yaml"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choose a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yaml.BaseLoader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basic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loader = yaml.FullLoader  # more advanced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Opend and deserialize the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(fname,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"rt"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yaml_file: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yaml_data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yaml.load(yaml_file, Loader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loader)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Print the information about the deserialized data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"Type of the loaded data is: 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(yaml_data),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"Contents of the YAML file:"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 yaml.dump(yaml_data, indent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iterate over the items and print them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width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key, value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yaml_data.items():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"PalMod_Date"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"foo"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"bar"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"fizz"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"buzz"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"models"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introduction:</a:t>
            </a:r>
            <a:endParaRPr lang="tr-TR" sz="3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80" y="69916"/>
            <a:ext cx="622180" cy="6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" y="1274116"/>
            <a:ext cx="3992880" cy="3816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100" smtClean="0">
                <a:latin typeface="Consolas" panose="020B0609020204030204" pitchFamily="49" charset="0"/>
              </a:rPr>
              <a:t>Type of the loaded data is:  &lt;class '</a:t>
            </a:r>
            <a:r>
              <a:rPr lang="tr-TR" sz="1100" b="1" smtClean="0">
                <a:latin typeface="Consolas" panose="020B0609020204030204" pitchFamily="49" charset="0"/>
              </a:rPr>
              <a:t>dict</a:t>
            </a:r>
            <a:r>
              <a:rPr lang="tr-TR" sz="1100" smtClean="0">
                <a:latin typeface="Consolas" panose="020B0609020204030204" pitchFamily="49" charset="0"/>
              </a:rPr>
              <a:t>'&gt;</a:t>
            </a:r>
          </a:p>
          <a:p>
            <a:endParaRPr lang="tr-TR" sz="1100" smtClean="0">
              <a:latin typeface="Consolas" panose="020B0609020204030204" pitchFamily="49" charset="0"/>
            </a:endParaRPr>
          </a:p>
          <a:p>
            <a:r>
              <a:rPr lang="tr-TR" sz="1100" smtClean="0">
                <a:latin typeface="Consolas" panose="020B0609020204030204" pitchFamily="49" charset="0"/>
              </a:rPr>
              <a:t>Contents of the YAML file: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--------------------------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'1': one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'3.14159265359': pi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PalMod_Date: '2022-04-20'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age: '18'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another_date: '2020-03-09'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foo: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bar: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fizz: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    buzz: '666'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golden_ratio: '1.6180339887'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models: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echam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fesom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pism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shopping_lists: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tofu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beer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apples</a:t>
            </a:r>
            <a:endParaRPr lang="tr-TR" sz="110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6560" y="1257607"/>
            <a:ext cx="4338320" cy="5101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50">
                <a:latin typeface="Consolas" panose="020B0609020204030204" pitchFamily="49" charset="0"/>
              </a:rPr>
              <a:t>age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18 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1  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one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PalMod_Date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2022-04-20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another_date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2020-03-09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golden_ratio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1.6180339887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3.14159265359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pi 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shopping_lists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['tofu', 'beer', 'apples']                &lt;class 'list'&gt;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models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['echam', 'fesom', 'pism']                &lt;class '</a:t>
            </a:r>
            <a:r>
              <a:rPr lang="tr-TR" sz="1050" b="1">
                <a:latin typeface="Consolas" panose="020B0609020204030204" pitchFamily="49" charset="0"/>
              </a:rPr>
              <a:t>list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foo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{'bar': {'fizz': {'buzz': '666'}}}        &lt;class '</a:t>
            </a:r>
            <a:r>
              <a:rPr lang="tr-TR" sz="1050" b="1">
                <a:latin typeface="Consolas" panose="020B0609020204030204" pitchFamily="49" charset="0"/>
              </a:rPr>
              <a:t>dict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2022-04-20</a:t>
            </a:r>
          </a:p>
          <a:p>
            <a:r>
              <a:rPr lang="tr-TR" sz="1050">
                <a:latin typeface="Consolas" panose="020B0609020204030204" pitchFamily="49" charset="0"/>
              </a:rPr>
              <a:t>666</a:t>
            </a:r>
          </a:p>
          <a:p>
            <a:r>
              <a:rPr lang="tr-TR" sz="1050">
                <a:latin typeface="Consolas" panose="020B0609020204030204" pitchFamily="49" charset="0"/>
              </a:rPr>
              <a:t>pism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8666480" y="1274116"/>
            <a:ext cx="3444240" cy="4093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0" y="803511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4960" y="803511"/>
            <a:ext cx="18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 (contd.)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4880" y="815457"/>
            <a:ext cx="130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data.yaml: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46" y="6331234"/>
            <a:ext cx="563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 smtClean="0"/>
              <a:t>Exercise: </a:t>
            </a:r>
            <a:r>
              <a:rPr lang="tr-TR" smtClean="0"/>
              <a:t>Change the loader to </a:t>
            </a:r>
            <a:r>
              <a:rPr lang="tr-TR" sz="1600" b="1" smtClean="0">
                <a:latin typeface="Consolas" panose="020B0609020204030204" pitchFamily="49" charset="0"/>
              </a:rPr>
              <a:t>FullLoader</a:t>
            </a:r>
            <a:r>
              <a:rPr lang="tr-TR" sz="1600" smtClean="0"/>
              <a:t> </a:t>
            </a:r>
            <a:r>
              <a:rPr lang="tr-TR" smtClean="0"/>
              <a:t>and try again</a:t>
            </a:r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32080" y="6277100"/>
            <a:ext cx="423466" cy="423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introduction:</a:t>
            </a:r>
            <a:endParaRPr lang="tr-TR" sz="36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80" y="69916"/>
            <a:ext cx="622180" cy="6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314030"/>
            <a:ext cx="76431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We can only store data and configuration in a YAML file.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extends this functionality by adding </a:t>
            </a:r>
            <a:r>
              <a:rPr lang="tr-TR" b="1" smtClean="0">
                <a:solidFill>
                  <a:srgbClr val="00B0F0"/>
                </a:solidFill>
              </a:rPr>
              <a:t>operations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and </a:t>
            </a:r>
            <a:r>
              <a:rPr lang="tr-TR" b="1" smtClean="0">
                <a:solidFill>
                  <a:srgbClr val="00B0F0"/>
                </a:solidFill>
              </a:rPr>
              <a:t>commands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programs (eg. </a:t>
            </a:r>
            <a:r>
              <a:rPr lang="tr-TR" sz="1600" smtClean="0">
                <a:solidFill>
                  <a:srgbClr val="00B0F0"/>
                </a:solidFill>
                <a:latin typeface="Consolas" panose="020B0609020204030204" pitchFamily="49" charset="0"/>
              </a:rPr>
              <a:t>esm_master</a:t>
            </a:r>
            <a:r>
              <a:rPr lang="tr-TR" smtClean="0"/>
              <a:t>, </a:t>
            </a:r>
            <a:r>
              <a:rPr lang="tr-TR" sz="1600" smtClean="0">
                <a:solidFill>
                  <a:srgbClr val="00B0F0"/>
                </a:solidFill>
                <a:latin typeface="Consolas" panose="020B0609020204030204" pitchFamily="49" charset="0"/>
              </a:rPr>
              <a:t>esm_runscripts</a:t>
            </a:r>
            <a:r>
              <a:rPr lang="tr-TR" smtClean="0"/>
              <a:t>) parse these commands</a:t>
            </a:r>
          </a:p>
          <a:p>
            <a:pPr>
              <a:lnSpc>
                <a:spcPct val="200000"/>
              </a:lnSpc>
            </a:pPr>
            <a:r>
              <a:rPr lang="tr-TR" smtClean="0"/>
              <a:t>Language for Earth System Modelling</a:t>
            </a:r>
          </a:p>
          <a:p>
            <a:pPr>
              <a:lnSpc>
                <a:spcPct val="200000"/>
              </a:lnSpc>
            </a:pPr>
            <a:r>
              <a:rPr lang="tr-TR" smtClean="0"/>
              <a:t>One language for all (supported) models and HPCs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5776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1254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26731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22092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15" name="Isosceles Triangle 14"/>
          <p:cNvSpPr/>
          <p:nvPr/>
        </p:nvSpPr>
        <p:spPr>
          <a:xfrm rot="5400000">
            <a:off x="488115" y="377166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6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</a:t>
            </a:r>
            <a:endParaRPr lang="tr-TR" sz="4800" b="1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197" y="1485518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# creating and accessing variables from different sections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"${general.ini_restart_dir}/fesom/"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9764" y="1485518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choose_ blocks allow select-case (aka switch) statements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"${pool_dir}/meshes/mesh_CORE2_final/"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Changing Fortran namelists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${general.expid}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${pseudo_start_date!year}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${pseudo_start_date!month}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97" y="304096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adding and removing elements from lists and dicts </a:t>
            </a:r>
            <a:endParaRPr lang="tr-TR" sz="1200" i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197" y="2267005"/>
            <a:ext cx="447148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maths and calendar operations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runtime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$(( ${end_date} - ${time_step}seconds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))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764" y="4484450"/>
            <a:ext cx="250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smtClean="0">
                <a:solidFill>
                  <a:srgbClr val="00B0F0"/>
                </a:solidFill>
              </a:rPr>
              <a:t>... and many more</a:t>
            </a:r>
            <a:endParaRPr lang="tr-TR" sz="2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1" y="155193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2861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smtClean="0">
                <a:solidFill>
                  <a:prstClr val="white"/>
                </a:solidFill>
              </a:rPr>
              <a:t>5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721" y="1551933"/>
            <a:ext cx="100699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Run a model from scratch: A test case with FESOM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Check run and verify our settings.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  <a:latin typeface="Consolas" panose="020B0609020204030204" pitchFamily="49" charset="0"/>
              </a:rPr>
              <a:t>esm_runscripts</a:t>
            </a:r>
            <a:r>
              <a:rPr lang="tr-TR" sz="2000" smtClean="0">
                <a:solidFill>
                  <a:prstClr val="black"/>
                </a:solidFill>
              </a:rPr>
              <a:t> in more detail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Submit our simulation (Mistral, Levante)</a:t>
            </a:r>
            <a:endParaRPr lang="tr-TR" sz="200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Monitor and check our simulation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1721" y="4322442"/>
            <a:ext cx="684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ESM-Tools extended YAML syntax &amp; operations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Finished YAML config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Declaring and accessing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Switches, adds, removes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Arithmetic, Math and calendar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Namelist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YAML hierarchy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1" y="1551933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1" y="4322442"/>
            <a:ext cx="48960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OUTLINE: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1" y="155193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smtClean="0">
                <a:solidFill>
                  <a:prstClr val="white"/>
                </a:solidFill>
              </a:rPr>
              <a:t>6</a:t>
            </a:r>
            <a:endParaRPr lang="tr-TR" sz="2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0860" y="42861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51933"/>
            <a:ext cx="1006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AWICM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Oasis coupler and namcouple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1721" y="4322442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Workflow Manager and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srgbClr val="FF0000"/>
                </a:solidFill>
              </a:rPr>
              <a:t>TODO: Miguel’s part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srgbClr val="FF0000"/>
                </a:solidFill>
              </a:rPr>
              <a:t>Offline coupling → Miguel will show using Vilma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smtClean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1" y="4322442"/>
            <a:ext cx="489600" cy="48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1" y="1547650"/>
            <a:ext cx="489600" cy="48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960329">
            <a:off x="7180980" y="4892863"/>
            <a:ext cx="4716816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</a:t>
            </a:r>
            <a:endParaRPr lang="tr-TR" sz="3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TODO: Runscripts and YAML files in more detail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Directory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YAML 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 smtClean="0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 smtClean="0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 smtClean="0">
              <a:solidFill>
                <a:prstClr val="black"/>
              </a:solidFill>
            </a:endParaRPr>
          </a:p>
          <a:p>
            <a:r>
              <a:rPr lang="tr-TR" smtClean="0">
                <a:solidFill>
                  <a:prstClr val="black"/>
                </a:solidFill>
              </a:rPr>
              <a:t>Fesom restarts, </a:t>
            </a:r>
            <a:r>
              <a:rPr lang="tr-TR" b="1" smtClean="0">
                <a:solidFill>
                  <a:prstClr val="black"/>
                </a:solidFill>
              </a:rPr>
              <a:t>branch-off </a:t>
            </a:r>
            <a:r>
              <a:rPr lang="tr-TR" smtClean="0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smtClean="0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smtClean="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5638751" y="2777666"/>
            <a:ext cx="5598154" cy="67710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</a:t>
            </a:r>
            <a:endParaRPr lang="tr-TR" sz="3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 smtClean="0">
                <a:solidFill>
                  <a:prstClr val="white"/>
                </a:solidFill>
              </a:rPr>
              <a:t>- Great for science but hard job for the modellers</a:t>
            </a:r>
            <a:endParaRPr lang="tr-TR" sz="2400" b="1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</a:t>
            </a:r>
            <a:r>
              <a:rPr lang="tr-TR" sz="4800" b="1" smtClean="0">
                <a:solidFill>
                  <a:prstClr val="white"/>
                </a:solidFill>
              </a:rPr>
              <a:t>     What </a:t>
            </a:r>
            <a:r>
              <a:rPr lang="tr-TR" sz="4800" b="1">
                <a:solidFill>
                  <a:prstClr val="white"/>
                </a:solidFill>
              </a:rPr>
              <a:t>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 smtClean="0">
                <a:solidFill>
                  <a:prstClr val="black"/>
                </a:solidFill>
              </a:rPr>
              <a:t>programs </a:t>
            </a:r>
            <a:r>
              <a:rPr lang="en-US" sz="2400" smtClean="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</a:t>
            </a:r>
            <a:r>
              <a:rPr lang="en-US" sz="2400" smtClean="0">
                <a:solidFill>
                  <a:prstClr val="black"/>
                </a:solidFill>
              </a:rPr>
              <a:t>Earth system</a:t>
            </a:r>
            <a:r>
              <a:rPr lang="tr-TR" sz="2400" smtClean="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 smtClean="0">
              <a:solidFill>
                <a:prstClr val="black"/>
              </a:solidFill>
            </a:endParaRPr>
          </a:p>
          <a:p>
            <a:r>
              <a:rPr lang="tr-TR" sz="2400" smtClean="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 smtClean="0">
                <a:solidFill>
                  <a:prstClr val="black"/>
                </a:solidFill>
              </a:rPr>
              <a:t>Earth</a:t>
            </a:r>
            <a:r>
              <a:rPr lang="tr-TR" sz="2400" smtClean="0">
                <a:solidFill>
                  <a:prstClr val="black"/>
                </a:solidFill>
              </a:rPr>
              <a:t> </a:t>
            </a:r>
            <a:r>
              <a:rPr lang="en-US" sz="2400" smtClean="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 smtClean="0">
                <a:solidFill>
                  <a:prstClr val="black"/>
                </a:solidFill>
              </a:rPr>
              <a:t>odellers working </a:t>
            </a:r>
            <a:r>
              <a:rPr lang="en-US" sz="2400">
                <a:solidFill>
                  <a:prstClr val="black"/>
                </a:solidFill>
              </a:rPr>
              <a:t>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Supported Models &amp; Couplings, Partners</a:t>
            </a:r>
            <a:endParaRPr lang="tr-TR" sz="4800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/>
                <a:gridCol w="1605280"/>
              </a:tblGrid>
              <a:tr h="272270">
                <a:tc>
                  <a:txBody>
                    <a:bodyPr/>
                    <a:lstStyle/>
                    <a:p>
                      <a:r>
                        <a:rPr lang="tr-TR" smtClean="0"/>
                        <a:t>Coupled Systems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Components</a:t>
                      </a:r>
                      <a:endParaRPr lang="tr-TR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FOCI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VILMA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FOCI-OIFS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ICON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FESOM-REcoM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NEMO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AWIESM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REcoM</a:t>
                      </a:r>
                      <a:endParaRPr lang="tr-TR" sz="1200"/>
                    </a:p>
                  </a:txBody>
                  <a:tcPr/>
                </a:tc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 smtClean="0"/>
                        <a:t>OIFSCL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AMIP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debm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AWICM3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FESOM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OIFSAMIP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scope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AWICMCR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xios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smtClean="0"/>
                        <a:t>MPIESM</a:t>
                      </a:r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Echam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YAC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fesom_mesh_part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oasis3mct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rnfmap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MPIOM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PISM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nemobasemodel</a:t>
                      </a:r>
                      <a:endParaRPr lang="tr-TR" sz="1200"/>
                    </a:p>
                  </a:txBody>
                  <a:tcPr/>
                </a:tc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OIFS</a:t>
                      </a:r>
                      <a:endParaRPr lang="tr-TR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1800</Words>
  <Application>Microsoft Office PowerPoint</Application>
  <PresentationFormat>Widescreen</PresentationFormat>
  <Paragraphs>484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Condensed</vt:lpstr>
      <vt:lpstr>Calibri</vt:lpstr>
      <vt:lpstr>Calibri Light</vt:lpstr>
      <vt:lpstr>Consolas</vt:lpstr>
      <vt:lpstr>Courier New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98</cp:revision>
  <dcterms:created xsi:type="dcterms:W3CDTF">2022-04-14T07:17:36Z</dcterms:created>
  <dcterms:modified xsi:type="dcterms:W3CDTF">2022-04-15T08:51:21Z</dcterms:modified>
</cp:coreProperties>
</file>