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the same </a:t>
            </a:r>
            <a:r>
              <a:rPr lang="en-GB" sz="2400" dirty="0">
                <a:solidFill>
                  <a:srgbClr val="ED7D31"/>
                </a:solidFill>
              </a:rPr>
              <a:t>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Independent of the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980709" y="3513128"/>
            <a:ext cx="2428672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  <a:p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    foo2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${foo1}</a:t>
            </a:r>
            <a:endParaRPr lang="en-US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8FD5B-BF07-63F3-C973-D1C1CABE60BB}"/>
              </a:ext>
            </a:extLst>
          </p:cNvPr>
          <p:cNvSpPr/>
          <p:nvPr/>
        </p:nvSpPr>
        <p:spPr>
          <a:xfrm>
            <a:off x="1980709" y="5260448"/>
            <a:ext cx="2428672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    foo2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…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across different files</a:t>
            </a:r>
            <a:endParaRPr lang="en-GB" sz="2400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Across different sections using the syntax </a:t>
            </a:r>
            <a:r>
              <a:rPr lang="en-GB" sz="2400" dirty="0">
                <a:solidFill>
                  <a:schemeClr val="accent2"/>
                </a:solidFill>
              </a:rPr>
              <a:t>${</a:t>
            </a:r>
            <a:r>
              <a:rPr lang="en-GB" sz="2400" dirty="0"/>
              <a:t>&lt;</a:t>
            </a:r>
            <a:r>
              <a:rPr lang="en-GB" sz="2400" dirty="0">
                <a:solidFill>
                  <a:schemeClr val="accent2"/>
                </a:solidFill>
              </a:rPr>
              <a:t>section</a:t>
            </a:r>
            <a:r>
              <a:rPr lang="en-GB" sz="2400" dirty="0"/>
              <a:t>&gt;</a:t>
            </a:r>
            <a:r>
              <a:rPr lang="en-GB" sz="2400" dirty="0">
                <a:solidFill>
                  <a:schemeClr val="accent2"/>
                </a:solidFill>
              </a:rPr>
              <a:t>.</a:t>
            </a:r>
            <a:r>
              <a:rPr lang="en-GB" sz="2400" dirty="0"/>
              <a:t>&lt;</a:t>
            </a:r>
            <a:r>
              <a:rPr lang="en-GB" sz="2400" dirty="0">
                <a:solidFill>
                  <a:schemeClr val="accent2"/>
                </a:solidFill>
              </a:rPr>
              <a:t>variable</a:t>
            </a:r>
            <a:r>
              <a:rPr lang="en-GB" sz="2400" dirty="0"/>
              <a:t>&gt;</a:t>
            </a:r>
            <a:r>
              <a:rPr lang="en-GB" sz="2400" dirty="0">
                <a:solidFill>
                  <a:schemeClr val="accent2"/>
                </a:solidFill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980709" y="3513128"/>
            <a:ext cx="242867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fesom-2.1.yaml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8FD5B-BF07-63F3-C973-D1C1CABE60BB}"/>
              </a:ext>
            </a:extLst>
          </p:cNvPr>
          <p:cNvSpPr/>
          <p:nvPr/>
        </p:nvSpPr>
        <p:spPr>
          <a:xfrm>
            <a:off x="1980709" y="4919981"/>
            <a:ext cx="324579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general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    foo2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${general.foo1}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4E4B3-4E15-2785-7F99-5AF521D3A21C}"/>
              </a:ext>
            </a:extLst>
          </p:cNvPr>
          <p:cNvSpPr/>
          <p:nvPr/>
        </p:nvSpPr>
        <p:spPr>
          <a:xfrm>
            <a:off x="5226505" y="3513127"/>
            <a:ext cx="242867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/>
              <a:t>awiesm.yaml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    foo2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7278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Independently of the type (as long as it’s not a special ESM-Tools functionality)</a:t>
            </a:r>
            <a:endParaRPr lang="en-GB" sz="2400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980708" y="3816562"/>
            <a:ext cx="3097129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foo3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    foo4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[1, 2, 3]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 err="1">
                <a:solidFill>
                  <a:srgbClr val="0E6E35"/>
                </a:solidFill>
                <a:latin typeface="Courier" pitchFamily="2" charset="0"/>
              </a:rPr>
              <a:t>new_var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4E4B3-4E15-2785-7F99-5AF521D3A21C}"/>
              </a:ext>
            </a:extLst>
          </p:cNvPr>
          <p:cNvSpPr/>
          <p:nvPr/>
        </p:nvSpPr>
        <p:spPr>
          <a:xfrm>
            <a:off x="6637013" y="4060402"/>
            <a:ext cx="4335787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</a:t>
            </a:r>
            <a:r>
              <a:rPr lang="en-GB" sz="1600" b="1" dirty="0" err="1"/>
              <a:t>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F7001"/>
                </a:solidFill>
                <a:latin typeface="Courier" pitchFamily="2" charset="0"/>
              </a:rPr>
              <a:t>a_selector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True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choose_a_selector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True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        foo1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bar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F7001"/>
                </a:solidFill>
                <a:latin typeface="Courier" pitchFamily="2" charset="0"/>
              </a:rPr>
              <a:t>new_var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${</a:t>
            </a:r>
            <a:r>
              <a:rPr lang="en-GB" sz="1600" dirty="0" err="1">
                <a:solidFill>
                  <a:srgbClr val="000000"/>
                </a:solidFill>
                <a:latin typeface="Courier" pitchFamily="2" charset="0"/>
              </a:rPr>
              <a:t>choose_a_selector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</a:t>
            </a:r>
          </a:p>
          <a:p>
            <a:endParaRPr lang="en-US" sz="1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2116BB-2587-0412-9794-B493394C8414}"/>
              </a:ext>
            </a:extLst>
          </p:cNvPr>
          <p:cNvGrpSpPr/>
          <p:nvPr/>
        </p:nvGrpSpPr>
        <p:grpSpPr>
          <a:xfrm>
            <a:off x="6637013" y="4060402"/>
            <a:ext cx="4364970" cy="2068672"/>
            <a:chOff x="6637013" y="3816562"/>
            <a:chExt cx="4364970" cy="206867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C0C03D-AAC0-7E7E-438D-987DEB86F646}"/>
                </a:ext>
              </a:extLst>
            </p:cNvPr>
            <p:cNvCxnSpPr/>
            <p:nvPr/>
          </p:nvCxnSpPr>
          <p:spPr>
            <a:xfrm>
              <a:off x="6653719" y="3816562"/>
              <a:ext cx="4348264" cy="20686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5D4B94-8313-CA48-10FE-8395D851D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7013" y="3816562"/>
              <a:ext cx="4335787" cy="20621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3D8EC1-5AD2-514A-376A-16EA53E05463}"/>
              </a:ext>
            </a:extLst>
          </p:cNvPr>
          <p:cNvSpPr txBox="1"/>
          <p:nvPr/>
        </p:nvSpPr>
        <p:spPr>
          <a:xfrm>
            <a:off x="8827851" y="3685162"/>
            <a:ext cx="2778634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choose_ is a ESM-Tools special dictionary</a:t>
            </a:r>
          </a:p>
        </p:txBody>
      </p:sp>
    </p:spTree>
    <p:extLst>
      <p:ext uri="{BB962C8B-B14F-4D97-AF65-F5344CB8AC3E}">
        <p14:creationId xmlns:p14="http://schemas.microsoft.com/office/powerpoint/2010/main" val="244452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Using the dot “</a:t>
            </a:r>
            <a:r>
              <a:rPr lang="en-GB" sz="2400" dirty="0">
                <a:solidFill>
                  <a:schemeClr val="accent2"/>
                </a:solidFill>
              </a:rPr>
              <a:t>.</a:t>
            </a:r>
            <a:r>
              <a:rPr lang="en-GB" sz="2400" dirty="0"/>
              <a:t>” to call nested variables in </a:t>
            </a:r>
            <a:r>
              <a:rPr lang="en-GB" sz="2400" dirty="0">
                <a:solidFill>
                  <a:schemeClr val="accent2"/>
                </a:solidFill>
              </a:rPr>
              <a:t>dictionaries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980708" y="3816562"/>
            <a:ext cx="422502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foo3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    foo4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[1, 2, 3]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new_var1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${foo1.foo2.foo3}</a:t>
            </a:r>
          </a:p>
        </p:txBody>
      </p:sp>
    </p:spTree>
    <p:extLst>
      <p:ext uri="{BB962C8B-B14F-4D97-AF65-F5344CB8AC3E}">
        <p14:creationId xmlns:p14="http://schemas.microsoft.com/office/powerpoint/2010/main" val="110075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To add operate with variables and add together strings</a:t>
            </a:r>
            <a:endParaRPr lang="en-GB" sz="24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749060" y="3429000"/>
            <a:ext cx="6578076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a_date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DDMMYYYY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 err="1">
                <a:solidFill>
                  <a:srgbClr val="0E6E35"/>
                </a:solidFill>
                <a:latin typeface="Courier" pitchFamily="2" charset="0"/>
              </a:rPr>
              <a:t>a_file_name_with_a_date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latin typeface="Courier" pitchFamily="2" charset="0"/>
              </a:rPr>
              <a:t>my_file_name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_${</a:t>
            </a:r>
            <a:r>
              <a:rPr lang="en-US" sz="1600" b="1" dirty="0" err="1">
                <a:solidFill>
                  <a:srgbClr val="000000"/>
                </a:solidFill>
                <a:latin typeface="Courier" pitchFamily="2" charset="0"/>
              </a:rPr>
              <a:t>a_date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716793-C09F-E5D6-1F43-60FCC82006C2}"/>
              </a:ext>
            </a:extLst>
          </p:cNvPr>
          <p:cNvSpPr/>
          <p:nvPr/>
        </p:nvSpPr>
        <p:spPr>
          <a:xfrm>
            <a:off x="1773443" y="4974802"/>
            <a:ext cx="657807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 </a:t>
            </a:r>
            <a:r>
              <a:rPr lang="en-GB" sz="1600" b="1" dirty="0" err="1"/>
              <a:t>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unknown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23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question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19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answer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$(( ${unknown} - ${question} 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34747-445A-A0FD-EA33-09323918F20E}"/>
              </a:ext>
            </a:extLst>
          </p:cNvPr>
          <p:cNvSpPr txBox="1"/>
          <p:nvPr/>
        </p:nvSpPr>
        <p:spPr>
          <a:xfrm>
            <a:off x="7047819" y="4809096"/>
            <a:ext cx="2778634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More about this in the math and calendar operators chapter</a:t>
            </a:r>
          </a:p>
        </p:txBody>
      </p:sp>
    </p:spTree>
    <p:extLst>
      <p:ext uri="{BB962C8B-B14F-4D97-AF65-F5344CB8AC3E}">
        <p14:creationId xmlns:p14="http://schemas.microsoft.com/office/powerpoint/2010/main" val="236402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Store math and calendar operations under a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 variables inside math and calendar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Define variables to link them to </a:t>
            </a:r>
            <a:r>
              <a:rPr lang="en-GB" sz="2400" dirty="0" err="1">
                <a:solidFill>
                  <a:schemeClr val="accent2"/>
                </a:solidFill>
              </a:rPr>
              <a:t>namelist_changes</a:t>
            </a:r>
            <a:r>
              <a:rPr lang="en-GB" sz="2400" dirty="0"/>
              <a:t> in the configuration files so that the front-end users don’t have to write the 3-level nested </a:t>
            </a:r>
            <a:r>
              <a:rPr lang="en-GB" sz="2400" dirty="0" err="1">
                <a:solidFill>
                  <a:schemeClr val="accent2"/>
                </a:solidFill>
              </a:rPr>
              <a:t>namelist_changes</a:t>
            </a:r>
            <a:r>
              <a:rPr lang="en-GB" sz="2400" dirty="0"/>
              <a:t> dictionary in the </a:t>
            </a:r>
            <a:r>
              <a:rPr lang="en-GB" sz="2400" dirty="0" err="1"/>
              <a:t>runscript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Avoid conflicts in interdependent </a:t>
            </a:r>
            <a:r>
              <a:rPr lang="en-GB" sz="2400" dirty="0">
                <a:solidFill>
                  <a:schemeClr val="accent2"/>
                </a:solidFill>
              </a:rPr>
              <a:t>choose_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…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75D71-C576-BE87-1426-9E5977B60916}"/>
              </a:ext>
            </a:extLst>
          </p:cNvPr>
          <p:cNvSpPr txBox="1"/>
          <p:nvPr/>
        </p:nvSpPr>
        <p:spPr>
          <a:xfrm rot="20700000">
            <a:off x="9416798" y="2996213"/>
            <a:ext cx="2433825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More about this in the </a:t>
            </a:r>
            <a:r>
              <a:rPr lang="en-GB" sz="1600" dirty="0" err="1"/>
              <a:t>namelist_changes</a:t>
            </a:r>
            <a:r>
              <a:rPr lang="en-GB" sz="1600" dirty="0"/>
              <a:t> chapter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89B55-7C70-FED8-8CFA-435C8544EDF8}"/>
              </a:ext>
            </a:extLst>
          </p:cNvPr>
          <p:cNvSpPr txBox="1"/>
          <p:nvPr/>
        </p:nvSpPr>
        <p:spPr>
          <a:xfrm rot="20700000">
            <a:off x="5852884" y="4092064"/>
            <a:ext cx="318678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More about this if we get to have a look at the </a:t>
            </a:r>
            <a:r>
              <a:rPr lang="en-GB" sz="1600" dirty="0" err="1"/>
              <a:t>levante.yaml</a:t>
            </a:r>
            <a:r>
              <a:rPr lang="en-GB" sz="1600" dirty="0"/>
              <a:t>, currently in development</a:t>
            </a:r>
          </a:p>
        </p:txBody>
      </p:sp>
    </p:spTree>
    <p:extLst>
      <p:ext uri="{BB962C8B-B14F-4D97-AF65-F5344CB8AC3E}">
        <p14:creationId xmlns:p14="http://schemas.microsoft.com/office/powerpoint/2010/main" val="112374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724</Words>
  <Application>Microsoft Macintosh PowerPoint</Application>
  <PresentationFormat>Widescreen</PresentationFormat>
  <Paragraphs>125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Courier-Bold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22</cp:revision>
  <dcterms:created xsi:type="dcterms:W3CDTF">2022-04-13T12:18:39Z</dcterms:created>
  <dcterms:modified xsi:type="dcterms:W3CDTF">2022-04-15T16:32:17Z</dcterms:modified>
</cp:coreProperties>
</file>