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59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8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6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7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0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9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035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7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8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48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5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4314-94ED-4D6C-9F17-C7C155D73777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93B5-5F9C-47FA-AAE8-822BA5BE5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43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m-tools.readthedocs.io/en/latest/yaml.html#file-dictionari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m-tools.readthedocs.io/en/latest/esm_runscripts.html#experiment-directory-struc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smtClean="0">
                <a:solidFill>
                  <a:schemeClr val="bg1"/>
                </a:solidFill>
              </a:rPr>
              <a:t>Hands-on Practice with FESOM 2</a:t>
            </a:r>
            <a:endParaRPr lang="tr-TR" sz="4800" b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9182" y="4744219"/>
            <a:ext cx="4419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>
                <a:solidFill>
                  <a:srgbClr val="00ACE6"/>
                </a:solidFill>
              </a:rPr>
              <a:t>Briefing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Install FESOM and verify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Write our (very basic) first runscript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Check run and verify our settings. </a:t>
            </a:r>
          </a:p>
          <a:p>
            <a:pPr algn="just"/>
            <a:r>
              <a:rPr lang="tr-TR" sz="2000" smtClean="0">
                <a:solidFill>
                  <a:srgbClr val="00ACE6"/>
                </a:solidFill>
              </a:rPr>
              <a:t>Submit </a:t>
            </a:r>
            <a:r>
              <a:rPr lang="tr-TR" sz="2000">
                <a:solidFill>
                  <a:srgbClr val="00ACE6"/>
                </a:solidFill>
              </a:rPr>
              <a:t>our simulation (Mistral, Levante)</a:t>
            </a:r>
          </a:p>
          <a:p>
            <a:pPr algn="just"/>
            <a:r>
              <a:rPr lang="tr-TR" sz="2000">
                <a:solidFill>
                  <a:srgbClr val="00ACE6"/>
                </a:solidFill>
              </a:rPr>
              <a:t>Monitor and check our simulation</a:t>
            </a:r>
          </a:p>
        </p:txBody>
      </p:sp>
      <p:sp>
        <p:nvSpPr>
          <p:cNvPr id="5" name="Oval 4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smtClean="0">
                <a:solidFill>
                  <a:srgbClr val="00ACE6"/>
                </a:solidFill>
              </a:rPr>
              <a:t>5</a:t>
            </a:r>
            <a:endParaRPr lang="tr-TR" sz="4800" b="1">
              <a:solidFill>
                <a:srgbClr val="00ACE6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</a:t>
            </a:r>
            <a:r>
              <a:rPr lang="tr-TR" sz="1000" smtClean="0"/>
              <a:t> / 10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5804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Hands-on Practice with FESOM</a:t>
            </a:r>
            <a:endParaRPr lang="tr-TR" sz="4800" b="1"/>
          </a:p>
        </p:txBody>
      </p:sp>
      <p:sp>
        <p:nvSpPr>
          <p:cNvPr id="4" name="Oval 3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5</a:t>
            </a:r>
            <a:endParaRPr lang="tr-TR" sz="3600" b="1">
              <a:solidFill>
                <a:srgbClr val="00ACE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10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47" y="236483"/>
            <a:ext cx="823399" cy="823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929524" y="2608450"/>
            <a:ext cx="6531980" cy="46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smtClean="0">
                <a:latin typeface="Consolas" panose="020B0609020204030204" pitchFamily="49" charset="0"/>
              </a:rPr>
              <a:t>esm_runscripts -e tutorial fesom_run_initial_monthly.yaml</a:t>
            </a:r>
            <a:r>
              <a:rPr lang="tr-TR" sz="160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4866" y="2124472"/>
            <a:ext cx="6477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mtClean="0">
                <a:solidFill>
                  <a:srgbClr val="000000"/>
                </a:solidFill>
              </a:rPr>
              <a:t>Just drop the 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--check</a:t>
            </a:r>
            <a:endParaRPr lang="tr-TR">
              <a:latin typeface="Consolas" panose="020B0609020204030204" pitchFamily="49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466544" y="2216594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225205" y="1602697"/>
            <a:ext cx="3200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smtClean="0">
                <a:solidFill>
                  <a:srgbClr val="000000"/>
                </a:solidFill>
              </a:rPr>
              <a:t>Now we can submit our run:</a:t>
            </a:r>
            <a:endParaRPr lang="tr-TR" sz="2000" b="1"/>
          </a:p>
        </p:txBody>
      </p:sp>
      <p:sp>
        <p:nvSpPr>
          <p:cNvPr id="16" name="Rectangle 15"/>
          <p:cNvSpPr/>
          <p:nvPr/>
        </p:nvSpPr>
        <p:spPr>
          <a:xfrm>
            <a:off x="960106" y="4526400"/>
            <a:ext cx="1034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smtClean="0">
                <a:solidFill>
                  <a:srgbClr val="FF0000"/>
                </a:solidFill>
              </a:rPr>
              <a:t>Exercise: </a:t>
            </a:r>
            <a:r>
              <a:rPr lang="tr-TR" smtClean="0"/>
              <a:t>Submit and Monitor your run. </a:t>
            </a:r>
            <a:r>
              <a:rPr lang="tr-TR">
                <a:solidFill>
                  <a:srgbClr val="000000"/>
                </a:solidFill>
              </a:rPr>
              <a:t>W</a:t>
            </a:r>
            <a:r>
              <a:rPr lang="tr-TR" smtClean="0">
                <a:solidFill>
                  <a:srgbClr val="000000"/>
                </a:solidFill>
              </a:rPr>
              <a:t>atch (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tail -f</a:t>
            </a:r>
            <a:r>
              <a:rPr lang="tr-TR" smtClean="0">
                <a:solidFill>
                  <a:srgbClr val="000000"/>
                </a:solidFill>
              </a:rPr>
              <a:t>) the log files in </a:t>
            </a:r>
            <a:r>
              <a:rPr lang="tr-TR" smtClean="0">
                <a:solidFill>
                  <a:schemeClr val="accent2"/>
                </a:solidFill>
                <a:latin typeface="Consolas" panose="020B0609020204030204" pitchFamily="49" charset="0"/>
              </a:rPr>
              <a:t>exp_id/log/</a:t>
            </a:r>
            <a:r>
              <a:rPr lang="tr-TR" smtClean="0">
                <a:solidFill>
                  <a:srgbClr val="000000"/>
                </a:solidFill>
              </a:rPr>
              <a:t> director.y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1" y="4521375"/>
            <a:ext cx="374357" cy="37435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929524" y="3728572"/>
            <a:ext cx="7611361" cy="46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smtClean="0">
                <a:latin typeface="Consolas" panose="020B0609020204030204" pitchFamily="49" charset="0"/>
              </a:rPr>
              <a:t>esm_runscripts -e tutorial fesom_run_initial_monthly.yaml</a:t>
            </a:r>
            <a:r>
              <a:rPr lang="tr-TR" sz="1600" smtClean="0">
                <a:latin typeface="Consolas" panose="020B0609020204030204" pitchFamily="49" charset="0"/>
              </a:rPr>
              <a:t> </a:t>
            </a:r>
            <a:r>
              <a:rPr lang="tr-TR" sz="1600" smtClean="0">
                <a:solidFill>
                  <a:schemeClr val="accent2"/>
                </a:solidFill>
                <a:latin typeface="Consolas" panose="020B0609020204030204" pitchFamily="49" charset="0"/>
              </a:rPr>
              <a:t>--update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4866" y="3244594"/>
            <a:ext cx="946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mtClean="0">
                <a:solidFill>
                  <a:srgbClr val="000000"/>
                </a:solidFill>
              </a:rPr>
              <a:t>You can also use 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--update </a:t>
            </a:r>
            <a:r>
              <a:rPr lang="tr-TR" smtClean="0">
                <a:solidFill>
                  <a:srgbClr val="000000"/>
                </a:solidFill>
              </a:rPr>
              <a:t>option to update the directory after the check run.</a:t>
            </a:r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6544" y="3336716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398" y="5232586"/>
            <a:ext cx="8617896" cy="14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Short Briefing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5</a:t>
            </a:r>
            <a:endParaRPr lang="tr-TR" sz="3600" b="1">
              <a:solidFill>
                <a:srgbClr val="00ACE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7" y="1511248"/>
            <a:ext cx="2308152" cy="10862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7" y="2812404"/>
            <a:ext cx="7017816" cy="40304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211436" y="1511248"/>
            <a:ext cx="47146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/>
              <a:t>FESOM</a:t>
            </a:r>
            <a:r>
              <a:rPr lang="tr-TR"/>
              <a:t> (Finite-Element/volumE Sea ice-Ocean Model) is a multi-resolution sea ice-ocean model that solves the equations of motion on unstructured meshes. </a:t>
            </a:r>
          </a:p>
          <a:p>
            <a:pPr algn="just"/>
            <a:endParaRPr lang="tr-TR"/>
          </a:p>
          <a:p>
            <a:pPr algn="just"/>
            <a:r>
              <a:rPr lang="tr-TR" smtClean="0"/>
              <a:t>FESOM </a:t>
            </a:r>
            <a:r>
              <a:rPr lang="tr-TR"/>
              <a:t>is developed and supported at the Alfred Wegener Institute, Helmholtz Centre for Polar and Marine Research (AWI</a:t>
            </a:r>
            <a:r>
              <a:rPr lang="tr-TR" smtClean="0"/>
              <a:t>).</a:t>
            </a:r>
          </a:p>
          <a:p>
            <a:pPr algn="just"/>
            <a:endParaRPr lang="tr-TR"/>
          </a:p>
          <a:p>
            <a:pPr algn="just"/>
            <a:r>
              <a:rPr lang="tr-TR">
                <a:solidFill>
                  <a:srgbClr val="00ACE6"/>
                </a:solidFill>
              </a:rPr>
              <a:t>https://fesom.de</a:t>
            </a:r>
            <a:r>
              <a:rPr lang="tr-TR" smtClean="0">
                <a:solidFill>
                  <a:srgbClr val="00ACE6"/>
                </a:solidFill>
              </a:rPr>
              <a:t>/</a:t>
            </a:r>
            <a:endParaRPr lang="tr-TR">
              <a:solidFill>
                <a:srgbClr val="00ACE6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6915637" y="1648362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6915637" y="2988774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6915637" y="4087514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7821037" y="4730493"/>
            <a:ext cx="33560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>
                <a:solidFill>
                  <a:srgbClr val="000000"/>
                </a:solidFill>
              </a:rPr>
              <a:t>CORE II mesh </a:t>
            </a:r>
            <a:r>
              <a:rPr lang="en-US">
                <a:solidFill>
                  <a:srgbClr val="000000"/>
                </a:solidFill>
              </a:rPr>
              <a:t>was initially used for experiments designed according to CORE II protocol. Later it become a basis mesh for climate </a:t>
            </a:r>
            <a:r>
              <a:rPr lang="en-US" smtClean="0">
                <a:solidFill>
                  <a:srgbClr val="000000"/>
                </a:solidFill>
              </a:rPr>
              <a:t>simulations </a:t>
            </a:r>
            <a:r>
              <a:rPr lang="en-US">
                <a:solidFill>
                  <a:srgbClr val="000000"/>
                </a:solidFill>
              </a:rPr>
              <a:t>with </a:t>
            </a:r>
            <a:r>
              <a:rPr lang="en-US" b="1">
                <a:solidFill>
                  <a:srgbClr val="000000"/>
                </a:solidFill>
              </a:rPr>
              <a:t>AWI-CM</a:t>
            </a:r>
            <a:r>
              <a:rPr lang="en-US">
                <a:solidFill>
                  <a:srgbClr val="000000"/>
                </a:solidFill>
              </a:rPr>
              <a:t>. Mesh resolution increased in equatorial and polar regions. </a:t>
            </a:r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7543322" y="4849555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7597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4776" y="1726664"/>
            <a:ext cx="7341142" cy="38318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mkdir 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Workshop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 Workshop/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git clone https://github.com/esm-tools/workshops.git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mkdir model_codes  </a:t>
            </a:r>
            <a:r>
              <a:rPr lang="tr-TR" i="1">
                <a:solidFill>
                  <a:srgbClr val="91C61A"/>
                </a:solidFill>
                <a:latin typeface="Consolas" panose="020B0609020204030204" pitchFamily="49" charset="0"/>
              </a:rPr>
              <a:t># models will be installed here</a:t>
            </a:r>
            <a:endParaRPr lang="tr-TR">
              <a:solidFill>
                <a:srgbClr val="91C61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mkdir runscripts   </a:t>
            </a:r>
            <a:r>
              <a:rPr lang="tr-TR" i="1">
                <a:solidFill>
                  <a:srgbClr val="91C61A"/>
                </a:solidFill>
                <a:latin typeface="Consolas" panose="020B0609020204030204" pitchFamily="49" charset="0"/>
              </a:rPr>
              <a:t># runscripts will be stored here</a:t>
            </a:r>
            <a:endParaRPr lang="tr-TR">
              <a:solidFill>
                <a:srgbClr val="91C61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 model_codes/</a:t>
            </a: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esm_master install-fesom-2.1 --check  </a:t>
            </a:r>
            <a:r>
              <a:rPr lang="tr-TR" i="1">
                <a:solidFill>
                  <a:srgbClr val="91C61A"/>
                </a:solidFill>
                <a:latin typeface="Consolas" panose="020B0609020204030204" pitchFamily="49" charset="0"/>
              </a:rPr>
              <a:t># dryrun</a:t>
            </a:r>
            <a:endParaRPr lang="tr-TR">
              <a:solidFill>
                <a:srgbClr val="91C61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esm_master install-fesom-2.1</a:t>
            </a:r>
            <a:endParaRPr lang="tr-TR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Installing FESOM2 using ESM-Tools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5</a:t>
            </a:r>
            <a:endParaRPr lang="tr-TR" sz="3600" b="1">
              <a:solidFill>
                <a:srgbClr val="00ACE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6" y="5923085"/>
            <a:ext cx="397134" cy="562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9264" y="6019651"/>
            <a:ext cx="797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>
                <a:solidFill>
                  <a:srgbClr val="FF0000"/>
                </a:solidFill>
              </a:rPr>
              <a:t>Please don’t install model codes or write runscripts inside the ESM-Tools repository.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16015" y="1726664"/>
            <a:ext cx="3791505" cy="267765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b="1" u="sng" smtClean="0">
                <a:solidFill>
                  <a:srgbClr val="586E75"/>
                </a:solidFill>
                <a:latin typeface="Bradley Hand ITC" panose="03070402050302030203" pitchFamily="66" charset="0"/>
              </a:rPr>
              <a:t>TODO: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 smtClean="0">
                <a:solidFill>
                  <a:srgbClr val="586E75"/>
                </a:solidFill>
                <a:effectLst/>
                <a:latin typeface="Bradley Hand ITC" panose="03070402050302030203" pitchFamily="66" charset="0"/>
              </a:rPr>
              <a:t>install </a:t>
            </a:r>
            <a:r>
              <a:rPr lang="tr-TR" sz="1600" smtClean="0">
                <a:solidFill>
                  <a:srgbClr val="586E75"/>
                </a:solidFill>
                <a:effectLst/>
                <a:latin typeface="Bradley Hand ITC" panose="03070402050302030203" pitchFamily="66" charset="0"/>
              </a:rPr>
              <a:t>Fesom </a:t>
            </a:r>
            <a:r>
              <a:rPr lang="tr-TR" sz="1600" smtClean="0">
                <a:solidFill>
                  <a:srgbClr val="586E75"/>
                </a:solidFill>
                <a:effectLst/>
                <a:latin typeface="Bradley Hand ITC" panose="03070402050302030203" pitchFamily="66" charset="0"/>
              </a:rPr>
              <a:t>&amp; verify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 smtClean="0">
                <a:solidFill>
                  <a:srgbClr val="586E75"/>
                </a:solidFill>
                <a:latin typeface="Bradley Hand ITC" panose="03070402050302030203" pitchFamily="66" charset="0"/>
              </a:rPr>
              <a:t>check run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 smtClean="0">
                <a:solidFill>
                  <a:srgbClr val="586E75"/>
                </a:solidFill>
                <a:effectLst/>
                <a:latin typeface="Bradley Hand ITC" panose="03070402050302030203" pitchFamily="66" charset="0"/>
              </a:rPr>
              <a:t>explanation of directories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 smtClean="0">
                <a:solidFill>
                  <a:srgbClr val="586E75"/>
                </a:solidFill>
                <a:latin typeface="Bradley Hand ITC" panose="03070402050302030203" pitchFamily="66" charset="0"/>
              </a:rPr>
              <a:t>run </a:t>
            </a:r>
            <a:r>
              <a:rPr lang="tr-TR" sz="1600" smtClean="0">
                <a:solidFill>
                  <a:srgbClr val="586E75"/>
                </a:solidFill>
                <a:latin typeface="Bradley Hand ITC" panose="03070402050302030203" pitchFamily="66" charset="0"/>
              </a:rPr>
              <a:t>FESOM</a:t>
            </a:r>
            <a:endParaRPr lang="tr-TR" sz="1600" smtClean="0">
              <a:solidFill>
                <a:srgbClr val="586E75"/>
              </a:solidFill>
              <a:latin typeface="Bradley Hand ITC" panose="03070402050302030203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 smtClean="0">
                <a:solidFill>
                  <a:srgbClr val="586E75"/>
                </a:solidFill>
                <a:effectLst/>
                <a:latin typeface="Bradley Hand ITC" panose="03070402050302030203" pitchFamily="66" charset="0"/>
              </a:rPr>
              <a:t>monitor run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600" smtClean="0">
                <a:solidFill>
                  <a:srgbClr val="586E75"/>
                </a:solidFill>
                <a:latin typeface="Bradley Hand ITC" panose="03070402050302030203" pitchFamily="66" charset="0"/>
              </a:rPr>
              <a:t>[HW] </a:t>
            </a:r>
            <a:r>
              <a:rPr lang="tr-TR" sz="1600" smtClean="0">
                <a:solidFill>
                  <a:srgbClr val="586E75"/>
                </a:solidFill>
                <a:latin typeface="Bradley Hand ITC" panose="03070402050302030203" pitchFamily="66" charset="0"/>
              </a:rPr>
              <a:t>visualize output: pyfesom2</a:t>
            </a:r>
            <a:endParaRPr lang="tr-TR" sz="1600">
              <a:solidFill>
                <a:srgbClr val="657B83"/>
              </a:solidFill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Folder Structure</a:t>
            </a:r>
            <a:endParaRPr lang="tr-TR" sz="4800" b="1"/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133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</a:t>
            </a:r>
            <a:r>
              <a:rPr lang="en-US" sz="2400" b="1" smtClean="0">
                <a:solidFill>
                  <a:prstClr val="black"/>
                </a:solidFill>
              </a:rPr>
              <a:t>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Folder Structure</a:t>
            </a:r>
            <a:endParaRPr lang="tr-TR" sz="4800" b="1"/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1" idx="2"/>
            <a:endCxn id="17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22774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62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</a:t>
            </a:r>
            <a:r>
              <a:rPr lang="en-US" sz="2400" b="1">
                <a:solidFill>
                  <a:prstClr val="black"/>
                </a:solidFill>
              </a:rPr>
              <a:t>experiment </a:t>
            </a:r>
            <a:r>
              <a:rPr lang="en-US" sz="2400" b="1" smtClean="0">
                <a:solidFill>
                  <a:prstClr val="black"/>
                </a:solidFill>
              </a:rPr>
              <a:t>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</a:t>
            </a:r>
            <a:r>
              <a:rPr lang="en-US" sz="2400" b="1" smtClean="0">
                <a:solidFill>
                  <a:prstClr val="black"/>
                </a:solidFill>
              </a:rPr>
              <a:t>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Folder Structure</a:t>
            </a:r>
            <a:endParaRPr lang="tr-TR" sz="4800" b="1"/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1" idx="2"/>
            <a:endCxn id="17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A6AC39F-60F3-024D-851F-8A08C3437913}"/>
              </a:ext>
            </a:extLst>
          </p:cNvPr>
          <p:cNvSpPr txBox="1"/>
          <p:nvPr/>
        </p:nvSpPr>
        <p:spPr>
          <a:xfrm>
            <a:off x="96783" y="4394629"/>
            <a:ext cx="11420765" cy="2339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b="1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prstClr val="black"/>
                </a:solidFill>
              </a:rPr>
              <a:t>in </a:t>
            </a:r>
            <a:r>
              <a:rPr lang="en-US" b="1" dirty="0">
                <a:solidFill>
                  <a:prstClr val="black"/>
                </a:solidFill>
              </a:rPr>
              <a:t>the run folder</a:t>
            </a:r>
            <a:r>
              <a:rPr lang="en-US" b="1">
                <a:solidFill>
                  <a:prstClr val="black"/>
                </a:solidFill>
              </a:rPr>
              <a:t>: </a:t>
            </a:r>
            <a:endParaRPr lang="tr-TR" b="1" smtClean="0">
              <a:solidFill>
                <a:prstClr val="black"/>
              </a:solidFill>
            </a:endParaRPr>
          </a:p>
          <a:p>
            <a:pPr lvl="1" algn="just"/>
            <a:r>
              <a:rPr lang="en-US" sz="1600" smtClean="0">
                <a:solidFill>
                  <a:prstClr val="black"/>
                </a:solidFill>
              </a:rPr>
              <a:t>Where </a:t>
            </a:r>
            <a:r>
              <a:rPr lang="en-US" sz="1600" dirty="0">
                <a:solidFill>
                  <a:prstClr val="black"/>
                </a:solidFill>
              </a:rPr>
              <a:t>the experiment run actually takes place. </a:t>
            </a:r>
          </a:p>
          <a:p>
            <a:pPr lvl="1" algn="just"/>
            <a:r>
              <a:rPr lang="tr-TR" sz="1600" b="1" smtClean="0">
                <a:solidFill>
                  <a:srgbClr val="FF0000"/>
                </a:solidFill>
              </a:rPr>
              <a:t>Before the run: </a:t>
            </a:r>
            <a:r>
              <a:rPr lang="en-US" sz="1600" smtClean="0">
                <a:solidFill>
                  <a:prstClr val="black"/>
                </a:solidFill>
              </a:rPr>
              <a:t>Edited </a:t>
            </a:r>
            <a:r>
              <a:rPr lang="en-US" sz="1600" dirty="0" err="1">
                <a:solidFill>
                  <a:prstClr val="black"/>
                </a:solidFill>
              </a:rPr>
              <a:t>namelists</a:t>
            </a:r>
            <a:r>
              <a:rPr lang="en-US" sz="1600" dirty="0">
                <a:solidFill>
                  <a:prstClr val="black"/>
                </a:solidFill>
              </a:rPr>
              <a:t>, restart files and binaries are copied here before the run start. </a:t>
            </a:r>
          </a:p>
          <a:p>
            <a:pPr lvl="1" algn="just"/>
            <a:r>
              <a:rPr lang="tr-TR" sz="1600" b="1" smtClean="0">
                <a:solidFill>
                  <a:srgbClr val="FFC000"/>
                </a:solidFill>
              </a:rPr>
              <a:t>During the run: </a:t>
            </a:r>
            <a:r>
              <a:rPr lang="en-US" sz="1600" smtClean="0">
                <a:solidFill>
                  <a:prstClr val="black"/>
                </a:solidFill>
              </a:rPr>
              <a:t>Output </a:t>
            </a:r>
            <a:r>
              <a:rPr lang="en-US" sz="1600" dirty="0">
                <a:solidFill>
                  <a:prstClr val="black"/>
                </a:solidFill>
              </a:rPr>
              <a:t>data and restarts are generated here by the model</a:t>
            </a:r>
          </a:p>
          <a:p>
            <a:pPr lvl="1" algn="just"/>
            <a:r>
              <a:rPr lang="tr-TR" sz="1600" b="1" smtClean="0">
                <a:solidFill>
                  <a:srgbClr val="00B050"/>
                </a:solidFill>
              </a:rPr>
              <a:t>After the run: </a:t>
            </a:r>
            <a:r>
              <a:rPr lang="en-US" sz="1600" smtClean="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output and restarts are copied to the </a:t>
            </a:r>
            <a:r>
              <a:rPr lang="en-US" sz="1600">
                <a:solidFill>
                  <a:prstClr val="black"/>
                </a:solidFill>
              </a:rPr>
              <a:t>general </a:t>
            </a:r>
            <a:r>
              <a:rPr lang="en-US" sz="1600" smtClean="0">
                <a:solidFill>
                  <a:prstClr val="black"/>
                </a:solidFill>
              </a:rPr>
              <a:t>directory</a:t>
            </a:r>
            <a:endParaRPr lang="en-US" sz="1600" dirty="0">
              <a:solidFill>
                <a:prstClr val="black"/>
              </a:solidFill>
            </a:endParaRPr>
          </a:p>
          <a:p>
            <a:pPr lvl="1" algn="just"/>
            <a:r>
              <a:rPr lang="en-US" sz="1600" dirty="0">
                <a:solidFill>
                  <a:prstClr val="black"/>
                </a:solidFill>
              </a:rPr>
              <a:t>The copying of the files from work to the general directory is fully customizable using </a:t>
            </a:r>
            <a:r>
              <a:rPr lang="en-US" sz="1600">
                <a:solidFill>
                  <a:prstClr val="black"/>
                </a:solidFill>
              </a:rPr>
              <a:t>File </a:t>
            </a:r>
            <a:r>
              <a:rPr lang="en-US" sz="1600" smtClean="0">
                <a:solidFill>
                  <a:prstClr val="black"/>
                </a:solidFill>
              </a:rPr>
              <a:t>Dictionaries</a:t>
            </a:r>
            <a:endParaRPr lang="tr-TR" sz="1600" smtClean="0">
              <a:solidFill>
                <a:prstClr val="black"/>
              </a:solidFill>
            </a:endParaRPr>
          </a:p>
          <a:p>
            <a:pPr lvl="2" algn="just"/>
            <a:r>
              <a:rPr lang="en-US" sz="1600" smtClean="0">
                <a:solidFill>
                  <a:prstClr val="black"/>
                </a:solidFill>
                <a:hlinkClick r:id="rId3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3"/>
              </a:rPr>
              <a:t>://esm-tools.readthedocs.io/en/latest/yaml.html#file-dictionaries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lvl="1" algn="just"/>
            <a:r>
              <a:rPr lang="en-US" sz="1600" dirty="0">
                <a:solidFill>
                  <a:prstClr val="black"/>
                </a:solidFill>
              </a:rPr>
              <a:t>More details about the </a:t>
            </a:r>
            <a:r>
              <a:rPr lang="en-US" sz="1600">
                <a:solidFill>
                  <a:prstClr val="black"/>
                </a:solidFill>
              </a:rPr>
              <a:t>directory </a:t>
            </a:r>
            <a:r>
              <a:rPr lang="en-US" sz="1600" smtClean="0">
                <a:solidFill>
                  <a:prstClr val="black"/>
                </a:solidFill>
              </a:rPr>
              <a:t>structure:</a:t>
            </a:r>
            <a:endParaRPr lang="tr-TR" sz="1600" smtClean="0">
              <a:solidFill>
                <a:prstClr val="black"/>
              </a:solidFill>
            </a:endParaRPr>
          </a:p>
          <a:p>
            <a:pPr lvl="2" algn="just"/>
            <a:r>
              <a:rPr lang="en-US" sz="1600" smtClean="0">
                <a:solidFill>
                  <a:prstClr val="black"/>
                </a:solidFill>
                <a:hlinkClick r:id="rId4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4"/>
              </a:rPr>
              <a:t>://</a:t>
            </a:r>
            <a:r>
              <a:rPr lang="en-US" sz="1600" dirty="0" err="1">
                <a:solidFill>
                  <a:prstClr val="black"/>
                </a:solidFill>
                <a:hlinkClick r:id="rId4"/>
              </a:rPr>
              <a:t>esm-tools.readthedocs.io</a:t>
            </a:r>
            <a:r>
              <a:rPr lang="en-US" sz="1600" dirty="0">
                <a:solidFill>
                  <a:prstClr val="black"/>
                </a:solidFill>
                <a:hlinkClick r:id="rId4"/>
              </a:rPr>
              <a:t>/en/latest/esm_runscripts.html#experiment-directory-structure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6086CAD-CFA8-E244-8287-3B4E811E3407}"/>
              </a:ext>
            </a:extLst>
          </p:cNvPr>
          <p:cNvSpPr txBox="1"/>
          <p:nvPr/>
        </p:nvSpPr>
        <p:spPr>
          <a:xfrm>
            <a:off x="219457" y="4404267"/>
            <a:ext cx="702563" cy="307777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prstClr val="black"/>
                </a:solidFill>
                <a:latin typeface="Consolas" panose="020B0609020204030204" pitchFamily="49" charset="0"/>
              </a:rPr>
              <a:t>work</a:t>
            </a:r>
            <a:r>
              <a:rPr lang="tr-TR" sz="1400" smtClean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rot="5400000">
            <a:off x="374124" y="4749340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374124" y="4987697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374124" y="5237108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374124" y="5490031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74124" y="5738282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374124" y="6190256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4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Folder Structure</a:t>
            </a:r>
            <a:endParaRPr lang="tr-TR" sz="4800" b="1"/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458E4AAE-EC37-A844-85A1-DDF973A7F2FF}"/>
              </a:ext>
            </a:extLst>
          </p:cNvPr>
          <p:cNvCxnSpPr>
            <a:cxnSpLocks/>
          </p:cNvCxnSpPr>
          <p:nvPr/>
        </p:nvCxnSpPr>
        <p:spPr>
          <a:xfrm flipV="1">
            <a:off x="1930668" y="4357758"/>
            <a:ext cx="3390910" cy="1953916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8412B553-5A5C-4B46-BE5E-48968E9B9BE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01918" y="2328077"/>
            <a:ext cx="2425100" cy="1496498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B730B36-D76F-4A44-A477-5FF991D5CE04}"/>
              </a:ext>
            </a:extLst>
          </p:cNvPr>
          <p:cNvSpPr txBox="1"/>
          <p:nvPr/>
        </p:nvSpPr>
        <p:spPr>
          <a:xfrm>
            <a:off x="6001667" y="2941807"/>
            <a:ext cx="11460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restarts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E0493198-0B09-2E48-BFB1-39B8E11FD941}"/>
              </a:ext>
            </a:extLst>
          </p:cNvPr>
          <p:cNvCxnSpPr>
            <a:cxnSpLocks/>
          </p:cNvCxnSpPr>
          <p:nvPr/>
        </p:nvCxnSpPr>
        <p:spPr>
          <a:xfrm flipH="1" flipV="1">
            <a:off x="5592397" y="4351654"/>
            <a:ext cx="2436035" cy="1829690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7F2869A-F430-594D-88BD-A1DD3F21E799}"/>
              </a:ext>
            </a:extLst>
          </p:cNvPr>
          <p:cNvSpPr txBox="1"/>
          <p:nvPr/>
        </p:nvSpPr>
        <p:spPr>
          <a:xfrm>
            <a:off x="6107228" y="4958910"/>
            <a:ext cx="95067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binaries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11" y="4947841"/>
            <a:ext cx="386875" cy="386875"/>
          </a:xfrm>
          <a:prstGeom prst="rect">
            <a:avLst/>
          </a:prstGeom>
          <a:noFill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36" y="4945916"/>
            <a:ext cx="388800" cy="3888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66F1147-892B-644A-946D-D282AA8B5897}"/>
              </a:ext>
            </a:extLst>
          </p:cNvPr>
          <p:cNvSpPr txBox="1"/>
          <p:nvPr/>
        </p:nvSpPr>
        <p:spPr>
          <a:xfrm>
            <a:off x="3381591" y="4965384"/>
            <a:ext cx="109699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namelists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62" y="2922339"/>
            <a:ext cx="388800" cy="3888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4A4C87A-EB51-8144-8E9A-D53D459857FF}"/>
              </a:ext>
            </a:extLst>
          </p:cNvPr>
          <p:cNvSpPr txBox="1"/>
          <p:nvPr/>
        </p:nvSpPr>
        <p:spPr>
          <a:xfrm>
            <a:off x="1021286" y="6125572"/>
            <a:ext cx="218825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b="1" smtClean="0">
                <a:solidFill>
                  <a:srgbClr val="00B050"/>
                </a:solidFill>
                <a:latin typeface="Consolas" panose="020B0609020204030204" pitchFamily="49" charset="0"/>
              </a:rPr>
              <a:t>esm_</a:t>
            </a:r>
            <a:r>
              <a:rPr lang="tr-TR" sz="1400" b="1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400" b="1" smtClean="0">
                <a:solidFill>
                  <a:srgbClr val="00B050"/>
                </a:solidFill>
                <a:latin typeface="Consolas" panose="020B0609020204030204" pitchFamily="49" charset="0"/>
              </a:rPr>
              <a:t>ools</a:t>
            </a:r>
            <a:r>
              <a:rPr lang="tr-TR" sz="1400" b="1" smtClean="0">
                <a:solidFill>
                  <a:srgbClr val="00B050"/>
                </a:solidFill>
                <a:latin typeface="Consolas" panose="020B0609020204030204" pitchFamily="49" charset="0"/>
              </a:rPr>
              <a:t>/namelists/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ABD71F7-3732-8C4C-B3FC-9F685E4A99F6}"/>
              </a:ext>
            </a:extLst>
          </p:cNvPr>
          <p:cNvSpPr txBox="1"/>
          <p:nvPr/>
        </p:nvSpPr>
        <p:spPr>
          <a:xfrm>
            <a:off x="7081085" y="6107368"/>
            <a:ext cx="1840934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b="1" smtClean="0">
                <a:solidFill>
                  <a:srgbClr val="00B050"/>
                </a:solidFill>
                <a:latin typeface="Consolas" panose="020B0609020204030204" pitchFamily="49" charset="0"/>
              </a:rPr>
              <a:t>model_dir</a:t>
            </a:r>
          </a:p>
          <a:p>
            <a:pPr algn="ctr"/>
            <a:r>
              <a:rPr lang="tr-TR" sz="1200" b="1" smtClean="0">
                <a:solidFill>
                  <a:srgbClr val="00ACE6"/>
                </a:solidFill>
                <a:latin typeface="Consolas" panose="020B0609020204030204" pitchFamily="49" charset="0"/>
              </a:rPr>
              <a:t>(user runscript)</a:t>
            </a:r>
            <a:endParaRPr lang="en-US" sz="1200" b="1" dirty="0">
              <a:solidFill>
                <a:srgbClr val="00ACE6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</a:t>
            </a:r>
            <a:r>
              <a:rPr lang="en-US" sz="2400" b="1" smtClean="0">
                <a:solidFill>
                  <a:prstClr val="black"/>
                </a:solidFill>
              </a:rPr>
              <a:t>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0" name="Elbow Connector 89"/>
          <p:cNvCxnSpPr>
            <a:endCxn id="78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>
            <a:off x="5743024" y="3385188"/>
            <a:ext cx="0" cy="5520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7824" y="3014706"/>
            <a:ext cx="0" cy="10021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CAF2C-5DD6-794F-AE09-E057237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directory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B90FDCAD-EC0D-E444-91BE-88C9BA56857D}"/>
              </a:ext>
            </a:extLst>
          </p:cNvPr>
          <p:cNvGrpSpPr/>
          <p:nvPr/>
        </p:nvGrpSpPr>
        <p:grpSpPr>
          <a:xfrm>
            <a:off x="78694" y="2020300"/>
            <a:ext cx="12058998" cy="307777"/>
            <a:chOff x="78694" y="2020300"/>
            <a:chExt cx="12058998" cy="30777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FA700C0-B29D-8744-8841-0217243C87CC}"/>
                </a:ext>
              </a:extLst>
            </p:cNvPr>
            <p:cNvSpPr txBox="1"/>
            <p:nvPr/>
          </p:nvSpPr>
          <p:spPr>
            <a:xfrm>
              <a:off x="25037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8BDDE2C-6AE8-BD47-B13E-2C17D30237B8}"/>
                </a:ext>
              </a:extLst>
            </p:cNvPr>
            <p:cNvSpPr txBox="1"/>
            <p:nvPr/>
          </p:nvSpPr>
          <p:spPr>
            <a:xfrm>
              <a:off x="786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515CAE6-F7B2-D64B-AD37-681245F7EA8B}"/>
                </a:ext>
              </a:extLst>
            </p:cNvPr>
            <p:cNvSpPr txBox="1"/>
            <p:nvPr/>
          </p:nvSpPr>
          <p:spPr>
            <a:xfrm>
              <a:off x="12912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309B048-4601-554B-B819-5E424D3EA82B}"/>
                </a:ext>
              </a:extLst>
            </p:cNvPr>
            <p:cNvSpPr txBox="1"/>
            <p:nvPr/>
          </p:nvSpPr>
          <p:spPr>
            <a:xfrm>
              <a:off x="37163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7023699-3F88-844F-BB2C-08C957E4445B}"/>
                </a:ext>
              </a:extLst>
            </p:cNvPr>
            <p:cNvSpPr txBox="1"/>
            <p:nvPr/>
          </p:nvSpPr>
          <p:spPr>
            <a:xfrm>
              <a:off x="49288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05BB8F7-9915-594A-A99D-719AF5D5B99F}"/>
                </a:ext>
              </a:extLst>
            </p:cNvPr>
            <p:cNvSpPr txBox="1"/>
            <p:nvPr/>
          </p:nvSpPr>
          <p:spPr>
            <a:xfrm>
              <a:off x="61414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811468F-4AA6-6747-97E3-F3F0347D1E87}"/>
                </a:ext>
              </a:extLst>
            </p:cNvPr>
            <p:cNvSpPr txBox="1"/>
            <p:nvPr/>
          </p:nvSpPr>
          <p:spPr>
            <a:xfrm>
              <a:off x="85665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run_DATE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454597B-E00D-C34E-B855-69BF54F50B79}"/>
                </a:ext>
              </a:extLst>
            </p:cNvPr>
            <p:cNvSpPr txBox="1"/>
            <p:nvPr/>
          </p:nvSpPr>
          <p:spPr>
            <a:xfrm>
              <a:off x="73539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5C6F5D3-28D0-FC48-8D25-993234BD60D5}"/>
                </a:ext>
              </a:extLst>
            </p:cNvPr>
            <p:cNvSpPr txBox="1"/>
            <p:nvPr/>
          </p:nvSpPr>
          <p:spPr>
            <a:xfrm>
              <a:off x="977909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5CC1ED3-2C06-1D45-81C4-83D9B46A0579}"/>
                </a:ext>
              </a:extLst>
            </p:cNvPr>
            <p:cNvSpPr txBox="1"/>
            <p:nvPr/>
          </p:nvSpPr>
          <p:spPr>
            <a:xfrm>
              <a:off x="10991644" y="2020300"/>
              <a:ext cx="1146048" cy="307777"/>
            </a:xfrm>
            <a:prstGeom prst="rect">
              <a:avLst/>
            </a:prstGeom>
            <a:solidFill>
              <a:srgbClr val="31AC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2F89D73-C95F-E943-9A62-EDFFF37F37C8}"/>
              </a:ext>
            </a:extLst>
          </p:cNvPr>
          <p:cNvSpPr txBox="1"/>
          <p:nvPr/>
        </p:nvSpPr>
        <p:spPr>
          <a:xfrm>
            <a:off x="219456" y="1316736"/>
            <a:ext cx="355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General experiment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Folder Structure</a:t>
            </a:r>
            <a:endParaRPr lang="tr-TR" sz="4800" b="1"/>
          </a:p>
        </p:txBody>
      </p:sp>
      <p:sp>
        <p:nvSpPr>
          <p:cNvPr id="50" name="Oval 49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4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872" y="175942"/>
            <a:ext cx="883939" cy="883939"/>
          </a:xfrm>
          <a:prstGeom prst="rect">
            <a:avLst/>
          </a:prstGeom>
        </p:spPr>
      </p:pic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89968B8-10AE-2C4D-911D-D94C22834B71}"/>
              </a:ext>
            </a:extLst>
          </p:cNvPr>
          <p:cNvSpPr txBox="1"/>
          <p:nvPr/>
        </p:nvSpPr>
        <p:spPr>
          <a:xfrm>
            <a:off x="8186406" y="3081306"/>
            <a:ext cx="1631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4" name="Elbow Connector 23"/>
          <p:cNvCxnSpPr>
            <a:endCxn id="13" idx="2"/>
          </p:cNvCxnSpPr>
          <p:nvPr/>
        </p:nvCxnSpPr>
        <p:spPr>
          <a:xfrm flipV="1">
            <a:off x="5726726" y="2328077"/>
            <a:ext cx="4625392" cy="107633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1EF599D-E954-9F4B-80AE-FA7311A62ECE}"/>
              </a:ext>
            </a:extLst>
          </p:cNvPr>
          <p:cNvSpPr txBox="1"/>
          <p:nvPr/>
        </p:nvSpPr>
        <p:spPr>
          <a:xfrm>
            <a:off x="9718810" y="2812166"/>
            <a:ext cx="1351232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output </a:t>
            </a:r>
            <a:r>
              <a:rPr lang="en-US" smtClean="0">
                <a:solidFill>
                  <a:prstClr val="black"/>
                </a:solidFill>
              </a:rPr>
              <a:t>data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flipV="1">
            <a:off x="5129152" y="2328957"/>
            <a:ext cx="2778816" cy="68574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1EF599D-E954-9F4B-80AE-FA7311A62ECE}"/>
              </a:ext>
            </a:extLst>
          </p:cNvPr>
          <p:cNvSpPr txBox="1"/>
          <p:nvPr/>
        </p:nvSpPr>
        <p:spPr>
          <a:xfrm>
            <a:off x="4656319" y="3175122"/>
            <a:ext cx="95070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restarts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A6AC39F-60F3-024D-851F-8A08C3437913}"/>
              </a:ext>
            </a:extLst>
          </p:cNvPr>
          <p:cNvSpPr txBox="1"/>
          <p:nvPr/>
        </p:nvSpPr>
        <p:spPr>
          <a:xfrm>
            <a:off x="161197" y="4697379"/>
            <a:ext cx="1142076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tr-TR" sz="1600" smtClean="0">
                <a:solidFill>
                  <a:prstClr val="black"/>
                </a:solidFill>
              </a:rPr>
              <a:t>Which files to be moved / copied are specified in YAML configuration files (eg. </a:t>
            </a:r>
            <a:r>
              <a:rPr lang="tr-TR" sz="1600" smtClean="0">
                <a:solidFill>
                  <a:prstClr val="black"/>
                </a:solidFill>
                <a:latin typeface="Consolas" panose="020B0609020204030204" pitchFamily="49" charset="0"/>
              </a:rPr>
              <a:t>model.yaml</a:t>
            </a:r>
            <a:r>
              <a:rPr lang="tr-TR" sz="1600" smtClean="0">
                <a:solidFill>
                  <a:prstClr val="black"/>
                </a:solidFill>
              </a:rPr>
              <a:t> or </a:t>
            </a:r>
            <a:r>
              <a:rPr lang="tr-TR" sz="1600" smtClean="0">
                <a:solidFill>
                  <a:prstClr val="black"/>
                </a:solidFill>
                <a:latin typeface="Consolas" panose="020B0609020204030204" pitchFamily="49" charset="0"/>
              </a:rPr>
              <a:t>setup.yaml</a:t>
            </a:r>
            <a:r>
              <a:rPr lang="tr-TR" sz="1600" smtClean="0">
                <a:solidFill>
                  <a:prstClr val="black"/>
                </a:solidFill>
              </a:rPr>
              <a:t>)</a:t>
            </a:r>
          </a:p>
          <a:p>
            <a:pPr lvl="1" algn="just"/>
            <a:endParaRPr lang="tr-TR" sz="1600" smtClean="0">
              <a:solidFill>
                <a:prstClr val="black"/>
              </a:solidFill>
            </a:endParaRPr>
          </a:p>
          <a:p>
            <a:pPr lvl="1" algn="just"/>
            <a:r>
              <a:rPr lang="tr-TR" sz="1600" smtClean="0">
                <a:solidFill>
                  <a:prstClr val="black"/>
                </a:solidFill>
              </a:rPr>
              <a:t>The process is repeated for the next restart period (eg. </a:t>
            </a:r>
            <a:r>
              <a:rPr lang="tr-TR" sz="1600" smtClean="0">
                <a:solidFill>
                  <a:prstClr val="black"/>
                </a:solidFill>
                <a:latin typeface="Consolas" panose="020B0609020204030204" pitchFamily="49" charset="0"/>
              </a:rPr>
              <a:t>run_DATE-NEW</a:t>
            </a:r>
            <a:r>
              <a:rPr lang="tr-TR" sz="1600" smtClean="0">
                <a:solidFill>
                  <a:prstClr val="black"/>
                </a:solidFill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 rot="5400000">
            <a:off x="374124" y="4787440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61" y="3149650"/>
            <a:ext cx="388800" cy="388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62" y="2786322"/>
            <a:ext cx="388800" cy="3888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F85F4FE5-8509-2947-842B-A357260A65CB}"/>
              </a:ext>
            </a:extLst>
          </p:cNvPr>
          <p:cNvSpPr txBox="1"/>
          <p:nvPr/>
        </p:nvSpPr>
        <p:spPr>
          <a:xfrm>
            <a:off x="219456" y="3326047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Run </a:t>
            </a:r>
            <a:r>
              <a:rPr lang="en-US" sz="2400" b="1" smtClean="0">
                <a:solidFill>
                  <a:prstClr val="black"/>
                </a:solidFill>
              </a:rPr>
              <a:t>folder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1B72B37A-0771-3C4D-9DDB-DB626307C315}"/>
              </a:ext>
            </a:extLst>
          </p:cNvPr>
          <p:cNvGrpSpPr/>
          <p:nvPr/>
        </p:nvGrpSpPr>
        <p:grpSpPr>
          <a:xfrm>
            <a:off x="78694" y="3927747"/>
            <a:ext cx="12058998" cy="317308"/>
            <a:chOff x="78694" y="3652655"/>
            <a:chExt cx="12058998" cy="317308"/>
          </a:xfrm>
        </p:grpSpPr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98A2E6B4-64DF-1045-8700-16A757530026}"/>
                </a:ext>
              </a:extLst>
            </p:cNvPr>
            <p:cNvSpPr txBox="1"/>
            <p:nvPr/>
          </p:nvSpPr>
          <p:spPr>
            <a:xfrm>
              <a:off x="25037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config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5917BE89-7557-1640-9B01-F58D6A568E85}"/>
                </a:ext>
              </a:extLst>
            </p:cNvPr>
            <p:cNvSpPr txBox="1"/>
            <p:nvPr/>
          </p:nvSpPr>
          <p:spPr>
            <a:xfrm>
              <a:off x="786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analysis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1F46CDD2-E1BB-D844-B23E-232DD02119B3}"/>
                </a:ext>
              </a:extLst>
            </p:cNvPr>
            <p:cNvSpPr txBox="1"/>
            <p:nvPr/>
          </p:nvSpPr>
          <p:spPr>
            <a:xfrm>
              <a:off x="12912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bin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CC8DF00E-FAF2-E745-B1D4-EA42F9419E56}"/>
                </a:ext>
              </a:extLst>
            </p:cNvPr>
            <p:cNvSpPr txBox="1"/>
            <p:nvPr/>
          </p:nvSpPr>
          <p:spPr>
            <a:xfrm>
              <a:off x="37163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couple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6086CAD-CFA8-E244-8287-3B4E811E3407}"/>
                </a:ext>
              </a:extLst>
            </p:cNvPr>
            <p:cNvSpPr txBox="1"/>
            <p:nvPr/>
          </p:nvSpPr>
          <p:spPr>
            <a:xfrm>
              <a:off x="4928894" y="3662186"/>
              <a:ext cx="1146048" cy="307777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work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B1AC1B3-DFF3-C147-A790-4881893E3652}"/>
                </a:ext>
              </a:extLst>
            </p:cNvPr>
            <p:cNvSpPr txBox="1"/>
            <p:nvPr/>
          </p:nvSpPr>
          <p:spPr>
            <a:xfrm>
              <a:off x="61414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input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EDAF48B9-26B6-3642-BB9C-5DE48D3ACE23}"/>
                </a:ext>
              </a:extLst>
            </p:cNvPr>
            <p:cNvSpPr txBox="1"/>
            <p:nvPr/>
          </p:nvSpPr>
          <p:spPr>
            <a:xfrm>
              <a:off x="73539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restart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E9B59AD7-EB7C-7C47-AB8C-E586A646D249}"/>
                </a:ext>
              </a:extLst>
            </p:cNvPr>
            <p:cNvSpPr txBox="1"/>
            <p:nvPr/>
          </p:nvSpPr>
          <p:spPr>
            <a:xfrm>
              <a:off x="856654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outdata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FC311768-AE5E-7A47-A3B4-E6D842E167F9}"/>
                </a:ext>
              </a:extLst>
            </p:cNvPr>
            <p:cNvSpPr txBox="1"/>
            <p:nvPr/>
          </p:nvSpPr>
          <p:spPr>
            <a:xfrm>
              <a:off x="9779094" y="3662186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unknown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CF5FF889-727C-3C48-A044-6E1916D7825E}"/>
                </a:ext>
              </a:extLst>
            </p:cNvPr>
            <p:cNvSpPr txBox="1"/>
            <p:nvPr/>
          </p:nvSpPr>
          <p:spPr>
            <a:xfrm>
              <a:off x="10991644" y="3652655"/>
              <a:ext cx="114604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forcing</a:t>
              </a:r>
              <a:r>
                <a:rPr lang="tr-TR" sz="140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/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6" name="Elbow Connector 105"/>
          <p:cNvCxnSpPr>
            <a:endCxn id="94" idx="0"/>
          </p:cNvCxnSpPr>
          <p:nvPr/>
        </p:nvCxnSpPr>
        <p:spPr>
          <a:xfrm rot="5400000">
            <a:off x="4560551" y="-1252970"/>
            <a:ext cx="997970" cy="8160064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374124" y="5269536"/>
            <a:ext cx="196856" cy="16970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49E8DC-5F37-594E-BD4A-0E7E779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24" y="2608450"/>
            <a:ext cx="8597060" cy="4612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nsolas" panose="020B0609020204030204" pitchFamily="49" charset="0"/>
              </a:rPr>
              <a:t>esm_runscripts -e tutorial </a:t>
            </a:r>
            <a:r>
              <a:rPr lang="en-US" sz="1600" smtClean="0">
                <a:latin typeface="Consolas" panose="020B0609020204030204" pitchFamily="49" charset="0"/>
              </a:rPr>
              <a:t>fesom_run_initial_monthly.yaml</a:t>
            </a:r>
            <a:r>
              <a:rPr lang="tr-TR" sz="1600" smtClean="0">
                <a:latin typeface="Consolas" panose="020B0609020204030204" pitchFamily="49" charset="0"/>
              </a:rPr>
              <a:t> </a:t>
            </a:r>
            <a:r>
              <a:rPr lang="tr-TR" sz="1600">
                <a:latin typeface="Consolas" panose="020B0609020204030204" pitchFamily="49" charset="0"/>
              </a:rPr>
              <a:t>--check </a:t>
            </a:r>
            <a:r>
              <a:rPr lang="tr-TR" sz="1600">
                <a:solidFill>
                  <a:schemeClr val="accent2"/>
                </a:solidFill>
                <a:latin typeface="Consolas" panose="020B0609020204030204" pitchFamily="49" charset="0"/>
              </a:rPr>
              <a:t>--verbose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esm_runscripts: FESOM check run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5</a:t>
            </a:r>
            <a:endParaRPr lang="tr-TR" sz="3600" b="1">
              <a:solidFill>
                <a:srgbClr val="00AC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8290" y="1995944"/>
            <a:ext cx="6477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mtClean="0">
                <a:solidFill>
                  <a:srgbClr val="000000"/>
                </a:solidFill>
              </a:rPr>
              <a:t>Make a </a:t>
            </a:r>
            <a:r>
              <a:rPr lang="tr-TR" b="1" smtClean="0">
                <a:solidFill>
                  <a:srgbClr val="00B0F0"/>
                </a:solidFill>
              </a:rPr>
              <a:t>check run </a:t>
            </a:r>
            <a:r>
              <a:rPr lang="tr-TR" smtClean="0">
                <a:solidFill>
                  <a:srgbClr val="000000"/>
                </a:solidFill>
              </a:rPr>
              <a:t>and have a look at the </a:t>
            </a:r>
            <a:r>
              <a:rPr lang="tr-TR" b="1" smtClean="0">
                <a:solidFill>
                  <a:srgbClr val="00B0F0"/>
                </a:solidFill>
              </a:rPr>
              <a:t>finished config </a:t>
            </a:r>
            <a:r>
              <a:rPr lang="tr-TR" smtClean="0">
                <a:solidFill>
                  <a:srgbClr val="000000"/>
                </a:solidFill>
              </a:rPr>
              <a:t>YAML file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sp>
        <p:nvSpPr>
          <p:cNvPr id="8" name="Isosceles Triangle 7"/>
          <p:cNvSpPr/>
          <p:nvPr/>
        </p:nvSpPr>
        <p:spPr>
          <a:xfrm rot="5400000">
            <a:off x="429968" y="2088066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/>
          <p:cNvSpPr/>
          <p:nvPr/>
        </p:nvSpPr>
        <p:spPr>
          <a:xfrm>
            <a:off x="225205" y="1602697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smtClean="0">
                <a:solidFill>
                  <a:srgbClr val="000000"/>
                </a:solidFill>
              </a:rPr>
              <a:t>Before we start:</a:t>
            </a:r>
            <a:endParaRPr lang="tr-TR" sz="2000" b="1"/>
          </a:p>
        </p:txBody>
      </p:sp>
      <p:sp>
        <p:nvSpPr>
          <p:cNvPr id="9" name="Rectangle 8"/>
          <p:cNvSpPr/>
          <p:nvPr/>
        </p:nvSpPr>
        <p:spPr>
          <a:xfrm>
            <a:off x="778290" y="3312876"/>
            <a:ext cx="1034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mtClean="0">
                <a:solidFill>
                  <a:srgbClr val="000000"/>
                </a:solidFill>
              </a:rPr>
              <a:t>Verbose is optional but it gives you more output. It is better to redirect it to a file and view with a text editor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29969" y="3404998"/>
            <a:ext cx="214701" cy="185087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929524" y="3920534"/>
            <a:ext cx="9924404" cy="46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smtClean="0">
                <a:latin typeface="Consolas" panose="020B0609020204030204" pitchFamily="49" charset="0"/>
              </a:rPr>
              <a:t>esm_runscripts -e tutorial fesom_run_initial_monthly.yaml</a:t>
            </a:r>
            <a:r>
              <a:rPr lang="tr-TR" sz="1600" smtClean="0">
                <a:latin typeface="Consolas" panose="020B0609020204030204" pitchFamily="49" charset="0"/>
              </a:rPr>
              <a:t> --check –verbose </a:t>
            </a:r>
            <a:r>
              <a:rPr lang="tr-TR" sz="1600" smtClean="0">
                <a:solidFill>
                  <a:schemeClr val="accent2"/>
                </a:solidFill>
                <a:latin typeface="Consolas" panose="020B0609020204030204" pitchFamily="49" charset="0"/>
              </a:rPr>
              <a:t>&amp;&gt; check.log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8290" y="4716880"/>
            <a:ext cx="10075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mtClean="0">
                <a:solidFill>
                  <a:srgbClr val="000000"/>
                </a:solidFill>
              </a:rPr>
              <a:t>Don’t forget to use </a:t>
            </a:r>
            <a:r>
              <a:rPr lang="tr-TR" smtClean="0">
                <a:solidFill>
                  <a:schemeClr val="accent2"/>
                </a:solidFill>
                <a:latin typeface="Consolas" panose="020B0609020204030204" pitchFamily="49" charset="0"/>
              </a:rPr>
              <a:t>--open-run </a:t>
            </a:r>
            <a:r>
              <a:rPr lang="tr-TR" smtClean="0">
                <a:solidFill>
                  <a:srgbClr val="000000"/>
                </a:solidFill>
              </a:rPr>
              <a:t>if you don’t have </a:t>
            </a:r>
            <a:r>
              <a:rPr lang="tr-TR" smtClean="0">
                <a:solidFill>
                  <a:schemeClr val="accent2"/>
                </a:solidFill>
                <a:latin typeface="Consolas" panose="020B0609020204030204" pitchFamily="49" charset="0"/>
              </a:rPr>
              <a:t>use_venv: false </a:t>
            </a:r>
            <a:r>
              <a:rPr lang="tr-TR" smtClean="0">
                <a:solidFill>
                  <a:srgbClr val="000000"/>
                </a:solidFill>
              </a:rPr>
              <a:t>in your 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general</a:t>
            </a:r>
            <a:r>
              <a:rPr lang="tr-TR" smtClean="0">
                <a:solidFill>
                  <a:srgbClr val="000000"/>
                </a:solidFill>
              </a:rPr>
              <a:t> section. Otherwise a dialog prompt will open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1" y="4830159"/>
            <a:ext cx="260162" cy="36847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3530" y="5661917"/>
            <a:ext cx="1034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smtClean="0">
                <a:solidFill>
                  <a:srgbClr val="FF0000"/>
                </a:solidFill>
              </a:rPr>
              <a:t>Exercise: </a:t>
            </a:r>
            <a:r>
              <a:rPr lang="tr-TR" smtClean="0">
                <a:solidFill>
                  <a:srgbClr val="000000"/>
                </a:solidFill>
              </a:rPr>
              <a:t>make a check run and look at the finished config file. Also observe directory structure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5" y="5656892"/>
            <a:ext cx="374357" cy="374357"/>
          </a:xfrm>
          <a:prstGeom prst="rect">
            <a:avLst/>
          </a:prstGeom>
        </p:spPr>
      </p:pic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 smtClean="0"/>
              <a:t>10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34318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767</Words>
  <Application>Microsoft Office PowerPoint</Application>
  <PresentationFormat>Widescreen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Experiment directory structure</vt:lpstr>
      <vt:lpstr>Experiment directory structure</vt:lpstr>
      <vt:lpstr>Experiment directory structure</vt:lpstr>
      <vt:lpstr>Experiment directory structure</vt:lpstr>
      <vt:lpstr>Experiment directory structure</vt:lpstr>
      <vt:lpstr>esm_runscripts -e tutorial fesom_run_initial_monthly.yaml --check --verbose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14</cp:revision>
  <dcterms:created xsi:type="dcterms:W3CDTF">2022-04-19T09:25:09Z</dcterms:created>
  <dcterms:modified xsi:type="dcterms:W3CDTF">2022-04-20T03:26:04Z</dcterms:modified>
</cp:coreProperties>
</file>