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8" r:id="rId2"/>
    <p:sldId id="306" r:id="rId3"/>
    <p:sldId id="262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71268-5A1B-9A47-80EE-9349D6C77AE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D9FF-D44D-CF47-A628-B3D358BB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4052" y="2250529"/>
          <a:ext cx="7530644" cy="3879045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(offline coupling)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45B80-C6AE-AC2B-252A-E52FDC885C78}"/>
              </a:ext>
            </a:extLst>
          </p:cNvPr>
          <p:cNvSpPr/>
          <p:nvPr/>
        </p:nvSpPr>
        <p:spPr>
          <a:xfrm>
            <a:off x="250900" y="4484451"/>
            <a:ext cx="5459236" cy="59338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>
                <a:solidFill>
                  <a:schemeClr val="bg1"/>
                </a:solidFill>
              </a:rPr>
              <a:t>ESM-Tools </a:t>
            </a:r>
            <a:r>
              <a:rPr lang="tr-TR" sz="4800" b="1" dirty="0" err="1">
                <a:solidFill>
                  <a:schemeClr val="bg1"/>
                </a:solidFill>
              </a:rPr>
              <a:t>extended</a:t>
            </a:r>
            <a:r>
              <a:rPr lang="tr-TR" sz="4800" b="1" dirty="0">
                <a:solidFill>
                  <a:schemeClr val="bg1"/>
                </a:solidFill>
              </a:rPr>
              <a:t> YAML </a:t>
            </a:r>
            <a:r>
              <a:rPr lang="tr-TR" sz="4800" b="1" dirty="0" err="1">
                <a:solidFill>
                  <a:schemeClr val="bg1"/>
                </a:solidFill>
              </a:rPr>
              <a:t>syntax</a:t>
            </a:r>
            <a:r>
              <a:rPr lang="tr-TR" sz="4800" b="1" dirty="0">
                <a:solidFill>
                  <a:schemeClr val="bg1"/>
                </a:solidFill>
              </a:rPr>
              <a:t> &amp; </a:t>
            </a:r>
            <a:r>
              <a:rPr lang="tr-TR" sz="4800" b="1" dirty="0" err="1">
                <a:solidFill>
                  <a:schemeClr val="bg1"/>
                </a:solidFill>
              </a:rPr>
              <a:t>operations</a:t>
            </a:r>
            <a:endParaRPr lang="tr-TR" sz="4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6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22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 of the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5260448"/>
            <a:ext cx="242867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across different files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Across different sections using the syntax </a:t>
            </a:r>
            <a:r>
              <a:rPr lang="en-GB" sz="2400" dirty="0">
                <a:solidFill>
                  <a:schemeClr val="accent2"/>
                </a:solidFill>
              </a:rPr>
              <a:t>${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section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variable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fesom-2.1.yaml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4919981"/>
            <a:ext cx="324579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${general.foo1}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5226505" y="3513127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awiesm.yaml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27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Independently of the type (as long as it’s not a special ESM-Tools functionality)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30971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new_var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6637013" y="4060402"/>
            <a:ext cx="433578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a_selector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foo1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bar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new_var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2116BB-2587-0412-9794-B493394C8414}"/>
              </a:ext>
            </a:extLst>
          </p:cNvPr>
          <p:cNvGrpSpPr/>
          <p:nvPr/>
        </p:nvGrpSpPr>
        <p:grpSpPr>
          <a:xfrm>
            <a:off x="6637013" y="4060402"/>
            <a:ext cx="4364970" cy="2068672"/>
            <a:chOff x="6637013" y="3816562"/>
            <a:chExt cx="4364970" cy="20686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0C03D-AAC0-7E7E-438D-987DEB86F646}"/>
                </a:ext>
              </a:extLst>
            </p:cNvPr>
            <p:cNvCxnSpPr/>
            <p:nvPr/>
          </p:nvCxnSpPr>
          <p:spPr>
            <a:xfrm>
              <a:off x="6653719" y="3816562"/>
              <a:ext cx="4348264" cy="206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5D4B94-8313-CA48-10FE-8395D851D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13" y="3816562"/>
              <a:ext cx="4335787" cy="20621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3D8EC1-5AD2-514A-376A-16EA53E05463}"/>
              </a:ext>
            </a:extLst>
          </p:cNvPr>
          <p:cNvSpPr txBox="1"/>
          <p:nvPr/>
        </p:nvSpPr>
        <p:spPr>
          <a:xfrm>
            <a:off x="8827851" y="3685162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choose_ is a ESM-Tools special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445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Using the dot “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” to call nested variables in </a:t>
            </a:r>
            <a:r>
              <a:rPr lang="en-GB" sz="2400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422502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new_var1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${foo1.foo2.foo3}</a:t>
            </a:r>
          </a:p>
        </p:txBody>
      </p:sp>
    </p:spTree>
    <p:extLst>
      <p:ext uri="{BB962C8B-B14F-4D97-AF65-F5344CB8AC3E}">
        <p14:creationId xmlns:p14="http://schemas.microsoft.com/office/powerpoint/2010/main" val="11007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add operate with variables and add together strings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749060" y="3429000"/>
            <a:ext cx="657807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a_date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DDMMYYYY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a_file_name_with_a_date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my_file_name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_${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16793-C09F-E5D6-1F43-60FCC82006C2}"/>
              </a:ext>
            </a:extLst>
          </p:cNvPr>
          <p:cNvSpPr/>
          <p:nvPr/>
        </p:nvSpPr>
        <p:spPr>
          <a:xfrm>
            <a:off x="1773443" y="4974802"/>
            <a:ext cx="657807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 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unknown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23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question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19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answer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$(( ${unknown} - ${question} 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34747-445A-A0FD-EA33-09323918F20E}"/>
              </a:ext>
            </a:extLst>
          </p:cNvPr>
          <p:cNvSpPr txBox="1"/>
          <p:nvPr/>
        </p:nvSpPr>
        <p:spPr>
          <a:xfrm>
            <a:off x="7047819" y="4809096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math and calendar operators chapter</a:t>
            </a:r>
          </a:p>
        </p:txBody>
      </p:sp>
    </p:spTree>
    <p:extLst>
      <p:ext uri="{BB962C8B-B14F-4D97-AF65-F5344CB8AC3E}">
        <p14:creationId xmlns:p14="http://schemas.microsoft.com/office/powerpoint/2010/main" val="23640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Store math and calendar operations under a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variables inside math and calendar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Define variables to link them to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in the configuration files so that the front-end users don’t have to write the 3-level nested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dictionary in the </a:t>
            </a:r>
            <a:r>
              <a:rPr lang="en-GB" sz="2400" dirty="0" err="1"/>
              <a:t>runscript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Avoid conflicts in interdependent </a:t>
            </a:r>
            <a:r>
              <a:rPr lang="en-GB" sz="2400" dirty="0">
                <a:solidFill>
                  <a:schemeClr val="accent2"/>
                </a:solidFill>
              </a:rPr>
              <a:t>choose_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5D71-C576-BE87-1426-9E5977B60916}"/>
              </a:ext>
            </a:extLst>
          </p:cNvPr>
          <p:cNvSpPr txBox="1"/>
          <p:nvPr/>
        </p:nvSpPr>
        <p:spPr>
          <a:xfrm rot="20700000">
            <a:off x="9416798" y="2996213"/>
            <a:ext cx="243382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</a:t>
            </a:r>
            <a:r>
              <a:rPr lang="en-GB" sz="1600" dirty="0" err="1"/>
              <a:t>namelist_changes</a:t>
            </a:r>
            <a:r>
              <a:rPr lang="en-GB" sz="1600" dirty="0"/>
              <a:t> 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9B55-7C70-FED8-8CFA-435C8544EDF8}"/>
              </a:ext>
            </a:extLst>
          </p:cNvPr>
          <p:cNvSpPr txBox="1"/>
          <p:nvPr/>
        </p:nvSpPr>
        <p:spPr>
          <a:xfrm rot="20700000">
            <a:off x="5852884" y="4092064"/>
            <a:ext cx="31867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if we get to have a look at the </a:t>
            </a:r>
            <a:r>
              <a:rPr lang="en-GB" sz="1600" dirty="0" err="1"/>
              <a:t>levante.yaml</a:t>
            </a:r>
            <a:r>
              <a:rPr lang="en-GB" sz="1600" dirty="0"/>
              <a:t>, currently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237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836</Words>
  <Application>Microsoft Macintosh PowerPoint</Application>
  <PresentationFormat>Widescreen</PresentationFormat>
  <Paragraphs>181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24</cp:revision>
  <dcterms:created xsi:type="dcterms:W3CDTF">2022-04-13T12:18:39Z</dcterms:created>
  <dcterms:modified xsi:type="dcterms:W3CDTF">2022-04-19T16:06:03Z</dcterms:modified>
</cp:coreProperties>
</file>