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318" r:id="rId6"/>
    <p:sldId id="277" r:id="rId7"/>
    <p:sldId id="278" r:id="rId8"/>
    <p:sldId id="344" r:id="rId9"/>
    <p:sldId id="257" r:id="rId10"/>
    <p:sldId id="314" r:id="rId11"/>
    <p:sldId id="337" r:id="rId12"/>
    <p:sldId id="338" r:id="rId13"/>
    <p:sldId id="306" r:id="rId14"/>
    <p:sldId id="276" r:id="rId15"/>
    <p:sldId id="266" r:id="rId16"/>
    <p:sldId id="267" r:id="rId17"/>
    <p:sldId id="273" r:id="rId18"/>
    <p:sldId id="268" r:id="rId19"/>
    <p:sldId id="270" r:id="rId20"/>
    <p:sldId id="271" r:id="rId21"/>
    <p:sldId id="279" r:id="rId22"/>
    <p:sldId id="305" r:id="rId23"/>
    <p:sldId id="274" r:id="rId24"/>
    <p:sldId id="269" r:id="rId25"/>
    <p:sldId id="259" r:id="rId26"/>
    <p:sldId id="265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6"/>
    <a:srgbClr val="FFC000"/>
    <a:srgbClr val="91C61A"/>
    <a:srgbClr val="E7E6E6"/>
    <a:srgbClr val="F2F2F2"/>
    <a:srgbClr val="939393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4464-5F5F-47B8-B7F2-1EE11117D9E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A82D-0EB8-4BFC-931E-F0AB6B26A4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18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This is for 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63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Miguel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5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Miguel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42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57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75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15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7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Miguel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5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Miguel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750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724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8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Miguel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7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35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43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59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Miguel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04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Miguel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83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29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5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DD0-9731-490B-AEA5-D3F8435D6B2A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0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CF7F-8F9A-4330-A17A-6C22241C164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99C-A60C-45F3-BF97-1B30848DC9E8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0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1B9F-96F0-4B10-84CA-79EABE69EE7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4EA-DEB7-4BBB-B4E0-D47C47896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D01-6B53-4074-8892-B2D86E58775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3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E61-C9EB-4D16-B240-213D5259226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863E-8291-4F3D-A650-9C5798233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7892-D6BD-4E32-BB51-3CFD69A2AFA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2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6B7A-94D6-4708-A787-C8AB70400E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96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 of 10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8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292-B636-4829-862D-9352F5069112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304-2551-4C87-99B2-92989D0129D3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932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B29A-AA5D-49E5-99D5-F4D0E97C90A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D042-70DE-4254-A335-1EE5F0B3292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6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4BE-0130-4F7E-9814-344D25FEA52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83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2388-7D19-4D7E-873A-54F20026E0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5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B94-607F-4B7B-8B47-5B69016ABE7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1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EA7F-F54D-450E-B528-A84CA43273E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38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7BC-E3A4-443D-9E65-FA24A2F6944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71DB-8345-4575-8BB0-02BFD105150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71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AAA2-AF63-4B8F-8E7F-3B3626029C1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7C0-1DCB-4CE6-8262-366F13994AE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3F2-852F-40BD-983B-A48662F0AFA4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70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8147-0216-42FE-8A2D-7D20267D178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79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4A48-F265-4403-8107-88A820193D1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7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FD53-60F4-41EA-ACAD-2CB3683EFA1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7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F795-A110-4AC8-AB91-3B01F849EB9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1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0252-311B-44AA-BD71-60417E9D62F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98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179C-ED9C-47B6-B629-FEF1FB7F8FC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7F1-43DE-4A14-B67C-CCD0FC7B6D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3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4C07-6A70-4377-94E9-FC761276425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13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3BAC-AFDD-4044-8C8F-EFFEB2CC3CC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61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FBB5-EA64-47D4-A3CC-89015FBDA59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7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12A-2558-4444-9B34-BD78A35501F3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577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DCBB-2B99-4461-8753-C7E2BA35B9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20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 of 10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1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6CE7-701D-4D05-B065-C5A31BED04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9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7EB2-FBCB-4BFE-B4E1-ACC03F56CC1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4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9079-0E4E-4737-BA3F-D9643540665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48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E03A-D61A-44EC-8764-3AF21443EF9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4309-CEFC-4200-BF48-0F0168CA012F}" type="datetime1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F90-B9DB-4108-8FE6-DA02D1E98381}" type="datetime1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B347-CEFA-4DB1-9157-84618CFC20DA}" type="datetime1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Slide </a:t>
            </a:r>
            <a:fld id="{26A22C5E-4760-4EA0-B287-72F603833450}" type="slidenum">
              <a:rPr lang="tr-TR" smtClean="0"/>
              <a:pPr/>
              <a:t>‹#›</a:t>
            </a:fld>
            <a:r>
              <a:rPr lang="tr-TR" smtClean="0"/>
              <a:t> of 10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0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B773-6BC2-4D6D-849B-E8397DA9C09A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33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A9E4-E028-4B27-B496-E33318A6D696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9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72F5-BFF8-4171-853F-B86911804AE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03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F0F4-CECD-418E-B673-BC27D871CE8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9744-E77A-4AF9-AE1C-63E34D323E3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293B-6F60-4A85-8F55-793A95FF2AA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hyperlink" Target="https://www.esm-tools.net/" TargetMode="External"/><Relationship Id="rId7" Type="http://schemas.openxmlformats.org/officeDocument/2006/relationships/hyperlink" Target="https://esm-tools.readthedocs.io/" TargetMode="External"/><Relationship Id="rId12" Type="http://schemas.openxmlformats.org/officeDocument/2006/relationships/hyperlink" Target="https://github.com/esm-tools/esm_tools/issues" TargetMode="External"/><Relationship Id="rId17" Type="http://schemas.openxmlformats.org/officeDocument/2006/relationships/hyperlink" Target="https://doi.org/10.5281/zenodo.5787476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doi.org/10.5194/gmd-14-4051-2021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png"/><Relationship Id="rId11" Type="http://schemas.openxmlformats.org/officeDocument/2006/relationships/hyperlink" Target="https://github.com/esm-tools/esm_tools/discussions" TargetMode="External"/><Relationship Id="rId5" Type="http://schemas.openxmlformats.org/officeDocument/2006/relationships/image" Target="../media/image22.png"/><Relationship Id="rId15" Type="http://schemas.openxmlformats.org/officeDocument/2006/relationships/hyperlink" Target="https://gmd.copernicus.org/articles/14/4051/2021/" TargetMode="External"/><Relationship Id="rId10" Type="http://schemas.openxmlformats.org/officeDocument/2006/relationships/hyperlink" Target="https://github.com/esm-tools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2346959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21" y="4305300"/>
            <a:ext cx="11625149" cy="1132258"/>
          </a:xfrm>
        </p:spPr>
        <p:txBody>
          <a:bodyPr>
            <a:normAutofit fontScale="70000" lnSpcReduction="20000"/>
          </a:bodyPr>
          <a:lstStyle/>
          <a:p>
            <a:r>
              <a:rPr lang="tr-TR" sz="5700" b="1" smtClean="0"/>
              <a:t>PalMod </a:t>
            </a:r>
            <a:r>
              <a:rPr lang="tr-TR" sz="5700" b="1"/>
              <a:t>- ESM-Tools </a:t>
            </a:r>
            <a:r>
              <a:rPr lang="tr-TR" sz="5700" b="1" smtClean="0"/>
              <a:t>Workshop</a:t>
            </a:r>
          </a:p>
          <a:p>
            <a:endParaRPr lang="tr-TR" sz="2200" smtClean="0"/>
          </a:p>
          <a:p>
            <a:r>
              <a:rPr lang="tr-TR" sz="2600" smtClean="0"/>
              <a:t>DKRZ, 20-21 April, 2022</a:t>
            </a:r>
            <a:endParaRPr lang="tr-TR" sz="2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6159818"/>
            <a:ext cx="3572772" cy="53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17" y="6159818"/>
            <a:ext cx="2832453" cy="53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021" y="2734574"/>
            <a:ext cx="4075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/>
              <a:t>Deniz Ural</a:t>
            </a:r>
          </a:p>
          <a:p>
            <a:r>
              <a:rPr lang="tr-TR" sz="2400"/>
              <a:t>AWI, Climate </a:t>
            </a:r>
            <a:r>
              <a:rPr lang="tr-TR" sz="2400" smtClean="0"/>
              <a:t>Dynamics</a:t>
            </a:r>
          </a:p>
          <a:p>
            <a:r>
              <a:rPr lang="tr-TR" sz="2400" smtClean="0"/>
              <a:t>Potsdam</a:t>
            </a:r>
            <a:endParaRPr lang="tr-TR" sz="2400"/>
          </a:p>
          <a:p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8083296" y="2734574"/>
            <a:ext cx="373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/>
              <a:t>Dr. Miguel Andrés-Martínez </a:t>
            </a:r>
          </a:p>
          <a:p>
            <a:r>
              <a:rPr lang="tr-TR" sz="2400" smtClean="0"/>
              <a:t>AWI, Climate Dynamics</a:t>
            </a:r>
          </a:p>
          <a:p>
            <a:r>
              <a:rPr lang="tr-TR" sz="2400" smtClean="0"/>
              <a:t>Bremerhaven</a:t>
            </a:r>
          </a:p>
          <a:p>
            <a:endParaRPr lang="tr-TR"/>
          </a:p>
        </p:txBody>
      </p:sp>
      <p:pic>
        <p:nvPicPr>
          <p:cNvPr id="810" name="Picture 8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8" y="6159334"/>
            <a:ext cx="1501867" cy="53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0" y="6159334"/>
            <a:ext cx="2056200" cy="53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291480"/>
            <a:ext cx="8746581" cy="176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960329">
            <a:off x="138937" y="2968444"/>
            <a:ext cx="11632387" cy="677108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 smtClean="0">
                <a:solidFill>
                  <a:srgbClr val="FF0000"/>
                </a:solidFill>
              </a:rPr>
              <a:t>TODO: update page number (last thing)</a:t>
            </a:r>
            <a:endParaRPr lang="tr-TR" sz="3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smtClean="0">
                <a:solidFill>
                  <a:prstClr val="white"/>
                </a:solidFill>
              </a:rPr>
              <a:t>What are ESM-Tools?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5860" y="5032911"/>
            <a:ext cx="53275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Motivation &amp; Aim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Advantages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Supported systems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Repository, Documentation, Community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10</a:t>
            </a:r>
            <a:r>
              <a:rPr lang="tr-TR" sz="1000" smtClean="0"/>
              <a:t> </a:t>
            </a:r>
            <a:r>
              <a:rPr lang="tr-TR" sz="1000" smtClean="0"/>
              <a:t>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20942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S2oh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" y="1700212"/>
            <a:ext cx="56197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stack.imgur.com/q69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1701488"/>
            <a:ext cx="5392552" cy="45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>
                <a:solidFill>
                  <a:prstClr val="white"/>
                </a:solidFill>
              </a:rPr>
              <a:t> Fact: Models are getting more complicated</a:t>
            </a:r>
          </a:p>
          <a:p>
            <a:pPr lvl="1"/>
            <a:r>
              <a:rPr lang="tr-TR" sz="2400" b="1" smtClean="0">
                <a:solidFill>
                  <a:prstClr val="white"/>
                </a:solidFill>
              </a:rPr>
              <a:t>- Great for science but hard job for the modellers</a:t>
            </a:r>
            <a:endParaRPr lang="tr-TR" sz="2400" b="1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287" y="6437934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IPCC Fifth Assessment Report, 2014</a:t>
            </a:r>
          </a:p>
          <a:p>
            <a:endParaRPr lang="tr-TR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11 </a:t>
            </a:r>
            <a:r>
              <a:rPr lang="tr-TR" sz="1000" smtClean="0"/>
              <a:t>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3956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     What </a:t>
            </a:r>
            <a:r>
              <a:rPr lang="tr-TR" sz="4800" b="1">
                <a:solidFill>
                  <a:prstClr val="white"/>
                </a:solidFill>
              </a:rPr>
              <a:t>are ESM-Tools?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483614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Collection of </a:t>
            </a:r>
            <a:r>
              <a:rPr lang="tr-TR" sz="2400" smtClean="0">
                <a:solidFill>
                  <a:prstClr val="black"/>
                </a:solidFill>
              </a:rPr>
              <a:t>programs </a:t>
            </a:r>
            <a:r>
              <a:rPr lang="en-US" sz="2400" smtClean="0">
                <a:solidFill>
                  <a:prstClr val="black"/>
                </a:solidFill>
              </a:rPr>
              <a:t>to </a:t>
            </a:r>
            <a:r>
              <a:rPr lang="en-US" sz="2400" b="1">
                <a:solidFill>
                  <a:srgbClr val="00ACE6"/>
                </a:solidFill>
              </a:rPr>
              <a:t>download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compile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configure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tr-TR" sz="2400">
                <a:solidFill>
                  <a:prstClr val="black"/>
                </a:solidFill>
              </a:rPr>
              <a:t>and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different </a:t>
            </a:r>
            <a:r>
              <a:rPr lang="en-US" sz="2400" smtClean="0">
                <a:solidFill>
                  <a:prstClr val="black"/>
                </a:solidFill>
              </a:rPr>
              <a:t>Earth system</a:t>
            </a:r>
            <a:r>
              <a:rPr lang="tr-TR" sz="2400" smtClean="0">
                <a:solidFill>
                  <a:prstClr val="black"/>
                </a:solidFill>
              </a:rPr>
              <a:t> models (ESM)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479899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B0F0"/>
                </a:solidFill>
              </a:rPr>
              <a:t>Standalone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Atmosphere, Ocean, G</a:t>
            </a:r>
            <a:r>
              <a:rPr lang="en-US" sz="2400">
                <a:solidFill>
                  <a:prstClr val="black"/>
                </a:solidFill>
              </a:rPr>
              <a:t>eo-</a:t>
            </a:r>
            <a:r>
              <a:rPr lang="tr-TR" sz="2400">
                <a:solidFill>
                  <a:prstClr val="black"/>
                </a:solidFill>
              </a:rPr>
              <a:t>B</a:t>
            </a:r>
            <a:r>
              <a:rPr lang="en-US" sz="2400">
                <a:solidFill>
                  <a:prstClr val="black"/>
                </a:solidFill>
              </a:rPr>
              <a:t>iochemistry, </a:t>
            </a:r>
            <a:r>
              <a:rPr lang="tr-TR" sz="2400">
                <a:solidFill>
                  <a:prstClr val="black"/>
                </a:solidFill>
              </a:rPr>
              <a:t>H</a:t>
            </a:r>
            <a:r>
              <a:rPr lang="en-US" sz="2400">
                <a:solidFill>
                  <a:prstClr val="black"/>
                </a:solidFill>
              </a:rPr>
              <a:t>ydrology, </a:t>
            </a:r>
            <a:r>
              <a:rPr lang="tr-TR" sz="2400">
                <a:solidFill>
                  <a:prstClr val="black"/>
                </a:solidFill>
              </a:rPr>
              <a:t>S</a:t>
            </a:r>
            <a:r>
              <a:rPr lang="en-US" sz="2400">
                <a:solidFill>
                  <a:prstClr val="black"/>
                </a:solidFill>
              </a:rPr>
              <a:t>ea-</a:t>
            </a:r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 and </a:t>
            </a:r>
            <a:endParaRPr lang="tr-TR" sz="2400" smtClean="0">
              <a:solidFill>
                <a:prstClr val="black"/>
              </a:solidFill>
            </a:endParaRPr>
          </a:p>
          <a:p>
            <a:r>
              <a:rPr lang="tr-TR" sz="2400" smtClean="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ce-sheet models</a:t>
            </a:r>
            <a:r>
              <a:rPr lang="tr-TR" sz="2400">
                <a:solidFill>
                  <a:prstClr val="black"/>
                </a:solidFill>
              </a:rPr>
              <a:t> as well as </a:t>
            </a:r>
            <a:r>
              <a:rPr lang="tr-TR" sz="2400" b="1">
                <a:solidFill>
                  <a:srgbClr val="00B0F0"/>
                </a:solidFill>
              </a:rPr>
              <a:t>coupled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systems 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3" y="269806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662776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Researchers should focus on </a:t>
            </a:r>
            <a:r>
              <a:rPr lang="tr-TR" sz="2400" b="1">
                <a:solidFill>
                  <a:srgbClr val="00ACE6"/>
                </a:solidFill>
              </a:rPr>
              <a:t>science</a:t>
            </a:r>
            <a:r>
              <a:rPr lang="tr-TR" sz="2400">
                <a:solidFill>
                  <a:prstClr val="black"/>
                </a:solidFill>
              </a:rPr>
              <a:t> and less on technical details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69820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659061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Provide a </a:t>
            </a:r>
            <a:r>
              <a:rPr lang="tr-TR" sz="2400" b="1">
                <a:solidFill>
                  <a:srgbClr val="00ACE6"/>
                </a:solidFill>
              </a:rPr>
              <a:t>common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 b="1">
                <a:solidFill>
                  <a:srgbClr val="00ACE6"/>
                </a:solidFill>
              </a:rPr>
              <a:t>infrastructure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Models and coupled systems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HPC environment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Setup and run model experiments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Consistent file / directory structure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6906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12 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12336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Why do we need ESM-Tools?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562482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ACE6"/>
                </a:solidFill>
              </a:rPr>
              <a:t>Target audience: </a:t>
            </a:r>
            <a:r>
              <a:rPr lang="en-US" sz="2400" smtClean="0">
                <a:solidFill>
                  <a:prstClr val="black"/>
                </a:solidFill>
              </a:rPr>
              <a:t>Earth</a:t>
            </a:r>
            <a:r>
              <a:rPr lang="tr-TR" sz="2400" smtClean="0">
                <a:solidFill>
                  <a:prstClr val="black"/>
                </a:solidFill>
              </a:rPr>
              <a:t> </a:t>
            </a:r>
            <a:r>
              <a:rPr lang="en-US" sz="2400" smtClean="0">
                <a:solidFill>
                  <a:prstClr val="black"/>
                </a:solidFill>
              </a:rPr>
              <a:t>System </a:t>
            </a:r>
            <a:r>
              <a:rPr lang="tr-TR" sz="2400">
                <a:solidFill>
                  <a:prstClr val="black"/>
                </a:solidFill>
              </a:rPr>
              <a:t>m</a:t>
            </a:r>
            <a:r>
              <a:rPr lang="en-US" sz="2400" smtClean="0">
                <a:solidFill>
                  <a:prstClr val="black"/>
                </a:solidFill>
              </a:rPr>
              <a:t>odellers working </a:t>
            </a:r>
            <a:r>
              <a:rPr lang="en-US" sz="2400">
                <a:solidFill>
                  <a:prstClr val="black"/>
                </a:solidFill>
              </a:rPr>
              <a:t>on HPC machines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2315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29026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ESM are </a:t>
            </a:r>
            <a:r>
              <a:rPr lang="en-US" sz="2400" b="1">
                <a:solidFill>
                  <a:srgbClr val="00B0F0"/>
                </a:solidFill>
              </a:rPr>
              <a:t>complex</a:t>
            </a:r>
            <a:r>
              <a:rPr lang="en-US" sz="2400">
                <a:solidFill>
                  <a:prstClr val="black"/>
                </a:solidFill>
              </a:rPr>
              <a:t> softwares that require </a:t>
            </a:r>
            <a:r>
              <a:rPr lang="en-US" sz="2400" b="1">
                <a:solidFill>
                  <a:srgbClr val="00B0F0"/>
                </a:solidFill>
              </a:rPr>
              <a:t>technical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knowledge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4" y="236993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033562"/>
            <a:ext cx="1006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Build</a:t>
            </a:r>
            <a:r>
              <a:rPr lang="tr-TR" sz="2400">
                <a:solidFill>
                  <a:prstClr val="black"/>
                </a:solidFill>
              </a:rPr>
              <a:t> is difficult: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Many different models &amp; different build systems &amp; different configurations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Different HPC and batch syste</a:t>
            </a:r>
            <a:r>
              <a:rPr lang="tr-TR">
                <a:solidFill>
                  <a:prstClr val="black"/>
                </a:solidFill>
              </a:rPr>
              <a:t>ms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06513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221854"/>
            <a:ext cx="100699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Setup</a:t>
            </a:r>
            <a:r>
              <a:rPr lang="tr-TR" sz="2400">
                <a:solidFill>
                  <a:prstClr val="black"/>
                </a:solidFill>
              </a:rPr>
              <a:t> &amp;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are difficult:</a:t>
            </a:r>
            <a:endParaRPr lang="tr-TR" sz="2000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Complex configurations &amp; Couplings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and generates many </a:t>
            </a:r>
            <a:r>
              <a:rPr lang="tr-TR">
                <a:solidFill>
                  <a:srgbClr val="00ACE6"/>
                </a:solidFill>
              </a:rPr>
              <a:t>files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 </a:t>
            </a:r>
            <a:r>
              <a:rPr lang="tr-TR">
                <a:solidFill>
                  <a:srgbClr val="00ACE6"/>
                </a:solidFill>
              </a:rPr>
              <a:t>consistent </a:t>
            </a:r>
            <a:r>
              <a:rPr lang="tr-TR">
                <a:solidFill>
                  <a:prstClr val="black"/>
                </a:solidFill>
              </a:rPr>
              <a:t>directory structure, CMORization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srgbClr val="00ACE6"/>
                </a:solidFill>
              </a:rPr>
              <a:t>A</a:t>
            </a:r>
            <a:r>
              <a:rPr lang="en-US">
                <a:solidFill>
                  <a:srgbClr val="00ACE6"/>
                </a:solidFill>
              </a:rPr>
              <a:t>utomatization</a:t>
            </a:r>
            <a:r>
              <a:rPr lang="tr-TR">
                <a:solidFill>
                  <a:srgbClr val="00ACE6"/>
                </a:solidFill>
              </a:rPr>
              <a:t>:</a:t>
            </a:r>
            <a:r>
              <a:rPr lang="en-US">
                <a:solidFill>
                  <a:srgbClr val="00ACE6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Repeating the same simulation multiple times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00ACE6"/>
                </a:solidFill>
              </a:rPr>
              <a:t>Reproducibilit</a:t>
            </a:r>
            <a:r>
              <a:rPr lang="tr-TR">
                <a:solidFill>
                  <a:srgbClr val="00ACE6"/>
                </a:solidFill>
              </a:rPr>
              <a:t>y</a:t>
            </a:r>
            <a:endParaRPr lang="tr-TR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25342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226288"/>
            <a:ext cx="12192000" cy="631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>
                <a:solidFill>
                  <a:prstClr val="white"/>
                </a:solidFill>
              </a:rPr>
              <a:t>Less technical demand </a:t>
            </a:r>
            <a:r>
              <a:rPr lang="tr-TR" sz="2400" b="1" spc="300">
                <a:solidFill>
                  <a:prstClr val="white"/>
                </a:solidFill>
              </a:rPr>
              <a:t>  →   </a:t>
            </a:r>
            <a:r>
              <a:rPr lang="en-US" sz="2400" b="1" spc="300">
                <a:solidFill>
                  <a:prstClr val="white"/>
                </a:solidFill>
              </a:rPr>
              <a:t>more </a:t>
            </a:r>
            <a:r>
              <a:rPr lang="tr-TR" sz="2400" b="1" spc="300">
                <a:solidFill>
                  <a:prstClr val="white"/>
                </a:solidFill>
              </a:rPr>
              <a:t>time for </a:t>
            </a:r>
            <a:r>
              <a:rPr lang="en-US" sz="2400" b="1" spc="300">
                <a:solidFill>
                  <a:prstClr val="white"/>
                </a:solidFill>
              </a:rPr>
              <a:t>scien</a:t>
            </a:r>
            <a:r>
              <a:rPr lang="tr-TR" sz="2400" b="1" spc="300">
                <a:solidFill>
                  <a:prstClr val="white"/>
                </a:solidFill>
              </a:rPr>
              <a:t>ce &amp; research</a:t>
            </a:r>
            <a:endParaRPr lang="en-US" sz="2400" b="1" spc="3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Supported Models &amp; Couplings, Partners</a:t>
            </a:r>
            <a:endParaRPr lang="tr-TR" sz="4800" b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1197" y="1400386"/>
          <a:ext cx="3841843" cy="53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563"/>
                <a:gridCol w="1605280"/>
              </a:tblGrid>
              <a:tr h="272270">
                <a:tc>
                  <a:txBody>
                    <a:bodyPr/>
                    <a:lstStyle/>
                    <a:p>
                      <a:r>
                        <a:rPr lang="tr-TR" smtClean="0"/>
                        <a:t>Coupled Systems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Components</a:t>
                      </a:r>
                      <a:endParaRPr lang="tr-TR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FOCI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VILMA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FOCI-OIFS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ICON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FESOM-REcoM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NEMO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AWIESM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REcoM</a:t>
                      </a:r>
                      <a:endParaRPr lang="tr-TR" sz="1200"/>
                    </a:p>
                  </a:txBody>
                  <a:tcPr/>
                </a:tc>
              </a:tr>
              <a:tr h="316654">
                <a:tc>
                  <a:txBody>
                    <a:bodyPr/>
                    <a:lstStyle/>
                    <a:p>
                      <a:r>
                        <a:rPr lang="tr-TR" sz="1200" smtClean="0"/>
                        <a:t>OIFSCL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AMIP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AWICM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debm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AWICM3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FESOM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OIFSAMIP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scope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AWICMCR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xios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MPIESM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Echam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YAC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fesom_mesh_part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oasis3mct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rnfmap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MPIOM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PISM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nemobasemodel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OIFS</a:t>
                      </a:r>
                      <a:endParaRPr lang="tr-TR" sz="12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81" y="1683755"/>
            <a:ext cx="7769285" cy="458496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14 </a:t>
            </a:r>
            <a:r>
              <a:rPr lang="tr-TR" sz="1000" smtClean="0"/>
              <a:t>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18943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92" y="2479162"/>
            <a:ext cx="5294729" cy="229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4292" y="5959936"/>
            <a:ext cx="531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http://phdcomics.com/comics/archive/phd031214s.gif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475" y="5956341"/>
            <a:ext cx="953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Carole Goble</a:t>
            </a:r>
          </a:p>
          <a:p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Sustainability Institute</a:t>
            </a:r>
          </a:p>
          <a:p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://ieeexplore.ieee.org/document/6886129</a:t>
            </a:r>
          </a:p>
        </p:txBody>
      </p:sp>
      <p:sp>
        <p:nvSpPr>
          <p:cNvPr id="13" name="Oval 12"/>
          <p:cNvSpPr/>
          <p:nvPr/>
        </p:nvSpPr>
        <p:spPr>
          <a:xfrm>
            <a:off x="5660686" y="3191039"/>
            <a:ext cx="870628" cy="8706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smtClean="0"/>
              <a:t>VS</a:t>
            </a:r>
            <a:endParaRPr lang="tr-TR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897749" y="1656583"/>
            <a:ext cx="24299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72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</a:t>
            </a:r>
            <a:r>
              <a:rPr lang="tr-TR" sz="60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tr-TR" sz="48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SOFTWARE</a:t>
            </a:r>
          </a:p>
          <a:p>
            <a:pPr algn="just"/>
            <a:r>
              <a:rPr lang="tr-TR" sz="72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 </a:t>
            </a:r>
          </a:p>
          <a:p>
            <a:pPr algn="just"/>
            <a:r>
              <a:rPr lang="tr-TR" sz="48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RESEARCH</a:t>
            </a:r>
          </a:p>
          <a:p>
            <a:pPr algn="just"/>
            <a:r>
              <a:rPr lang="tr-TR" sz="1200" spc="37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www.software.ac.uk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>
                <a:solidFill>
                  <a:prstClr val="white"/>
                </a:solidFill>
              </a:rPr>
              <a:t> Need for the high-quality research software </a:t>
            </a:r>
            <a:endParaRPr lang="tr-TR" sz="48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smtClean="0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smtClean="0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5" y="1368773"/>
            <a:ext cx="5752618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/>
              <a:t>O</a:t>
            </a:r>
            <a:r>
              <a:rPr lang="en-US" smtClean="0"/>
              <a:t>btain </a:t>
            </a:r>
            <a:r>
              <a:rPr lang="en-US"/>
              <a:t>the model source code (usually a tar ball</a:t>
            </a:r>
            <a:r>
              <a:rPr lang="en-US" smtClean="0"/>
              <a:t>)</a:t>
            </a:r>
            <a:endParaRPr lang="tr-TR" smtClean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/>
              <a:t>Build </a:t>
            </a:r>
            <a:r>
              <a:rPr lang="tr-TR"/>
              <a:t>the </a:t>
            </a:r>
            <a:r>
              <a:rPr lang="tr-TR" smtClean="0"/>
              <a:t>model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endParaRPr lang="tr-TR" smtClean="0"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/>
              <a:t>      </a:t>
            </a:r>
            <a:r>
              <a:rPr lang="tr-TR" b="1" smtClean="0">
                <a:solidFill>
                  <a:srgbClr val="FF0000"/>
                </a:solidFill>
              </a:rPr>
              <a:t>FAIL:</a:t>
            </a:r>
            <a:r>
              <a:rPr lang="tr-TR" smtClean="0"/>
              <a:t> </a:t>
            </a:r>
            <a:r>
              <a:rPr lang="en-US"/>
              <a:t>Read the HPC documentation and repeat (libraries, compilers, modules, ...)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Prepare the data folders (input, boundary conditions, output, </a:t>
            </a:r>
            <a:r>
              <a:rPr lang="en-US" smtClean="0"/>
              <a:t>...)</a:t>
            </a:r>
            <a:endParaRPr lang="tr-TR" smtClean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Setup the namelist for the </a:t>
            </a:r>
            <a:r>
              <a:rPr lang="en-US" smtClean="0"/>
              <a:t>models</a:t>
            </a:r>
            <a:endParaRPr lang="tr-TR" smtClean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Submit your job to the HPC </a:t>
            </a:r>
            <a:r>
              <a:rPr lang="en-US" smtClean="0"/>
              <a:t>system</a:t>
            </a:r>
            <a:endParaRPr lang="tr-TR" smtClean="0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smtClean="0"/>
              <a:t>    </a:t>
            </a:r>
            <a:r>
              <a:rPr lang="tr-TR" b="1" smtClean="0">
                <a:solidFill>
                  <a:schemeClr val="accent4">
                    <a:lumMod val="75000"/>
                  </a:schemeClr>
                </a:solidFill>
              </a:rPr>
              <a:t>Warning:</a:t>
            </a:r>
            <a:r>
              <a:rPr lang="tr-TR" smtClean="0"/>
              <a:t> environment mismatch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Resubmit / Iterative </a:t>
            </a:r>
            <a:r>
              <a:rPr lang="tr-TR" smtClean="0"/>
              <a:t>coupling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Move the data to the storage disk </a:t>
            </a:r>
            <a:endParaRPr lang="tr-TR" smtClean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Postprocessing of the </a:t>
            </a:r>
            <a:r>
              <a:rPr lang="tr-TR" smtClean="0"/>
              <a:t>results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endParaRPr lang="tr-TR" smtClean="0"/>
          </a:p>
          <a:p>
            <a:pPr>
              <a:spcAft>
                <a:spcPts val="300"/>
              </a:spcAft>
            </a:pPr>
            <a:r>
              <a:rPr lang="en-US" sz="2000" smtClean="0"/>
              <a:t>Repeat </a:t>
            </a:r>
            <a:r>
              <a:rPr lang="en-US" sz="2000"/>
              <a:t>the whole process for the next run or write a shell script for automatization.</a:t>
            </a:r>
            <a:endParaRPr lang="tr-TR" sz="2000"/>
          </a:p>
        </p:txBody>
      </p:sp>
      <p:sp>
        <p:nvSpPr>
          <p:cNvPr id="16" name="TextBox 15"/>
          <p:cNvSpPr txBox="1"/>
          <p:nvPr/>
        </p:nvSpPr>
        <p:spPr>
          <a:xfrm>
            <a:off x="6254187" y="1405776"/>
            <a:ext cx="5909474" cy="503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 smtClean="0">
                <a:cs typeface="Courier New" panose="02070309020205020404" pitchFamily="49" charset="0"/>
              </a:rPr>
              <a:t>Obtain</a:t>
            </a:r>
            <a:r>
              <a:rPr lang="tr-TR" smtClean="0">
                <a:cs typeface="Courier New" panose="02070309020205020404" pitchFamily="49" charset="0"/>
              </a:rPr>
              <a:t> and </a:t>
            </a:r>
            <a:r>
              <a:rPr lang="tr-TR" b="1" smtClean="0">
                <a:cs typeface="Courier New" panose="02070309020205020404" pitchFamily="49" charset="0"/>
              </a:rPr>
              <a:t>build </a:t>
            </a:r>
            <a:r>
              <a:rPr lang="tr-TR" smtClean="0">
                <a:cs typeface="Courier New" panose="02070309020205020404" pitchFamily="49" charset="0"/>
              </a:rPr>
              <a:t>the model code (from a repository)</a:t>
            </a:r>
          </a:p>
          <a:p>
            <a:pPr lvl="2">
              <a:spcAft>
                <a:spcPts val="300"/>
              </a:spcAft>
            </a:pPr>
            <a:r>
              <a:rPr lang="tr-TR" sz="1600" b="1" smtClean="0">
                <a:cs typeface="Courier New" panose="02070309020205020404" pitchFamily="49" charset="0"/>
              </a:rPr>
              <a:t>Uniform</a:t>
            </a:r>
            <a:r>
              <a:rPr lang="tr-TR" sz="1600" smtClean="0">
                <a:cs typeface="Courier New" panose="02070309020205020404" pitchFamily="49" charset="0"/>
              </a:rPr>
              <a:t> environment for both installation and running </a:t>
            </a:r>
          </a:p>
          <a:p>
            <a:pPr lvl="2">
              <a:spcAft>
                <a:spcPts val="300"/>
              </a:spcAft>
            </a:pPr>
            <a:r>
              <a:rPr lang="tr-TR" sz="1600" smtClean="0">
                <a:cs typeface="Courier New" panose="02070309020205020404" pitchFamily="49" charset="0"/>
              </a:rPr>
              <a:t>→ guaranteed integrity.</a:t>
            </a:r>
          </a:p>
          <a:p>
            <a:pPr lvl="1">
              <a:spcAft>
                <a:spcPts val="300"/>
              </a:spcAft>
            </a:pPr>
            <a:endParaRPr lang="tr-TR" sz="1600" smtClean="0"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esm_master</a:t>
            </a:r>
            <a:r>
              <a:rPr lang="tr-T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install-awicm-2.0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 smtClean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smtClean="0"/>
              <a:t>Prepare </a:t>
            </a:r>
            <a:r>
              <a:rPr lang="tr-TR" b="1"/>
              <a:t>YAML</a:t>
            </a:r>
            <a:r>
              <a:rPr lang="tr-TR"/>
              <a:t> based </a:t>
            </a:r>
            <a:r>
              <a:rPr lang="tr-TR" smtClean="0"/>
              <a:t>runscript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 smtClean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smtClean="0"/>
              <a:t>[OPTIONAL] </a:t>
            </a:r>
            <a:r>
              <a:rPr lang="tr-TR" b="1" smtClean="0"/>
              <a:t>Check</a:t>
            </a:r>
            <a:r>
              <a:rPr lang="tr-TR" smtClean="0"/>
              <a:t> </a:t>
            </a:r>
            <a:r>
              <a:rPr lang="tr-TR"/>
              <a:t>if your run would run </a:t>
            </a:r>
            <a:r>
              <a:rPr lang="tr-TR" smtClean="0"/>
              <a:t>successfully: </a:t>
            </a:r>
            <a:endParaRPr lang="tr-TR"/>
          </a:p>
          <a:p>
            <a:pPr>
              <a:spcAft>
                <a:spcPts val="300"/>
              </a:spcAft>
            </a:pP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esm_runscripts 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my_awicm_runscript.yaml -e 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my_first_test </a:t>
            </a:r>
            <a:r>
              <a:rPr lang="tr-T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endParaRPr lang="tr-T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 smtClean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 smtClean="0"/>
              <a:t>Submit</a:t>
            </a:r>
            <a:r>
              <a:rPr lang="tr-TR" smtClean="0"/>
              <a:t> your job to the system:</a:t>
            </a:r>
          </a:p>
          <a:p>
            <a:pPr>
              <a:spcAft>
                <a:spcPts val="300"/>
              </a:spcAft>
            </a:pP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esm_runscripts 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my_awicm_runscript.yaml -e my_first_test</a:t>
            </a:r>
            <a:endParaRPr lang="tr-TR" sz="120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smtClean="0"/>
              <a:t>Monitor your log files</a:t>
            </a:r>
          </a:p>
          <a:p>
            <a:pPr>
              <a:spcAft>
                <a:spcPts val="300"/>
              </a:spcAft>
            </a:pPr>
            <a:endParaRPr lang="tr-TR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 smtClean="0"/>
              <a:t>Postprocess</a:t>
            </a:r>
            <a:r>
              <a:rPr lang="tr-TR" smtClean="0"/>
              <a:t> the results (esmviz, in progress)</a:t>
            </a:r>
            <a:endParaRPr lang="tr-TR" b="1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25862" y="9020"/>
            <a:ext cx="917178" cy="9171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smtClean="0"/>
              <a:t>VS</a:t>
            </a:r>
            <a:endParaRPr lang="tr-TR" sz="2400" b="1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3" y="4465193"/>
            <a:ext cx="237467" cy="217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0" y="2684453"/>
            <a:ext cx="219600" cy="2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3" y="1780820"/>
            <a:ext cx="209618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smtClean="0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smtClean="0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103" y="1004735"/>
            <a:ext cx="5752618" cy="5770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echam_prepare_forcing()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# forcing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[[ "v$setup_name" = "vecham_standalone" ]];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$SCENARIO_echam in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1850 | PI-CTRL*)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${echam_INPUT_DIR}/${RES_echam}/${RES_echam}${OCERES_echam}_piControl-LR_sst_1880-2379.nc unit.20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${echam_INPUT_DIR}/${RES_echam}/${RES_echam}${OCERES_echam}_piControl-LR_sic_1880-2379.nc unit.96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;;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HIST )</a:t>
            </a:r>
          </a:p>
          <a:p>
            <a:pPr>
              <a:spcAft>
                <a:spcPts val="300"/>
              </a:spcAft>
            </a:pPr>
            <a:r>
              <a:rPr lang="tr-TR" sz="6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r>
              <a:rPr lang="tr-TR" sz="6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tr-TR" sz="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sz="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((yr = YR0_echam + -2; yr &lt;= YRN_echam + 2; ++yr));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${echam_INPUT_DIR}/${RES_echam}/ozone/$ozonefile_1850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2014 ]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${echam_INPUT_DIR}/${RES_echam}/ozone/$ozonefile_hist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${echam_INPUT_DIR}/${RES_echam}/ozone/$ozonefile_scen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${echam_INPUT_DIR}/${RES_echam}/volcano_aerosols/strat_aerosol_ir_${RES_echam}_1850.nc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${echam_INPUT_DIR}/${RES_echam}/volcano_aerosols/strat_aerosol_sw_${RES_echam}_1850.nc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${echam_INPUT_DIR}/${RES_echam}/volcano_aerosols/strat_aerosol_ir_${RES_echam}_${yr}.nc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${echam_INPUT_DIR}/${RES_echam}/volcano_aerosols/strat_aerosol_sw_${RES_echam}_${yr}.nc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-gt 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${echam_INPUT_DIR}/${RES_echam}/volcano_aerosols/strat_aerosol_ir_${RES_echam}_2024.nc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</a:t>
            </a:r>
            <a:r>
              <a:rPr lang="tr-TR" sz="600" smtClean="0">
                <a:latin typeface="Courier New" panose="02070309020205020404" pitchFamily="49" charset="0"/>
                <a:cs typeface="Courier New" panose="02070309020205020404" pitchFamily="49" charset="0"/>
              </a:rPr>
              <a:t>2024.nc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6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and many more</a:t>
            </a:r>
            <a:endParaRPr lang="tr-TR" sz="16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4187" y="1383429"/>
            <a:ext cx="5752618" cy="5186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setup_name: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awicm"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compute_time: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"00:15:00"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"2000-01-01"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2000-02-29"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base_dir</a:t>
            </a:r>
            <a:r>
              <a:rPr lang="tr-TR" sz="1200" b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"/work/ollie/dural/sample_work_dir/"</a:t>
            </a: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nmonth: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nyear: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awicm: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"CMIP6"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postprocessing: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"PI-CTRL"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"/work/ollie/dbarbi/modelcodes/awicm-CMIP6/"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fesom: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"/work/ollie/pool/FESOM/meshes_default/core/"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restart_rate: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restart_unit: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restart_first: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further_reading: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    - "fesom_output_control.yaml"</a:t>
            </a:r>
          </a:p>
        </p:txBody>
      </p:sp>
      <p:sp>
        <p:nvSpPr>
          <p:cNvPr id="13" name="Oval 12"/>
          <p:cNvSpPr/>
          <p:nvPr/>
        </p:nvSpPr>
        <p:spPr>
          <a:xfrm>
            <a:off x="5633678" y="7625"/>
            <a:ext cx="919522" cy="919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smtClean="0"/>
              <a:t>VS</a:t>
            </a:r>
            <a:endParaRPr lang="tr-TR" sz="2400" b="1"/>
          </a:p>
        </p:txBody>
      </p:sp>
    </p:spTree>
    <p:extLst>
      <p:ext uri="{BB962C8B-B14F-4D97-AF65-F5344CB8AC3E}">
        <p14:creationId xmlns:p14="http://schemas.microsoft.com/office/powerpoint/2010/main" val="13117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</a:t>
            </a:r>
            <a:r>
              <a:rPr lang="tr-TR" sz="4800" b="1" smtClean="0">
                <a:solidFill>
                  <a:prstClr val="white"/>
                </a:solidFill>
              </a:rPr>
              <a:t>Advantages of ESM-Tools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460" y="1645776"/>
            <a:ext cx="10069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b="1"/>
              <a:t>A</a:t>
            </a:r>
            <a:r>
              <a:rPr lang="en-US" sz="2400" b="1" smtClean="0"/>
              <a:t>utomation</a:t>
            </a:r>
            <a:r>
              <a:rPr lang="tr-TR" sz="2400" b="1" smtClean="0"/>
              <a:t>: </a:t>
            </a:r>
            <a:r>
              <a:rPr lang="tr-TR" sz="2400" smtClean="0"/>
              <a:t>minimal manual interaction</a:t>
            </a:r>
            <a:r>
              <a:rPr lang="en-US" sz="2400"/>
              <a:t/>
            </a:r>
            <a:br>
              <a:rPr lang="en-US" sz="2400"/>
            </a:br>
            <a:r>
              <a:rPr lang="tr-TR" sz="2400" b="1"/>
              <a:t>U</a:t>
            </a:r>
            <a:r>
              <a:rPr lang="en-US" sz="2400" b="1" smtClean="0"/>
              <a:t>niform</a:t>
            </a:r>
            <a:r>
              <a:rPr lang="tr-TR" sz="2400" b="1" smtClean="0"/>
              <a:t> </a:t>
            </a:r>
            <a:r>
              <a:rPr lang="tr-TR" sz="2400" smtClean="0"/>
              <a:t>(same structure)</a:t>
            </a:r>
            <a:r>
              <a:rPr lang="tr-TR" sz="2400" b="1" smtClean="0"/>
              <a:t>, Data Integrity → Reproducible</a:t>
            </a:r>
            <a:r>
              <a:rPr lang="en-US" sz="2400"/>
              <a:t/>
            </a:r>
            <a:br>
              <a:rPr lang="en-US" sz="2400"/>
            </a:br>
            <a:r>
              <a:rPr lang="tr-TR" sz="2400" b="1" smtClean="0"/>
              <a:t>P</a:t>
            </a:r>
            <a:r>
              <a:rPr lang="en-US" sz="2400" b="1" smtClean="0"/>
              <a:t>ortability</a:t>
            </a:r>
            <a:r>
              <a:rPr lang="tr-TR" sz="2400" b="1" smtClean="0"/>
              <a:t>: </a:t>
            </a:r>
            <a:r>
              <a:rPr lang="tr-TR" sz="2400" smtClean="0"/>
              <a:t>across different supported HPCs</a:t>
            </a:r>
            <a:r>
              <a:rPr lang="en-US" sz="2400"/>
              <a:t/>
            </a:r>
            <a:br>
              <a:rPr lang="en-US" sz="2400"/>
            </a:br>
            <a:r>
              <a:rPr lang="tr-TR" sz="2400" b="1"/>
              <a:t>A</a:t>
            </a:r>
            <a:r>
              <a:rPr lang="en-US" sz="2400" b="1" smtClean="0"/>
              <a:t>bstraction</a:t>
            </a:r>
            <a:r>
              <a:rPr lang="tr-TR" sz="2400" b="1" smtClean="0"/>
              <a:t>: </a:t>
            </a:r>
            <a:r>
              <a:rPr lang="tr-TR" sz="2400" smtClean="0"/>
              <a:t>configuration (</a:t>
            </a:r>
            <a:r>
              <a:rPr lang="tr-TR" sz="2400" smtClean="0">
                <a:latin typeface="Consolas" panose="020B0609020204030204" pitchFamily="49" charset="0"/>
              </a:rPr>
              <a:t>YAML</a:t>
            </a:r>
            <a:r>
              <a:rPr lang="tr-TR" sz="2400" smtClean="0"/>
              <a:t>) and operations (</a:t>
            </a:r>
            <a:r>
              <a:rPr lang="tr-TR" sz="2400" smtClean="0">
                <a:latin typeface="Consolas" panose="020B0609020204030204" pitchFamily="49" charset="0"/>
              </a:rPr>
              <a:t>Python</a:t>
            </a:r>
            <a:r>
              <a:rPr lang="tr-TR" sz="2400" smtClean="0"/>
              <a:t>) are separated</a:t>
            </a:r>
          </a:p>
          <a:p>
            <a:pPr>
              <a:lnSpc>
                <a:spcPct val="200000"/>
              </a:lnSpc>
            </a:pPr>
            <a:r>
              <a:rPr lang="tr-TR" sz="2400" b="1" smtClean="0">
                <a:solidFill>
                  <a:prstClr val="black"/>
                </a:solidFill>
              </a:rPr>
              <a:t>Stateful:</a:t>
            </a:r>
            <a:r>
              <a:rPr lang="tr-TR" sz="2400" smtClean="0">
                <a:solidFill>
                  <a:prstClr val="black"/>
                </a:solidFill>
              </a:rPr>
              <a:t> simulation configuration is stored</a:t>
            </a:r>
          </a:p>
          <a:p>
            <a:endParaRPr lang="tr-TR" sz="2400" b="1" smtClean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9457" y="19760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69457" y="269400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569457" y="344851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569457" y="41585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69457" y="486859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18 </a:t>
            </a:r>
            <a:r>
              <a:rPr lang="tr-TR" sz="1000" smtClean="0"/>
              <a:t>/ 23</a:t>
            </a:r>
            <a:endParaRPr lang="tr-TR" sz="10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69457" y="557863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6460" y="5503839"/>
            <a:ext cx="9451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Modular &amp; </a:t>
            </a:r>
            <a:r>
              <a:rPr lang="tr-TR" sz="2400" b="1" smtClean="0">
                <a:solidFill>
                  <a:prstClr val="black"/>
                </a:solidFill>
              </a:rPr>
              <a:t>Extendable</a:t>
            </a:r>
            <a:r>
              <a:rPr lang="tr-TR" sz="2400" b="1">
                <a:solidFill>
                  <a:prstClr val="black"/>
                </a:solidFill>
              </a:rPr>
              <a:t>:</a:t>
            </a:r>
            <a:r>
              <a:rPr lang="tr-TR" sz="2400">
                <a:solidFill>
                  <a:prstClr val="black"/>
                </a:solidFill>
              </a:rPr>
              <a:t> easy to implement a new model and coupled setup or </a:t>
            </a:r>
            <a:r>
              <a:rPr lang="tr-TR" sz="2400" smtClean="0">
                <a:solidFill>
                  <a:prstClr val="black"/>
                </a:solidFill>
              </a:rPr>
              <a:t>user plugins</a:t>
            </a: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974977" y="3870388"/>
            <a:ext cx="2581023" cy="1661994"/>
            <a:chOff x="2551705" y="4283314"/>
            <a:chExt cx="2133933" cy="1661994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18506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Standardized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Runtime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Environments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fewer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needed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packages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optimal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settings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easily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5B9BD5"/>
                  </a:solidFill>
                  <a:cs typeface="Arial" pitchFamily="34" charset="0"/>
                </a:rPr>
                <a:t>System Admins</a:t>
              </a:r>
              <a:endParaRPr lang="ko-KR" altLang="en-US" sz="1600" b="1" dirty="0">
                <a:solidFill>
                  <a:srgbClr val="5B9BD5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5799592" y="3877325"/>
            <a:ext cx="2155688" cy="1661993"/>
            <a:chOff x="2551705" y="4283314"/>
            <a:chExt cx="2152228" cy="166199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5" y="4560312"/>
              <a:ext cx="21522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simulations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an </a:t>
              </a:r>
              <a:r>
                <a:rPr lang="de-DE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unified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way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independent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lots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functions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runscript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91C61A"/>
                  </a:solidFill>
                  <a:cs typeface="Arial" pitchFamily="34" charset="0"/>
                </a:rPr>
                <a:t>Modellers</a:t>
              </a:r>
              <a:r>
                <a:rPr lang="en-US" altLang="ko-KR" sz="1600" b="1" dirty="0" smtClean="0">
                  <a:solidFill>
                    <a:srgbClr val="91C61A"/>
                  </a:solidFill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rgbClr val="91C61A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3365470" y="5128337"/>
            <a:ext cx="2281995" cy="1446550"/>
            <a:chOff x="2551705" y="4283314"/>
            <a:chExt cx="2563034" cy="144655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5630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developments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them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different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o-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institutes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same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code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ED7D31"/>
                  </a:solidFill>
                  <a:cs typeface="Arial" pitchFamily="34" charset="0"/>
                </a:rPr>
                <a:t>Model developers</a:t>
              </a:r>
              <a:endParaRPr lang="ko-KR" altLang="en-US" sz="1600" b="1" dirty="0">
                <a:solidFill>
                  <a:srgbClr val="ED7D3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8233714" y="5128337"/>
            <a:ext cx="2727148" cy="1446550"/>
            <a:chOff x="2551705" y="4283314"/>
            <a:chExt cx="2152229" cy="144655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Solve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once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not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again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bugfixes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configurations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quickly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de-DE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all </a:t>
              </a:r>
              <a:r>
                <a:rPr lang="de-DE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Same experiment layout also means less context switching.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C000"/>
                  </a:solidFill>
                  <a:cs typeface="Arial" pitchFamily="34" charset="0"/>
                </a:rPr>
                <a:t>Model supporters</a:t>
              </a:r>
              <a:endParaRPr lang="ko-KR" altLang="en-US" sz="16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=""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3352"/>
            <a:ext cx="10272400" cy="1608262"/>
            <a:chOff x="974977" y="1772823"/>
            <a:chExt cx="7679076" cy="1608262"/>
          </a:xfrm>
        </p:grpSpPr>
        <p:sp>
          <p:nvSpPr>
            <p:cNvPr id="20" name="Right Arrow Callout 4">
              <a:extLst>
                <a:ext uri="{FF2B5EF4-FFF2-40B4-BE49-F238E27FC236}">
                  <a16:creationId xmlns=""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7345" y="177282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=""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rgbClr val="91C61A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=""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=""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9067096" y="2232467"/>
            <a:ext cx="833630" cy="90390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F1A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="" xmlns:a16="http://schemas.microsoft.com/office/drawing/2014/main" id="{1CA70209-82A7-44B1-BD3F-84AFF225C28E}"/>
              </a:ext>
            </a:extLst>
          </p:cNvPr>
          <p:cNvSpPr>
            <a:spLocks noChangeAspect="1"/>
          </p:cNvSpPr>
          <p:nvPr/>
        </p:nvSpPr>
        <p:spPr>
          <a:xfrm>
            <a:off x="1702378" y="2360260"/>
            <a:ext cx="722680" cy="72000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39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Graphic 5">
            <a:extLst>
              <a:ext uri="{FF2B5EF4-FFF2-40B4-BE49-F238E27FC236}">
                <a16:creationId xmlns="" xmlns:a16="http://schemas.microsoft.com/office/drawing/2014/main" id="{0C406B6E-C528-4B99-8600-80FDBC75CCB6}"/>
              </a:ext>
            </a:extLst>
          </p:cNvPr>
          <p:cNvSpPr/>
          <p:nvPr/>
        </p:nvSpPr>
        <p:spPr>
          <a:xfrm>
            <a:off x="4217468" y="2232467"/>
            <a:ext cx="788992" cy="984599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accent2"/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">
            <a:extLst>
              <a:ext uri="{FF2B5EF4-FFF2-40B4-BE49-F238E27FC236}">
                <a16:creationId xmlns="" xmlns:a16="http://schemas.microsoft.com/office/drawing/2014/main" id="{40E10D3B-A636-4560-ABA9-B1710B6CF971}"/>
              </a:ext>
            </a:extLst>
          </p:cNvPr>
          <p:cNvSpPr/>
          <p:nvPr/>
        </p:nvSpPr>
        <p:spPr>
          <a:xfrm flipH="1">
            <a:off x="6629775" y="2183273"/>
            <a:ext cx="664643" cy="953104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rgbClr val="91C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</a:t>
            </a:r>
            <a:r>
              <a:rPr lang="tr-TR" sz="4800" b="1" smtClean="0">
                <a:solidFill>
                  <a:prstClr val="white"/>
                </a:solidFill>
              </a:rPr>
              <a:t>Who benefits from ESM-Tools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19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36048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900" y="1828294"/>
            <a:ext cx="1786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2279"/>
              </p:ext>
            </p:extLst>
          </p:nvPr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xmlns="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xmlns="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xmlns="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96782"/>
              </p:ext>
            </p:extLst>
          </p:nvPr>
        </p:nvGraphicFramePr>
        <p:xfrm>
          <a:off x="324052" y="2250529"/>
          <a:ext cx="7530644" cy="3945496"/>
        </p:xfrm>
        <a:graphic>
          <a:graphicData uri="http://schemas.openxmlformats.org/drawingml/2006/table">
            <a:tbl>
              <a:tblPr/>
              <a:tblGrid>
                <a:gridCol w="1170630"/>
                <a:gridCol w="277570"/>
                <a:gridCol w="6082444"/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13:00-13:15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AWI-ESM-2.1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14:15-15:30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ESM-Tools extended YAML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syntax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tr-T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</a:t>
                      </a:r>
                      <a:endParaRPr lang="tr-TR" sz="14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exercises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15:30-16:00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16:00-17:30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offline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coupling)</a:t>
                      </a:r>
                      <a:endParaRPr lang="tr-TR" sz="14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machine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environments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29240"/>
              </p:ext>
            </p:extLst>
          </p:nvPr>
        </p:nvGraphicFramePr>
        <p:xfrm>
          <a:off x="6987906" y="2250529"/>
          <a:ext cx="4652405" cy="3961112"/>
        </p:xfrm>
        <a:graphic>
          <a:graphicData uri="http://schemas.openxmlformats.org/drawingml/2006/table">
            <a:tbl>
              <a:tblPr/>
              <a:tblGrid>
                <a:gridCol w="723211">
                  <a:extLst>
                    <a:ext uri="{9D8B030D-6E8A-4147-A177-3AD203B41FA5}">
                      <a16:colId xmlns:a16="http://schemas.microsoft.com/office/drawing/2014/main" xmlns="" val="2085809158"/>
                    </a:ext>
                  </a:extLst>
                </a:gridCol>
                <a:gridCol w="171483">
                  <a:extLst>
                    <a:ext uri="{9D8B030D-6E8A-4147-A177-3AD203B41FA5}">
                      <a16:colId xmlns:a16="http://schemas.microsoft.com/office/drawing/2014/main" xmlns="" val="1162518780"/>
                    </a:ext>
                  </a:extLst>
                </a:gridCol>
                <a:gridCol w="3757711">
                  <a:extLst>
                    <a:ext uri="{9D8B030D-6E8A-4147-A177-3AD203B41FA5}">
                      <a16:colId xmlns:a16="http://schemas.microsoft.com/office/drawing/2014/main" xmlns="" val="1360676965"/>
                    </a:ext>
                  </a:extLst>
                </a:gridCol>
              </a:tblGrid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09:00-10:45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10:45-11:15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5844909"/>
                  </a:ext>
                </a:extLst>
              </a:tr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11:15-12:45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0766124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12:45-13:00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1798815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41617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269" y="1828294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prstClr val="black"/>
                </a:solidFill>
              </a:rPr>
              <a:t>Day</a:t>
            </a:r>
            <a:r>
              <a:rPr lang="tr-TR" b="1">
                <a:solidFill>
                  <a:prstClr val="black"/>
                </a:solidFill>
              </a:rPr>
              <a:t> </a:t>
            </a:r>
            <a:r>
              <a:rPr lang="tr-TR" b="1" smtClean="0">
                <a:solidFill>
                  <a:prstClr val="black"/>
                </a:solidFill>
              </a:rPr>
              <a:t>2 (Hands-on)</a:t>
            </a:r>
            <a:endParaRPr lang="tr-TR" b="1" dirty="0">
              <a:solidFill>
                <a:prstClr val="black"/>
              </a:solidFill>
            </a:endParaRP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</a:t>
            </a:r>
            <a:r>
              <a:rPr lang="tr-TR" sz="1000" smtClean="0"/>
              <a:t> 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Technical reasons for using ESM-Tools</a:t>
            </a:r>
            <a:endParaRPr lang="tr-TR" sz="4800" b="1"/>
          </a:p>
        </p:txBody>
      </p:sp>
      <p:sp>
        <p:nvSpPr>
          <p:cNvPr id="14" name="TextBox 13"/>
          <p:cNvSpPr txBox="1"/>
          <p:nvPr/>
        </p:nvSpPr>
        <p:spPr>
          <a:xfrm>
            <a:off x="628466" y="2415824"/>
            <a:ext cx="574189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/>
              <a:t>(extended) YAML syntax is </a:t>
            </a:r>
            <a:r>
              <a:rPr lang="en-US" sz="2000" b="1">
                <a:solidFill>
                  <a:srgbClr val="00ACE6"/>
                </a:solidFill>
              </a:rPr>
              <a:t>easy</a:t>
            </a:r>
            <a:r>
              <a:rPr lang="en-US" sz="2000"/>
              <a:t> to </a:t>
            </a:r>
            <a:r>
              <a:rPr lang="en-US" sz="2000" smtClean="0"/>
              <a:t>read</a:t>
            </a:r>
            <a:endParaRPr lang="tr-TR" sz="2000" smtClean="0"/>
          </a:p>
          <a:p>
            <a:pPr>
              <a:spcAft>
                <a:spcPts val="1800"/>
              </a:spcAft>
            </a:pPr>
            <a:r>
              <a:rPr lang="tr-TR" sz="2000" smtClean="0"/>
              <a:t>Sample runscripts are already available</a:t>
            </a:r>
            <a:endParaRPr lang="tr-TR" sz="2000"/>
          </a:p>
          <a:p>
            <a:pPr>
              <a:spcAft>
                <a:spcPts val="1800"/>
              </a:spcAft>
            </a:pPr>
            <a:r>
              <a:rPr lang="tr-TR" sz="2000" smtClean="0"/>
              <a:t>Well </a:t>
            </a:r>
            <a:r>
              <a:rPr lang="tr-TR" sz="2000" b="1" smtClean="0">
                <a:solidFill>
                  <a:srgbClr val="00ACE6"/>
                </a:solidFill>
              </a:rPr>
              <a:t>maintained</a:t>
            </a:r>
          </a:p>
          <a:p>
            <a:pPr>
              <a:spcAft>
                <a:spcPts val="1800"/>
              </a:spcAft>
            </a:pPr>
            <a:r>
              <a:rPr lang="tr-TR" sz="2000" smtClean="0"/>
              <a:t>Issues on GitHub (and we will take care of them)</a:t>
            </a:r>
            <a:endParaRPr lang="tr-TR" sz="2000"/>
          </a:p>
          <a:p>
            <a:pPr>
              <a:spcAft>
                <a:spcPts val="1800"/>
              </a:spcAft>
            </a:pPr>
            <a:r>
              <a:rPr lang="tr-TR" sz="2000" b="1" smtClean="0">
                <a:solidFill>
                  <a:srgbClr val="00ACE6"/>
                </a:solidFill>
              </a:rPr>
              <a:t>Updated</a:t>
            </a:r>
            <a:r>
              <a:rPr lang="tr-TR" sz="2000" smtClean="0"/>
              <a:t> </a:t>
            </a:r>
            <a:r>
              <a:rPr lang="tr-TR" sz="2000"/>
              <a:t>regularly</a:t>
            </a:r>
          </a:p>
          <a:p>
            <a:pPr>
              <a:spcAft>
                <a:spcPts val="1800"/>
              </a:spcAft>
            </a:pPr>
            <a:r>
              <a:rPr lang="tr-TR" sz="2000" smtClean="0"/>
              <a:t>Portable &amp; </a:t>
            </a:r>
            <a:r>
              <a:rPr lang="tr-TR" sz="2000" b="1" smtClean="0">
                <a:solidFill>
                  <a:srgbClr val="00ACE6"/>
                </a:solidFill>
              </a:rPr>
              <a:t>Tested</a:t>
            </a:r>
          </a:p>
          <a:p>
            <a:pPr>
              <a:spcAft>
                <a:spcPts val="1800"/>
              </a:spcAft>
            </a:pPr>
            <a:r>
              <a:rPr lang="tr-TR" sz="2000" b="1" smtClean="0">
                <a:solidFill>
                  <a:srgbClr val="00ACE6"/>
                </a:solidFill>
              </a:rPr>
              <a:t>Documentation</a:t>
            </a:r>
            <a:r>
              <a:rPr lang="tr-TR" sz="2000" smtClean="0"/>
              <a:t> (sphinx, readthedocs)</a:t>
            </a:r>
          </a:p>
          <a:p>
            <a:pPr>
              <a:spcAft>
                <a:spcPts val="1800"/>
              </a:spcAft>
            </a:pPr>
            <a:r>
              <a:rPr lang="tr-TR" sz="2000" b="1" smtClean="0">
                <a:solidFill>
                  <a:srgbClr val="00ACE6"/>
                </a:solidFill>
              </a:rPr>
              <a:t>Workshops</a:t>
            </a:r>
            <a:endParaRPr lang="tr-TR" sz="2000" b="1">
              <a:solidFill>
                <a:srgbClr val="00ACE6"/>
              </a:solidFill>
            </a:endParaRP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6096000" y="1296366"/>
            <a:ext cx="13519" cy="5561634"/>
          </a:xfrm>
          <a:prstGeom prst="line">
            <a:avLst/>
          </a:prstGeom>
          <a:ln w="34925">
            <a:solidFill>
              <a:srgbClr val="00A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6720" y="1563233"/>
            <a:ext cx="210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smtClean="0"/>
              <a:t>For Developers</a:t>
            </a:r>
            <a:endParaRPr lang="tr-TR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518" y="1507793"/>
            <a:ext cx="540196" cy="563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49" y="1471043"/>
            <a:ext cx="442068" cy="5538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4389" y="1563233"/>
            <a:ext cx="1372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smtClean="0"/>
              <a:t>For Users</a:t>
            </a:r>
            <a:endParaRPr lang="tr-TR" sz="24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204652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04652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04652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204652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204652" y="466773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04652" y="516737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204652" y="574390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969" y="2415824"/>
            <a:ext cx="1190599" cy="467735"/>
          </a:xfrm>
          <a:prstGeom prst="rect">
            <a:avLst/>
          </a:prstGeom>
        </p:spPr>
      </p:pic>
      <p:sp>
        <p:nvSpPr>
          <p:cNvPr id="27" name="Isosceles Triangle 26"/>
          <p:cNvSpPr/>
          <p:nvPr/>
        </p:nvSpPr>
        <p:spPr>
          <a:xfrm rot="5400000">
            <a:off x="6617689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7689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6617689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6617689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602163" y="514803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6602163" y="5647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6602163" y="622420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7028950" y="2977412"/>
            <a:ext cx="408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E</a:t>
            </a:r>
            <a:r>
              <a:rPr lang="en-US" smtClean="0"/>
              <a:t>asier </a:t>
            </a:r>
            <a:r>
              <a:rPr lang="en-US"/>
              <a:t>to read / write (compared to </a:t>
            </a:r>
            <a:r>
              <a:rPr lang="tr-TR"/>
              <a:t> </a:t>
            </a:r>
            <a:r>
              <a:rPr lang="tr-TR" smtClean="0"/>
              <a:t>      </a:t>
            </a:r>
            <a:r>
              <a:rPr lang="en-US" smtClean="0"/>
              <a:t>)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7028948" y="3500917"/>
            <a:ext cx="315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OOP, </a:t>
            </a:r>
            <a:r>
              <a:rPr lang="tr-TR" smtClean="0"/>
              <a:t>High level data structures</a:t>
            </a: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7028948" y="4083819"/>
            <a:ext cx="309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Easier </a:t>
            </a:r>
            <a:r>
              <a:rPr lang="tr-TR"/>
              <a:t>to </a:t>
            </a:r>
            <a:r>
              <a:rPr lang="tr-TR" b="1">
                <a:solidFill>
                  <a:srgbClr val="00ACE6"/>
                </a:solidFill>
              </a:rPr>
              <a:t>debug</a:t>
            </a:r>
            <a:r>
              <a:rPr lang="tr-TR"/>
              <a:t> (via pdb, ipdb)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3422" y="5144580"/>
            <a:ext cx="4431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Hosted on GitHub &amp; robust branching model</a:t>
            </a:r>
            <a:endParaRPr lang="tr-TR"/>
          </a:p>
        </p:txBody>
      </p:sp>
      <p:sp>
        <p:nvSpPr>
          <p:cNvPr id="39" name="Rectangle 38"/>
          <p:cNvSpPr/>
          <p:nvPr/>
        </p:nvSpPr>
        <p:spPr>
          <a:xfrm>
            <a:off x="7013424" y="5615375"/>
            <a:ext cx="40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 smtClean="0">
                <a:solidFill>
                  <a:srgbClr val="00B0F0"/>
                </a:solidFill>
              </a:rPr>
              <a:t>Open-source</a:t>
            </a:r>
            <a:r>
              <a:rPr lang="tr-TR" smtClean="0"/>
              <a:t> development is encouraged</a:t>
            </a:r>
            <a:endParaRPr lang="tr-TR"/>
          </a:p>
        </p:txBody>
      </p:sp>
      <p:sp>
        <p:nvSpPr>
          <p:cNvPr id="40" name="Rectangle 39"/>
          <p:cNvSpPr/>
          <p:nvPr/>
        </p:nvSpPr>
        <p:spPr>
          <a:xfrm>
            <a:off x="7013423" y="6172106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[In progress] CI/CD, DevOps, Automated </a:t>
            </a:r>
            <a:r>
              <a:rPr lang="tr-TR" b="1" smtClean="0">
                <a:solidFill>
                  <a:srgbClr val="00B0F0"/>
                </a:solidFill>
              </a:rPr>
              <a:t>tests</a:t>
            </a:r>
            <a:endParaRPr lang="tr-TR" b="1">
              <a:solidFill>
                <a:srgbClr val="00B0F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247" y="2969591"/>
            <a:ext cx="273933" cy="359537"/>
          </a:xfrm>
          <a:prstGeom prst="rect">
            <a:avLst/>
          </a:prstGeom>
        </p:spPr>
      </p:pic>
      <p:sp>
        <p:nvSpPr>
          <p:cNvPr id="42" name="Isosceles Triangle 41"/>
          <p:cNvSpPr/>
          <p:nvPr/>
        </p:nvSpPr>
        <p:spPr>
          <a:xfrm rot="5400000">
            <a:off x="6602163" y="460458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7013422" y="4590822"/>
            <a:ext cx="328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Configuration files are </a:t>
            </a:r>
            <a:r>
              <a:rPr lang="tr-TR" b="1" smtClean="0">
                <a:solidFill>
                  <a:srgbClr val="00B0F0"/>
                </a:solidFill>
              </a:rPr>
              <a:t>inherited</a:t>
            </a:r>
            <a:endParaRPr lang="tr-TR" b="1">
              <a:solidFill>
                <a:srgbClr val="00B0F0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>
            <a:off x="204652" y="622420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20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4174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85195" y="1335772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chemeClr val="bg1"/>
                </a:solidFill>
              </a:rPr>
              <a:t>What ESM-Tools </a:t>
            </a:r>
            <a:r>
              <a:rPr lang="tr-TR" sz="3200" b="1" smtClean="0">
                <a:solidFill>
                  <a:schemeClr val="bg1"/>
                </a:solidFill>
              </a:rPr>
              <a:t>are / do</a:t>
            </a:r>
            <a:endParaRPr lang="tr-TR" sz="3200"/>
          </a:p>
        </p:txBody>
      </p:sp>
      <p:sp>
        <p:nvSpPr>
          <p:cNvPr id="15" name="TextBox 14"/>
          <p:cNvSpPr txBox="1"/>
          <p:nvPr/>
        </p:nvSpPr>
        <p:spPr>
          <a:xfrm>
            <a:off x="6180881" y="1335772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What ESM-Tools </a:t>
            </a:r>
            <a:r>
              <a:rPr lang="tr-TR" sz="3200" b="1" smtClean="0">
                <a:solidFill>
                  <a:schemeClr val="bg2">
                    <a:lumMod val="25000"/>
                  </a:schemeClr>
                </a:solidFill>
              </a:rPr>
              <a:t>are / </a:t>
            </a:r>
            <a:r>
              <a:rPr lang="en-US" sz="3200" b="1" smtClean="0">
                <a:solidFill>
                  <a:schemeClr val="bg2">
                    <a:lumMod val="25000"/>
                  </a:schemeClr>
                </a:solidFill>
              </a:rPr>
              <a:t>do </a:t>
            </a:r>
            <a:r>
              <a:rPr lang="en-US" sz="3200" b="1" u="sng">
                <a:solidFill>
                  <a:schemeClr val="bg2">
                    <a:lumMod val="25000"/>
                  </a:schemeClr>
                </a:solidFill>
              </a:rPr>
              <a:t>not</a:t>
            </a:r>
            <a:endParaRPr lang="tr-TR" sz="3200" u="sng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7" y="2069984"/>
            <a:ext cx="57526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unified</a:t>
            </a:r>
            <a:r>
              <a:rPr lang="en-US"/>
              <a:t> infrastructure for ESM </a:t>
            </a:r>
            <a:r>
              <a:rPr lang="en-US" smtClean="0"/>
              <a:t>modelling</a:t>
            </a:r>
            <a:endParaRPr lang="tr-TR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mtClean="0"/>
              <a:t>B</a:t>
            </a:r>
            <a:r>
              <a:rPr lang="en-US" smtClean="0"/>
              <a:t>uild </a:t>
            </a:r>
            <a:r>
              <a:rPr lang="en-US"/>
              <a:t>the </a:t>
            </a:r>
            <a:r>
              <a:rPr lang="en-US" smtClean="0"/>
              <a:t>model</a:t>
            </a:r>
            <a:r>
              <a:rPr lang="tr-TR" smtClean="0"/>
              <a:t>s</a:t>
            </a:r>
            <a:r>
              <a:rPr lang="en-US" smtClean="0"/>
              <a:t> </a:t>
            </a:r>
            <a:r>
              <a:rPr lang="en-US" b="1" smtClean="0"/>
              <a:t>without</a:t>
            </a:r>
            <a:r>
              <a:rPr lang="en-US" smtClean="0"/>
              <a:t> </a:t>
            </a:r>
            <a:r>
              <a:rPr lang="en-US"/>
              <a:t>knowing the details of the HPC </a:t>
            </a:r>
            <a:r>
              <a:rPr lang="en-US" smtClean="0"/>
              <a:t>system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smtClean="0"/>
              <a:t>great for education, new colleagues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Run</a:t>
            </a:r>
            <a:r>
              <a:rPr lang="en-US"/>
              <a:t> your simulation as easy as </a:t>
            </a:r>
            <a:r>
              <a:rPr lang="en-US" smtClean="0"/>
              <a:t>possible</a:t>
            </a:r>
            <a:endParaRPr lang="tr-TR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One interface: </a:t>
            </a:r>
            <a:r>
              <a:rPr lang="en-US"/>
              <a:t>standardize the modelling process for all of your models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One software to rule them all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mtClean="0"/>
              <a:t>Provide </a:t>
            </a:r>
            <a:r>
              <a:rPr lang="en-US" b="1"/>
              <a:t>easy</a:t>
            </a:r>
            <a:r>
              <a:rPr lang="en-US"/>
              <a:t> to read/write </a:t>
            </a:r>
            <a:r>
              <a:rPr lang="en-US" b="1"/>
              <a:t>YAML</a:t>
            </a:r>
            <a:r>
              <a:rPr lang="en-US"/>
              <a:t> based configuration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mtClean="0"/>
              <a:t>Generate </a:t>
            </a:r>
            <a:r>
              <a:rPr lang="en-US"/>
              <a:t>a </a:t>
            </a:r>
            <a:r>
              <a:rPr lang="en-US" b="1"/>
              <a:t>log</a:t>
            </a:r>
            <a:r>
              <a:rPr lang="en-US"/>
              <a:t> </a:t>
            </a:r>
            <a:r>
              <a:rPr lang="en-US" smtClean="0"/>
              <a:t>documentation</a:t>
            </a:r>
            <a:r>
              <a:rPr lang="tr-TR" smtClean="0"/>
              <a:t>, easy </a:t>
            </a:r>
            <a:r>
              <a:rPr lang="tr-TR" b="1" smtClean="0"/>
              <a:t>monitoring</a:t>
            </a:r>
            <a:endParaRPr lang="en-US" b="1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Organize</a:t>
            </a:r>
            <a:r>
              <a:rPr lang="en-US" smtClean="0"/>
              <a:t> </a:t>
            </a:r>
            <a:r>
              <a:rPr lang="en-US"/>
              <a:t>files </a:t>
            </a:r>
            <a:r>
              <a:rPr lang="tr-TR" smtClean="0"/>
              <a:t>&amp;</a:t>
            </a:r>
            <a:r>
              <a:rPr lang="en-US" smtClean="0"/>
              <a:t> </a:t>
            </a:r>
            <a:r>
              <a:rPr lang="en-US"/>
              <a:t>directories (eg. input, forcing, output, log, executables, </a:t>
            </a:r>
            <a:r>
              <a:rPr lang="en-US" smtClean="0"/>
              <a:t>...)</a:t>
            </a:r>
            <a:r>
              <a:rPr lang="tr-TR" smtClean="0"/>
              <a:t>, </a:t>
            </a:r>
            <a:r>
              <a:rPr lang="tr-TR" b="1" smtClean="0"/>
              <a:t>archieve</a:t>
            </a:r>
            <a:r>
              <a:rPr lang="tr-TR" smtClean="0"/>
              <a:t> or </a:t>
            </a:r>
            <a:r>
              <a:rPr lang="tr-TR" b="1" smtClean="0"/>
              <a:t>clean</a:t>
            </a:r>
            <a:r>
              <a:rPr lang="tr-TR" smtClean="0"/>
              <a:t> your simulations.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81195" y="2069984"/>
            <a:ext cx="57526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mtClean="0"/>
              <a:t>A new model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mtClean="0"/>
              <a:t>A new coupler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mtClean="0"/>
              <a:t>A new imperative programming language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Change the model code / build process</a:t>
            </a:r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974089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0824" y="1991701"/>
            <a:ext cx="6061176" cy="880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Recap: Aim &amp; Motivation</a:t>
            </a:r>
            <a:endParaRPr lang="tr-TR" sz="4800" b="1"/>
          </a:p>
        </p:txBody>
      </p:sp>
      <p:sp>
        <p:nvSpPr>
          <p:cNvPr id="13" name="Oval 1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>
                <a:solidFill>
                  <a:prstClr val="white"/>
                </a:solidFill>
              </a:rPr>
              <a:t>      Contact &amp; Community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8921" y="3910376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tr-TR" sz="2000" b="1" smtClean="0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www.esm-tools.net</a:t>
            </a:r>
            <a:endParaRPr lang="tr-TR" sz="2000" b="1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8925" y="6045104"/>
            <a:ext cx="177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ESMTools</a:t>
            </a:r>
            <a:endParaRPr lang="en-US" sz="2400" b="1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04" y="3914723"/>
            <a:ext cx="485783" cy="4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7" y="5108039"/>
            <a:ext cx="486000" cy="39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7" y="2856821"/>
            <a:ext cx="486000" cy="4728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88921" y="2893187"/>
            <a:ext cx="1006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https://</a:t>
            </a:r>
            <a:r>
              <a:rPr lang="tr-TR" sz="2000" b="1" smtClean="0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esm-tools.readthedocs.io</a:t>
            </a:r>
            <a:endParaRPr lang="tr-TR" sz="2000" b="1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8921" y="489427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@ToolsEsm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87" y="6095256"/>
            <a:ext cx="1282715" cy="287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87" y="1655536"/>
            <a:ext cx="486000" cy="4698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8920" y="1654386"/>
            <a:ext cx="5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10"/>
              </a:rPr>
              <a:t>https://</a:t>
            </a:r>
            <a:r>
              <a:rPr lang="tr-TR" sz="2000" b="1" smtClean="0">
                <a:solidFill>
                  <a:prstClr val="black"/>
                </a:solidFill>
                <a:latin typeface="Consolas" panose="020B0609020204030204" pitchFamily="49" charset="0"/>
                <a:hlinkClick r:id="rId10"/>
              </a:rPr>
              <a:t>github.com/esm-tools</a:t>
            </a:r>
            <a:endParaRPr lang="tr-TR" sz="2000" b="1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b="1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 b="1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 smtClean="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https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://</a:t>
            </a:r>
            <a:r>
              <a:rPr lang="tr-TR" sz="1200" smtClean="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github.com/esm-tools/esm_tools/discussions</a:t>
            </a:r>
            <a:endParaRPr lang="tr-T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 smtClean="0">
                <a:solidFill>
                  <a:prstClr val="black"/>
                </a:solidFill>
                <a:latin typeface="Consolas" panose="020B0609020204030204" pitchFamily="49" charset="0"/>
                <a:hlinkClick r:id="rId12"/>
              </a:rPr>
              <a:t>https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2"/>
              </a:rPr>
              <a:t>://</a:t>
            </a:r>
            <a:r>
              <a:rPr lang="tr-TR" sz="1200" smtClean="0">
                <a:solidFill>
                  <a:prstClr val="black"/>
                </a:solidFill>
                <a:latin typeface="Consolas" panose="020B0609020204030204" pitchFamily="49" charset="0"/>
                <a:hlinkClick r:id="rId12"/>
              </a:rPr>
              <a:t>github.com/esm-tools/esm_tools/issues</a:t>
            </a:r>
            <a:r>
              <a:rPr lang="tr-TR" sz="12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tr-TR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tr-TR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2619" y="1746131"/>
            <a:ext cx="4843270" cy="262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6693408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1" y="223649"/>
            <a:ext cx="902369" cy="90236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</a:t>
            </a:r>
            <a:r>
              <a:rPr lang="tr-TR" sz="1000" smtClean="0"/>
              <a:t>2 </a:t>
            </a:r>
            <a:r>
              <a:rPr lang="tr-TR" sz="1000" smtClean="0"/>
              <a:t>/ 23</a:t>
            </a:r>
            <a:endParaRPr lang="tr-TR" sz="1000"/>
          </a:p>
        </p:txBody>
      </p:sp>
      <p:sp>
        <p:nvSpPr>
          <p:cNvPr id="5" name="TextBox 4"/>
          <p:cNvSpPr txBox="1"/>
          <p:nvPr/>
        </p:nvSpPr>
        <p:spPr>
          <a:xfrm>
            <a:off x="6949439" y="4499840"/>
            <a:ext cx="405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>
                <a:solidFill>
                  <a:srgbClr val="00B0F0"/>
                </a:solidFill>
                <a:hlinkClick r:id="rId15"/>
              </a:rPr>
              <a:t>https://gmd.copernicus.org/articles/14/4051/2021</a:t>
            </a:r>
            <a:r>
              <a:rPr lang="tr-TR" sz="1400" smtClean="0">
                <a:solidFill>
                  <a:srgbClr val="00B0F0"/>
                </a:solidFill>
                <a:hlinkClick r:id="rId15"/>
              </a:rPr>
              <a:t>/</a:t>
            </a:r>
            <a:r>
              <a:rPr lang="tr-TR" sz="1400" smtClean="0">
                <a:solidFill>
                  <a:srgbClr val="00B0F0"/>
                </a:solidFill>
              </a:rPr>
              <a:t> </a:t>
            </a:r>
            <a:endParaRPr lang="tr-TR" sz="140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9439" y="4894274"/>
            <a:ext cx="5322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cs typeface="Calibri"/>
              </a:rPr>
              <a:t>Barbi </a:t>
            </a:r>
            <a:r>
              <a:rPr lang="en-US" sz="1400" i="1">
                <a:cs typeface="Calibri"/>
              </a:rPr>
              <a:t>et. al.</a:t>
            </a:r>
            <a:r>
              <a:rPr lang="en-US" sz="1400">
                <a:cs typeface="Calibri"/>
              </a:rPr>
              <a:t>, GMD (2021): </a:t>
            </a:r>
            <a:r>
              <a:rPr lang="en-US" sz="1400">
                <a:hlinkClick r:id="rId16"/>
              </a:rPr>
              <a:t>https://</a:t>
            </a:r>
            <a:r>
              <a:rPr lang="en-US" sz="1400" smtClean="0">
                <a:hlinkClick r:id="rId16"/>
              </a:rPr>
              <a:t>doi.org/10.5194/gmd-14-4051-2021</a:t>
            </a:r>
            <a:endParaRPr lang="tr-TR" sz="1400" smtClean="0"/>
          </a:p>
          <a:p>
            <a:endParaRPr lang="en-US" sz="1400" i="1">
              <a:cs typeface="Calibri"/>
            </a:endParaRPr>
          </a:p>
          <a:p>
            <a:r>
              <a:rPr lang="en-US" sz="1400">
                <a:cs typeface="Calibri"/>
              </a:rPr>
              <a:t>Zenodo: </a:t>
            </a:r>
            <a:r>
              <a:rPr lang="en-US" sz="1400">
                <a:hlinkClick r:id="rId17"/>
              </a:rPr>
              <a:t>https://</a:t>
            </a:r>
            <a:r>
              <a:rPr lang="en-US" sz="1400" smtClean="0">
                <a:hlinkClick r:id="rId17"/>
              </a:rPr>
              <a:t>doi.org/10.5281/zenodo.5787476</a:t>
            </a:r>
            <a:r>
              <a:rPr lang="tr-TR" sz="140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6" y="2935223"/>
            <a:ext cx="5619180" cy="3836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885" y="2935223"/>
            <a:ext cx="6368115" cy="2871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>
                <a:solidFill>
                  <a:prstClr val="white"/>
                </a:solidFill>
              </a:rPr>
              <a:t>      Community: Issues and Discussions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65771" y="1466804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706904" y="1394247"/>
            <a:ext cx="199368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tr-TR" b="1" smtClean="0">
                <a:solidFill>
                  <a:srgbClr val="00B0F0"/>
                </a:solidFill>
              </a:rPr>
              <a:t>Open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to everyone </a:t>
            </a:r>
          </a:p>
          <a:p>
            <a:pPr>
              <a:spcAft>
                <a:spcPts val="600"/>
              </a:spcAft>
            </a:pPr>
            <a:r>
              <a:rPr lang="tr-TR" b="1" smtClean="0">
                <a:solidFill>
                  <a:srgbClr val="00B0F0"/>
                </a:solidFill>
              </a:rPr>
              <a:t>Single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platform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</a:t>
            </a:r>
            <a:r>
              <a:rPr lang="tr-TR" b="1" smtClean="0">
                <a:solidFill>
                  <a:srgbClr val="00B0F0"/>
                </a:solidFill>
              </a:rPr>
              <a:t>earchable</a:t>
            </a:r>
            <a:endParaRPr lang="tr-TR"/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A</a:t>
            </a:r>
            <a:r>
              <a:rPr lang="tr-TR" b="1" smtClean="0">
                <a:solidFill>
                  <a:srgbClr val="00B0F0"/>
                </a:solidFill>
              </a:rPr>
              <a:t>gile</a:t>
            </a:r>
            <a:endParaRPr lang="tr-TR" b="1">
              <a:solidFill>
                <a:srgbClr val="00B0F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362163" y="1850058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365771" y="2195275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65771" y="2543947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23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10258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OUTLINE: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0861" y="3309974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441215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What are ESM-Tools? </a:t>
            </a:r>
            <a:endParaRPr lang="tr-TR" sz="2400" b="1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Motivation &amp; Aim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Supported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Repository, Documentation,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721" y="3289668"/>
            <a:ext cx="8565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Introduction to YAML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Basic YAML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Brief overview of ESM-Tools Extended YAML Syntax</a:t>
            </a: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721" y="4448426"/>
            <a:ext cx="80786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Lets’s Get Started: (Hands-on introduction)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/>
              <a:t>Install ESM-Tools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/>
              <a:t>Troubleshooting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/>
              <a:t>Installed programs, command-line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/>
              <a:t>Brief overview of the folders and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91" y="4455767"/>
            <a:ext cx="479940" cy="479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3309974"/>
            <a:ext cx="489600" cy="48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1592916"/>
            <a:ext cx="489600" cy="48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31" y="2677196"/>
            <a:ext cx="540000" cy="540000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</a:t>
            </a:r>
            <a:r>
              <a:rPr lang="tr-TR" sz="1000" smtClean="0"/>
              <a:t> </a:t>
            </a:r>
            <a:r>
              <a:rPr lang="tr-TR" sz="1000" smtClean="0"/>
              <a:t>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29901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OUTLINE: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smtClean="0">
                <a:solidFill>
                  <a:prstClr val="white"/>
                </a:solidFill>
              </a:rPr>
              <a:t>4</a:t>
            </a:r>
            <a:endParaRPr lang="tr-TR" sz="2800" b="1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ESM-Tools Terminology</a:t>
            </a:r>
            <a:endParaRPr lang="tr-TR" sz="2400" b="1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Configuration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Runscripts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Feature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Compilation 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.run files</a:t>
            </a:r>
            <a:endParaRPr lang="tr-TR" sz="2000" smtClean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1515357"/>
            <a:ext cx="479940" cy="4799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96" y="1505697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</a:t>
            </a:r>
            <a:r>
              <a:rPr lang="tr-TR" sz="1000" smtClean="0"/>
              <a:t> </a:t>
            </a:r>
            <a:r>
              <a:rPr lang="tr-TR" sz="1000" smtClean="0"/>
              <a:t>/ 23</a:t>
            </a:r>
            <a:endParaRPr lang="tr-TR" sz="1000"/>
          </a:p>
        </p:txBody>
      </p:sp>
      <p:sp>
        <p:nvSpPr>
          <p:cNvPr id="14" name="Oval 13"/>
          <p:cNvSpPr/>
          <p:nvPr/>
        </p:nvSpPr>
        <p:spPr>
          <a:xfrm>
            <a:off x="520861" y="443799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smtClean="0">
                <a:solidFill>
                  <a:prstClr val="white"/>
                </a:solidFill>
              </a:rPr>
              <a:t>5</a:t>
            </a:r>
            <a:endParaRPr lang="tr-TR" sz="2800" b="1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1721" y="4437998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Hands-on Practice with FESOM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Briefing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Install FESOM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Write our (very basic) first runscript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Check run and verify our settings.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Submit </a:t>
            </a:r>
            <a:r>
              <a:rPr lang="tr-TR" sz="2000" smtClean="0">
                <a:solidFill>
                  <a:prstClr val="black"/>
                </a:solidFill>
              </a:rPr>
              <a:t>our </a:t>
            </a:r>
            <a:r>
              <a:rPr lang="tr-TR" sz="2000" smtClean="0">
                <a:solidFill>
                  <a:prstClr val="black"/>
                </a:solidFill>
              </a:rPr>
              <a:t>simulation</a:t>
            </a:r>
            <a:endParaRPr lang="tr-TR" sz="200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Monitor and check our simulation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4437998"/>
            <a:ext cx="479940" cy="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OUTLINE: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0860" y="1515600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6</a:t>
            </a:r>
            <a:endParaRPr lang="tr-TR" sz="2800" b="1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2400" y="1515600"/>
            <a:ext cx="6840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ESM-Tools extended YAML syntax &amp; operations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Finished YAML config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Declaring and accessing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Switches, adds, removes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Arithmetic, Math and calendar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Namelist changes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YAML hierarchy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68" y="1515600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</a:t>
            </a:r>
            <a:r>
              <a:rPr lang="tr-TR" sz="1000" smtClean="0"/>
              <a:t> </a:t>
            </a:r>
            <a:r>
              <a:rPr lang="tr-TR" sz="1000" smtClean="0"/>
              <a:t>/ 23</a:t>
            </a:r>
            <a:endParaRPr lang="tr-TR" sz="1000"/>
          </a:p>
        </p:txBody>
      </p:sp>
      <p:sp>
        <p:nvSpPr>
          <p:cNvPr id="10" name="Oval 9"/>
          <p:cNvSpPr/>
          <p:nvPr/>
        </p:nvSpPr>
        <p:spPr>
          <a:xfrm>
            <a:off x="520860" y="3944273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smtClean="0">
                <a:solidFill>
                  <a:prstClr val="white"/>
                </a:solidFill>
              </a:rPr>
              <a:t>7</a:t>
            </a:r>
            <a:endParaRPr lang="tr-TR" sz="2800" b="1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2400" y="3944273"/>
            <a:ext cx="6840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Workflow Manager and Offline Coupling</a:t>
            </a:r>
            <a:endParaRPr lang="tr-TR" sz="2400" b="1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...</a:t>
            </a:r>
            <a:endParaRPr lang="tr-TR" sz="200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960329">
            <a:off x="138937" y="2968444"/>
            <a:ext cx="11632387" cy="677108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 smtClean="0">
                <a:solidFill>
                  <a:srgbClr val="FF0000"/>
                </a:solidFill>
              </a:rPr>
              <a:t>TODO: Fill chapter 7, Miguel</a:t>
            </a:r>
            <a:endParaRPr lang="tr-TR" sz="3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3" y="252788"/>
            <a:ext cx="68406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TODO: Runscripts and YAML files in more detail</a:t>
            </a:r>
          </a:p>
          <a:p>
            <a:pPr lvl="1"/>
            <a:r>
              <a:rPr lang="tr-TR" sz="2000" smtClean="0">
                <a:solidFill>
                  <a:prstClr val="black"/>
                </a:solidFill>
              </a:rPr>
              <a:t>+++ Directory </a:t>
            </a:r>
            <a:r>
              <a:rPr lang="tr-TR" sz="2000" smtClean="0">
                <a:solidFill>
                  <a:prstClr val="black"/>
                </a:solidFill>
              </a:rPr>
              <a:t>structure</a:t>
            </a:r>
          </a:p>
          <a:p>
            <a:pPr lvl="1"/>
            <a:r>
              <a:rPr lang="tr-TR" sz="2000" smtClean="0">
                <a:solidFill>
                  <a:prstClr val="black"/>
                </a:solidFill>
              </a:rPr>
              <a:t>+++ YAML </a:t>
            </a:r>
            <a:r>
              <a:rPr lang="tr-TR" sz="2000" smtClean="0">
                <a:solidFill>
                  <a:prstClr val="black"/>
                </a:solidFill>
              </a:rPr>
              <a:t>commands and common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44" y="3464594"/>
            <a:ext cx="6840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>
                <a:solidFill>
                  <a:prstClr val="black"/>
                </a:solidFill>
              </a:rPr>
              <a:t>AWI-ESM 2 coupled system</a:t>
            </a:r>
          </a:p>
          <a:p>
            <a:endParaRPr lang="tr-TR">
              <a:solidFill>
                <a:prstClr val="black"/>
              </a:solidFill>
            </a:endParaRPr>
          </a:p>
          <a:p>
            <a:r>
              <a:rPr lang="tr-TR" smtClean="0">
                <a:solidFill>
                  <a:prstClr val="black"/>
                </a:solidFill>
              </a:rPr>
              <a:t>Important Concepts slide:</a:t>
            </a:r>
          </a:p>
          <a:p>
            <a:pPr marL="342900" indent="-342900">
              <a:buFontTx/>
              <a:buChar char="-"/>
            </a:pPr>
            <a:r>
              <a:rPr lang="tr-TR" smtClean="0">
                <a:solidFill>
                  <a:prstClr val="black"/>
                </a:solidFill>
              </a:rPr>
              <a:t>Miguel will share on GitHub</a:t>
            </a:r>
          </a:p>
          <a:p>
            <a:pPr marL="342900" indent="-342900">
              <a:buFontTx/>
              <a:buChar char="-"/>
            </a:pPr>
            <a:endParaRPr lang="tr-TR" smtClean="0">
              <a:solidFill>
                <a:prstClr val="black"/>
              </a:solidFill>
            </a:endParaRPr>
          </a:p>
          <a:p>
            <a:r>
              <a:rPr lang="tr-TR" smtClean="0">
                <a:solidFill>
                  <a:prstClr val="black"/>
                </a:solidFill>
              </a:rPr>
              <a:t>Fesom restarts, </a:t>
            </a:r>
            <a:r>
              <a:rPr lang="tr-TR" b="1" smtClean="0">
                <a:solidFill>
                  <a:prstClr val="black"/>
                </a:solidFill>
              </a:rPr>
              <a:t>branch-off </a:t>
            </a:r>
            <a:r>
              <a:rPr lang="tr-TR" smtClean="0">
                <a:solidFill>
                  <a:prstClr val="black"/>
                </a:solidFill>
              </a:rPr>
              <a:t>experiment (Dirk’s slides), 2 day simulation and restart from finished simulation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044" y="1771823"/>
            <a:ext cx="85771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Final part of day 1: Introduction to coupled setups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Overview: online vs offline coupling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Overview of sample YAMLs: AWI-ESM, model YAML 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60329">
            <a:off x="138937" y="2676056"/>
            <a:ext cx="11632387" cy="126188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 smtClean="0">
                <a:solidFill>
                  <a:srgbClr val="FF0000"/>
                </a:solidFill>
              </a:rPr>
              <a:t>TODO: </a:t>
            </a:r>
          </a:p>
          <a:p>
            <a:pPr algn="ctr"/>
            <a:r>
              <a:rPr lang="tr-TR" sz="3800" b="1" smtClean="0">
                <a:solidFill>
                  <a:srgbClr val="FF0000"/>
                </a:solidFill>
              </a:rPr>
              <a:t>These were some notes. Maybe we can remove these</a:t>
            </a:r>
            <a:endParaRPr lang="tr-TR" sz="3800" b="1">
              <a:solidFill>
                <a:srgbClr val="FF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6 </a:t>
            </a:r>
            <a:r>
              <a:rPr lang="tr-TR" sz="1000" smtClean="0"/>
              <a:t>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629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1038" y="2054655"/>
            <a:ext cx="5360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https://github.com/esm-tools/workshops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Before we start: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562701" y="209008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2701" y="294287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1038" y="2911303"/>
            <a:ext cx="4930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smtClean="0"/>
              <a:t>Presentations, runscripts, exercises, ...</a:t>
            </a:r>
            <a:endParaRPr lang="tr-TR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33" y="211397"/>
            <a:ext cx="616796" cy="8735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1038" y="3764098"/>
            <a:ext cx="40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</a:t>
            </a:r>
            <a:r>
              <a:rPr lang="tr-TR" sz="2400" smtClean="0"/>
              <a:t>github.com/esm-tools</a:t>
            </a:r>
            <a:endParaRPr lang="tr-TR" sz="24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62701" y="379952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1038" y="4624599"/>
            <a:ext cx="681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https://github.com/esm-tools/esm_tools/discussions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562701" y="46600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7</a:t>
            </a:r>
            <a:r>
              <a:rPr lang="tr-TR" sz="1000" smtClean="0"/>
              <a:t> </a:t>
            </a:r>
            <a:r>
              <a:rPr lang="tr-TR" sz="1000" smtClean="0"/>
              <a:t>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31227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9870" y="1489753"/>
          <a:ext cx="115892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=""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=""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=""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0632641"/>
                  </a:ext>
                </a:extLst>
              </a:tr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pre-2019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First version of the tools written in </a:t>
                      </a:r>
                      <a:r>
                        <a:rPr lang="en-GB" sz="1600" b="1" dirty="0" err="1"/>
                        <a:t>ksh</a:t>
                      </a:r>
                      <a:r>
                        <a:rPr lang="en-GB" sz="1600" dirty="0"/>
                        <a:t> with to support AWI couple setups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Dirk </a:t>
                      </a:r>
                      <a:r>
                        <a:rPr lang="en-GB" sz="1600" dirty="0" err="1"/>
                        <a:t>Barbi</a:t>
                      </a:r>
                      <a:r>
                        <a:rPr lang="en-GB" sz="1600" dirty="0"/>
                        <a:t/>
                      </a:r>
                      <a:br>
                        <a:rPr lang="en-GB" sz="1600" dirty="0"/>
                      </a:br>
                      <a:r>
                        <a:rPr lang="en-GB" sz="1600" dirty="0"/>
                        <a:t>Nadine Wieters</a:t>
                      </a:r>
                    </a:p>
                    <a:p>
                      <a:r>
                        <a:rPr lang="en-GB" sz="1600" dirty="0"/>
                        <a:t>Luisa </a:t>
                      </a:r>
                      <a:r>
                        <a:rPr lang="en-GB" sz="1600" dirty="0" err="1"/>
                        <a:t>Cristini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="" xmlns:a16="http://schemas.microsoft.com/office/drawing/2014/main" id="{E04C80DE-6A26-5CE4-A3BE-B287E47340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9870" y="3274445"/>
          <a:ext cx="1158924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=""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=""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=""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Summer 2019-Spring 2020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3.1: Translating all the functionality to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More modular and generalized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Separation of concerns (functionality in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, model-specific in </a:t>
                      </a:r>
                      <a:r>
                        <a:rPr lang="en-GB" sz="1600" b="1" dirty="0" err="1">
                          <a:solidFill>
                            <a:schemeClr val="tx1"/>
                          </a:solidFill>
                        </a:rPr>
                        <a:t>yaml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Support for AWI coupled systems and FOCI (GEOMAR)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848509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="" xmlns:a16="http://schemas.microsoft.com/office/drawing/2014/main" id="{0E76D31D-A97A-025C-6AF1-7BB5722B99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376" y="5047085"/>
          <a:ext cx="11589247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=""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=""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=""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Spring 2020-Spring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4.0 (April 2020): finishing off most of the Python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5.0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(December 2020): new models and features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AWI-ESM-2 (ECHAM6 + FESOM2)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FOCI (ECHAM6 + NEMO4) and FOCI-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OpenIFS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 (OpenIFS43 + NEMO4)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AWI-CM-3 (OpenIFS43 + FESOM2)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74103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4E46EA-DF6A-D5E3-DEF6-8DB7EBF6905D}"/>
              </a:ext>
            </a:extLst>
          </p:cNvPr>
          <p:cNvSpPr txBox="1"/>
          <p:nvPr/>
        </p:nvSpPr>
        <p:spPr>
          <a:xfrm rot="20700000">
            <a:off x="7330814" y="6008669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0C701B-BBB0-F751-6975-160B59712296}"/>
              </a:ext>
            </a:extLst>
          </p:cNvPr>
          <p:cNvSpPr txBox="1"/>
          <p:nvPr/>
        </p:nvSpPr>
        <p:spPr>
          <a:xfrm rot="20700000">
            <a:off x="7330815" y="4074955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82E750-208E-9DEC-5FF7-142882D5FD9B}"/>
              </a:ext>
            </a:extLst>
          </p:cNvPr>
          <p:cNvSpPr txBox="1"/>
          <p:nvPr/>
        </p:nvSpPr>
        <p:spPr>
          <a:xfrm rot="20700000">
            <a:off x="7330814" y="2727744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</a:t>
            </a:r>
            <a:r>
              <a:rPr lang="tr-TR" sz="1000" smtClean="0"/>
              <a:t> </a:t>
            </a:r>
            <a:r>
              <a:rPr lang="tr-TR" sz="1000" smtClean="0"/>
              <a:t>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20703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="" xmlns:a16="http://schemas.microsoft.com/office/drawing/2014/main" id="{E7E66515-F1DE-178E-A84A-B5FCB0CB9A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9870" y="2005721"/>
          <a:ext cx="115892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=""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=""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=""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Spring 2021 – end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6.0: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Workflow manager and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offline coupling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VILMA-PISM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Stability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Focus on the end user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All packages in one single repository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CI, automatic testing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Production runs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="" xmlns:a16="http://schemas.microsoft.com/office/drawing/2014/main" id="{CFFB52C9-14BB-C781-81A9-99BB8BD400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9870" y="4208406"/>
          <a:ext cx="1158924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=""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=""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=""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Clean the Python code (refactorizations)  -&gt;  adding transparency to the “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blackbox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Encourage advance users to contribute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Community building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848509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9870" y="1489753"/>
          <a:ext cx="11589247" cy="51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=""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=""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=""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06326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301DF9-28A3-4B00-8591-B5926CDE80E7}"/>
              </a:ext>
            </a:extLst>
          </p:cNvPr>
          <p:cNvSpPr txBox="1"/>
          <p:nvPr/>
        </p:nvSpPr>
        <p:spPr>
          <a:xfrm rot="20700000">
            <a:off x="6277938" y="2958958"/>
            <a:ext cx="301678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user-friendliness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A58AFB-4019-4190-3951-5A0E14B40F76}"/>
              </a:ext>
            </a:extLst>
          </p:cNvPr>
          <p:cNvSpPr txBox="1"/>
          <p:nvPr/>
        </p:nvSpPr>
        <p:spPr>
          <a:xfrm rot="20700000">
            <a:off x="6270025" y="5578220"/>
            <a:ext cx="34812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advance user friendly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</a:t>
            </a:r>
            <a:r>
              <a:rPr lang="tr-TR" sz="1000" smtClean="0"/>
              <a:t> </a:t>
            </a:r>
            <a:r>
              <a:rPr lang="tr-TR" sz="1000" smtClean="0"/>
              <a:t>/ 23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5858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1962</Words>
  <Application>Microsoft Office PowerPoint</Application>
  <PresentationFormat>Widescreen</PresentationFormat>
  <Paragraphs>495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맑은 고딕</vt:lpstr>
      <vt:lpstr>Arial</vt:lpstr>
      <vt:lpstr>Bahnschrift Condensed</vt:lpstr>
      <vt:lpstr>Calibri</vt:lpstr>
      <vt:lpstr>Calibri Light</vt:lpstr>
      <vt:lpstr>Consolas</vt:lpstr>
      <vt:lpstr>Courier New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Deniz Ural</cp:lastModifiedBy>
  <cp:revision>304</cp:revision>
  <dcterms:created xsi:type="dcterms:W3CDTF">2022-04-14T07:17:36Z</dcterms:created>
  <dcterms:modified xsi:type="dcterms:W3CDTF">2022-04-19T09:45:51Z</dcterms:modified>
</cp:coreProperties>
</file>