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A7B1-2A8C-4BD0-9651-799FDF9028A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BC282-3B8A-4C44-8780-7FA3AB14F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19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Deniz: split to another powerpoint file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94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8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67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8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8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7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05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6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4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0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94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3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smtClean="0">
                <a:solidFill>
                  <a:prstClr val="white"/>
                </a:solidFill>
              </a:rPr>
              <a:t>Introduction to YAML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2902" y="536014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Basic YAML Syntax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Brief overview of ESM-Tools Extended YAML Syntax</a:t>
            </a:r>
            <a:endParaRPr lang="tr-TR" sz="2400">
              <a:solidFill>
                <a:srgbClr val="00ACE6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 </a:t>
            </a:r>
            <a:r>
              <a:rPr lang="tr-TR" sz="1000" smtClean="0"/>
              <a:t>/ </a:t>
            </a:r>
            <a:r>
              <a:rPr lang="tr-TR" sz="1000"/>
              <a:t>6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3107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4247296"/>
            <a:ext cx="603885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Introduction to YAML:</a:t>
            </a:r>
            <a:endParaRPr lang="tr-TR" sz="4800" b="1"/>
          </a:p>
        </p:txBody>
      </p:sp>
      <p:sp>
        <p:nvSpPr>
          <p:cNvPr id="10" name="TextBox 9"/>
          <p:cNvSpPr txBox="1"/>
          <p:nvPr/>
        </p:nvSpPr>
        <p:spPr>
          <a:xfrm>
            <a:off x="981456" y="1314030"/>
            <a:ext cx="7688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How to </a:t>
            </a:r>
            <a:r>
              <a:rPr lang="tr-TR" b="1" smtClean="0">
                <a:solidFill>
                  <a:srgbClr val="00B0F0"/>
                </a:solidFill>
              </a:rPr>
              <a:t>save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the configuration and </a:t>
            </a:r>
            <a:r>
              <a:rPr lang="tr-TR" b="1" smtClean="0">
                <a:solidFill>
                  <a:srgbClr val="00B0F0"/>
                </a:solidFill>
              </a:rPr>
              <a:t>transfer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it across different apps and machines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Serialization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&amp; </a:t>
            </a:r>
            <a:r>
              <a:rPr lang="tr-TR" b="1" smtClean="0">
                <a:solidFill>
                  <a:srgbClr val="00B0F0"/>
                </a:solidFill>
              </a:rPr>
              <a:t>Deserialization</a:t>
            </a:r>
          </a:p>
          <a:p>
            <a:pPr>
              <a:lnSpc>
                <a:spcPct val="200000"/>
              </a:lnSpc>
            </a:pPr>
            <a:r>
              <a:rPr lang="tr-TR" smtClean="0"/>
              <a:t>Binary vs </a:t>
            </a:r>
            <a:r>
              <a:rPr lang="tr-TR" b="1" smtClean="0">
                <a:solidFill>
                  <a:srgbClr val="00B0F0"/>
                </a:solidFill>
              </a:rPr>
              <a:t>Text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(human-readable)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Easy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to read &amp; write</a:t>
            </a:r>
          </a:p>
          <a:p>
            <a:pPr>
              <a:lnSpc>
                <a:spcPct val="200000"/>
              </a:lnSpc>
            </a:pPr>
            <a:r>
              <a:rPr lang="tr-TR" smtClean="0"/>
              <a:t>3 standards exist: XML, JSON, YAML</a:t>
            </a:r>
            <a:endParaRPr lang="tr-TR"/>
          </a:p>
        </p:txBody>
      </p:sp>
      <p:sp>
        <p:nvSpPr>
          <p:cNvPr id="8" name="Isosceles Triangle 7"/>
          <p:cNvSpPr/>
          <p:nvPr/>
        </p:nvSpPr>
        <p:spPr>
          <a:xfrm rot="5400000">
            <a:off x="488116" y="157767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88116" y="212542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488116" y="2673174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88116" y="322092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88116" y="3768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2 </a:t>
            </a:r>
            <a:r>
              <a:rPr lang="tr-TR" sz="1000" smtClean="0"/>
              <a:t>/ </a:t>
            </a:r>
            <a:r>
              <a:rPr lang="tr-TR" sz="1000"/>
              <a:t>6</a:t>
            </a:r>
            <a:endParaRPr lang="tr-TR"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16" y="3702563"/>
            <a:ext cx="477368" cy="5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5" y="6092136"/>
            <a:ext cx="380800" cy="539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4623" y="6038635"/>
            <a:ext cx="379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Use space (eg. 4 </a:t>
            </a:r>
            <a:r>
              <a:rPr lang="tr-TR" smtClean="0"/>
              <a:t>spaces) </a:t>
            </a:r>
            <a:r>
              <a:rPr lang="tr-TR" smtClean="0"/>
              <a:t>instead of tab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7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841513"/>
            <a:ext cx="4145280" cy="5632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===========================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This is a sample YAML file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===========================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integer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one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integer key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PalMod_Date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2022-04-20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date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another_date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'2020-03-09'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note the quotes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golden_ratio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1.6180339887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float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3.14159265359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pi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float key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list: one item per line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shopping_lists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tofu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beer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apples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inline lists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models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"echam"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"fesom"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"pism"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dictionary, map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foo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bar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fizz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buzz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666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8960" y="841503"/>
            <a:ext cx="5506720" cy="60016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fname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"data.yaml"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choose a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loader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yaml.BaseLoader  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basic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loader = yaml.FullLoader  # more advanced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Opend and deserialize the YAML file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(fname,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"rt"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yaml_file: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yaml_data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yaml.load(yaml_file, Loader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loader)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Print the information about the deserialized data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"Type of the loaded data is: 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(yaml_data),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"Contents of the YAML file:"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"--------------------------"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 yaml.dump(yaml_data, indent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iterate over the items and print them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width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40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key, value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yaml_data.items():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(key)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:40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  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(key)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(value)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:40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  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(value)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"PalMod_Date"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"foo"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"bar"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"fizz"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"buzz"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"models"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12192000" cy="762008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600" b="1" smtClean="0"/>
              <a:t>  Hands-on introduction:</a:t>
            </a:r>
            <a:endParaRPr lang="tr-TR" sz="36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00" y="69916"/>
            <a:ext cx="622180" cy="622180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/>
              <a:t>6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9840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" y="1274116"/>
            <a:ext cx="3992880" cy="3816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100" smtClean="0">
                <a:latin typeface="Consolas" panose="020B0609020204030204" pitchFamily="49" charset="0"/>
              </a:rPr>
              <a:t>Type of the loaded data is:  &lt;class '</a:t>
            </a:r>
            <a:r>
              <a:rPr lang="tr-TR" sz="1100" b="1" smtClean="0">
                <a:latin typeface="Consolas" panose="020B0609020204030204" pitchFamily="49" charset="0"/>
              </a:rPr>
              <a:t>dict</a:t>
            </a:r>
            <a:r>
              <a:rPr lang="tr-TR" sz="1100" smtClean="0">
                <a:latin typeface="Consolas" panose="020B0609020204030204" pitchFamily="49" charset="0"/>
              </a:rPr>
              <a:t>'&gt;</a:t>
            </a:r>
          </a:p>
          <a:p>
            <a:endParaRPr lang="tr-TR" sz="1100" smtClean="0">
              <a:latin typeface="Consolas" panose="020B0609020204030204" pitchFamily="49" charset="0"/>
            </a:endParaRPr>
          </a:p>
          <a:p>
            <a:r>
              <a:rPr lang="tr-TR" sz="1100" smtClean="0">
                <a:latin typeface="Consolas" panose="020B0609020204030204" pitchFamily="49" charset="0"/>
              </a:rPr>
              <a:t>Contents of the YAML file: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--------------------------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'1': one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'3.14159265359': pi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PalMod_Date: '2022-04-20'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age: '18'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another_date: '2020-03-09'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foo: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bar: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    fizz: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        buzz: '666'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golden_ratio: '1.6180339887'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models: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echam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fesom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pism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shopping_lists: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tofu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beer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apples</a:t>
            </a:r>
            <a:endParaRPr lang="tr-TR" sz="110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6560" y="1257607"/>
            <a:ext cx="4338320" cy="49398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050">
                <a:latin typeface="Consolas" panose="020B0609020204030204" pitchFamily="49" charset="0"/>
              </a:rPr>
              <a:t>age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18                                        &lt;class </a:t>
            </a:r>
            <a:r>
              <a:rPr lang="tr-TR" sz="1050" b="1">
                <a:latin typeface="Consolas" panose="020B0609020204030204" pitchFamily="49" charset="0"/>
              </a:rPr>
              <a:t>'str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1  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one       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PalMod_Date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2022-04-20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another_date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2020-03-09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golden_ratio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1.6180339887                              &lt;class </a:t>
            </a:r>
            <a:r>
              <a:rPr lang="tr-TR" sz="1050" b="1">
                <a:latin typeface="Consolas" panose="020B0609020204030204" pitchFamily="49" charset="0"/>
              </a:rPr>
              <a:t>'str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3.14159265359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pi        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shopping_lists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['tofu', 'beer', 'apples']                &lt;class </a:t>
            </a:r>
            <a:r>
              <a:rPr lang="tr-TR" sz="1050" b="1">
                <a:latin typeface="Consolas" panose="020B0609020204030204" pitchFamily="49" charset="0"/>
              </a:rPr>
              <a:t>'list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models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['echam', 'fesom', 'pism']                &lt;class '</a:t>
            </a:r>
            <a:r>
              <a:rPr lang="tr-TR" sz="1050" b="1">
                <a:latin typeface="Consolas" panose="020B0609020204030204" pitchFamily="49" charset="0"/>
              </a:rPr>
              <a:t>list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foo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{'bar': {'fizz': {'buzz': '666'}}}        &lt;class '</a:t>
            </a:r>
            <a:r>
              <a:rPr lang="tr-TR" sz="1050" b="1">
                <a:latin typeface="Consolas" panose="020B0609020204030204" pitchFamily="49" charset="0"/>
              </a:rPr>
              <a:t>dict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pPr lvl="0"/>
            <a:r>
              <a:rPr lang="tr-TR" sz="1050" smtClean="0">
                <a:latin typeface="Consolas" panose="020B0609020204030204" pitchFamily="49" charset="0"/>
              </a:rPr>
              <a:t>2022-04-20   </a:t>
            </a:r>
            <a:r>
              <a:rPr lang="tr-TR" sz="105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tr-TR" sz="1050" i="1">
                <a:solidFill>
                  <a:srgbClr val="93A1A1"/>
                </a:solidFill>
                <a:latin typeface="Consolas" panose="020B0609020204030204" pitchFamily="49" charset="0"/>
              </a:rPr>
              <a:t>yaml_data["PalMod_Date"]</a:t>
            </a:r>
            <a:endParaRPr lang="tr-TR" sz="1050" smtClean="0">
              <a:latin typeface="Consolas" panose="020B0609020204030204" pitchFamily="49" charset="0"/>
            </a:endParaRPr>
          </a:p>
          <a:p>
            <a:r>
              <a:rPr lang="tr-TR" sz="1050" smtClean="0">
                <a:latin typeface="Consolas" panose="020B0609020204030204" pitchFamily="49" charset="0"/>
              </a:rPr>
              <a:t>666          </a:t>
            </a:r>
            <a:r>
              <a:rPr lang="tr-TR" sz="105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pt-BR" sz="1050" i="1">
                <a:solidFill>
                  <a:srgbClr val="93A1A1"/>
                </a:solidFill>
                <a:latin typeface="Consolas" panose="020B0609020204030204" pitchFamily="49" charset="0"/>
              </a:rPr>
              <a:t>yaml_data["foo"]["bar"]["fizz"]["buzz"]</a:t>
            </a:r>
            <a:endParaRPr lang="tr-TR" sz="1050">
              <a:latin typeface="Consolas" panose="020B0609020204030204" pitchFamily="49" charset="0"/>
            </a:endParaRPr>
          </a:p>
          <a:p>
            <a:r>
              <a:rPr lang="tr-TR" sz="1050" smtClean="0">
                <a:latin typeface="Consolas" panose="020B0609020204030204" pitchFamily="49" charset="0"/>
              </a:rPr>
              <a:t>pism         </a:t>
            </a:r>
            <a:r>
              <a:rPr lang="tr-TR" sz="105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tr-TR" sz="1050" i="1">
                <a:solidFill>
                  <a:srgbClr val="93A1A1"/>
                </a:solidFill>
                <a:latin typeface="Consolas" panose="020B0609020204030204" pitchFamily="49" charset="0"/>
              </a:rPr>
              <a:t>yaml_data["models"][-1]</a:t>
            </a:r>
            <a:endParaRPr lang="tr-TR" sz="105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66480" y="1274116"/>
            <a:ext cx="3444240" cy="4093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one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PalMod_Date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CB4B16"/>
                </a:solidFill>
                <a:latin typeface="Consolas" panose="020B0609020204030204" pitchFamily="49" charset="0"/>
              </a:rPr>
              <a:t>2022-04-20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another_date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'2020-03-09'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golden_ratio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D33682"/>
                </a:solidFill>
                <a:latin typeface="Consolas" panose="020B0609020204030204" pitchFamily="49" charset="0"/>
              </a:rPr>
              <a:t>1.6180339887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3.14159265359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pi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list: one item per line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shopping_lists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tofu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beer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apples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inline lists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models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[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"echam"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"fesom"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"pism"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dictionary, map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foo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bar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fizz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buzz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666</a:t>
            </a:r>
            <a:endParaRPr lang="tr-TR" sz="1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0" y="803511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Output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4960" y="803511"/>
            <a:ext cx="18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Output (contd.)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4880" y="815457"/>
            <a:ext cx="130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data.yaml: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546" y="6331234"/>
            <a:ext cx="563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 smtClean="0"/>
              <a:t>Exercise: </a:t>
            </a:r>
            <a:r>
              <a:rPr lang="tr-TR" smtClean="0"/>
              <a:t>Change the loader to </a:t>
            </a:r>
            <a:r>
              <a:rPr lang="tr-TR" sz="1600" b="1" smtClean="0">
                <a:latin typeface="Consolas" panose="020B0609020204030204" pitchFamily="49" charset="0"/>
              </a:rPr>
              <a:t>FullLoader</a:t>
            </a:r>
            <a:r>
              <a:rPr lang="tr-TR" sz="1600" smtClean="0"/>
              <a:t> </a:t>
            </a:r>
            <a:r>
              <a:rPr lang="tr-TR" smtClean="0"/>
              <a:t>and try again</a:t>
            </a:r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32080" y="6277100"/>
            <a:ext cx="423466" cy="423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"/>
            <a:ext cx="12192000" cy="762008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600" b="1" smtClean="0"/>
              <a:t>  Hands-on introduction:</a:t>
            </a:r>
            <a:endParaRPr lang="tr-TR" sz="3600" b="1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/>
              <a:t>6</a:t>
            </a:r>
            <a:endParaRPr lang="tr-TR" sz="1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00" y="69916"/>
            <a:ext cx="622180" cy="6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Extended YAML Syntax</a:t>
            </a:r>
            <a:endParaRPr lang="tr-TR" sz="4800" b="1"/>
          </a:p>
        </p:txBody>
      </p:sp>
      <p:sp>
        <p:nvSpPr>
          <p:cNvPr id="10" name="TextBox 9"/>
          <p:cNvSpPr txBox="1"/>
          <p:nvPr/>
        </p:nvSpPr>
        <p:spPr>
          <a:xfrm>
            <a:off x="981456" y="1698078"/>
            <a:ext cx="80172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We can only store data and configuration in a YAML file.</a:t>
            </a:r>
          </a:p>
          <a:p>
            <a:pPr>
              <a:lnSpc>
                <a:spcPct val="200000"/>
              </a:lnSpc>
            </a:pPr>
            <a:r>
              <a:rPr lang="tr-TR" smtClean="0"/>
              <a:t>ESM-Tools extends this functionality by adding </a:t>
            </a:r>
            <a:r>
              <a:rPr lang="tr-TR" b="1" smtClean="0">
                <a:solidFill>
                  <a:srgbClr val="00B0F0"/>
                </a:solidFill>
              </a:rPr>
              <a:t>operations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and </a:t>
            </a:r>
            <a:r>
              <a:rPr lang="tr-TR" b="1" smtClean="0">
                <a:solidFill>
                  <a:srgbClr val="00B0F0"/>
                </a:solidFill>
              </a:rPr>
              <a:t>commands</a:t>
            </a:r>
            <a:r>
              <a:rPr lang="tr-TR" smtClean="0"/>
              <a:t>.</a:t>
            </a:r>
          </a:p>
          <a:p>
            <a:pPr>
              <a:lnSpc>
                <a:spcPct val="200000"/>
              </a:lnSpc>
            </a:pPr>
            <a:r>
              <a:rPr lang="tr-TR" smtClean="0"/>
              <a:t>ESM-Tools programs (eg. </a:t>
            </a:r>
            <a:r>
              <a:rPr lang="tr-TR" sz="1600" b="1" smtClean="0">
                <a:solidFill>
                  <a:srgbClr val="00B0F0"/>
                </a:solidFill>
                <a:latin typeface="Consolas" panose="020B0609020204030204" pitchFamily="49" charset="0"/>
              </a:rPr>
              <a:t>esm_master</a:t>
            </a:r>
            <a:r>
              <a:rPr lang="tr-TR" smtClean="0"/>
              <a:t>, </a:t>
            </a:r>
            <a:r>
              <a:rPr lang="tr-TR" sz="1600" b="1" smtClean="0">
                <a:solidFill>
                  <a:srgbClr val="00B0F0"/>
                </a:solidFill>
                <a:latin typeface="Consolas" panose="020B0609020204030204" pitchFamily="49" charset="0"/>
              </a:rPr>
              <a:t>esm_runscripts</a:t>
            </a:r>
            <a:r>
              <a:rPr lang="tr-TR" smtClean="0"/>
              <a:t>) parse these commands.</a:t>
            </a:r>
          </a:p>
          <a:p>
            <a:pPr>
              <a:lnSpc>
                <a:spcPct val="200000"/>
              </a:lnSpc>
            </a:pPr>
            <a:r>
              <a:rPr lang="tr-TR" smtClean="0"/>
              <a:t>Language for Earth System Modelling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One language </a:t>
            </a:r>
            <a:r>
              <a:rPr lang="tr-TR" smtClean="0"/>
              <a:t>for all (supported) models and HPCs. </a:t>
            </a:r>
          </a:p>
          <a:p>
            <a:pPr>
              <a:lnSpc>
                <a:spcPct val="200000"/>
              </a:lnSpc>
            </a:pPr>
            <a:r>
              <a:rPr lang="tr-TR" smtClean="0"/>
              <a:t>Model agnostic. High-level abstraction</a:t>
            </a:r>
          </a:p>
          <a:p>
            <a:pPr>
              <a:lnSpc>
                <a:spcPct val="200000"/>
              </a:lnSpc>
            </a:pPr>
            <a:r>
              <a:rPr lang="tr-TR" smtClean="0"/>
              <a:t>It is always possible to access the model internals (eg. namelists, configuration files).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88116" y="196171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88116" y="250947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488116" y="305722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88116" y="3604974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15" name="Isosceles Triangle 14"/>
          <p:cNvSpPr/>
          <p:nvPr/>
        </p:nvSpPr>
        <p:spPr>
          <a:xfrm rot="5400000">
            <a:off x="488115" y="41557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/>
              <a:t>6</a:t>
            </a:r>
            <a:endParaRPr lang="tr-TR" sz="10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488114" y="470346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88114" y="525121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39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197" y="1485518"/>
            <a:ext cx="527656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# creating and accessing variables from different sections</a:t>
            </a: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ini_restart_dir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"${general.ini_restart_dir}/fesom/"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9764" y="1485518"/>
            <a:ext cx="514037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choose_ blocks allow select-case (aka switch) statements</a:t>
            </a: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resolution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CORE2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choose_resolution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CORE2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126858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mesh_dir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"${pool_dir}/meshes/mesh_CORE2_final/"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nproc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288</a:t>
            </a:r>
          </a:p>
          <a:p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        </a:t>
            </a:r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time_step</a:t>
            </a:r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450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GLOB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830305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197" y="5104247"/>
            <a:ext cx="4060607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Changing Fortran namelists</a:t>
            </a:r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namelist_changes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namelist.echam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runctl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out_expname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${general.expid}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dt_start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${pseudo_start_date!year}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${pseudo_start_date!month}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97" y="3040967"/>
            <a:ext cx="478045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adding and removing elements from lists and dicts </a:t>
            </a:r>
            <a:endParaRPr lang="tr-TR" sz="1200" i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list1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element1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element2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add_list1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smtClean="0">
                <a:solidFill>
                  <a:srgbClr val="2AA198"/>
                </a:solidFill>
                <a:latin typeface="Consolas" panose="020B0609020204030204" pitchFamily="49" charset="0"/>
              </a:rPr>
              <a:t>element3</a:t>
            </a:r>
            <a:endParaRPr lang="tr-TR" sz="12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smtClean="0">
                <a:solidFill>
                  <a:srgbClr val="2AA198"/>
                </a:solidFill>
                <a:latin typeface="Consolas" panose="020B0609020204030204" pitchFamily="49" charset="0"/>
              </a:rPr>
              <a:t>element4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197" y="2267005"/>
            <a:ext cx="447148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maths and calendar operations</a:t>
            </a:r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runtime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$(( ${end_date} - ${time_step}seconds </a:t>
            </a:r>
            <a:r>
              <a:rPr lang="tr-TR" sz="1200" smtClean="0">
                <a:solidFill>
                  <a:srgbClr val="2AA198"/>
                </a:solidFill>
                <a:latin typeface="Consolas" panose="020B0609020204030204" pitchFamily="49" charset="0"/>
              </a:rPr>
              <a:t>))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9764" y="4484450"/>
            <a:ext cx="360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smtClean="0">
                <a:solidFill>
                  <a:srgbClr val="00B0F0"/>
                </a:solidFill>
              </a:rPr>
              <a:t>... and many </a:t>
            </a:r>
            <a:r>
              <a:rPr lang="tr-TR" sz="2400" b="1" smtClean="0">
                <a:solidFill>
                  <a:srgbClr val="00B0F0"/>
                </a:solidFill>
              </a:rPr>
              <a:t>more to come</a:t>
            </a:r>
            <a:endParaRPr lang="tr-TR" sz="2400" b="1">
              <a:solidFill>
                <a:srgbClr val="00B0F0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/>
              <a:t>6</a:t>
            </a:r>
            <a:endParaRPr lang="tr-TR" sz="1000"/>
          </a:p>
        </p:txBody>
      </p:sp>
      <p:sp>
        <p:nvSpPr>
          <p:cNvPr id="16" name="Rectangle 15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Extended YAML Syntax</a:t>
            </a:r>
            <a:endParaRPr lang="tr-TR" sz="4800" b="1"/>
          </a:p>
        </p:txBody>
      </p:sp>
      <p:sp>
        <p:nvSpPr>
          <p:cNvPr id="18" name="Oval 17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10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498</Words>
  <Application>Microsoft Office PowerPoint</Application>
  <PresentationFormat>Widescreen</PresentationFormat>
  <Paragraphs>185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10</cp:revision>
  <dcterms:created xsi:type="dcterms:W3CDTF">2022-04-19T07:26:23Z</dcterms:created>
  <dcterms:modified xsi:type="dcterms:W3CDTF">2022-04-19T09:45:24Z</dcterms:modified>
</cp:coreProperties>
</file>