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8"/>
  </p:notesMasterIdLst>
  <p:sldIdLst>
    <p:sldId id="256" r:id="rId5"/>
    <p:sldId id="318" r:id="rId6"/>
    <p:sldId id="277" r:id="rId7"/>
    <p:sldId id="278" r:id="rId8"/>
    <p:sldId id="344" r:id="rId9"/>
    <p:sldId id="257" r:id="rId10"/>
    <p:sldId id="314" r:id="rId11"/>
    <p:sldId id="337" r:id="rId12"/>
    <p:sldId id="338" r:id="rId13"/>
    <p:sldId id="306" r:id="rId14"/>
    <p:sldId id="276" r:id="rId15"/>
    <p:sldId id="266" r:id="rId16"/>
    <p:sldId id="267" r:id="rId17"/>
    <p:sldId id="273" r:id="rId18"/>
    <p:sldId id="268" r:id="rId19"/>
    <p:sldId id="270" r:id="rId20"/>
    <p:sldId id="271" r:id="rId21"/>
    <p:sldId id="279" r:id="rId22"/>
    <p:sldId id="305" r:id="rId23"/>
    <p:sldId id="274" r:id="rId24"/>
    <p:sldId id="269" r:id="rId25"/>
    <p:sldId id="259" r:id="rId26"/>
    <p:sldId id="265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6"/>
    <a:srgbClr val="FFC000"/>
    <a:srgbClr val="91C61A"/>
    <a:srgbClr val="E7E6E6"/>
    <a:srgbClr val="F2F2F2"/>
    <a:srgbClr val="939393"/>
    <a:srgbClr val="A5A5A5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2"/>
  </p:normalViewPr>
  <p:slideViewPr>
    <p:cSldViewPr snapToGrid="0">
      <p:cViewPr varScale="1">
        <p:scale>
          <a:sx n="153" d="100"/>
          <a:sy n="15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4464-5F5F-47B8-B7F2-1EE11117D9E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4A82D-0EB8-4BFC-931E-F0AB6B26A4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18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This is for 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63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359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2421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857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752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15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728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57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750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724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8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1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72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35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43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59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004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83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29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57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DD0-9731-490B-AEA5-D3F8435D6B2A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809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CF7F-8F9A-4330-A17A-6C22241C1646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93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99C-A60C-45F3-BF97-1B30848DC9E8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0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1B9F-96F0-4B10-84CA-79EABE69EE7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4EA-DEB7-4BBB-B4E0-D47C4789674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0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D01-6B53-4074-8892-B2D86E58775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3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E61-C9EB-4D16-B240-213D5259226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9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863E-8291-4F3D-A650-9C579823374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7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7892-D6BD-4E32-BB51-3CFD69A2AFA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22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6B7A-94D6-4708-A787-C8AB70400E4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960" y="6356350"/>
            <a:ext cx="2743200" cy="365125"/>
          </a:xfrm>
        </p:spPr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tr-TR">
                <a:solidFill>
                  <a:prstClr val="black">
                    <a:tint val="75000"/>
                  </a:prstClr>
                </a:solidFill>
              </a:rPr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366358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292-B636-4829-862D-9352F5069112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8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304-2551-4C87-99B2-92989D0129D3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932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B29A-AA5D-49E5-99D5-F4D0E97C90A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00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D042-70DE-4254-A335-1EE5F0B3292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6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4BE-0130-4F7E-9814-344D25FEA52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83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2388-7D19-4D7E-873A-54F20026E04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51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B94-607F-4B7B-8B47-5B69016ABE7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18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EA7F-F54D-450E-B528-A84CA43273E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38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7BC-E3A4-443D-9E65-FA24A2F6944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1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71DB-8345-4575-8BB0-02BFD105150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71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AAA2-AF63-4B8F-8E7F-3B3626029C1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86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7C0-1DCB-4CE6-8262-366F13994AE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3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3F2-852F-40BD-983B-A48662F0AFA4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570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8147-0216-42FE-8A2D-7D20267D178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79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4A48-F265-4403-8107-88A820193D1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73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FD53-60F4-41EA-ACAD-2CB3683EFA1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76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F795-A110-4AC8-AB91-3B01F849EB90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01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0252-311B-44AA-BD71-60417E9D62F5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984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179C-ED9C-47B6-B629-FEF1FB7F8FC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0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7F1-43DE-4A14-B67C-CCD0FC7B6D9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3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4C07-6A70-4377-94E9-FC761276425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13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3BAC-AFDD-4044-8C8F-EFFEB2CC3CC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61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FBB5-EA64-47D4-A3CC-89015FBDA59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7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12A-2558-4444-9B34-BD78A35501F3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5774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DCBB-2B99-4461-8753-C7E2BA35B9C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200" y="6356350"/>
            <a:ext cx="2743200" cy="365125"/>
          </a:xfrm>
        </p:spPr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tr-TR">
                <a:solidFill>
                  <a:prstClr val="black">
                    <a:tint val="75000"/>
                  </a:prstClr>
                </a:solidFill>
              </a:rPr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2312719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6CE7-701D-4D05-B065-C5A31BED04C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89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7EB2-FBCB-4BFE-B4E1-ACC03F56CC10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042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9079-0E4E-4737-BA3F-D9643540665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488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E03A-D61A-44EC-8764-3AF21443EF9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4309-CEFC-4200-BF48-0F0168CA012F}" type="datetime1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74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F90-B9DB-4108-8FE6-DA02D1E98381}" type="datetime1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82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B347-CEFA-4DB1-9157-84618CFC20DA}" type="datetime1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/>
              <a:t>Slide </a:t>
            </a:r>
            <a:fld id="{26A22C5E-4760-4EA0-B287-72F603833450}" type="slidenum">
              <a:rPr lang="tr-TR" smtClean="0"/>
              <a:pPr/>
              <a:t>‹#›</a:t>
            </a:fld>
            <a:r>
              <a:rPr lang="tr-TR"/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269800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B773-6BC2-4D6D-849B-E8397DA9C09A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33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A9E4-E028-4B27-B496-E33318A6D696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91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72F5-BFF8-4171-853F-B86911804AE6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03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F0F4-CECD-418E-B673-BC27D871CE8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9744-E77A-4AF9-AE1C-63E34D323E3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0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293B-6F60-4A85-8F55-793A95FF2AA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3" Type="http://schemas.openxmlformats.org/officeDocument/2006/relationships/hyperlink" Target="https://www.esm-tools.net/" TargetMode="External"/><Relationship Id="rId7" Type="http://schemas.openxmlformats.org/officeDocument/2006/relationships/hyperlink" Target="https://esm-tools.readthedocs.io/" TargetMode="External"/><Relationship Id="rId12" Type="http://schemas.openxmlformats.org/officeDocument/2006/relationships/hyperlink" Target="https://github.com/esm-tools/esm_tools/issues" TargetMode="External"/><Relationship Id="rId17" Type="http://schemas.openxmlformats.org/officeDocument/2006/relationships/hyperlink" Target="https://doi.org/10.5281/zenodo.5787476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s://doi.org/10.5194/gmd-14-4051-2021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3.png"/><Relationship Id="rId11" Type="http://schemas.openxmlformats.org/officeDocument/2006/relationships/hyperlink" Target="https://github.com/esm-tools/esm_tools/discussions" TargetMode="External"/><Relationship Id="rId5" Type="http://schemas.openxmlformats.org/officeDocument/2006/relationships/image" Target="../media/image22.png"/><Relationship Id="rId15" Type="http://schemas.openxmlformats.org/officeDocument/2006/relationships/hyperlink" Target="https://gmd.copernicus.org/articles/14/4051/2021/" TargetMode="External"/><Relationship Id="rId10" Type="http://schemas.openxmlformats.org/officeDocument/2006/relationships/hyperlink" Target="https://github.com/esm-tools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12192000" cy="2346959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21" y="4305300"/>
            <a:ext cx="11625149" cy="1132258"/>
          </a:xfrm>
        </p:spPr>
        <p:txBody>
          <a:bodyPr>
            <a:normAutofit fontScale="62500" lnSpcReduction="20000"/>
          </a:bodyPr>
          <a:lstStyle/>
          <a:p>
            <a:r>
              <a:rPr lang="tr-TR" sz="5700" b="1"/>
              <a:t>PalMod - ESM-Tools Workshop</a:t>
            </a:r>
          </a:p>
          <a:p>
            <a:endParaRPr lang="tr-TR" sz="2200"/>
          </a:p>
          <a:p>
            <a:r>
              <a:rPr lang="tr-TR" sz="2600"/>
              <a:t>DKRZ, 20-21 April, 2022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" y="6159818"/>
            <a:ext cx="3572772" cy="535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17" y="6159818"/>
            <a:ext cx="2832453" cy="53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021" y="2734574"/>
            <a:ext cx="4075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/>
              <a:t>Deniz Ural</a:t>
            </a:r>
          </a:p>
          <a:p>
            <a:r>
              <a:rPr lang="tr-TR" sz="2400"/>
              <a:t>AWI, Climate Dynamics</a:t>
            </a:r>
          </a:p>
          <a:p>
            <a:r>
              <a:rPr lang="tr-TR" sz="2400"/>
              <a:t>Potsdam</a:t>
            </a:r>
          </a:p>
          <a:p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8083296" y="2734574"/>
            <a:ext cx="373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Miguel</a:t>
            </a:r>
            <a:r>
              <a:rPr lang="tr-TR" sz="2400" b="1" dirty="0"/>
              <a:t> </a:t>
            </a:r>
            <a:r>
              <a:rPr lang="tr-TR" sz="2400" b="1" dirty="0" err="1"/>
              <a:t>Andrés-Martínez</a:t>
            </a:r>
            <a:r>
              <a:rPr lang="tr-TR" sz="2400" b="1" dirty="0"/>
              <a:t> </a:t>
            </a:r>
          </a:p>
          <a:p>
            <a:r>
              <a:rPr lang="tr-TR" sz="2400" dirty="0"/>
              <a:t>AWI, </a:t>
            </a:r>
            <a:r>
              <a:rPr lang="tr-TR" sz="2400" dirty="0" err="1"/>
              <a:t>Climate</a:t>
            </a:r>
            <a:r>
              <a:rPr lang="tr-TR" sz="2400" dirty="0"/>
              <a:t> Dynamics</a:t>
            </a:r>
          </a:p>
          <a:p>
            <a:r>
              <a:rPr lang="tr-TR" sz="2400" dirty="0" err="1"/>
              <a:t>Bremerhaven</a:t>
            </a:r>
            <a:endParaRPr lang="tr-TR" sz="2400" dirty="0"/>
          </a:p>
          <a:p>
            <a:endParaRPr lang="tr-TR" dirty="0"/>
          </a:p>
        </p:txBody>
      </p:sp>
      <p:pic>
        <p:nvPicPr>
          <p:cNvPr id="810" name="Picture 8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08" y="6159334"/>
            <a:ext cx="1501867" cy="53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0" y="6159334"/>
            <a:ext cx="2056200" cy="53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" y="291480"/>
            <a:ext cx="8746581" cy="176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9960329">
            <a:off x="138937" y="2968444"/>
            <a:ext cx="11632387" cy="677108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>
                <a:solidFill>
                  <a:srgbClr val="FF0000"/>
                </a:solidFill>
              </a:rPr>
              <a:t>TODO: update page number (last thing)</a:t>
            </a:r>
          </a:p>
        </p:txBody>
      </p:sp>
    </p:spTree>
    <p:extLst>
      <p:ext uri="{BB962C8B-B14F-4D97-AF65-F5344CB8AC3E}">
        <p14:creationId xmlns:p14="http://schemas.microsoft.com/office/powerpoint/2010/main" val="73526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>
                <a:solidFill>
                  <a:prstClr val="white"/>
                </a:solidFill>
              </a:rPr>
              <a:t>What are ESM-Tools?</a:t>
            </a: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5860" y="5032911"/>
            <a:ext cx="53275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2000">
                <a:solidFill>
                  <a:srgbClr val="00ACE6"/>
                </a:solidFill>
              </a:rPr>
              <a:t>Motivation &amp; Aim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Advantages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Supported systems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Repository, Documentation, Community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10 / 23</a:t>
            </a:r>
          </a:p>
        </p:txBody>
      </p:sp>
    </p:spTree>
    <p:extLst>
      <p:ext uri="{BB962C8B-B14F-4D97-AF65-F5344CB8AC3E}">
        <p14:creationId xmlns:p14="http://schemas.microsoft.com/office/powerpoint/2010/main" val="209420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S2oh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7" y="1700212"/>
            <a:ext cx="56197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stack.imgur.com/q697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1701488"/>
            <a:ext cx="5392552" cy="45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Fact: Models are getting more complicated</a:t>
            </a:r>
          </a:p>
          <a:p>
            <a:pPr lvl="1"/>
            <a:r>
              <a:rPr lang="tr-TR" sz="2400" b="1">
                <a:solidFill>
                  <a:prstClr val="white"/>
                </a:solidFill>
              </a:rPr>
              <a:t>- Great for science but hard job for the modellers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287" y="6437934"/>
            <a:ext cx="464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IPCC Fifth Assessment Report, 2014</a:t>
            </a:r>
          </a:p>
          <a:p>
            <a:endParaRPr lang="tr-TR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11 / 23</a:t>
            </a:r>
          </a:p>
        </p:txBody>
      </p:sp>
    </p:spTree>
    <p:extLst>
      <p:ext uri="{BB962C8B-B14F-4D97-AF65-F5344CB8AC3E}">
        <p14:creationId xmlns:p14="http://schemas.microsoft.com/office/powerpoint/2010/main" val="395694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What are ESM-Tools?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012" y="1483614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Collection of </a:t>
            </a:r>
            <a:r>
              <a:rPr lang="tr-TR" sz="2400">
                <a:solidFill>
                  <a:prstClr val="black"/>
                </a:solidFill>
              </a:rPr>
              <a:t>programs </a:t>
            </a:r>
            <a:r>
              <a:rPr lang="en-US" sz="2400">
                <a:solidFill>
                  <a:prstClr val="black"/>
                </a:solidFill>
              </a:rPr>
              <a:t>to </a:t>
            </a:r>
            <a:r>
              <a:rPr lang="en-US" sz="2400" b="1">
                <a:solidFill>
                  <a:srgbClr val="00ACE6"/>
                </a:solidFill>
              </a:rPr>
              <a:t>download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en-US" sz="2400" b="1">
                <a:solidFill>
                  <a:srgbClr val="00ACE6"/>
                </a:solidFill>
              </a:rPr>
              <a:t>compile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en-US" sz="2400" b="1">
                <a:solidFill>
                  <a:srgbClr val="00ACE6"/>
                </a:solidFill>
              </a:rPr>
              <a:t>configure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tr-TR" sz="2400">
                <a:solidFill>
                  <a:prstClr val="black"/>
                </a:solidFill>
              </a:rPr>
              <a:t>and </a:t>
            </a:r>
            <a:r>
              <a:rPr lang="tr-TR" sz="2400" b="1">
                <a:solidFill>
                  <a:srgbClr val="00ACE6"/>
                </a:solidFill>
              </a:rPr>
              <a:t>run</a:t>
            </a:r>
            <a:r>
              <a:rPr lang="tr-TR" sz="2400">
                <a:solidFill>
                  <a:prstClr val="black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different Earth system</a:t>
            </a:r>
            <a:r>
              <a:rPr lang="tr-TR" sz="2400">
                <a:solidFill>
                  <a:prstClr val="black"/>
                </a:solidFill>
              </a:rPr>
              <a:t> models (ESM)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2" y="2479899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B0F0"/>
                </a:solidFill>
              </a:rPr>
              <a:t>Standalone</a:t>
            </a:r>
            <a:r>
              <a:rPr lang="tr-TR" sz="2400">
                <a:solidFill>
                  <a:srgbClr val="00B0F0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Atmosphere, Ocean, G</a:t>
            </a:r>
            <a:r>
              <a:rPr lang="en-US" sz="2400">
                <a:solidFill>
                  <a:prstClr val="black"/>
                </a:solidFill>
              </a:rPr>
              <a:t>eo-</a:t>
            </a:r>
            <a:r>
              <a:rPr lang="tr-TR" sz="2400">
                <a:solidFill>
                  <a:prstClr val="black"/>
                </a:solidFill>
              </a:rPr>
              <a:t>B</a:t>
            </a:r>
            <a:r>
              <a:rPr lang="en-US" sz="2400">
                <a:solidFill>
                  <a:prstClr val="black"/>
                </a:solidFill>
              </a:rPr>
              <a:t>iochemistry, </a:t>
            </a:r>
            <a:r>
              <a:rPr lang="tr-TR" sz="2400">
                <a:solidFill>
                  <a:prstClr val="black"/>
                </a:solidFill>
              </a:rPr>
              <a:t>H</a:t>
            </a:r>
            <a:r>
              <a:rPr lang="en-US" sz="2400">
                <a:solidFill>
                  <a:prstClr val="black"/>
                </a:solidFill>
              </a:rPr>
              <a:t>ydrology, </a:t>
            </a:r>
            <a:r>
              <a:rPr lang="tr-TR" sz="2400">
                <a:solidFill>
                  <a:prstClr val="black"/>
                </a:solidFill>
              </a:rPr>
              <a:t>S</a:t>
            </a:r>
            <a:r>
              <a:rPr lang="en-US" sz="2400">
                <a:solidFill>
                  <a:prstClr val="black"/>
                </a:solidFill>
              </a:rPr>
              <a:t>ea-</a:t>
            </a:r>
            <a:r>
              <a:rPr lang="tr-TR" sz="2400">
                <a:solidFill>
                  <a:prstClr val="black"/>
                </a:solidFill>
              </a:rPr>
              <a:t>I</a:t>
            </a:r>
            <a:r>
              <a:rPr lang="en-US" sz="2400">
                <a:solidFill>
                  <a:prstClr val="black"/>
                </a:solidFill>
              </a:rPr>
              <a:t>ce and </a:t>
            </a:r>
            <a:endParaRPr lang="tr-TR" sz="2400">
              <a:solidFill>
                <a:prstClr val="black"/>
              </a:solidFill>
            </a:endParaRPr>
          </a:p>
          <a:p>
            <a:r>
              <a:rPr lang="tr-TR" sz="2400">
                <a:solidFill>
                  <a:prstClr val="black"/>
                </a:solidFill>
              </a:rPr>
              <a:t>I</a:t>
            </a:r>
            <a:r>
              <a:rPr lang="en-US" sz="2400">
                <a:solidFill>
                  <a:prstClr val="black"/>
                </a:solidFill>
              </a:rPr>
              <a:t>ce-sheet models</a:t>
            </a:r>
            <a:r>
              <a:rPr lang="tr-TR" sz="2400">
                <a:solidFill>
                  <a:prstClr val="black"/>
                </a:solidFill>
              </a:rPr>
              <a:t> as well as </a:t>
            </a:r>
            <a:r>
              <a:rPr lang="tr-TR" sz="2400" b="1">
                <a:solidFill>
                  <a:srgbClr val="00B0F0"/>
                </a:solidFill>
              </a:rPr>
              <a:t>coupled</a:t>
            </a:r>
            <a:r>
              <a:rPr lang="tr-TR" sz="2400">
                <a:solidFill>
                  <a:srgbClr val="00B0F0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systems 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348693" y="269806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012" y="3662776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>
                <a:solidFill>
                  <a:prstClr val="black"/>
                </a:solidFill>
              </a:rPr>
              <a:t>Researchers should focus on </a:t>
            </a:r>
            <a:r>
              <a:rPr lang="tr-TR" sz="2400" b="1">
                <a:solidFill>
                  <a:srgbClr val="00ACE6"/>
                </a:solidFill>
              </a:rPr>
              <a:t>science</a:t>
            </a:r>
            <a:r>
              <a:rPr lang="tr-TR" sz="2400">
                <a:solidFill>
                  <a:prstClr val="black"/>
                </a:solidFill>
              </a:rPr>
              <a:t> and less on technical details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48693" y="369820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12" y="4659061"/>
            <a:ext cx="10069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>
                <a:solidFill>
                  <a:prstClr val="black"/>
                </a:solidFill>
              </a:rPr>
              <a:t>Provide a </a:t>
            </a:r>
            <a:r>
              <a:rPr lang="tr-TR" sz="2400" b="1">
                <a:solidFill>
                  <a:srgbClr val="00ACE6"/>
                </a:solidFill>
              </a:rPr>
              <a:t>common</a:t>
            </a:r>
            <a:r>
              <a:rPr lang="tr-TR" sz="2400" b="1">
                <a:solidFill>
                  <a:prstClr val="black"/>
                </a:solidFill>
              </a:rPr>
              <a:t> </a:t>
            </a:r>
            <a:r>
              <a:rPr lang="tr-TR" sz="2400" b="1">
                <a:solidFill>
                  <a:srgbClr val="00ACE6"/>
                </a:solidFill>
              </a:rPr>
              <a:t>infrastructure</a:t>
            </a:r>
            <a:r>
              <a:rPr lang="tr-TR" sz="2400" b="1">
                <a:solidFill>
                  <a:prstClr val="black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for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Models and coupled systems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HPC environment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Setup and run model experiments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Consistent file / directory structure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48693" y="46906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12 / 23</a:t>
            </a:r>
          </a:p>
        </p:txBody>
      </p:sp>
    </p:spTree>
    <p:extLst>
      <p:ext uri="{BB962C8B-B14F-4D97-AF65-F5344CB8AC3E}">
        <p14:creationId xmlns:p14="http://schemas.microsoft.com/office/powerpoint/2010/main" val="123369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Why do we need ESM-Tools?</a:t>
            </a:r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012" y="1562482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ACE6"/>
                </a:solidFill>
              </a:rPr>
              <a:t>Target audience: </a:t>
            </a:r>
            <a:r>
              <a:rPr lang="en-US" sz="2400">
                <a:solidFill>
                  <a:prstClr val="black"/>
                </a:solidFill>
              </a:rPr>
              <a:t>Earth</a:t>
            </a:r>
            <a:r>
              <a:rPr lang="tr-TR" sz="2400">
                <a:solidFill>
                  <a:prstClr val="black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System </a:t>
            </a:r>
            <a:r>
              <a:rPr lang="tr-TR" sz="2400">
                <a:solidFill>
                  <a:prstClr val="black"/>
                </a:solidFill>
              </a:rPr>
              <a:t>m</a:t>
            </a:r>
            <a:r>
              <a:rPr lang="en-US" sz="2400">
                <a:solidFill>
                  <a:prstClr val="black"/>
                </a:solidFill>
              </a:rPr>
              <a:t>odellers working on HPC machines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62315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2" y="2290264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ESM are </a:t>
            </a:r>
            <a:r>
              <a:rPr lang="en-US" sz="2400" b="1">
                <a:solidFill>
                  <a:srgbClr val="00B0F0"/>
                </a:solidFill>
              </a:rPr>
              <a:t>complex</a:t>
            </a:r>
            <a:r>
              <a:rPr lang="en-US" sz="2400">
                <a:solidFill>
                  <a:prstClr val="black"/>
                </a:solidFill>
              </a:rPr>
              <a:t> softwares that require </a:t>
            </a:r>
            <a:r>
              <a:rPr lang="en-US" sz="2400" b="1">
                <a:solidFill>
                  <a:srgbClr val="00B0F0"/>
                </a:solidFill>
              </a:rPr>
              <a:t>technical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knowledge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348694" y="236993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012" y="3033562"/>
            <a:ext cx="10069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ACE6"/>
                </a:solidFill>
              </a:rPr>
              <a:t>Build</a:t>
            </a:r>
            <a:r>
              <a:rPr lang="tr-TR" sz="2400">
                <a:solidFill>
                  <a:prstClr val="black"/>
                </a:solidFill>
              </a:rPr>
              <a:t> is difficult:</a:t>
            </a:r>
          </a:p>
          <a:p>
            <a:pPr marL="342900" indent="-342900">
              <a:buFontTx/>
              <a:buChar char="-"/>
            </a:pPr>
            <a:r>
              <a:rPr lang="en-US">
                <a:solidFill>
                  <a:prstClr val="black"/>
                </a:solidFill>
              </a:rPr>
              <a:t>Many different models &amp; different build systems &amp; different configurations</a:t>
            </a:r>
            <a:endParaRPr lang="tr-TR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>
                <a:solidFill>
                  <a:prstClr val="black"/>
                </a:solidFill>
              </a:rPr>
              <a:t>Different HPC and batch syste</a:t>
            </a:r>
            <a:r>
              <a:rPr lang="tr-TR">
                <a:solidFill>
                  <a:prstClr val="black"/>
                </a:solidFill>
              </a:rPr>
              <a:t>ms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48693" y="306513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12" y="4221854"/>
            <a:ext cx="100699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ACE6"/>
                </a:solidFill>
              </a:rPr>
              <a:t>Setup</a:t>
            </a:r>
            <a:r>
              <a:rPr lang="tr-TR" sz="2400">
                <a:solidFill>
                  <a:prstClr val="black"/>
                </a:solidFill>
              </a:rPr>
              <a:t> &amp; </a:t>
            </a:r>
            <a:r>
              <a:rPr lang="tr-TR" sz="2400" b="1">
                <a:solidFill>
                  <a:srgbClr val="00ACE6"/>
                </a:solidFill>
              </a:rPr>
              <a:t>Run</a:t>
            </a:r>
            <a:r>
              <a:rPr lang="tr-TR" sz="2400">
                <a:solidFill>
                  <a:prstClr val="black"/>
                </a:solidFill>
              </a:rPr>
              <a:t> are difficult:</a:t>
            </a:r>
            <a:endParaRPr lang="tr-TR" sz="2000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Complex configurations &amp; Couplings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Requires and generates many </a:t>
            </a:r>
            <a:r>
              <a:rPr lang="tr-TR">
                <a:solidFill>
                  <a:srgbClr val="00ACE6"/>
                </a:solidFill>
              </a:rPr>
              <a:t>files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Requires a </a:t>
            </a:r>
            <a:r>
              <a:rPr lang="tr-TR">
                <a:solidFill>
                  <a:srgbClr val="00ACE6"/>
                </a:solidFill>
              </a:rPr>
              <a:t>consistent </a:t>
            </a:r>
            <a:r>
              <a:rPr lang="tr-TR">
                <a:solidFill>
                  <a:prstClr val="black"/>
                </a:solidFill>
              </a:rPr>
              <a:t>directory structure, CMORization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srgbClr val="00ACE6"/>
                </a:solidFill>
              </a:rPr>
              <a:t>A</a:t>
            </a:r>
            <a:r>
              <a:rPr lang="en-US">
                <a:solidFill>
                  <a:srgbClr val="00ACE6"/>
                </a:solidFill>
              </a:rPr>
              <a:t>utomatization</a:t>
            </a:r>
            <a:r>
              <a:rPr lang="tr-TR">
                <a:solidFill>
                  <a:srgbClr val="00ACE6"/>
                </a:solidFill>
              </a:rPr>
              <a:t>:</a:t>
            </a:r>
            <a:r>
              <a:rPr lang="en-US">
                <a:solidFill>
                  <a:srgbClr val="00ACE6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Repeating the same simulation multiple times</a:t>
            </a:r>
            <a:endParaRPr lang="tr-TR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>
                <a:solidFill>
                  <a:srgbClr val="00ACE6"/>
                </a:solidFill>
              </a:rPr>
              <a:t>Reproducibilit</a:t>
            </a:r>
            <a:r>
              <a:rPr lang="tr-TR">
                <a:solidFill>
                  <a:srgbClr val="00ACE6"/>
                </a:solidFill>
              </a:rPr>
              <a:t>y</a:t>
            </a:r>
            <a:endParaRPr lang="tr-TR">
              <a:solidFill>
                <a:prstClr val="black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48693" y="425342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226288"/>
            <a:ext cx="12192000" cy="631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>
                <a:solidFill>
                  <a:prstClr val="white"/>
                </a:solidFill>
              </a:rPr>
              <a:t>Less technical demand </a:t>
            </a:r>
            <a:r>
              <a:rPr lang="tr-TR" sz="2400" b="1" spc="300">
                <a:solidFill>
                  <a:prstClr val="white"/>
                </a:solidFill>
              </a:rPr>
              <a:t>  →   </a:t>
            </a:r>
            <a:r>
              <a:rPr lang="en-US" sz="2400" b="1" spc="300">
                <a:solidFill>
                  <a:prstClr val="white"/>
                </a:solidFill>
              </a:rPr>
              <a:t>more </a:t>
            </a:r>
            <a:r>
              <a:rPr lang="tr-TR" sz="2400" b="1" spc="300">
                <a:solidFill>
                  <a:prstClr val="white"/>
                </a:solidFill>
              </a:rPr>
              <a:t>time for </a:t>
            </a:r>
            <a:r>
              <a:rPr lang="en-US" sz="2400" b="1" spc="300">
                <a:solidFill>
                  <a:prstClr val="white"/>
                </a:solidFill>
              </a:rPr>
              <a:t>scien</a:t>
            </a:r>
            <a:r>
              <a:rPr lang="tr-TR" sz="2400" b="1" spc="300">
                <a:solidFill>
                  <a:prstClr val="white"/>
                </a:solidFill>
              </a:rPr>
              <a:t>ce &amp; research</a:t>
            </a:r>
            <a:endParaRPr lang="en-US" sz="2400" b="1" spc="3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9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Supported Models &amp; Couplings, Partners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1197" y="1400386"/>
          <a:ext cx="3841843" cy="534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270">
                <a:tc>
                  <a:txBody>
                    <a:bodyPr/>
                    <a:lstStyle/>
                    <a:p>
                      <a:r>
                        <a:rPr lang="tr-TR"/>
                        <a:t>Coupled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FOCI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VILMA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FOCI-OIFS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ICON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FESOM-REcoM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NEMO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AWIESM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REcoM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r>
                        <a:rPr lang="tr-TR" sz="1200"/>
                        <a:t>OIFSCL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AMIP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AWICM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debm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AWICM3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FESOM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OIFSAMIP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AWICMCR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xios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MPIESM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Echam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YAC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fesom_mesh_part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oasis3mct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rnfmap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MPIOM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PISM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nemobasemodel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OIFS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81" y="1683755"/>
            <a:ext cx="7769285" cy="458496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14 / 23</a:t>
            </a:r>
          </a:p>
        </p:txBody>
      </p:sp>
    </p:spTree>
    <p:extLst>
      <p:ext uri="{BB962C8B-B14F-4D97-AF65-F5344CB8AC3E}">
        <p14:creationId xmlns:p14="http://schemas.microsoft.com/office/powerpoint/2010/main" val="189438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3008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92" y="2479162"/>
            <a:ext cx="5294729" cy="2294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4292" y="5959936"/>
            <a:ext cx="531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http://phdcomics.com/comics/archive/phd031214s.gif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475" y="5956341"/>
            <a:ext cx="953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Prof. Carole Goble</a:t>
            </a:r>
          </a:p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Software Sustainability Institute</a:t>
            </a:r>
          </a:p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https://ieeexplore.ieee.org/document/6886129</a:t>
            </a:r>
          </a:p>
        </p:txBody>
      </p:sp>
      <p:sp>
        <p:nvSpPr>
          <p:cNvPr id="13" name="Oval 12"/>
          <p:cNvSpPr/>
          <p:nvPr/>
        </p:nvSpPr>
        <p:spPr>
          <a:xfrm>
            <a:off x="5660686" y="3191039"/>
            <a:ext cx="870628" cy="8706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7749" y="1656583"/>
            <a:ext cx="242998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72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BETTER</a:t>
            </a:r>
            <a:r>
              <a:rPr lang="tr-TR" sz="60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tr-TR" sz="48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SOFTWARE</a:t>
            </a:r>
          </a:p>
          <a:p>
            <a:pPr algn="just"/>
            <a:r>
              <a:rPr lang="tr-TR" sz="72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BETTER </a:t>
            </a:r>
          </a:p>
          <a:p>
            <a:pPr algn="just"/>
            <a:r>
              <a:rPr lang="tr-TR" sz="48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RESEARCH</a:t>
            </a:r>
          </a:p>
          <a:p>
            <a:pPr algn="just"/>
            <a:r>
              <a:rPr lang="tr-TR" sz="1200" spc="37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www.software.ac.uk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Need for the high-quality research software </a:t>
            </a:r>
          </a:p>
        </p:txBody>
      </p:sp>
    </p:spTree>
    <p:extLst>
      <p:ext uri="{BB962C8B-B14F-4D97-AF65-F5344CB8AC3E}">
        <p14:creationId xmlns:p14="http://schemas.microsoft.com/office/powerpoint/2010/main" val="358419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6061176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633649" y="164813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3B3838"/>
                </a:solidFill>
              </a:rPr>
              <a:t>Old Workflow</a:t>
            </a:r>
            <a:endParaRPr lang="tr-TR" sz="320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442" y="164256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FFFFFF"/>
                </a:solidFill>
              </a:rPr>
              <a:t>ESM-Tools workflow</a:t>
            </a:r>
            <a:endParaRPr lang="tr-TR" sz="3200" u="sng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95" y="1368773"/>
            <a:ext cx="5752618" cy="53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O</a:t>
            </a:r>
            <a:r>
              <a:rPr lang="en-US"/>
              <a:t>btain the model source code (usually a tar ball)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Build the model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endParaRPr lang="tr-TR">
              <a:cs typeface="Courier New" panose="02070309020205020404" pitchFamily="49" charset="0"/>
            </a:endParaRP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      </a:t>
            </a:r>
            <a:r>
              <a:rPr lang="tr-TR" b="1">
                <a:solidFill>
                  <a:srgbClr val="FF0000"/>
                </a:solidFill>
              </a:rPr>
              <a:t>FAIL:</a:t>
            </a:r>
            <a:r>
              <a:rPr lang="tr-TR"/>
              <a:t> </a:t>
            </a:r>
            <a:r>
              <a:rPr lang="en-US"/>
              <a:t>Read the HPC documentation and repeat (libraries, compilers, modules, ...)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Prepare the data folders (input, boundary conditions, output, ...)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Setup the namelist for the models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Submit your job to the HPC system</a:t>
            </a:r>
            <a:endParaRPr lang="tr-TR"/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    </a:t>
            </a:r>
            <a:r>
              <a:rPr lang="tr-TR" b="1">
                <a:solidFill>
                  <a:schemeClr val="accent4">
                    <a:lumMod val="75000"/>
                  </a:schemeClr>
                </a:solidFill>
              </a:rPr>
              <a:t>Warning:</a:t>
            </a:r>
            <a:r>
              <a:rPr lang="tr-TR"/>
              <a:t> environment mismatch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Resubmit / Iterative coupling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Move the data to the storage disk 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Postprocessing of the results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endParaRPr lang="tr-TR"/>
          </a:p>
          <a:p>
            <a:pPr>
              <a:spcAft>
                <a:spcPts val="300"/>
              </a:spcAft>
            </a:pPr>
            <a:r>
              <a:rPr lang="en-US" sz="2000"/>
              <a:t>Repeat the whole process for the next run or write a shell script for automatization.</a:t>
            </a:r>
            <a:endParaRPr lang="tr-TR" sz="2000"/>
          </a:p>
        </p:txBody>
      </p:sp>
      <p:sp>
        <p:nvSpPr>
          <p:cNvPr id="16" name="TextBox 15"/>
          <p:cNvSpPr txBox="1"/>
          <p:nvPr/>
        </p:nvSpPr>
        <p:spPr>
          <a:xfrm>
            <a:off x="6254187" y="1405776"/>
            <a:ext cx="5909474" cy="503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>
                <a:cs typeface="Courier New" panose="02070309020205020404" pitchFamily="49" charset="0"/>
              </a:rPr>
              <a:t>Obtain</a:t>
            </a:r>
            <a:r>
              <a:rPr lang="tr-TR">
                <a:cs typeface="Courier New" panose="02070309020205020404" pitchFamily="49" charset="0"/>
              </a:rPr>
              <a:t> and </a:t>
            </a:r>
            <a:r>
              <a:rPr lang="tr-TR" b="1">
                <a:cs typeface="Courier New" panose="02070309020205020404" pitchFamily="49" charset="0"/>
              </a:rPr>
              <a:t>build </a:t>
            </a:r>
            <a:r>
              <a:rPr lang="tr-TR">
                <a:cs typeface="Courier New" panose="02070309020205020404" pitchFamily="49" charset="0"/>
              </a:rPr>
              <a:t>the model code (from a repository)</a:t>
            </a:r>
          </a:p>
          <a:p>
            <a:pPr lvl="2">
              <a:spcAft>
                <a:spcPts val="300"/>
              </a:spcAft>
            </a:pPr>
            <a:r>
              <a:rPr lang="tr-TR" sz="1600" b="1">
                <a:cs typeface="Courier New" panose="02070309020205020404" pitchFamily="49" charset="0"/>
              </a:rPr>
              <a:t>Uniform</a:t>
            </a:r>
            <a:r>
              <a:rPr lang="tr-TR" sz="1600">
                <a:cs typeface="Courier New" panose="02070309020205020404" pitchFamily="49" charset="0"/>
              </a:rPr>
              <a:t> environment for both installation and running </a:t>
            </a:r>
          </a:p>
          <a:p>
            <a:pPr lvl="2">
              <a:spcAft>
                <a:spcPts val="300"/>
              </a:spcAft>
            </a:pPr>
            <a:r>
              <a:rPr lang="tr-TR" sz="1600">
                <a:cs typeface="Courier New" panose="02070309020205020404" pitchFamily="49" charset="0"/>
              </a:rPr>
              <a:t>→ guaranteed integrity.</a:t>
            </a:r>
          </a:p>
          <a:p>
            <a:pPr lvl="1">
              <a:spcAft>
                <a:spcPts val="300"/>
              </a:spcAft>
            </a:pPr>
            <a:endParaRPr lang="tr-TR" sz="1600"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esm_master</a:t>
            </a:r>
            <a:r>
              <a:rPr lang="tr-TR" sz="1400">
                <a:latin typeface="Courier New" panose="02070309020205020404" pitchFamily="49" charset="0"/>
                <a:cs typeface="Courier New" panose="02070309020205020404" pitchFamily="49" charset="0"/>
              </a:rPr>
              <a:t> install-awicm-2.0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Prepare </a:t>
            </a:r>
            <a:r>
              <a:rPr lang="tr-TR" b="1"/>
              <a:t>YAML</a:t>
            </a:r>
            <a:r>
              <a:rPr lang="tr-TR"/>
              <a:t> based runscript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[OPTIONAL] </a:t>
            </a:r>
            <a:r>
              <a:rPr lang="tr-TR" b="1"/>
              <a:t>Check</a:t>
            </a:r>
            <a:r>
              <a:rPr lang="tr-TR"/>
              <a:t> if your run would run successfully: 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esm_runscripts my_awicm_runscript.yaml -e my_first_test </a:t>
            </a:r>
            <a:r>
              <a:rPr lang="tr-TR" sz="1200" b="1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/>
              <a:t>Submit</a:t>
            </a:r>
            <a:r>
              <a:rPr lang="tr-TR"/>
              <a:t> your job to the system: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esm_runscripts my_awicm_runscript.yaml -e my_first_test</a:t>
            </a:r>
            <a:endParaRPr lang="tr-TR" sz="120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Monitor your log files</a:t>
            </a:r>
          </a:p>
          <a:p>
            <a:pPr>
              <a:spcAft>
                <a:spcPts val="300"/>
              </a:spcAft>
            </a:pPr>
            <a:endParaRPr lang="tr-TR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/>
              <a:t>Postprocess</a:t>
            </a:r>
            <a:r>
              <a:rPr lang="tr-TR"/>
              <a:t> the results (esmviz, in progress)</a:t>
            </a:r>
            <a:endParaRPr lang="tr-TR" b="1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1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1176" y="932013"/>
            <a:ext cx="6102485" cy="28792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25862" y="9020"/>
            <a:ext cx="917178" cy="9171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3" y="4465193"/>
            <a:ext cx="237467" cy="217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0" y="2684453"/>
            <a:ext cx="219600" cy="21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93" y="1780820"/>
            <a:ext cx="209618" cy="2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6061176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633649" y="164813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3B3838"/>
                </a:solidFill>
              </a:rPr>
              <a:t>Old Workflow</a:t>
            </a:r>
            <a:endParaRPr lang="tr-TR" sz="320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442" y="164256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FFFFFF"/>
                </a:solidFill>
              </a:rPr>
              <a:t>ESM-Tools workflow</a:t>
            </a:r>
            <a:endParaRPr lang="tr-TR" sz="3200" u="sng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103" y="1004735"/>
            <a:ext cx="5752618" cy="57708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echam_prepare_forcing()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# forcing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[[ "v$setup_name" = "vecham_standalone" ]];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$SCENARIO_echam in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1850 | PI-CTRL*)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${echam_INPUT_DIR}/${RES_echam}/${RES_echam}${OCERES_echam}_piControl-LR_sst_1880-2379.nc unit.20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${echam_INPUT_DIR}/${RES_echam}/${RES_echam}${OCERES_echam}_piControl-LR_sic_1880-2379.nc unit.96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;;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HIST 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((yr = YR0_echam + -2; yr &lt;= YRN_echam + 2; ++yr));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do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1849 ]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${echam_INPUT_DIR}/${RES_echam}/ozone/$ozonefile_1850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2014 ]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${echam_INPUT_DIR}/${RES_echam}/ozone/$ozonefile_hist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${echam_INPUT_DIR}/${RES_echam}/ozone/$ozonefile_scen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1849 ]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${echam_INPUT_DIR}/${RES_echam}/volcano_aerosols/strat_aerosol_ir_${RES_echam}_1850.nc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${echam_INPUT_DIR}/${RES_echam}/volcano_aerosols/strat_aerosol_sw_${RES_echam}_1850.nc strat_aerosol_sw_${yr}.nc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2024 ]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${echam_INPUT_DIR}/${RES_echam}/volcano_aerosols/strat_aerosol_ir_${RES_echam}_${yr}.nc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${echam_INPUT_DIR}/${RES_echam}/volcano_aerosols/strat_aerosol_sw_${RES_echam}_${yr}.nc strat_aerosol_sw_${yr}.nc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-gt 2024 ]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${echam_INPUT_DIR}/${RES_echam}/volcano_aerosols/strat_aerosol_ir_${RES_echam}_2024.nc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${echam_INPUT_DIR}/${RES_echam}/volcano_aerosols/strat_aerosol_sw_${RES_echam}_2024.nc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and many more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1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1176" y="932013"/>
            <a:ext cx="6102485" cy="28792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54187" y="1383429"/>
            <a:ext cx="5752618" cy="5186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setup_name: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"awicm"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compute_time: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"00:15:00"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initial_date: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"2000-01-01"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final_date: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"2000-02-29"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"/work/ollie/dural/sample_work_dir/"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nmonth: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nyear: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>
              <a:spcAft>
                <a:spcPts val="300"/>
              </a:spcAft>
            </a:pP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awicm: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"CMIP6"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postprocessing: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scenario: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"PI-CTRL"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"/work/ollie/dbarbi/modelcodes/awicm-CMIP6/"</a:t>
            </a:r>
          </a:p>
          <a:p>
            <a:pPr>
              <a:spcAft>
                <a:spcPts val="300"/>
              </a:spcAft>
            </a:pP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fesom: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"/work/ollie/pool/FESOM/"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mesh_dir: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"/work/ollie/pool/FESOM/meshes_default/core/"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restart_rate: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restart_unit: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"m"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restart_first: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further_reading: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    - "fesom_output_control.yaml"</a:t>
            </a:r>
          </a:p>
        </p:txBody>
      </p:sp>
      <p:sp>
        <p:nvSpPr>
          <p:cNvPr id="13" name="Oval 12"/>
          <p:cNvSpPr/>
          <p:nvPr/>
        </p:nvSpPr>
        <p:spPr>
          <a:xfrm>
            <a:off x="5633678" y="7625"/>
            <a:ext cx="919522" cy="919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31172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Advantages of ESM-Tools</a:t>
            </a:r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460" y="1645776"/>
            <a:ext cx="10069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2400" b="1"/>
              <a:t>A</a:t>
            </a:r>
            <a:r>
              <a:rPr lang="en-US" sz="2400" b="1"/>
              <a:t>utomation</a:t>
            </a:r>
            <a:r>
              <a:rPr lang="tr-TR" sz="2400" b="1"/>
              <a:t>: </a:t>
            </a:r>
            <a:r>
              <a:rPr lang="tr-TR" sz="2400"/>
              <a:t>minimal manual interaction</a:t>
            </a:r>
            <a:br>
              <a:rPr lang="en-US" sz="2400"/>
            </a:br>
            <a:r>
              <a:rPr lang="tr-TR" sz="2400" b="1"/>
              <a:t>U</a:t>
            </a:r>
            <a:r>
              <a:rPr lang="en-US" sz="2400" b="1"/>
              <a:t>niform</a:t>
            </a:r>
            <a:r>
              <a:rPr lang="tr-TR" sz="2400" b="1"/>
              <a:t> </a:t>
            </a:r>
            <a:r>
              <a:rPr lang="tr-TR" sz="2400"/>
              <a:t>(same structure)</a:t>
            </a:r>
            <a:r>
              <a:rPr lang="tr-TR" sz="2400" b="1"/>
              <a:t>, Data Integrity → Reproducible</a:t>
            </a:r>
            <a:br>
              <a:rPr lang="en-US" sz="2400"/>
            </a:br>
            <a:r>
              <a:rPr lang="tr-TR" sz="2400" b="1"/>
              <a:t>P</a:t>
            </a:r>
            <a:r>
              <a:rPr lang="en-US" sz="2400" b="1"/>
              <a:t>ortability</a:t>
            </a:r>
            <a:r>
              <a:rPr lang="tr-TR" sz="2400" b="1"/>
              <a:t>: </a:t>
            </a:r>
            <a:r>
              <a:rPr lang="tr-TR" sz="2400"/>
              <a:t>across different supported HPCs</a:t>
            </a:r>
            <a:br>
              <a:rPr lang="en-US" sz="2400"/>
            </a:br>
            <a:r>
              <a:rPr lang="tr-TR" sz="2400" b="1"/>
              <a:t>A</a:t>
            </a:r>
            <a:r>
              <a:rPr lang="en-US" sz="2400" b="1"/>
              <a:t>bstraction</a:t>
            </a:r>
            <a:r>
              <a:rPr lang="tr-TR" sz="2400" b="1"/>
              <a:t>: </a:t>
            </a:r>
            <a:r>
              <a:rPr lang="tr-TR" sz="2400"/>
              <a:t>configuration (</a:t>
            </a:r>
            <a:r>
              <a:rPr lang="tr-TR" sz="2400">
                <a:latin typeface="Consolas" panose="020B0609020204030204" pitchFamily="49" charset="0"/>
              </a:rPr>
              <a:t>YAML</a:t>
            </a:r>
            <a:r>
              <a:rPr lang="tr-TR" sz="2400"/>
              <a:t>) and operations (</a:t>
            </a:r>
            <a:r>
              <a:rPr lang="tr-TR" sz="2400">
                <a:latin typeface="Consolas" panose="020B0609020204030204" pitchFamily="49" charset="0"/>
              </a:rPr>
              <a:t>Python</a:t>
            </a:r>
            <a:r>
              <a:rPr lang="tr-TR" sz="2400"/>
              <a:t>) are separated</a:t>
            </a:r>
          </a:p>
          <a:p>
            <a:pPr>
              <a:lnSpc>
                <a:spcPct val="200000"/>
              </a:lnSpc>
            </a:pPr>
            <a:r>
              <a:rPr lang="tr-TR" sz="2400" b="1">
                <a:solidFill>
                  <a:prstClr val="black"/>
                </a:solidFill>
              </a:rPr>
              <a:t>Stateful:</a:t>
            </a:r>
            <a:r>
              <a:rPr lang="tr-TR" sz="2400">
                <a:solidFill>
                  <a:prstClr val="black"/>
                </a:solidFill>
              </a:rPr>
              <a:t> simulation configuration is stored</a:t>
            </a:r>
          </a:p>
          <a:p>
            <a:endParaRPr lang="tr-TR" sz="2400" b="1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569457" y="197604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569457" y="269400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569457" y="344851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569457" y="415855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69457" y="486859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18 / 23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569457" y="557863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6460" y="5503839"/>
            <a:ext cx="9451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Modular &amp; Extendable:</a:t>
            </a:r>
            <a:r>
              <a:rPr lang="tr-TR" sz="2400">
                <a:solidFill>
                  <a:prstClr val="black"/>
                </a:solidFill>
              </a:rPr>
              <a:t> easy to implement a new model and coupled setup or user plugins</a:t>
            </a:r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6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803FDC-10DD-438A-B784-C4295550D488}"/>
              </a:ext>
            </a:extLst>
          </p:cNvPr>
          <p:cNvGrpSpPr/>
          <p:nvPr/>
        </p:nvGrpSpPr>
        <p:grpSpPr>
          <a:xfrm>
            <a:off x="974977" y="3870388"/>
            <a:ext cx="2581023" cy="1661994"/>
            <a:chOff x="2551705" y="4283314"/>
            <a:chExt cx="2133933" cy="16619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7A6864-9F94-40E6-B02E-84014A25B056}"/>
                </a:ext>
              </a:extLst>
            </p:cNvPr>
            <p:cNvSpPr txBox="1"/>
            <p:nvPr/>
          </p:nvSpPr>
          <p:spPr>
            <a:xfrm>
              <a:off x="2551706" y="4560313"/>
              <a:ext cx="18506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Standardized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Compile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Runtime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Environments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means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fewer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packages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optimal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settings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easily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76B41C-58E0-43A0-8986-D80F94F6F0C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5B9BD5"/>
                  </a:solidFill>
                  <a:cs typeface="Arial" pitchFamily="34" charset="0"/>
                </a:rPr>
                <a:t>System Admins</a:t>
              </a:r>
              <a:endParaRPr lang="ko-KR" altLang="en-US" sz="1600" b="1" dirty="0">
                <a:solidFill>
                  <a:srgbClr val="5B9BD5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D7A769-0B90-4EC9-BE53-142D44DEBB79}"/>
              </a:ext>
            </a:extLst>
          </p:cNvPr>
          <p:cNvGrpSpPr/>
          <p:nvPr/>
        </p:nvGrpSpPr>
        <p:grpSpPr>
          <a:xfrm>
            <a:off x="5799592" y="3877325"/>
            <a:ext cx="2155688" cy="1661993"/>
            <a:chOff x="2551705" y="4283314"/>
            <a:chExt cx="2152228" cy="1661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4619C7-114B-45F9-9332-12292CBE0F30}"/>
                </a:ext>
              </a:extLst>
            </p:cNvPr>
            <p:cNvSpPr txBox="1"/>
            <p:nvPr/>
          </p:nvSpPr>
          <p:spPr>
            <a:xfrm>
              <a:off x="2551705" y="4560312"/>
              <a:ext cx="21522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simulations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an </a:t>
              </a:r>
              <a:r>
                <a:rPr lang="de-DE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unified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independent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hardware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Have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lots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runscript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81F554-23C9-4CC9-873D-379A5B55611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91C61A"/>
                  </a:solidFill>
                  <a:cs typeface="Arial" pitchFamily="34" charset="0"/>
                </a:rPr>
                <a:t>Modellers</a:t>
              </a:r>
              <a:r>
                <a:rPr lang="en-US" altLang="ko-KR" sz="1600" b="1" dirty="0">
                  <a:solidFill>
                    <a:srgbClr val="91C61A"/>
                  </a:solidFill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rgbClr val="91C61A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0C8C65-5F9C-44A5-8531-BAC07A73ACC5}"/>
              </a:ext>
            </a:extLst>
          </p:cNvPr>
          <p:cNvGrpSpPr/>
          <p:nvPr/>
        </p:nvGrpSpPr>
        <p:grpSpPr>
          <a:xfrm>
            <a:off x="3365470" y="5128337"/>
            <a:ext cx="2281995" cy="1446550"/>
            <a:chOff x="2551705" y="4283314"/>
            <a:chExt cx="2563034" cy="14465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48FAE-7272-4A00-AE96-0DA7BB35D346}"/>
                </a:ext>
              </a:extLst>
            </p:cNvPr>
            <p:cNvSpPr txBox="1"/>
            <p:nvPr/>
          </p:nvSpPr>
          <p:spPr>
            <a:xfrm>
              <a:off x="2551706" y="4560313"/>
              <a:ext cx="256303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developments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them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different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Co-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other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institutes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same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code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AE36EE-DE98-47A7-B8D1-B9E1ABE9242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ED7D31"/>
                  </a:solidFill>
                  <a:cs typeface="Arial" pitchFamily="34" charset="0"/>
                </a:rPr>
                <a:t>Model developers</a:t>
              </a:r>
              <a:endParaRPr lang="ko-KR" altLang="en-US" sz="1600" b="1" dirty="0">
                <a:solidFill>
                  <a:srgbClr val="ED7D3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AB6999-4124-4974-9048-28C234152914}"/>
              </a:ext>
            </a:extLst>
          </p:cNvPr>
          <p:cNvGrpSpPr/>
          <p:nvPr/>
        </p:nvGrpSpPr>
        <p:grpSpPr>
          <a:xfrm>
            <a:off x="8233714" y="5128337"/>
            <a:ext cx="2727148" cy="1446550"/>
            <a:chOff x="2551705" y="4283314"/>
            <a:chExt cx="2152229" cy="14465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D9016-823B-47AC-9DBB-CA119ADF13C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Solve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once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not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again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bugfixes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/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hardware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configurations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quickly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all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Same experiment layout also means less context switching.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A8DC-5995-46AB-878E-65799D10FFA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C000"/>
                  </a:solidFill>
                  <a:cs typeface="Arial" pitchFamily="34" charset="0"/>
                </a:rPr>
                <a:t>Model supporters</a:t>
              </a:r>
              <a:endParaRPr lang="ko-KR" altLang="en-US" sz="16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3">
            <a:extLst>
              <a:ext uri="{FF2B5EF4-FFF2-40B4-BE49-F238E27FC236}">
                <a16:creationId xmlns:a16="http://schemas.microsoft.com/office/drawing/2014/main" id="{97238C91-39C3-4C50-B6C2-A509D639F0F5}"/>
              </a:ext>
            </a:extLst>
          </p:cNvPr>
          <p:cNvGrpSpPr/>
          <p:nvPr/>
        </p:nvGrpSpPr>
        <p:grpSpPr>
          <a:xfrm>
            <a:off x="974977" y="1883352"/>
            <a:ext cx="10272400" cy="1608262"/>
            <a:chOff x="974977" y="1772823"/>
            <a:chExt cx="7679076" cy="1608262"/>
          </a:xfrm>
        </p:grpSpPr>
        <p:sp>
          <p:nvSpPr>
            <p:cNvPr id="20" name="Right Arrow Callout 4">
              <a:extLst>
                <a:ext uri="{FF2B5EF4-FFF2-40B4-BE49-F238E27FC236}">
                  <a16:creationId xmlns:a16="http://schemas.microsoft.com/office/drawing/2014/main" id="{FCFD924B-CE0F-4AAE-AC99-B7BDCFE9E269}"/>
                </a:ext>
              </a:extLst>
            </p:cNvPr>
            <p:cNvSpPr/>
            <p:nvPr/>
          </p:nvSpPr>
          <p:spPr>
            <a:xfrm>
              <a:off x="6387345" y="177282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Callout 5">
              <a:extLst>
                <a:ext uri="{FF2B5EF4-FFF2-40B4-BE49-F238E27FC236}">
                  <a16:creationId xmlns:a16="http://schemas.microsoft.com/office/drawing/2014/main" id="{AD4F5DD1-3523-4E78-A087-5CEB87F97355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rgbClr val="91C61A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:a16="http://schemas.microsoft.com/office/drawing/2014/main" id="{1915F009-AEE8-4443-89A2-1BB6A5862A92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0317B4CC-8150-49AF-8F0D-4D21F2461FB5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9067096" y="2232467"/>
            <a:ext cx="833630" cy="903909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rgbClr val="F1A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1CA70209-82A7-44B1-BD3F-84AFF225C28E}"/>
              </a:ext>
            </a:extLst>
          </p:cNvPr>
          <p:cNvSpPr>
            <a:spLocks noChangeAspect="1"/>
          </p:cNvSpPr>
          <p:nvPr/>
        </p:nvSpPr>
        <p:spPr>
          <a:xfrm>
            <a:off x="1702378" y="2360260"/>
            <a:ext cx="722680" cy="720000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rgbClr val="397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Graphic 5">
            <a:extLst>
              <a:ext uri="{FF2B5EF4-FFF2-40B4-BE49-F238E27FC236}">
                <a16:creationId xmlns:a16="http://schemas.microsoft.com/office/drawing/2014/main" id="{0C406B6E-C528-4B99-8600-80FDBC75CCB6}"/>
              </a:ext>
            </a:extLst>
          </p:cNvPr>
          <p:cNvSpPr/>
          <p:nvPr/>
        </p:nvSpPr>
        <p:spPr>
          <a:xfrm>
            <a:off x="4217468" y="2232467"/>
            <a:ext cx="788992" cy="984599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accent2"/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">
            <a:extLst>
              <a:ext uri="{FF2B5EF4-FFF2-40B4-BE49-F238E27FC236}">
                <a16:creationId xmlns:a16="http://schemas.microsoft.com/office/drawing/2014/main" id="{40E10D3B-A636-4560-ABA9-B1710B6CF971}"/>
              </a:ext>
            </a:extLst>
          </p:cNvPr>
          <p:cNvSpPr/>
          <p:nvPr/>
        </p:nvSpPr>
        <p:spPr>
          <a:xfrm flipH="1">
            <a:off x="6629775" y="2183273"/>
            <a:ext cx="664643" cy="953104"/>
          </a:xfrm>
          <a:custGeom>
            <a:avLst/>
            <a:gdLst>
              <a:gd name="connsiteX0" fmla="*/ 1759294 w 4022581"/>
              <a:gd name="connsiteY0" fmla="*/ 3774190 h 5586511"/>
              <a:gd name="connsiteX1" fmla="*/ 2712181 w 4022581"/>
              <a:gd name="connsiteY1" fmla="*/ 3774190 h 5586511"/>
              <a:gd name="connsiteX2" fmla="*/ 2733706 w 4022581"/>
              <a:gd name="connsiteY2" fmla="*/ 3795715 h 5586511"/>
              <a:gd name="connsiteX3" fmla="*/ 2712706 w 4022581"/>
              <a:gd name="connsiteY3" fmla="*/ 3817241 h 5586511"/>
              <a:gd name="connsiteX4" fmla="*/ 1759294 w 4022581"/>
              <a:gd name="connsiteY4" fmla="*/ 3817241 h 5586511"/>
              <a:gd name="connsiteX5" fmla="*/ 1737769 w 4022581"/>
              <a:gd name="connsiteY5" fmla="*/ 3795715 h 5586511"/>
              <a:gd name="connsiteX6" fmla="*/ 1759294 w 4022581"/>
              <a:gd name="connsiteY6" fmla="*/ 3774190 h 5586511"/>
              <a:gd name="connsiteX7" fmla="*/ 43050 w 4022581"/>
              <a:gd name="connsiteY7" fmla="*/ 3774190 h 5586511"/>
              <a:gd name="connsiteX8" fmla="*/ 1169189 w 4022581"/>
              <a:gd name="connsiteY8" fmla="*/ 3774190 h 5586511"/>
              <a:gd name="connsiteX9" fmla="*/ 1190714 w 4022581"/>
              <a:gd name="connsiteY9" fmla="*/ 3795715 h 5586511"/>
              <a:gd name="connsiteX10" fmla="*/ 1169189 w 4022581"/>
              <a:gd name="connsiteY10" fmla="*/ 3817241 h 5586511"/>
              <a:gd name="connsiteX11" fmla="*/ 43050 w 4022581"/>
              <a:gd name="connsiteY11" fmla="*/ 3817241 h 5586511"/>
              <a:gd name="connsiteX12" fmla="*/ 21525 w 4022581"/>
              <a:gd name="connsiteY12" fmla="*/ 3795715 h 5586511"/>
              <a:gd name="connsiteX13" fmla="*/ 43050 w 4022581"/>
              <a:gd name="connsiteY13" fmla="*/ 3774190 h 5586511"/>
              <a:gd name="connsiteX14" fmla="*/ 1205938 w 4022581"/>
              <a:gd name="connsiteY14" fmla="*/ 3529537 h 5586511"/>
              <a:gd name="connsiteX15" fmla="*/ 1708369 w 4022581"/>
              <a:gd name="connsiteY15" fmla="*/ 3529537 h 5586511"/>
              <a:gd name="connsiteX16" fmla="*/ 1710470 w 4022581"/>
              <a:gd name="connsiteY16" fmla="*/ 3535837 h 5586511"/>
              <a:gd name="connsiteX17" fmla="*/ 1668469 w 4022581"/>
              <a:gd name="connsiteY17" fmla="*/ 3562613 h 5586511"/>
              <a:gd name="connsiteX18" fmla="*/ 1273664 w 4022581"/>
              <a:gd name="connsiteY18" fmla="*/ 3572589 h 5586511"/>
              <a:gd name="connsiteX19" fmla="*/ 1224838 w 4022581"/>
              <a:gd name="connsiteY19" fmla="*/ 3550012 h 5586511"/>
              <a:gd name="connsiteX20" fmla="*/ 1205938 w 4022581"/>
              <a:gd name="connsiteY20" fmla="*/ 3529537 h 5586511"/>
              <a:gd name="connsiteX21" fmla="*/ 1710469 w 4022581"/>
              <a:gd name="connsiteY21" fmla="*/ 2010171 h 5586511"/>
              <a:gd name="connsiteX22" fmla="*/ 1632243 w 4022581"/>
              <a:gd name="connsiteY22" fmla="*/ 2088397 h 5586511"/>
              <a:gd name="connsiteX23" fmla="*/ 1710469 w 4022581"/>
              <a:gd name="connsiteY23" fmla="*/ 2166623 h 5586511"/>
              <a:gd name="connsiteX24" fmla="*/ 1788695 w 4022581"/>
              <a:gd name="connsiteY24" fmla="*/ 2088397 h 5586511"/>
              <a:gd name="connsiteX25" fmla="*/ 1710469 w 4022581"/>
              <a:gd name="connsiteY25" fmla="*/ 2010171 h 5586511"/>
              <a:gd name="connsiteX26" fmla="*/ 1710469 w 4022581"/>
              <a:gd name="connsiteY26" fmla="*/ 1933520 h 5586511"/>
              <a:gd name="connsiteX27" fmla="*/ 1865345 w 4022581"/>
              <a:gd name="connsiteY27" fmla="*/ 2088397 h 5586511"/>
              <a:gd name="connsiteX28" fmla="*/ 1710469 w 4022581"/>
              <a:gd name="connsiteY28" fmla="*/ 2243273 h 5586511"/>
              <a:gd name="connsiteX29" fmla="*/ 1555592 w 4022581"/>
              <a:gd name="connsiteY29" fmla="*/ 2088397 h 5586511"/>
              <a:gd name="connsiteX30" fmla="*/ 1710469 w 4022581"/>
              <a:gd name="connsiteY30" fmla="*/ 1933520 h 5586511"/>
              <a:gd name="connsiteX31" fmla="*/ 1710470 w 4022581"/>
              <a:gd name="connsiteY31" fmla="*/ 1845319 h 5586511"/>
              <a:gd name="connsiteX32" fmla="*/ 1467392 w 4022581"/>
              <a:gd name="connsiteY32" fmla="*/ 2088396 h 5586511"/>
              <a:gd name="connsiteX33" fmla="*/ 1710470 w 4022581"/>
              <a:gd name="connsiteY33" fmla="*/ 2331474 h 5586511"/>
              <a:gd name="connsiteX34" fmla="*/ 1953547 w 4022581"/>
              <a:gd name="connsiteY34" fmla="*/ 2088396 h 5586511"/>
              <a:gd name="connsiteX35" fmla="*/ 1710470 w 4022581"/>
              <a:gd name="connsiteY35" fmla="*/ 1845319 h 5586511"/>
              <a:gd name="connsiteX36" fmla="*/ 1202263 w 4022581"/>
              <a:gd name="connsiteY36" fmla="*/ 167400 h 5586511"/>
              <a:gd name="connsiteX37" fmla="*/ 1738820 w 4022581"/>
              <a:gd name="connsiteY37" fmla="*/ 167400 h 5586511"/>
              <a:gd name="connsiteX38" fmla="*/ 1744070 w 4022581"/>
              <a:gd name="connsiteY38" fmla="*/ 1336588 h 5586511"/>
              <a:gd name="connsiteX39" fmla="*/ 1955122 w 4022581"/>
              <a:gd name="connsiteY39" fmla="*/ 1631116 h 5586511"/>
              <a:gd name="connsiteX40" fmla="*/ 2234426 w 4022581"/>
              <a:gd name="connsiteY40" fmla="*/ 1630066 h 5586511"/>
              <a:gd name="connsiteX41" fmla="*/ 2258576 w 4022581"/>
              <a:gd name="connsiteY41" fmla="*/ 1653167 h 5586511"/>
              <a:gd name="connsiteX42" fmla="*/ 2258576 w 4022581"/>
              <a:gd name="connsiteY42" fmla="*/ 1713542 h 5586511"/>
              <a:gd name="connsiteX43" fmla="*/ 2280101 w 4022581"/>
              <a:gd name="connsiteY43" fmla="*/ 1736642 h 5586511"/>
              <a:gd name="connsiteX44" fmla="*/ 2678055 w 4022581"/>
              <a:gd name="connsiteY44" fmla="*/ 1749243 h 5586511"/>
              <a:gd name="connsiteX45" fmla="*/ 3728592 w 4022581"/>
              <a:gd name="connsiteY45" fmla="*/ 3139458 h 5586511"/>
              <a:gd name="connsiteX46" fmla="*/ 3981120 w 4022581"/>
              <a:gd name="connsiteY46" fmla="*/ 3625088 h 5586511"/>
              <a:gd name="connsiteX47" fmla="*/ 4002120 w 4022581"/>
              <a:gd name="connsiteY47" fmla="*/ 4043518 h 5586511"/>
              <a:gd name="connsiteX48" fmla="*/ 3678191 w 4022581"/>
              <a:gd name="connsiteY48" fmla="*/ 4530724 h 5586511"/>
              <a:gd name="connsiteX49" fmla="*/ 3216186 w 4022581"/>
              <a:gd name="connsiteY49" fmla="*/ 4718676 h 5586511"/>
              <a:gd name="connsiteX50" fmla="*/ 3216186 w 4022581"/>
              <a:gd name="connsiteY50" fmla="*/ 5032629 h 5586511"/>
              <a:gd name="connsiteX51" fmla="*/ 3979020 w 4022581"/>
              <a:gd name="connsiteY51" fmla="*/ 5038929 h 5586511"/>
              <a:gd name="connsiteX52" fmla="*/ 3979020 w 4022581"/>
              <a:gd name="connsiteY52" fmla="*/ 5586511 h 5586511"/>
              <a:gd name="connsiteX53" fmla="*/ 0 w 4022581"/>
              <a:gd name="connsiteY53" fmla="*/ 5586511 h 5586511"/>
              <a:gd name="connsiteX54" fmla="*/ 0 w 4022581"/>
              <a:gd name="connsiteY54" fmla="*/ 5037879 h 5586511"/>
              <a:gd name="connsiteX55" fmla="*/ 405829 w 4022581"/>
              <a:gd name="connsiteY55" fmla="*/ 5028954 h 5586511"/>
              <a:gd name="connsiteX56" fmla="*/ 405829 w 4022581"/>
              <a:gd name="connsiteY56" fmla="*/ 4847827 h 5586511"/>
              <a:gd name="connsiteX57" fmla="*/ 933460 w 4022581"/>
              <a:gd name="connsiteY57" fmla="*/ 4842052 h 5586511"/>
              <a:gd name="connsiteX58" fmla="*/ 1391791 w 4022581"/>
              <a:gd name="connsiteY58" fmla="*/ 4577974 h 5586511"/>
              <a:gd name="connsiteX59" fmla="*/ 1426967 w 4022581"/>
              <a:gd name="connsiteY59" fmla="*/ 4577449 h 5586511"/>
              <a:gd name="connsiteX60" fmla="*/ 1822821 w 4022581"/>
              <a:gd name="connsiteY60" fmla="*/ 4773801 h 5586511"/>
              <a:gd name="connsiteX61" fmla="*/ 1812321 w 4022581"/>
              <a:gd name="connsiteY61" fmla="*/ 4347496 h 5586511"/>
              <a:gd name="connsiteX62" fmla="*/ 746558 w 4022581"/>
              <a:gd name="connsiteY62" fmla="*/ 4336471 h 5586511"/>
              <a:gd name="connsiteX63" fmla="*/ 738683 w 4022581"/>
              <a:gd name="connsiteY63" fmla="*/ 4018843 h 5586511"/>
              <a:gd name="connsiteX64" fmla="*/ 47251 w 4022581"/>
              <a:gd name="connsiteY64" fmla="*/ 4008868 h 5586511"/>
              <a:gd name="connsiteX65" fmla="*/ 22050 w 4022581"/>
              <a:gd name="connsiteY65" fmla="*/ 4008868 h 5586511"/>
              <a:gd name="connsiteX66" fmla="*/ 22050 w 4022581"/>
              <a:gd name="connsiteY66" fmla="*/ 3859241 h 5586511"/>
              <a:gd name="connsiteX67" fmla="*/ 2680155 w 4022581"/>
              <a:gd name="connsiteY67" fmla="*/ 3859241 h 5586511"/>
              <a:gd name="connsiteX68" fmla="*/ 2735281 w 4022581"/>
              <a:gd name="connsiteY68" fmla="*/ 4002567 h 5586511"/>
              <a:gd name="connsiteX69" fmla="*/ 3160011 w 4022581"/>
              <a:gd name="connsiteY69" fmla="*/ 3584138 h 5586511"/>
              <a:gd name="connsiteX70" fmla="*/ 3134286 w 4022581"/>
              <a:gd name="connsiteY70" fmla="*/ 3287510 h 5586511"/>
              <a:gd name="connsiteX71" fmla="*/ 2877558 w 4022581"/>
              <a:gd name="connsiteY71" fmla="*/ 2957806 h 5586511"/>
              <a:gd name="connsiteX72" fmla="*/ 2569379 w 4022581"/>
              <a:gd name="connsiteY72" fmla="*/ 2858055 h 5586511"/>
              <a:gd name="connsiteX73" fmla="*/ 1834896 w 4022581"/>
              <a:gd name="connsiteY73" fmla="*/ 2850180 h 5586511"/>
              <a:gd name="connsiteX74" fmla="*/ 1819671 w 4022581"/>
              <a:gd name="connsiteY74" fmla="*/ 3051257 h 5586511"/>
              <a:gd name="connsiteX75" fmla="*/ 1737770 w 4022581"/>
              <a:gd name="connsiteY75" fmla="*/ 3109008 h 5586511"/>
              <a:gd name="connsiteX76" fmla="*/ 1726745 w 4022581"/>
              <a:gd name="connsiteY76" fmla="*/ 3494362 h 5586511"/>
              <a:gd name="connsiteX77" fmla="*/ 1191238 w 4022581"/>
              <a:gd name="connsiteY77" fmla="*/ 3497512 h 5586511"/>
              <a:gd name="connsiteX78" fmla="*/ 1185463 w 4022581"/>
              <a:gd name="connsiteY78" fmla="*/ 3135258 h 5586511"/>
              <a:gd name="connsiteX79" fmla="*/ 937660 w 4022581"/>
              <a:gd name="connsiteY79" fmla="*/ 3013457 h 5586511"/>
              <a:gd name="connsiteX80" fmla="*/ 936085 w 4022581"/>
              <a:gd name="connsiteY80" fmla="*/ 3013457 h 5586511"/>
              <a:gd name="connsiteX81" fmla="*/ 824784 w 4022581"/>
              <a:gd name="connsiteY81" fmla="*/ 3290660 h 5586511"/>
              <a:gd name="connsiteX82" fmla="*/ 737633 w 4022581"/>
              <a:gd name="connsiteY82" fmla="*/ 3265459 h 5586511"/>
              <a:gd name="connsiteX83" fmla="*/ 660457 w 4022581"/>
              <a:gd name="connsiteY83" fmla="*/ 3297485 h 5586511"/>
              <a:gd name="connsiteX84" fmla="*/ 352279 w 4022581"/>
              <a:gd name="connsiteY84" fmla="*/ 3164658 h 5586511"/>
              <a:gd name="connsiteX85" fmla="*/ 525006 w 4022581"/>
              <a:gd name="connsiteY85" fmla="*/ 2749904 h 5586511"/>
              <a:gd name="connsiteX86" fmla="*/ 536556 w 4022581"/>
              <a:gd name="connsiteY86" fmla="*/ 2717353 h 5586511"/>
              <a:gd name="connsiteX87" fmla="*/ 514506 w 4022581"/>
              <a:gd name="connsiteY87" fmla="*/ 2660653 h 5586511"/>
              <a:gd name="connsiteX88" fmla="*/ 498230 w 4022581"/>
              <a:gd name="connsiteY88" fmla="*/ 2602902 h 5586511"/>
              <a:gd name="connsiteX89" fmla="*/ 592206 w 4022581"/>
              <a:gd name="connsiteY89" fmla="*/ 2387650 h 5586511"/>
              <a:gd name="connsiteX90" fmla="*/ 998561 w 4022581"/>
              <a:gd name="connsiteY90" fmla="*/ 2551976 h 5586511"/>
              <a:gd name="connsiteX91" fmla="*/ 1003286 w 4022581"/>
              <a:gd name="connsiteY91" fmla="*/ 1752393 h 5586511"/>
              <a:gd name="connsiteX92" fmla="*/ 1190188 w 4022581"/>
              <a:gd name="connsiteY92" fmla="*/ 1599091 h 5586511"/>
              <a:gd name="connsiteX93" fmla="*/ 1202263 w 4022581"/>
              <a:gd name="connsiteY93" fmla="*/ 167400 h 5586511"/>
              <a:gd name="connsiteX94" fmla="*/ 1169095 w 4022581"/>
              <a:gd name="connsiteY94" fmla="*/ 0 h 5586511"/>
              <a:gd name="connsiteX95" fmla="*/ 1766794 w 4022581"/>
              <a:gd name="connsiteY95" fmla="*/ 0 h 5586511"/>
              <a:gd name="connsiteX96" fmla="*/ 1827246 w 4022581"/>
              <a:gd name="connsiteY96" fmla="*/ 60452 h 5586511"/>
              <a:gd name="connsiteX97" fmla="*/ 1827245 w 4022581"/>
              <a:gd name="connsiteY97" fmla="*/ 60452 h 5586511"/>
              <a:gd name="connsiteX98" fmla="*/ 1766793 w 4022581"/>
              <a:gd name="connsiteY98" fmla="*/ 120904 h 5586511"/>
              <a:gd name="connsiteX99" fmla="*/ 1169095 w 4022581"/>
              <a:gd name="connsiteY99" fmla="*/ 120903 h 5586511"/>
              <a:gd name="connsiteX100" fmla="*/ 1113394 w 4022581"/>
              <a:gd name="connsiteY100" fmla="*/ 83982 h 5586511"/>
              <a:gd name="connsiteX101" fmla="*/ 1108643 w 4022581"/>
              <a:gd name="connsiteY101" fmla="*/ 60452 h 5586511"/>
              <a:gd name="connsiteX102" fmla="*/ 1113394 w 4022581"/>
              <a:gd name="connsiteY102" fmla="*/ 36921 h 5586511"/>
              <a:gd name="connsiteX103" fmla="*/ 1169095 w 4022581"/>
              <a:gd name="connsiteY103" fmla="*/ 0 h 55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22581" h="5586511">
                <a:moveTo>
                  <a:pt x="1759294" y="3774190"/>
                </a:moveTo>
                <a:lnTo>
                  <a:pt x="2712181" y="3774190"/>
                </a:lnTo>
                <a:cubicBezTo>
                  <a:pt x="2723731" y="3774190"/>
                  <a:pt x="2733706" y="3783640"/>
                  <a:pt x="2733706" y="3795715"/>
                </a:cubicBezTo>
                <a:cubicBezTo>
                  <a:pt x="2733706" y="3807791"/>
                  <a:pt x="2724256" y="3817241"/>
                  <a:pt x="2712706" y="3817241"/>
                </a:cubicBezTo>
                <a:lnTo>
                  <a:pt x="1759294" y="3817241"/>
                </a:lnTo>
                <a:cubicBezTo>
                  <a:pt x="1747744" y="3817241"/>
                  <a:pt x="1737769" y="3807791"/>
                  <a:pt x="1737769" y="3795715"/>
                </a:cubicBezTo>
                <a:cubicBezTo>
                  <a:pt x="1737769" y="3784165"/>
                  <a:pt x="1747219" y="3774190"/>
                  <a:pt x="1759294" y="3774190"/>
                </a:cubicBezTo>
                <a:close/>
                <a:moveTo>
                  <a:pt x="43050" y="3774190"/>
                </a:moveTo>
                <a:lnTo>
                  <a:pt x="1169189" y="3774190"/>
                </a:lnTo>
                <a:cubicBezTo>
                  <a:pt x="1180739" y="3774190"/>
                  <a:pt x="1190714" y="3783640"/>
                  <a:pt x="1190714" y="3795715"/>
                </a:cubicBezTo>
                <a:cubicBezTo>
                  <a:pt x="1190714" y="3807791"/>
                  <a:pt x="1180739" y="3817241"/>
                  <a:pt x="1169189" y="3817241"/>
                </a:cubicBezTo>
                <a:lnTo>
                  <a:pt x="43050" y="3817241"/>
                </a:lnTo>
                <a:cubicBezTo>
                  <a:pt x="31500" y="3817241"/>
                  <a:pt x="21525" y="3807791"/>
                  <a:pt x="21525" y="3795715"/>
                </a:cubicBezTo>
                <a:cubicBezTo>
                  <a:pt x="21525" y="3784165"/>
                  <a:pt x="30975" y="3774190"/>
                  <a:pt x="43050" y="3774190"/>
                </a:cubicBezTo>
                <a:close/>
                <a:moveTo>
                  <a:pt x="1205938" y="3529537"/>
                </a:moveTo>
                <a:cubicBezTo>
                  <a:pt x="1378665" y="3529537"/>
                  <a:pt x="1543518" y="3529537"/>
                  <a:pt x="1708369" y="3529537"/>
                </a:cubicBezTo>
                <a:cubicBezTo>
                  <a:pt x="1708894" y="3531637"/>
                  <a:pt x="1709945" y="3533737"/>
                  <a:pt x="1710470" y="3535837"/>
                </a:cubicBezTo>
                <a:cubicBezTo>
                  <a:pt x="1696294" y="3544762"/>
                  <a:pt x="1683169" y="3554738"/>
                  <a:pt x="1668469" y="3562613"/>
                </a:cubicBezTo>
                <a:cubicBezTo>
                  <a:pt x="1538793" y="3632439"/>
                  <a:pt x="1406491" y="3629814"/>
                  <a:pt x="1273664" y="3572589"/>
                </a:cubicBezTo>
                <a:cubicBezTo>
                  <a:pt x="1257389" y="3565764"/>
                  <a:pt x="1240588" y="3558938"/>
                  <a:pt x="1224838" y="3550012"/>
                </a:cubicBezTo>
                <a:cubicBezTo>
                  <a:pt x="1218013" y="3546337"/>
                  <a:pt x="1213813" y="3538462"/>
                  <a:pt x="1205938" y="3529537"/>
                </a:cubicBezTo>
                <a:close/>
                <a:moveTo>
                  <a:pt x="1710469" y="2010171"/>
                </a:moveTo>
                <a:cubicBezTo>
                  <a:pt x="1667418" y="2010171"/>
                  <a:pt x="1632243" y="2045346"/>
                  <a:pt x="1632243" y="2088397"/>
                </a:cubicBezTo>
                <a:cubicBezTo>
                  <a:pt x="1632243" y="2131447"/>
                  <a:pt x="1667418" y="2166623"/>
                  <a:pt x="1710469" y="2166623"/>
                </a:cubicBezTo>
                <a:cubicBezTo>
                  <a:pt x="1754044" y="2166623"/>
                  <a:pt x="1788695" y="2131447"/>
                  <a:pt x="1788695" y="2088397"/>
                </a:cubicBezTo>
                <a:cubicBezTo>
                  <a:pt x="1788695" y="2045346"/>
                  <a:pt x="1753519" y="2010171"/>
                  <a:pt x="1710469" y="2010171"/>
                </a:cubicBezTo>
                <a:close/>
                <a:moveTo>
                  <a:pt x="1710469" y="1933520"/>
                </a:moveTo>
                <a:cubicBezTo>
                  <a:pt x="1796045" y="1933520"/>
                  <a:pt x="1865345" y="2002821"/>
                  <a:pt x="1865345" y="2088397"/>
                </a:cubicBezTo>
                <a:cubicBezTo>
                  <a:pt x="1865345" y="2173973"/>
                  <a:pt x="1796045" y="2243273"/>
                  <a:pt x="1710469" y="2243273"/>
                </a:cubicBezTo>
                <a:cubicBezTo>
                  <a:pt x="1624893" y="2243273"/>
                  <a:pt x="1555592" y="2173973"/>
                  <a:pt x="1555592" y="2088397"/>
                </a:cubicBezTo>
                <a:cubicBezTo>
                  <a:pt x="1555592" y="2002821"/>
                  <a:pt x="1624893" y="1933520"/>
                  <a:pt x="1710469" y="1933520"/>
                </a:cubicBezTo>
                <a:close/>
                <a:moveTo>
                  <a:pt x="1710470" y="1845319"/>
                </a:moveTo>
                <a:cubicBezTo>
                  <a:pt x="1576068" y="1845319"/>
                  <a:pt x="1467392" y="1953995"/>
                  <a:pt x="1467392" y="2088396"/>
                </a:cubicBezTo>
                <a:cubicBezTo>
                  <a:pt x="1467392" y="2222798"/>
                  <a:pt x="1576068" y="2331474"/>
                  <a:pt x="1710470" y="2331474"/>
                </a:cubicBezTo>
                <a:cubicBezTo>
                  <a:pt x="1844871" y="2331474"/>
                  <a:pt x="1953547" y="2222798"/>
                  <a:pt x="1953547" y="2088396"/>
                </a:cubicBezTo>
                <a:cubicBezTo>
                  <a:pt x="1953547" y="1953995"/>
                  <a:pt x="1844871" y="1845319"/>
                  <a:pt x="1710470" y="1845319"/>
                </a:cubicBezTo>
                <a:close/>
                <a:moveTo>
                  <a:pt x="1202263" y="167400"/>
                </a:moveTo>
                <a:cubicBezTo>
                  <a:pt x="1380766" y="167400"/>
                  <a:pt x="1558218" y="167400"/>
                  <a:pt x="1738820" y="167400"/>
                </a:cubicBezTo>
                <a:cubicBezTo>
                  <a:pt x="1738820" y="174750"/>
                  <a:pt x="1741970" y="954384"/>
                  <a:pt x="1744070" y="1336588"/>
                </a:cubicBezTo>
                <a:cubicBezTo>
                  <a:pt x="1744070" y="1349188"/>
                  <a:pt x="1935697" y="1631116"/>
                  <a:pt x="1955122" y="1631116"/>
                </a:cubicBezTo>
                <a:cubicBezTo>
                  <a:pt x="2048574" y="1630066"/>
                  <a:pt x="2141499" y="1631116"/>
                  <a:pt x="2234426" y="1630066"/>
                </a:cubicBezTo>
                <a:cubicBezTo>
                  <a:pt x="2252801" y="1629541"/>
                  <a:pt x="2259101" y="1635316"/>
                  <a:pt x="2258576" y="1653167"/>
                </a:cubicBezTo>
                <a:cubicBezTo>
                  <a:pt x="2257526" y="1673117"/>
                  <a:pt x="2259101" y="1693592"/>
                  <a:pt x="2258576" y="1713542"/>
                </a:cubicBezTo>
                <a:cubicBezTo>
                  <a:pt x="2258051" y="1729817"/>
                  <a:pt x="2262251" y="1736117"/>
                  <a:pt x="2280101" y="1736642"/>
                </a:cubicBezTo>
                <a:cubicBezTo>
                  <a:pt x="2412928" y="1739793"/>
                  <a:pt x="2545229" y="1744518"/>
                  <a:pt x="2678055" y="1749243"/>
                </a:cubicBezTo>
                <a:cubicBezTo>
                  <a:pt x="2686981" y="1749768"/>
                  <a:pt x="3500739" y="2793479"/>
                  <a:pt x="3728592" y="3139458"/>
                </a:cubicBezTo>
                <a:cubicBezTo>
                  <a:pt x="3837793" y="3301685"/>
                  <a:pt x="3907094" y="3431886"/>
                  <a:pt x="3981120" y="3625088"/>
                </a:cubicBezTo>
                <a:cubicBezTo>
                  <a:pt x="4046745" y="3853991"/>
                  <a:pt x="4018920" y="3983143"/>
                  <a:pt x="4002120" y="4043518"/>
                </a:cubicBezTo>
                <a:cubicBezTo>
                  <a:pt x="3978495" y="4145894"/>
                  <a:pt x="3899219" y="4389497"/>
                  <a:pt x="3678191" y="4530724"/>
                </a:cubicBezTo>
                <a:cubicBezTo>
                  <a:pt x="3613616" y="4563799"/>
                  <a:pt x="3479214" y="4637825"/>
                  <a:pt x="3216186" y="4718676"/>
                </a:cubicBezTo>
                <a:cubicBezTo>
                  <a:pt x="3216186" y="4822627"/>
                  <a:pt x="3216186" y="4925003"/>
                  <a:pt x="3216186" y="5032629"/>
                </a:cubicBezTo>
                <a:cubicBezTo>
                  <a:pt x="3471864" y="5034729"/>
                  <a:pt x="3724917" y="5036829"/>
                  <a:pt x="3979020" y="5038929"/>
                </a:cubicBezTo>
                <a:cubicBezTo>
                  <a:pt x="3979020" y="5223206"/>
                  <a:pt x="3979020" y="5404333"/>
                  <a:pt x="3979020" y="5586511"/>
                </a:cubicBezTo>
                <a:cubicBezTo>
                  <a:pt x="2652855" y="5586511"/>
                  <a:pt x="1327216" y="5586511"/>
                  <a:pt x="0" y="5586511"/>
                </a:cubicBezTo>
                <a:cubicBezTo>
                  <a:pt x="0" y="5404858"/>
                  <a:pt x="0" y="5223731"/>
                  <a:pt x="0" y="5037879"/>
                </a:cubicBezTo>
                <a:cubicBezTo>
                  <a:pt x="134926" y="5035254"/>
                  <a:pt x="269328" y="5032104"/>
                  <a:pt x="405829" y="5028954"/>
                </a:cubicBezTo>
                <a:cubicBezTo>
                  <a:pt x="405829" y="4969103"/>
                  <a:pt x="405829" y="4909778"/>
                  <a:pt x="405829" y="4847827"/>
                </a:cubicBezTo>
                <a:cubicBezTo>
                  <a:pt x="416330" y="4847827"/>
                  <a:pt x="765983" y="4844677"/>
                  <a:pt x="933460" y="4842052"/>
                </a:cubicBezTo>
                <a:cubicBezTo>
                  <a:pt x="945535" y="4841527"/>
                  <a:pt x="1251089" y="4662500"/>
                  <a:pt x="1391791" y="4577974"/>
                </a:cubicBezTo>
                <a:cubicBezTo>
                  <a:pt x="1404391" y="4570099"/>
                  <a:pt x="1413842" y="4570624"/>
                  <a:pt x="1426967" y="4577449"/>
                </a:cubicBezTo>
                <a:cubicBezTo>
                  <a:pt x="1544568" y="4638350"/>
                  <a:pt x="1806546" y="4768026"/>
                  <a:pt x="1822821" y="4773801"/>
                </a:cubicBezTo>
                <a:cubicBezTo>
                  <a:pt x="1819146" y="4628900"/>
                  <a:pt x="1815996" y="4489248"/>
                  <a:pt x="1812321" y="4347496"/>
                </a:cubicBezTo>
                <a:cubicBezTo>
                  <a:pt x="1457417" y="4343821"/>
                  <a:pt x="1103562" y="4340146"/>
                  <a:pt x="746558" y="4336471"/>
                </a:cubicBezTo>
                <a:cubicBezTo>
                  <a:pt x="743933" y="4230420"/>
                  <a:pt x="741308" y="4126469"/>
                  <a:pt x="738683" y="4018843"/>
                </a:cubicBezTo>
                <a:cubicBezTo>
                  <a:pt x="720308" y="4017268"/>
                  <a:pt x="259353" y="4010443"/>
                  <a:pt x="47251" y="4008868"/>
                </a:cubicBezTo>
                <a:cubicBezTo>
                  <a:pt x="39375" y="4008868"/>
                  <a:pt x="31500" y="4008868"/>
                  <a:pt x="22050" y="4008868"/>
                </a:cubicBezTo>
                <a:cubicBezTo>
                  <a:pt x="22050" y="3958992"/>
                  <a:pt x="22050" y="3910167"/>
                  <a:pt x="22050" y="3859241"/>
                </a:cubicBezTo>
                <a:cubicBezTo>
                  <a:pt x="28875" y="3859241"/>
                  <a:pt x="1800771" y="3859241"/>
                  <a:pt x="2680155" y="3859241"/>
                </a:cubicBezTo>
                <a:cubicBezTo>
                  <a:pt x="2715856" y="3859241"/>
                  <a:pt x="2730556" y="3966867"/>
                  <a:pt x="2735281" y="4002567"/>
                </a:cubicBezTo>
                <a:cubicBezTo>
                  <a:pt x="2954734" y="3954267"/>
                  <a:pt x="3116435" y="3816190"/>
                  <a:pt x="3160011" y="3584138"/>
                </a:cubicBezTo>
                <a:cubicBezTo>
                  <a:pt x="3178911" y="3484912"/>
                  <a:pt x="3160536" y="3385686"/>
                  <a:pt x="3134286" y="3287510"/>
                </a:cubicBezTo>
                <a:cubicBezTo>
                  <a:pt x="3094910" y="3140508"/>
                  <a:pt x="2999359" y="3036032"/>
                  <a:pt x="2877558" y="2957806"/>
                </a:cubicBezTo>
                <a:cubicBezTo>
                  <a:pt x="2786206" y="2898480"/>
                  <a:pt x="2683305" y="2858580"/>
                  <a:pt x="2569379" y="2858055"/>
                </a:cubicBezTo>
                <a:cubicBezTo>
                  <a:pt x="2329977" y="2855955"/>
                  <a:pt x="1841721" y="2849655"/>
                  <a:pt x="1834896" y="2850180"/>
                </a:cubicBezTo>
                <a:cubicBezTo>
                  <a:pt x="1833321" y="2885355"/>
                  <a:pt x="1825446" y="3018707"/>
                  <a:pt x="1819671" y="3051257"/>
                </a:cubicBezTo>
                <a:cubicBezTo>
                  <a:pt x="1811796" y="3093258"/>
                  <a:pt x="1747220" y="3107958"/>
                  <a:pt x="1737770" y="3109008"/>
                </a:cubicBezTo>
                <a:cubicBezTo>
                  <a:pt x="1734095" y="3236584"/>
                  <a:pt x="1730420" y="3364161"/>
                  <a:pt x="1726745" y="3494362"/>
                </a:cubicBezTo>
                <a:cubicBezTo>
                  <a:pt x="1547193" y="3490687"/>
                  <a:pt x="1388116" y="3501187"/>
                  <a:pt x="1191238" y="3497512"/>
                </a:cubicBezTo>
                <a:cubicBezTo>
                  <a:pt x="1191238" y="3488062"/>
                  <a:pt x="1186513" y="3242884"/>
                  <a:pt x="1185463" y="3135258"/>
                </a:cubicBezTo>
                <a:cubicBezTo>
                  <a:pt x="1185463" y="3123183"/>
                  <a:pt x="1015361" y="3045482"/>
                  <a:pt x="937660" y="3013457"/>
                </a:cubicBezTo>
                <a:cubicBezTo>
                  <a:pt x="936610" y="3012932"/>
                  <a:pt x="934510" y="3013457"/>
                  <a:pt x="936085" y="3013457"/>
                </a:cubicBezTo>
                <a:cubicBezTo>
                  <a:pt x="898810" y="3105858"/>
                  <a:pt x="862059" y="3197209"/>
                  <a:pt x="824784" y="3290660"/>
                </a:cubicBezTo>
                <a:cubicBezTo>
                  <a:pt x="794859" y="3281735"/>
                  <a:pt x="766508" y="3273859"/>
                  <a:pt x="737633" y="3265459"/>
                </a:cubicBezTo>
                <a:cubicBezTo>
                  <a:pt x="701408" y="3254959"/>
                  <a:pt x="662557" y="3294860"/>
                  <a:pt x="660457" y="3297485"/>
                </a:cubicBezTo>
                <a:cubicBezTo>
                  <a:pt x="558606" y="3253384"/>
                  <a:pt x="457805" y="3209809"/>
                  <a:pt x="352279" y="3164658"/>
                </a:cubicBezTo>
                <a:cubicBezTo>
                  <a:pt x="365404" y="3128958"/>
                  <a:pt x="481430" y="2849655"/>
                  <a:pt x="525006" y="2749904"/>
                </a:cubicBezTo>
                <a:cubicBezTo>
                  <a:pt x="529206" y="2739404"/>
                  <a:pt x="533931" y="2728378"/>
                  <a:pt x="536556" y="2717353"/>
                </a:cubicBezTo>
                <a:cubicBezTo>
                  <a:pt x="543906" y="2689003"/>
                  <a:pt x="538656" y="2676928"/>
                  <a:pt x="514506" y="2660653"/>
                </a:cubicBezTo>
                <a:cubicBezTo>
                  <a:pt x="483530" y="2639653"/>
                  <a:pt x="483005" y="2637027"/>
                  <a:pt x="498230" y="2602902"/>
                </a:cubicBezTo>
                <a:cubicBezTo>
                  <a:pt x="527631" y="2535176"/>
                  <a:pt x="589581" y="2392900"/>
                  <a:pt x="592206" y="2387650"/>
                </a:cubicBezTo>
                <a:cubicBezTo>
                  <a:pt x="726608" y="2441725"/>
                  <a:pt x="859959" y="2495801"/>
                  <a:pt x="998561" y="2551976"/>
                </a:cubicBezTo>
                <a:cubicBezTo>
                  <a:pt x="998561" y="2537276"/>
                  <a:pt x="1001711" y="2008595"/>
                  <a:pt x="1003286" y="1752393"/>
                </a:cubicBezTo>
                <a:cubicBezTo>
                  <a:pt x="1003286" y="1738217"/>
                  <a:pt x="1190188" y="1605391"/>
                  <a:pt x="1190188" y="1599091"/>
                </a:cubicBezTo>
                <a:cubicBezTo>
                  <a:pt x="1191763" y="1514040"/>
                  <a:pt x="1202263" y="174750"/>
                  <a:pt x="1202263" y="167400"/>
                </a:cubicBezTo>
                <a:close/>
                <a:moveTo>
                  <a:pt x="1169095" y="0"/>
                </a:moveTo>
                <a:lnTo>
                  <a:pt x="1766794" y="0"/>
                </a:lnTo>
                <a:cubicBezTo>
                  <a:pt x="1800181" y="0"/>
                  <a:pt x="1827246" y="27065"/>
                  <a:pt x="1827246" y="60452"/>
                </a:cubicBezTo>
                <a:lnTo>
                  <a:pt x="1827245" y="60452"/>
                </a:lnTo>
                <a:cubicBezTo>
                  <a:pt x="1827245" y="93839"/>
                  <a:pt x="1800180" y="120904"/>
                  <a:pt x="1766793" y="120904"/>
                </a:cubicBezTo>
                <a:lnTo>
                  <a:pt x="1169095" y="120903"/>
                </a:lnTo>
                <a:cubicBezTo>
                  <a:pt x="1144055" y="120903"/>
                  <a:pt x="1122571" y="105679"/>
                  <a:pt x="1113394" y="83982"/>
                </a:cubicBezTo>
                <a:lnTo>
                  <a:pt x="1108643" y="60452"/>
                </a:lnTo>
                <a:lnTo>
                  <a:pt x="1113394" y="36921"/>
                </a:lnTo>
                <a:cubicBezTo>
                  <a:pt x="1122571" y="15224"/>
                  <a:pt x="1144055" y="0"/>
                  <a:pt x="1169095" y="0"/>
                </a:cubicBezTo>
                <a:close/>
              </a:path>
            </a:pathLst>
          </a:custGeom>
          <a:solidFill>
            <a:srgbClr val="91C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Who benefits from ESM-Tools</a:t>
            </a:r>
          </a:p>
        </p:txBody>
      </p:sp>
      <p:sp>
        <p:nvSpPr>
          <p:cNvPr id="29" name="Oval 28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19 / 23</a:t>
            </a:r>
          </a:p>
        </p:txBody>
      </p:sp>
    </p:spTree>
    <p:extLst>
      <p:ext uri="{BB962C8B-B14F-4D97-AF65-F5344CB8AC3E}">
        <p14:creationId xmlns:p14="http://schemas.microsoft.com/office/powerpoint/2010/main" val="36048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AGENDA</a:t>
            </a:r>
            <a:endParaRPr lang="tr-TR" sz="48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900" y="1828294"/>
            <a:ext cx="17868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prstClr val="black"/>
                </a:solidFill>
              </a:rPr>
              <a:t>Day</a:t>
            </a:r>
            <a:r>
              <a:rPr lang="tr-TR" b="1" dirty="0">
                <a:solidFill>
                  <a:prstClr val="black"/>
                </a:solidFill>
              </a:rPr>
              <a:t> 1</a:t>
            </a:r>
          </a:p>
          <a:p>
            <a:pPr lvl="1"/>
            <a:endParaRPr lang="tr-TR" sz="16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62279"/>
              </p:ext>
            </p:extLst>
          </p:nvPr>
        </p:nvGraphicFramePr>
        <p:xfrm>
          <a:off x="324052" y="2250529"/>
          <a:ext cx="7530644" cy="614680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5614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7829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96782"/>
              </p:ext>
            </p:extLst>
          </p:nvPr>
        </p:nvGraphicFramePr>
        <p:xfrm>
          <a:off x="324052" y="2250529"/>
          <a:ext cx="7530644" cy="3945496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12:00-12:30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Lunch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12:30-13:00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workshop and participants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 introduction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13:00-13:15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YAML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6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13:15-14:15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 introduction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Build and run FESOM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Build and run AWI-ESM-2.1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14:15-15:30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ESM-Tools extended YAML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syntax and</a:t>
                      </a:r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exercises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15:30-16:00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16:00-17:30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workflow manager 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offline coupling)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and machine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environments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61601"/>
              </p:ext>
            </p:extLst>
          </p:nvPr>
        </p:nvGraphicFramePr>
        <p:xfrm>
          <a:off x="6987906" y="2250529"/>
          <a:ext cx="4652405" cy="3961112"/>
        </p:xfrm>
        <a:graphic>
          <a:graphicData uri="http://schemas.openxmlformats.org/drawingml/2006/table">
            <a:tbl>
              <a:tblPr/>
              <a:tblGrid>
                <a:gridCol w="1046485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36306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336961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09:00-10:45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172577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10:45-11:15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Coffee break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844909"/>
                  </a:ext>
                </a:extLst>
              </a:tr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11:15-12:45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66124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12:45-13:00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Resume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798815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13:00-14:00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Lunch and adjourn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1617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4269" y="1828294"/>
            <a:ext cx="22945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prstClr val="black"/>
                </a:solidFill>
              </a:rPr>
              <a:t>Day</a:t>
            </a:r>
            <a:r>
              <a:rPr lang="tr-TR" b="1">
                <a:solidFill>
                  <a:prstClr val="black"/>
                </a:solidFill>
              </a:rPr>
              <a:t> 2 (Hands-on)</a:t>
            </a:r>
            <a:endParaRPr lang="tr-TR" b="1" dirty="0">
              <a:solidFill>
                <a:prstClr val="black"/>
              </a:solidFill>
            </a:endParaRPr>
          </a:p>
          <a:p>
            <a:pPr lvl="1"/>
            <a:endParaRPr lang="tr-TR" sz="2000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 / 23</a:t>
            </a:r>
          </a:p>
        </p:txBody>
      </p:sp>
    </p:spTree>
    <p:extLst>
      <p:ext uri="{BB962C8B-B14F-4D97-AF65-F5344CB8AC3E}">
        <p14:creationId xmlns:p14="http://schemas.microsoft.com/office/powerpoint/2010/main" val="23563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Technical reasons for using ESM-Tools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466" y="2415824"/>
            <a:ext cx="574189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/>
              <a:t>(extended) YAML syntax is </a:t>
            </a:r>
            <a:r>
              <a:rPr lang="en-US" sz="2000" b="1">
                <a:solidFill>
                  <a:srgbClr val="00ACE6"/>
                </a:solidFill>
              </a:rPr>
              <a:t>easy</a:t>
            </a:r>
            <a:r>
              <a:rPr lang="en-US" sz="2000"/>
              <a:t> to read</a:t>
            </a:r>
            <a:endParaRPr lang="tr-TR" sz="2000"/>
          </a:p>
          <a:p>
            <a:pPr>
              <a:spcAft>
                <a:spcPts val="1800"/>
              </a:spcAft>
            </a:pPr>
            <a:r>
              <a:rPr lang="tr-TR" sz="2000"/>
              <a:t>Sample runscripts are already available</a:t>
            </a:r>
          </a:p>
          <a:p>
            <a:pPr>
              <a:spcAft>
                <a:spcPts val="1800"/>
              </a:spcAft>
            </a:pPr>
            <a:r>
              <a:rPr lang="tr-TR" sz="2000"/>
              <a:t>Well </a:t>
            </a:r>
            <a:r>
              <a:rPr lang="tr-TR" sz="2000" b="1">
                <a:solidFill>
                  <a:srgbClr val="00ACE6"/>
                </a:solidFill>
              </a:rPr>
              <a:t>maintained</a:t>
            </a:r>
          </a:p>
          <a:p>
            <a:pPr>
              <a:spcAft>
                <a:spcPts val="1800"/>
              </a:spcAft>
            </a:pPr>
            <a:r>
              <a:rPr lang="tr-TR" sz="2000"/>
              <a:t>Issues on GitHub (and we will take care of them)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Updated</a:t>
            </a:r>
            <a:r>
              <a:rPr lang="tr-TR" sz="2000"/>
              <a:t> regularly</a:t>
            </a:r>
          </a:p>
          <a:p>
            <a:pPr>
              <a:spcAft>
                <a:spcPts val="1800"/>
              </a:spcAft>
            </a:pPr>
            <a:r>
              <a:rPr lang="tr-TR" sz="2000"/>
              <a:t>Portable &amp; </a:t>
            </a:r>
            <a:r>
              <a:rPr lang="tr-TR" sz="2000" b="1">
                <a:solidFill>
                  <a:srgbClr val="00ACE6"/>
                </a:solidFill>
              </a:rPr>
              <a:t>Tested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Documentation</a:t>
            </a:r>
            <a:r>
              <a:rPr lang="tr-TR" sz="2000"/>
              <a:t> (sphinx, readthedocs)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Workshops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6096000" y="1296366"/>
            <a:ext cx="13519" cy="5561634"/>
          </a:xfrm>
          <a:prstGeom prst="line">
            <a:avLst/>
          </a:prstGeom>
          <a:ln w="34925">
            <a:solidFill>
              <a:srgbClr val="00A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66720" y="1563233"/>
            <a:ext cx="2101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/>
              <a:t>For Developers</a:t>
            </a:r>
            <a:endParaRPr lang="tr-TR" sz="24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518" y="1507793"/>
            <a:ext cx="540196" cy="563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349" y="1471043"/>
            <a:ext cx="442068" cy="5538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64389" y="1563233"/>
            <a:ext cx="1372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/>
              <a:t>For Users</a:t>
            </a:r>
            <a:endParaRPr lang="tr-TR" sz="24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204652" y="251539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204652" y="30150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204652" y="351468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204652" y="40912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204652" y="4667737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204652" y="516737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204652" y="574390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969" y="2415824"/>
            <a:ext cx="1190599" cy="467735"/>
          </a:xfrm>
          <a:prstGeom prst="rect">
            <a:avLst/>
          </a:prstGeom>
        </p:spPr>
      </p:pic>
      <p:sp>
        <p:nvSpPr>
          <p:cNvPr id="27" name="Isosceles Triangle 26"/>
          <p:cNvSpPr/>
          <p:nvPr/>
        </p:nvSpPr>
        <p:spPr>
          <a:xfrm rot="5400000">
            <a:off x="6617689" y="251539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17689" y="30150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6617689" y="351468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6617689" y="40912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6602163" y="514803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6602163" y="564768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6602163" y="622420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7028950" y="2977412"/>
            <a:ext cx="408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E</a:t>
            </a:r>
            <a:r>
              <a:rPr lang="en-US"/>
              <a:t>asier to read / write (compared to </a:t>
            </a:r>
            <a:r>
              <a:rPr lang="tr-TR"/>
              <a:t>       </a:t>
            </a:r>
            <a:r>
              <a:rPr lang="en-US"/>
              <a:t>)</a:t>
            </a:r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7028948" y="3500917"/>
            <a:ext cx="315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OOP, High level data structures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28948" y="4083819"/>
            <a:ext cx="309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Easier to </a:t>
            </a:r>
            <a:r>
              <a:rPr lang="tr-TR" b="1">
                <a:solidFill>
                  <a:srgbClr val="00ACE6"/>
                </a:solidFill>
              </a:rPr>
              <a:t>debug</a:t>
            </a:r>
            <a:r>
              <a:rPr lang="tr-TR"/>
              <a:t> (via pdb, ipdb)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13422" y="5144580"/>
            <a:ext cx="4431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Hosted on GitHub &amp; robust branching model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13424" y="5615375"/>
            <a:ext cx="409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b="1">
                <a:solidFill>
                  <a:srgbClr val="00B0F0"/>
                </a:solidFill>
              </a:rPr>
              <a:t>Open-source</a:t>
            </a:r>
            <a:r>
              <a:rPr lang="tr-TR"/>
              <a:t> development is encouraged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13423" y="6172106"/>
            <a:ext cx="453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[In progress] CI/CD, DevOps, Automated </a:t>
            </a:r>
            <a:r>
              <a:rPr lang="tr-TR" b="1">
                <a:solidFill>
                  <a:srgbClr val="00B0F0"/>
                </a:solidFill>
              </a:rPr>
              <a:t>tests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247" y="2969591"/>
            <a:ext cx="273933" cy="359537"/>
          </a:xfrm>
          <a:prstGeom prst="rect">
            <a:avLst/>
          </a:prstGeom>
        </p:spPr>
      </p:pic>
      <p:sp>
        <p:nvSpPr>
          <p:cNvPr id="42" name="Isosceles Triangle 41"/>
          <p:cNvSpPr/>
          <p:nvPr/>
        </p:nvSpPr>
        <p:spPr>
          <a:xfrm rot="5400000">
            <a:off x="6602163" y="460458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>
            <a:off x="7013422" y="4590822"/>
            <a:ext cx="328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Configuration files are </a:t>
            </a:r>
            <a:r>
              <a:rPr lang="tr-TR" b="1">
                <a:solidFill>
                  <a:srgbClr val="00B0F0"/>
                </a:solidFill>
              </a:rPr>
              <a:t>inherited</a:t>
            </a:r>
          </a:p>
        </p:txBody>
      </p:sp>
      <p:sp>
        <p:nvSpPr>
          <p:cNvPr id="44" name="Isosceles Triangle 43"/>
          <p:cNvSpPr/>
          <p:nvPr/>
        </p:nvSpPr>
        <p:spPr>
          <a:xfrm rot="5400000">
            <a:off x="204652" y="6224207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20 / 23</a:t>
            </a:r>
          </a:p>
        </p:txBody>
      </p:sp>
    </p:spTree>
    <p:extLst>
      <p:ext uri="{BB962C8B-B14F-4D97-AF65-F5344CB8AC3E}">
        <p14:creationId xmlns:p14="http://schemas.microsoft.com/office/powerpoint/2010/main" val="41744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3008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85195" y="1335772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chemeClr val="bg1"/>
                </a:solidFill>
              </a:rPr>
              <a:t>What ESM-Tools are / do</a:t>
            </a:r>
            <a:endParaRPr lang="tr-TR" sz="3200"/>
          </a:p>
        </p:txBody>
      </p:sp>
      <p:sp>
        <p:nvSpPr>
          <p:cNvPr id="15" name="TextBox 14"/>
          <p:cNvSpPr txBox="1"/>
          <p:nvPr/>
        </p:nvSpPr>
        <p:spPr>
          <a:xfrm>
            <a:off x="6180881" y="1335772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What ESM-Tools </a:t>
            </a:r>
            <a:r>
              <a:rPr lang="tr-TR" sz="3200" b="1">
                <a:solidFill>
                  <a:schemeClr val="bg2">
                    <a:lumMod val="25000"/>
                  </a:schemeClr>
                </a:solidFill>
              </a:rPr>
              <a:t>are / </a:t>
            </a:r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do </a:t>
            </a:r>
            <a:r>
              <a:rPr lang="en-US" sz="3200" b="1" u="sng">
                <a:solidFill>
                  <a:schemeClr val="bg2">
                    <a:lumMod val="25000"/>
                  </a:schemeClr>
                </a:solidFill>
              </a:rPr>
              <a:t>not</a:t>
            </a:r>
            <a:endParaRPr lang="tr-TR" sz="3200" u="sng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7" y="2069984"/>
            <a:ext cx="575261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unified</a:t>
            </a:r>
            <a:r>
              <a:rPr lang="en-US"/>
              <a:t> infrastructure for ESM modelling</a:t>
            </a:r>
            <a:endParaRPr lang="tr-TR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B</a:t>
            </a:r>
            <a:r>
              <a:rPr lang="en-US"/>
              <a:t>uild the model</a:t>
            </a:r>
            <a:r>
              <a:rPr lang="tr-TR"/>
              <a:t>s</a:t>
            </a:r>
            <a:r>
              <a:rPr lang="en-US"/>
              <a:t> </a:t>
            </a:r>
            <a:r>
              <a:rPr lang="en-US" b="1"/>
              <a:t>without</a:t>
            </a:r>
            <a:r>
              <a:rPr lang="en-US"/>
              <a:t> knowing the details of the HPC system</a:t>
            </a:r>
            <a:endParaRPr lang="tr-TR"/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/>
              <a:t>great for education, new colleagues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Run</a:t>
            </a:r>
            <a:r>
              <a:rPr lang="en-US"/>
              <a:t> your simulation as easy as possible</a:t>
            </a:r>
            <a:endParaRPr lang="tr-TR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One interface: </a:t>
            </a:r>
            <a:r>
              <a:rPr lang="en-US"/>
              <a:t>standardize the modelling process for all of your models</a:t>
            </a:r>
            <a:endParaRPr lang="tr-TR"/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One software to rule them all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Provide </a:t>
            </a:r>
            <a:r>
              <a:rPr lang="en-US" b="1"/>
              <a:t>easy</a:t>
            </a:r>
            <a:r>
              <a:rPr lang="en-US"/>
              <a:t> to read/write </a:t>
            </a:r>
            <a:r>
              <a:rPr lang="en-US" b="1"/>
              <a:t>YAML</a:t>
            </a:r>
            <a:r>
              <a:rPr lang="en-US"/>
              <a:t> based configuration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Generate a </a:t>
            </a:r>
            <a:r>
              <a:rPr lang="en-US" b="1"/>
              <a:t>log</a:t>
            </a:r>
            <a:r>
              <a:rPr lang="en-US"/>
              <a:t> documentation</a:t>
            </a:r>
            <a:r>
              <a:rPr lang="tr-TR"/>
              <a:t>, easy </a:t>
            </a:r>
            <a:r>
              <a:rPr lang="tr-TR" b="1"/>
              <a:t>monitoring</a:t>
            </a:r>
            <a:endParaRPr lang="en-US" b="1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Organize</a:t>
            </a:r>
            <a:r>
              <a:rPr lang="en-US"/>
              <a:t> files </a:t>
            </a:r>
            <a:r>
              <a:rPr lang="tr-TR"/>
              <a:t>&amp;</a:t>
            </a:r>
            <a:r>
              <a:rPr lang="en-US"/>
              <a:t> directories (eg. input, forcing, output, log, executables, ...)</a:t>
            </a:r>
            <a:r>
              <a:rPr lang="tr-TR"/>
              <a:t>, </a:t>
            </a:r>
            <a:r>
              <a:rPr lang="tr-TR" b="1"/>
              <a:t>archieve</a:t>
            </a:r>
            <a:r>
              <a:rPr lang="tr-TR"/>
              <a:t> or </a:t>
            </a:r>
            <a:r>
              <a:rPr lang="tr-TR" b="1"/>
              <a:t>clean</a:t>
            </a:r>
            <a:r>
              <a:rPr lang="tr-TR"/>
              <a:t> your simulations.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81195" y="2069984"/>
            <a:ext cx="57526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model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coupler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imperative programming language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Change the model code / build process</a:t>
            </a:r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974089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30824" y="1991701"/>
            <a:ext cx="6061176" cy="8806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Recap: Aim &amp; Motivation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9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Contact &amp; Community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8921" y="3910376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https://</a:t>
            </a:r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www.esm-tools.net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8925" y="6045104"/>
            <a:ext cx="177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ESMTools</a:t>
            </a:r>
            <a:endParaRPr lang="en-US" sz="2400" b="1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04" y="3914723"/>
            <a:ext cx="485783" cy="43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87" y="5108039"/>
            <a:ext cx="486000" cy="391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787" y="2856821"/>
            <a:ext cx="486000" cy="4728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88921" y="2893187"/>
            <a:ext cx="1006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7"/>
              </a:rPr>
              <a:t>https://esm-tools.readthedocs.io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8921" y="4894274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@ToolsEsm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787" y="6095256"/>
            <a:ext cx="1282715" cy="287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787" y="1655536"/>
            <a:ext cx="486000" cy="4698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88920" y="1654386"/>
            <a:ext cx="5160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10"/>
              </a:rPr>
              <a:t>https://github.com/esm-tools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1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tr-TR" sz="1200" b="1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  <a:hlinkClick r:id="rId11"/>
              </a:rPr>
              <a:t>https://github.com/esm-tools/esm_tools/discussions</a:t>
            </a:r>
            <a:endParaRPr lang="tr-TR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  <a:hlinkClick r:id="rId12"/>
              </a:rPr>
              <a:t>https://github.com/esm-tools/esm_tools/issues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tr-TR" sz="20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2619" y="1746131"/>
            <a:ext cx="4843270" cy="2623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Connector 13"/>
          <p:cNvCxnSpPr/>
          <p:nvPr/>
        </p:nvCxnSpPr>
        <p:spPr>
          <a:xfrm>
            <a:off x="6693408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1" y="223649"/>
            <a:ext cx="902369" cy="902369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22 / 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9439" y="4499840"/>
            <a:ext cx="405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>
                <a:solidFill>
                  <a:srgbClr val="00B0F0"/>
                </a:solidFill>
                <a:hlinkClick r:id="rId15"/>
              </a:rPr>
              <a:t>https://gmd.copernicus.org/articles/14/4051/2021/</a:t>
            </a:r>
            <a:r>
              <a:rPr lang="tr-TR" sz="140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49439" y="4894274"/>
            <a:ext cx="5322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cs typeface="Calibri"/>
              </a:rPr>
              <a:t>Barbi </a:t>
            </a:r>
            <a:r>
              <a:rPr lang="en-US" sz="1400" i="1">
                <a:cs typeface="Calibri"/>
              </a:rPr>
              <a:t>et. al.</a:t>
            </a:r>
            <a:r>
              <a:rPr lang="en-US" sz="1400">
                <a:cs typeface="Calibri"/>
              </a:rPr>
              <a:t>, GMD (2021): </a:t>
            </a:r>
            <a:r>
              <a:rPr lang="en-US" sz="1400">
                <a:hlinkClick r:id="rId16"/>
              </a:rPr>
              <a:t>https://doi.org/10.5194/gmd-14-4051-2021</a:t>
            </a:r>
            <a:endParaRPr lang="tr-TR" sz="1400"/>
          </a:p>
          <a:p>
            <a:endParaRPr lang="en-US" sz="1400" i="1">
              <a:cs typeface="Calibri"/>
            </a:endParaRPr>
          </a:p>
          <a:p>
            <a:r>
              <a:rPr lang="en-US" sz="1400">
                <a:cs typeface="Calibri"/>
              </a:rPr>
              <a:t>Zenodo: </a:t>
            </a:r>
            <a:r>
              <a:rPr lang="en-US" sz="1400">
                <a:hlinkClick r:id="rId17"/>
              </a:rPr>
              <a:t>https://doi.org/10.5281/zenodo.5787476</a:t>
            </a:r>
            <a:r>
              <a:rPr lang="tr-TR" sz="140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75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6" y="2935223"/>
            <a:ext cx="5619180" cy="3836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885" y="2935223"/>
            <a:ext cx="6368115" cy="28712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Community: Issues and Discussions</a:t>
            </a:r>
          </a:p>
        </p:txBody>
      </p:sp>
      <p:sp>
        <p:nvSpPr>
          <p:cNvPr id="7" name="Oval 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65771" y="1466804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706904" y="1394247"/>
            <a:ext cx="199368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Open</a:t>
            </a:r>
            <a:r>
              <a:rPr lang="tr-TR">
                <a:solidFill>
                  <a:srgbClr val="00B0F0"/>
                </a:solidFill>
              </a:rPr>
              <a:t> </a:t>
            </a:r>
            <a:r>
              <a:rPr lang="tr-TR"/>
              <a:t>to everyone </a:t>
            </a:r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Single</a:t>
            </a:r>
            <a:r>
              <a:rPr lang="tr-TR">
                <a:solidFill>
                  <a:srgbClr val="00B0F0"/>
                </a:solidFill>
              </a:rPr>
              <a:t> </a:t>
            </a:r>
            <a:r>
              <a:rPr lang="tr-TR"/>
              <a:t>platform </a:t>
            </a:r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Searchable</a:t>
            </a:r>
            <a:endParaRPr lang="tr-TR"/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Agile</a:t>
            </a:r>
          </a:p>
        </p:txBody>
      </p:sp>
      <p:sp>
        <p:nvSpPr>
          <p:cNvPr id="10" name="Isosceles Triangle 9"/>
          <p:cNvSpPr/>
          <p:nvPr/>
        </p:nvSpPr>
        <p:spPr>
          <a:xfrm rot="5400000">
            <a:off x="362163" y="1850058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365771" y="2195275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65771" y="2543947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23 / 23</a:t>
            </a:r>
          </a:p>
        </p:txBody>
      </p:sp>
    </p:spTree>
    <p:extLst>
      <p:ext uri="{BB962C8B-B14F-4D97-AF65-F5344CB8AC3E}">
        <p14:creationId xmlns:p14="http://schemas.microsoft.com/office/powerpoint/2010/main" val="102584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4" name="Oval 3"/>
          <p:cNvSpPr/>
          <p:nvPr/>
        </p:nvSpPr>
        <p:spPr>
          <a:xfrm>
            <a:off x="520861" y="1515357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20861" y="3309974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0860" y="4412158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1721" y="1515357"/>
            <a:ext cx="10069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What are ESM-Tools?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Motivation &amp; Aim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Advantages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Supported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Repository, Documentation, Community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1721" y="3289668"/>
            <a:ext cx="8565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Introduction to YAML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Basic YAML 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Brief overview of ESM-Tools Extended YAML Syntax</a:t>
            </a:r>
            <a:endParaRPr lang="tr-TR" sz="240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1721" y="4448426"/>
            <a:ext cx="80786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Lets’s Get Started: (Hands-on introduction)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Install ESM-Tools and verify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Troubleshooting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Installed programs, command-line options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Brief overview of the folders and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91" y="4455767"/>
            <a:ext cx="479940" cy="479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31" y="3309974"/>
            <a:ext cx="489600" cy="48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31" y="1592916"/>
            <a:ext cx="489600" cy="48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631" y="2677196"/>
            <a:ext cx="540000" cy="540000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3 / 23</a:t>
            </a:r>
          </a:p>
        </p:txBody>
      </p:sp>
    </p:spTree>
    <p:extLst>
      <p:ext uri="{BB962C8B-B14F-4D97-AF65-F5344CB8AC3E}">
        <p14:creationId xmlns:p14="http://schemas.microsoft.com/office/powerpoint/2010/main" val="29901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4" name="Oval 3"/>
          <p:cNvSpPr/>
          <p:nvPr/>
        </p:nvSpPr>
        <p:spPr>
          <a:xfrm>
            <a:off x="520861" y="1515357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1721" y="1515357"/>
            <a:ext cx="100699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ESM-Tools Terminology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Overview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YAML Hierarchy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Configuration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Runscripts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YAML 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Feature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Compilation Scripts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.run files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00" y="1515357"/>
            <a:ext cx="479940" cy="4799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896" y="1505697"/>
            <a:ext cx="489600" cy="489600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4 / 23</a:t>
            </a:r>
          </a:p>
        </p:txBody>
      </p:sp>
      <p:sp>
        <p:nvSpPr>
          <p:cNvPr id="14" name="Oval 13"/>
          <p:cNvSpPr/>
          <p:nvPr/>
        </p:nvSpPr>
        <p:spPr>
          <a:xfrm>
            <a:off x="520861" y="4437998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1721" y="4437998"/>
            <a:ext cx="1006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Hands-on Practice with FESOM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Briefing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Install FESOM and verify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Write our (very basic) first runscript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Check run and verify our settings.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Submit our 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Monitor and check our simulation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00" y="4437998"/>
            <a:ext cx="479940" cy="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6" name="Oval 5"/>
          <p:cNvSpPr/>
          <p:nvPr/>
        </p:nvSpPr>
        <p:spPr>
          <a:xfrm>
            <a:off x="520860" y="1515600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2399" y="1515600"/>
            <a:ext cx="8842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prstClr val="black"/>
                </a:solidFill>
              </a:rPr>
              <a:t>ESM-Tools </a:t>
            </a:r>
            <a:r>
              <a:rPr lang="tr-TR" sz="2400" b="1" dirty="0" err="1">
                <a:solidFill>
                  <a:prstClr val="black"/>
                </a:solidFill>
              </a:rPr>
              <a:t>extended</a:t>
            </a:r>
            <a:r>
              <a:rPr lang="tr-TR" sz="2400" b="1" dirty="0">
                <a:solidFill>
                  <a:prstClr val="black"/>
                </a:solidFill>
              </a:rPr>
              <a:t> YAML </a:t>
            </a:r>
            <a:r>
              <a:rPr lang="tr-TR" sz="2400" b="1" dirty="0" err="1">
                <a:solidFill>
                  <a:prstClr val="black"/>
                </a:solidFill>
              </a:rPr>
              <a:t>syntax</a:t>
            </a:r>
            <a:r>
              <a:rPr lang="tr-TR" sz="2400" b="1" dirty="0">
                <a:solidFill>
                  <a:prstClr val="black"/>
                </a:solidFill>
              </a:rPr>
              <a:t> &amp; </a:t>
            </a:r>
            <a:r>
              <a:rPr lang="tr-TR" sz="2400" b="1" dirty="0" err="1">
                <a:solidFill>
                  <a:prstClr val="black"/>
                </a:solidFill>
              </a:rPr>
              <a:t>operations</a:t>
            </a:r>
            <a:r>
              <a:rPr lang="tr-TR" sz="2400" b="1" dirty="0">
                <a:solidFill>
                  <a:prstClr val="black"/>
                </a:solidFill>
              </a:rPr>
              <a:t> (Hands-on </a:t>
            </a:r>
            <a:r>
              <a:rPr lang="tr-TR" sz="2400" b="1" dirty="0" err="1">
                <a:solidFill>
                  <a:prstClr val="black"/>
                </a:solidFill>
              </a:rPr>
              <a:t>session</a:t>
            </a:r>
            <a:r>
              <a:rPr lang="tr-TR" sz="2400" b="1" dirty="0">
                <a:solidFill>
                  <a:prstClr val="black"/>
                </a:solidFill>
              </a:rPr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Finished</a:t>
            </a:r>
            <a:r>
              <a:rPr lang="tr-TR" sz="2000" dirty="0">
                <a:solidFill>
                  <a:prstClr val="black"/>
                </a:solidFill>
              </a:rPr>
              <a:t> YAML </a:t>
            </a:r>
            <a:r>
              <a:rPr lang="tr-TR" sz="2000" dirty="0" err="1">
                <a:solidFill>
                  <a:prstClr val="black"/>
                </a:solidFill>
              </a:rPr>
              <a:t>config</a:t>
            </a:r>
            <a:r>
              <a:rPr lang="tr-TR" sz="2000" dirty="0">
                <a:solidFill>
                  <a:prstClr val="black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Declaring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and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accessing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variables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Switches</a:t>
            </a:r>
            <a:r>
              <a:rPr lang="tr-TR" sz="2000" dirty="0">
                <a:solidFill>
                  <a:prstClr val="black"/>
                </a:solidFill>
              </a:rPr>
              <a:t>, </a:t>
            </a:r>
            <a:r>
              <a:rPr lang="tr-TR" sz="2000" dirty="0" err="1">
                <a:solidFill>
                  <a:prstClr val="black"/>
                </a:solidFill>
              </a:rPr>
              <a:t>adds</a:t>
            </a:r>
            <a:r>
              <a:rPr lang="tr-TR" sz="2000" dirty="0">
                <a:solidFill>
                  <a:prstClr val="black"/>
                </a:solidFill>
              </a:rPr>
              <a:t>, </a:t>
            </a:r>
            <a:r>
              <a:rPr lang="tr-TR" sz="2000" dirty="0" err="1">
                <a:solidFill>
                  <a:prstClr val="black"/>
                </a:solidFill>
              </a:rPr>
              <a:t>removes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Arithmetic</a:t>
            </a:r>
            <a:r>
              <a:rPr lang="tr-TR" sz="2000" dirty="0">
                <a:solidFill>
                  <a:prstClr val="black"/>
                </a:solidFill>
              </a:rPr>
              <a:t>, Math </a:t>
            </a:r>
            <a:r>
              <a:rPr lang="tr-TR" sz="2000" dirty="0" err="1">
                <a:solidFill>
                  <a:prstClr val="black"/>
                </a:solidFill>
              </a:rPr>
              <a:t>and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calendar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options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Namelist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changes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prstClr val="black"/>
                </a:solidFill>
              </a:rPr>
              <a:t>YAML </a:t>
            </a:r>
            <a:r>
              <a:rPr lang="tr-TR" sz="2000" dirty="0" err="1">
                <a:solidFill>
                  <a:prstClr val="black"/>
                </a:solidFill>
              </a:rPr>
              <a:t>hierarchy</a:t>
            </a:r>
            <a:endParaRPr lang="tr-TR" sz="2000" dirty="0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68" y="1515600"/>
            <a:ext cx="489600" cy="489600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5 / 23</a:t>
            </a:r>
          </a:p>
        </p:txBody>
      </p:sp>
      <p:sp>
        <p:nvSpPr>
          <p:cNvPr id="10" name="Oval 9"/>
          <p:cNvSpPr/>
          <p:nvPr/>
        </p:nvSpPr>
        <p:spPr>
          <a:xfrm>
            <a:off x="520860" y="3944273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2400" y="3944273"/>
            <a:ext cx="6840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prstClr val="black"/>
                </a:solidFill>
              </a:rPr>
              <a:t>Machine </a:t>
            </a:r>
            <a:r>
              <a:rPr lang="tr-TR" sz="2400" b="1" dirty="0" err="1">
                <a:solidFill>
                  <a:prstClr val="black"/>
                </a:solidFill>
              </a:rPr>
              <a:t>files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and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environment_changes</a:t>
            </a:r>
            <a:endParaRPr lang="tr-TR" sz="2400" b="1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Relevant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feature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variables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environment_changes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dictionaries</a:t>
            </a:r>
            <a:endParaRPr lang="tr-TR" sz="2000" dirty="0">
              <a:solidFill>
                <a:prstClr val="black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2FF2BF-EB4E-55C1-6509-CC52FAC22DDE}"/>
              </a:ext>
            </a:extLst>
          </p:cNvPr>
          <p:cNvSpPr/>
          <p:nvPr/>
        </p:nvSpPr>
        <p:spPr>
          <a:xfrm>
            <a:off x="520860" y="5298345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1796F-49AA-293B-A9D0-FA771921E9D8}"/>
              </a:ext>
            </a:extLst>
          </p:cNvPr>
          <p:cNvSpPr txBox="1"/>
          <p:nvPr/>
        </p:nvSpPr>
        <p:spPr>
          <a:xfrm>
            <a:off x="1472400" y="5298345"/>
            <a:ext cx="68406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prstClr val="black"/>
                </a:solidFill>
              </a:rPr>
              <a:t>Workflow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manager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and</a:t>
            </a:r>
            <a:r>
              <a:rPr lang="tr-TR" sz="2400" b="1" dirty="0">
                <a:solidFill>
                  <a:prstClr val="black"/>
                </a:solidFill>
              </a:rPr>
              <a:t> offline </a:t>
            </a:r>
            <a:r>
              <a:rPr lang="tr-TR" sz="2400" b="1" dirty="0" err="1">
                <a:solidFill>
                  <a:prstClr val="black"/>
                </a:solidFill>
              </a:rPr>
              <a:t>coupling</a:t>
            </a:r>
            <a:endParaRPr lang="tr-TR" sz="2400" b="1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Intro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to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the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workflow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manager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Workflow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dictionary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prstClr val="black"/>
                </a:solidFill>
              </a:rPr>
              <a:t>VILMA-PISM</a:t>
            </a:r>
          </a:p>
        </p:txBody>
      </p:sp>
    </p:spTree>
    <p:extLst>
      <p:ext uri="{BB962C8B-B14F-4D97-AF65-F5344CB8AC3E}">
        <p14:creationId xmlns:p14="http://schemas.microsoft.com/office/powerpoint/2010/main" val="427761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3" y="252788"/>
            <a:ext cx="68406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TODO: Runscripts and YAML files in more detail</a:t>
            </a:r>
          </a:p>
          <a:p>
            <a:pPr lvl="1"/>
            <a:r>
              <a:rPr lang="tr-TR" sz="2000">
                <a:solidFill>
                  <a:prstClr val="black"/>
                </a:solidFill>
              </a:rPr>
              <a:t>+++ Directory structure</a:t>
            </a:r>
          </a:p>
          <a:p>
            <a:pPr lvl="1"/>
            <a:r>
              <a:rPr lang="tr-TR" sz="2000">
                <a:solidFill>
                  <a:prstClr val="black"/>
                </a:solidFill>
              </a:rPr>
              <a:t>+++ YAML commands and common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Important conceps: config files,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044" y="3464594"/>
            <a:ext cx="6840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prstClr val="black"/>
                </a:solidFill>
              </a:rPr>
              <a:t>AWI-ESM 2 coupled system</a:t>
            </a:r>
          </a:p>
          <a:p>
            <a:endParaRPr lang="tr-TR">
              <a:solidFill>
                <a:prstClr val="black"/>
              </a:solidFill>
            </a:endParaRPr>
          </a:p>
          <a:p>
            <a:r>
              <a:rPr lang="tr-TR">
                <a:solidFill>
                  <a:prstClr val="black"/>
                </a:solidFill>
              </a:rPr>
              <a:t>Important Concepts slide: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Miguel will share on GitHub</a:t>
            </a:r>
          </a:p>
          <a:p>
            <a:pPr marL="342900" indent="-342900">
              <a:buFontTx/>
              <a:buChar char="-"/>
            </a:pPr>
            <a:endParaRPr lang="tr-TR">
              <a:solidFill>
                <a:prstClr val="black"/>
              </a:solidFill>
            </a:endParaRPr>
          </a:p>
          <a:p>
            <a:r>
              <a:rPr lang="tr-TR">
                <a:solidFill>
                  <a:prstClr val="black"/>
                </a:solidFill>
              </a:rPr>
              <a:t>Fesom restarts, </a:t>
            </a:r>
            <a:r>
              <a:rPr lang="tr-TR" b="1">
                <a:solidFill>
                  <a:prstClr val="black"/>
                </a:solidFill>
              </a:rPr>
              <a:t>branch-off </a:t>
            </a:r>
            <a:r>
              <a:rPr lang="tr-TR">
                <a:solidFill>
                  <a:prstClr val="black"/>
                </a:solidFill>
              </a:rPr>
              <a:t>experiment (Dirk’s slides), 2 day simulation and restart from finished simulation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044" y="1771823"/>
            <a:ext cx="85771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Final part of day 1: Introduction to coupled setups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Overview: online vs offline coupling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Overview of sample YAMLs: AWI-ESM, model YAML 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Important conceps: config files,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960329">
            <a:off x="138937" y="2676056"/>
            <a:ext cx="11632387" cy="126188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>
                <a:solidFill>
                  <a:srgbClr val="FF0000"/>
                </a:solidFill>
              </a:rPr>
              <a:t>TODO: </a:t>
            </a:r>
          </a:p>
          <a:p>
            <a:pPr algn="ctr"/>
            <a:r>
              <a:rPr lang="tr-TR" sz="3800" b="1">
                <a:solidFill>
                  <a:srgbClr val="FF0000"/>
                </a:solidFill>
              </a:rPr>
              <a:t>These were some notes. Maybe we can remove these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6 / 23</a:t>
            </a:r>
          </a:p>
        </p:txBody>
      </p:sp>
    </p:spTree>
    <p:extLst>
      <p:ext uri="{BB962C8B-B14F-4D97-AF65-F5344CB8AC3E}">
        <p14:creationId xmlns:p14="http://schemas.microsoft.com/office/powerpoint/2010/main" val="62961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1038" y="2054655"/>
            <a:ext cx="5360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https://github.com/esm-tools/workshops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Before we start:</a:t>
            </a:r>
          </a:p>
        </p:txBody>
      </p:sp>
      <p:sp>
        <p:nvSpPr>
          <p:cNvPr id="6" name="Isosceles Triangle 5"/>
          <p:cNvSpPr/>
          <p:nvPr/>
        </p:nvSpPr>
        <p:spPr>
          <a:xfrm rot="5400000">
            <a:off x="562701" y="209008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562701" y="294287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1038" y="2911303"/>
            <a:ext cx="4930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Presentations, runscripts, exercises, ...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33" y="211397"/>
            <a:ext cx="616796" cy="8735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11038" y="3764098"/>
            <a:ext cx="401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https://github.com/esm-tools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562701" y="379952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1038" y="4624599"/>
            <a:ext cx="6813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https://github.com/esm-tools/esm_tools/discussions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562701" y="466002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7 / 23</a:t>
            </a:r>
          </a:p>
        </p:txBody>
      </p:sp>
    </p:spTree>
    <p:extLst>
      <p:ext uri="{BB962C8B-B14F-4D97-AF65-F5344CB8AC3E}">
        <p14:creationId xmlns:p14="http://schemas.microsoft.com/office/powerpoint/2010/main" val="312276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>
                <a:solidFill>
                  <a:prstClr val="white"/>
                </a:solidFill>
              </a:rPr>
              <a:t> ESM-Tools </a:t>
            </a:r>
            <a:r>
              <a:rPr lang="tr-TR" sz="4800" b="1" dirty="0" err="1">
                <a:solidFill>
                  <a:prstClr val="white"/>
                </a:solidFill>
              </a:rPr>
              <a:t>development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history</a:t>
            </a:r>
            <a:endParaRPr lang="tr-TR" sz="4800" b="1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D35D03-D121-9498-2C51-A5A349E647E3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1489753"/>
          <a:ext cx="1158924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515968"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prstClr val="black"/>
                          </a:solidFill>
                        </a:rPr>
                        <a:t>Period</a:t>
                      </a:r>
                      <a:r>
                        <a:rPr lang="tr-TR" sz="1800" b="1" dirty="0">
                          <a:solidFill>
                            <a:prstClr val="black"/>
                          </a:solidFill>
                        </a:rPr>
                        <a:t> 		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prstClr val="black"/>
                          </a:solidFill>
                        </a:rPr>
                        <a:t>Developments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>
                          <a:solidFill>
                            <a:prstClr val="black"/>
                          </a:solidFill>
                        </a:rPr>
                        <a:t>Team</a:t>
                      </a:r>
                      <a:endParaRPr lang="en-GB" sz="1600" dirty="0"/>
                    </a:p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632641"/>
                  </a:ext>
                </a:extLst>
              </a:tr>
              <a:tr h="482893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pre-2019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First version of the tools written in </a:t>
                      </a:r>
                      <a:r>
                        <a:rPr lang="en-GB" sz="1600" b="1" dirty="0" err="1"/>
                        <a:t>ksh</a:t>
                      </a:r>
                      <a:r>
                        <a:rPr lang="en-GB" sz="1600" dirty="0"/>
                        <a:t> with to support AWI couple setups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Dirk </a:t>
                      </a:r>
                      <a:r>
                        <a:rPr lang="en-GB" sz="1600" dirty="0" err="1"/>
                        <a:t>Barbi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Nadine Wieters</a:t>
                      </a:r>
                    </a:p>
                    <a:p>
                      <a:r>
                        <a:rPr lang="en-GB" sz="1600" dirty="0"/>
                        <a:t>Luisa </a:t>
                      </a:r>
                      <a:r>
                        <a:rPr lang="en-GB" sz="1600" dirty="0" err="1"/>
                        <a:t>Cristini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50487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E04C80DE-6A26-5CE4-A3BE-B287E47340EE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3274445"/>
          <a:ext cx="11589247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Summer 2019-Spring 2020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3.1: Translating all the functionality to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More modular and generalized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Separation of concerns (functionality in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, model-specific in </a:t>
                      </a:r>
                      <a:r>
                        <a:rPr lang="en-GB" sz="1600" b="1" dirty="0" err="1">
                          <a:solidFill>
                            <a:schemeClr val="tx1"/>
                          </a:solidFill>
                        </a:rPr>
                        <a:t>yaml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Support for AWI coupled systems and FOCI (GEOMAR)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Nadine Wieters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Luisa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Cristini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48509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E76D31D-A97A-025C-6AF1-7BB5722B9993}"/>
              </a:ext>
            </a:extLst>
          </p:cNvPr>
          <p:cNvGraphicFramePr>
            <a:graphicFrameLocks noGrp="1"/>
          </p:cNvGraphicFramePr>
          <p:nvPr/>
        </p:nvGraphicFramePr>
        <p:xfrm>
          <a:off x="301376" y="5047085"/>
          <a:ext cx="11589247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Spring 2020-Spring 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4.0 (April 2020): finishing off most of the Python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5.0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(December 2020): new models and features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-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AWI-ESM-2 (ECHAM6 + FESOM2)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FOCI (ECHAM6 + NEMO4) and FOCI-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OpenIFS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 (OpenIFS43 + NEMO4)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AWI-CM-3 (OpenIFS43 + FESOM2)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Nadine Wieters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Luisa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Cristini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4103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4E46EA-DF6A-D5E3-DEF6-8DB7EBF6905D}"/>
              </a:ext>
            </a:extLst>
          </p:cNvPr>
          <p:cNvSpPr txBox="1"/>
          <p:nvPr/>
        </p:nvSpPr>
        <p:spPr>
          <a:xfrm rot="20700000">
            <a:off x="7330814" y="6008669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C701B-BBB0-F751-6975-160B59712296}"/>
              </a:ext>
            </a:extLst>
          </p:cNvPr>
          <p:cNvSpPr txBox="1"/>
          <p:nvPr/>
        </p:nvSpPr>
        <p:spPr>
          <a:xfrm rot="20700000">
            <a:off x="7330815" y="4074955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2E750-208E-9DEC-5FF7-142882D5FD9B}"/>
              </a:ext>
            </a:extLst>
          </p:cNvPr>
          <p:cNvSpPr txBox="1"/>
          <p:nvPr/>
        </p:nvSpPr>
        <p:spPr>
          <a:xfrm rot="20700000">
            <a:off x="7330814" y="2727744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8 / 23</a:t>
            </a:r>
          </a:p>
        </p:txBody>
      </p:sp>
    </p:spTree>
    <p:extLst>
      <p:ext uri="{BB962C8B-B14F-4D97-AF65-F5344CB8AC3E}">
        <p14:creationId xmlns:p14="http://schemas.microsoft.com/office/powerpoint/2010/main" val="207034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7E66515-F1DE-178E-A84A-B5FCB0CB9A6E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2005721"/>
          <a:ext cx="115892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2"/>
                          </a:solidFill>
                        </a:rPr>
                        <a:t>Spring 2021 – end 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6.0: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Workflow manager and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offline coupling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VILMA-PISM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Stability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Focus on the end user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All packages in one single repository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CI, automatic testing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Production runs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Jan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Streffing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50487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FB52C9-14BB-C781-81A9-99BB8BD40080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4208406"/>
          <a:ext cx="1158924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b="1" dirty="0">
                          <a:solidFill>
                            <a:schemeClr val="accent2"/>
                          </a:solidFill>
                        </a:rPr>
                        <a:t>2022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Stability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Clean the Python code (refactorizations)  -&gt;  adding transparency to the “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blackbox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Encourage advance users to contribute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Community building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Jan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Streffing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48509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>
                <a:solidFill>
                  <a:prstClr val="white"/>
                </a:solidFill>
              </a:rPr>
              <a:t> ESM-Tools </a:t>
            </a:r>
            <a:r>
              <a:rPr lang="tr-TR" sz="4800" b="1" dirty="0" err="1">
                <a:solidFill>
                  <a:prstClr val="white"/>
                </a:solidFill>
              </a:rPr>
              <a:t>development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history</a:t>
            </a:r>
            <a:endParaRPr lang="tr-TR" sz="4800" b="1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D35D03-D121-9498-2C51-A5A349E647E3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1489753"/>
          <a:ext cx="11589247" cy="51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515968"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prstClr val="black"/>
                          </a:solidFill>
                        </a:rPr>
                        <a:t>Period</a:t>
                      </a:r>
                      <a:r>
                        <a:rPr lang="tr-TR" sz="1800" b="1" dirty="0">
                          <a:solidFill>
                            <a:prstClr val="black"/>
                          </a:solidFill>
                        </a:rPr>
                        <a:t> 	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prstClr val="black"/>
                          </a:solidFill>
                        </a:rPr>
                        <a:t>Developments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prstClr val="black"/>
                          </a:solidFill>
                        </a:rPr>
                        <a:t>Team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6326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301DF9-28A3-4B00-8591-B5926CDE80E7}"/>
              </a:ext>
            </a:extLst>
          </p:cNvPr>
          <p:cNvSpPr txBox="1"/>
          <p:nvPr/>
        </p:nvSpPr>
        <p:spPr>
          <a:xfrm rot="20700000">
            <a:off x="6277938" y="2958958"/>
            <a:ext cx="301678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Stability and user-friendliness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8AFB-4019-4190-3951-5A0E14B40F76}"/>
              </a:ext>
            </a:extLst>
          </p:cNvPr>
          <p:cNvSpPr txBox="1"/>
          <p:nvPr/>
        </p:nvSpPr>
        <p:spPr>
          <a:xfrm rot="20700000">
            <a:off x="6270025" y="5578220"/>
            <a:ext cx="348120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Stability and advance user friendly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9 / 23</a:t>
            </a:r>
          </a:p>
        </p:txBody>
      </p:sp>
    </p:spTree>
    <p:extLst>
      <p:ext uri="{BB962C8B-B14F-4D97-AF65-F5344CB8AC3E}">
        <p14:creationId xmlns:p14="http://schemas.microsoft.com/office/powerpoint/2010/main" val="58589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2533</Words>
  <Application>Microsoft Macintosh PowerPoint</Application>
  <PresentationFormat>Widescreen</PresentationFormat>
  <Paragraphs>498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Bahnschrift Condensed</vt:lpstr>
      <vt:lpstr>Calibri</vt:lpstr>
      <vt:lpstr>Calibri Light</vt:lpstr>
      <vt:lpstr>Consolas</vt:lpstr>
      <vt:lpstr>Courier New</vt:lpstr>
      <vt:lpstr>Wingdings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Miguel A</cp:lastModifiedBy>
  <cp:revision>309</cp:revision>
  <dcterms:created xsi:type="dcterms:W3CDTF">2022-04-14T07:17:36Z</dcterms:created>
  <dcterms:modified xsi:type="dcterms:W3CDTF">2022-04-19T11:28:10Z</dcterms:modified>
</cp:coreProperties>
</file>