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2" r:id="rId4"/>
    <p:sldId id="265" r:id="rId5"/>
    <p:sldId id="266" r:id="rId6"/>
    <p:sldId id="264" r:id="rId7"/>
    <p:sldId id="269" r:id="rId8"/>
    <p:sldId id="271" r:id="rId9"/>
    <p:sldId id="268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1ACE6"/>
    <a:srgbClr val="FBC00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/>
              <a:t>Terminology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220105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2132460"/>
            <a:ext cx="983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Through out this workshop we will be using ESM-Tools-specific terms that you’ll need to be familiar with. Those terms are defined in this power point. </a:t>
            </a:r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466AFAFB-23EF-2AE3-96E6-3C2FB92CD07F}"/>
              </a:ext>
            </a:extLst>
          </p:cNvPr>
          <p:cNvSpPr/>
          <p:nvPr/>
        </p:nvSpPr>
        <p:spPr>
          <a:xfrm rot="5400000">
            <a:off x="348693" y="383112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44E65F-1A80-D99D-C750-8C24F228A285}"/>
              </a:ext>
            </a:extLst>
          </p:cNvPr>
          <p:cNvSpPr txBox="1"/>
          <p:nvPr/>
        </p:nvSpPr>
        <p:spPr>
          <a:xfrm>
            <a:off x="1061012" y="3762531"/>
            <a:ext cx="983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You’ll see those terms in the other slides colored in </a:t>
            </a:r>
            <a:r>
              <a:rPr lang="en-GB" sz="2400">
                <a:solidFill>
                  <a:srgbClr val="ED7D31"/>
                </a:solidFill>
              </a:rPr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35902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/>
              <a:t>Terminology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220105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2132460"/>
            <a:ext cx="983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TODO refresher on the YAML files</a:t>
            </a:r>
          </a:p>
        </p:txBody>
      </p:sp>
    </p:spTree>
    <p:extLst>
      <p:ext uri="{BB962C8B-B14F-4D97-AF65-F5344CB8AC3E}">
        <p14:creationId xmlns:p14="http://schemas.microsoft.com/office/powerpoint/2010/main" val="23750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/>
              <a:t>Terminology - configuration files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10207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 err="1"/>
              <a:t>yaml</a:t>
            </a:r>
            <a:r>
              <a:rPr lang="en-GB" sz="2400" dirty="0"/>
              <a:t> files that contain the </a:t>
            </a:r>
            <a:r>
              <a:rPr lang="en-GB" sz="2400" b="1" dirty="0">
                <a:solidFill>
                  <a:srgbClr val="31ACE6"/>
                </a:solidFill>
              </a:rPr>
              <a:t>default configurations</a:t>
            </a:r>
            <a:r>
              <a:rPr lang="en-GB" sz="2400" dirty="0"/>
              <a:t> for HPCs, models, coupled systems, job schedulers (SLURM, PBS), default ESM-Tools recipes, …</a:t>
            </a:r>
          </a:p>
          <a:p>
            <a:endParaRPr lang="en-GB" sz="2400" dirty="0"/>
          </a:p>
          <a:p>
            <a:r>
              <a:rPr lang="en-GB" dirty="0" err="1">
                <a:latin typeface="Monaco" pitchFamily="2" charset="77"/>
              </a:rPr>
              <a:t>esm_tools</a:t>
            </a:r>
            <a:r>
              <a:rPr lang="en-GB" dirty="0">
                <a:latin typeface="Monaco" pitchFamily="2" charset="77"/>
              </a:rPr>
              <a:t>/configs/</a:t>
            </a:r>
            <a:endParaRPr lang="en-GB" sz="2400" dirty="0">
              <a:latin typeface="Monaco" pitchFamily="2" charset="77"/>
            </a:endParaRPr>
          </a:p>
          <a:p>
            <a:r>
              <a:rPr lang="en-GB" sz="2400" dirty="0"/>
              <a:t>	</a:t>
            </a:r>
            <a:r>
              <a:rPr lang="en-GB" sz="2000" b="1" dirty="0">
                <a:solidFill>
                  <a:srgbClr val="31ACE6"/>
                </a:solidFill>
                <a:latin typeface="Monaco" pitchFamily="2" charset="77"/>
              </a:rPr>
              <a:t>components</a:t>
            </a:r>
            <a:r>
              <a:rPr lang="en-GB" sz="2400" dirty="0"/>
              <a:t>    		Stand-alone model, couplers, I/O libraries configurations</a:t>
            </a:r>
          </a:p>
          <a:p>
            <a:r>
              <a:rPr lang="en-GB" sz="2400" dirty="0"/>
              <a:t>	</a:t>
            </a:r>
            <a:r>
              <a:rPr lang="en-GB" sz="2000" b="1" dirty="0">
                <a:solidFill>
                  <a:srgbClr val="31ACE6"/>
                </a:solidFill>
                <a:latin typeface="Monaco" pitchFamily="2" charset="77"/>
              </a:rPr>
              <a:t>setups</a:t>
            </a:r>
            <a:r>
              <a:rPr lang="en-GB" sz="2400" dirty="0"/>
              <a:t> 		Coupled system default configurations</a:t>
            </a:r>
          </a:p>
          <a:p>
            <a:r>
              <a:rPr lang="en-GB" sz="2400" dirty="0"/>
              <a:t>	</a:t>
            </a:r>
            <a:r>
              <a:rPr lang="en-GB" sz="2000" b="1" dirty="0">
                <a:solidFill>
                  <a:srgbClr val="31ACE6"/>
                </a:solidFill>
                <a:latin typeface="Monaco" pitchFamily="2" charset="77"/>
              </a:rPr>
              <a:t>machines</a:t>
            </a:r>
            <a:r>
              <a:rPr lang="en-GB" sz="2400" dirty="0"/>
              <a:t>		HPC default configurations</a:t>
            </a:r>
          </a:p>
          <a:p>
            <a:r>
              <a:rPr lang="en-GB" sz="2400" dirty="0"/>
              <a:t>	</a:t>
            </a:r>
            <a:r>
              <a:rPr lang="en-GB" sz="2000" dirty="0">
                <a:latin typeface="Monaco" pitchFamily="2" charset="77"/>
              </a:rPr>
              <a:t>coupling</a:t>
            </a:r>
            <a:r>
              <a:rPr lang="en-GB" sz="2400" dirty="0"/>
              <a:t>		Source code branch information for coupled system</a:t>
            </a:r>
          </a:p>
          <a:p>
            <a:r>
              <a:rPr lang="en-GB" sz="2400" dirty="0"/>
              <a:t>				stored here, only for use in ESM-Master (to be removed in</a:t>
            </a:r>
          </a:p>
          <a:p>
            <a:r>
              <a:rPr lang="en-GB" sz="2400" dirty="0"/>
              <a:t>				the future)</a:t>
            </a:r>
          </a:p>
          <a:p>
            <a:r>
              <a:rPr lang="en-GB" sz="2400" dirty="0"/>
              <a:t>	</a:t>
            </a:r>
            <a:r>
              <a:rPr lang="en-GB" sz="2000" dirty="0">
                <a:latin typeface="Monaco" pitchFamily="2" charset="77"/>
              </a:rPr>
              <a:t>default</a:t>
            </a:r>
            <a:r>
              <a:rPr lang="en-GB" sz="2400" dirty="0"/>
              <a:t> 		ESM-Tools default configurations</a:t>
            </a:r>
          </a:p>
          <a:p>
            <a:r>
              <a:rPr lang="en-GB" sz="2400" dirty="0"/>
              <a:t>	</a:t>
            </a:r>
            <a:r>
              <a:rPr lang="en-GB" sz="2000" dirty="0" err="1">
                <a:latin typeface="Monaco" pitchFamily="2" charset="77"/>
              </a:rPr>
              <a:t>esm_software</a:t>
            </a:r>
            <a:r>
              <a:rPr lang="en-GB" sz="2000" dirty="0">
                <a:latin typeface="Monaco" pitchFamily="2" charset="77"/>
              </a:rPr>
              <a:t> </a:t>
            </a:r>
            <a:r>
              <a:rPr lang="en-GB" sz="2400" dirty="0"/>
              <a:t>	Recipes and defaults for ESM-</a:t>
            </a:r>
            <a:r>
              <a:rPr lang="en-GB" sz="2400" dirty="0" err="1"/>
              <a:t>Runscripts</a:t>
            </a:r>
            <a:r>
              <a:rPr lang="en-GB" sz="2400" dirty="0"/>
              <a:t> and ESM-Master</a:t>
            </a:r>
          </a:p>
          <a:p>
            <a:r>
              <a:rPr lang="en-GB" sz="2400" dirty="0"/>
              <a:t>	</a:t>
            </a:r>
            <a:r>
              <a:rPr lang="en-GB" sz="2000" dirty="0" err="1">
                <a:latin typeface="Monaco" pitchFamily="2" charset="77"/>
              </a:rPr>
              <a:t>other_software</a:t>
            </a:r>
            <a:r>
              <a:rPr lang="en-GB" sz="2400" dirty="0"/>
              <a:t>	Job schedulers and other external software configurations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DD4F72-F1EA-8164-8C63-432B84D4C299}"/>
              </a:ext>
            </a:extLst>
          </p:cNvPr>
          <p:cNvCxnSpPr>
            <a:cxnSpLocks/>
          </p:cNvCxnSpPr>
          <p:nvPr/>
        </p:nvCxnSpPr>
        <p:spPr>
          <a:xfrm>
            <a:off x="1692612" y="3073940"/>
            <a:ext cx="0" cy="3112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9A3A2D-0B8D-57FA-64CE-8BBBFCCAD355}"/>
              </a:ext>
            </a:extLst>
          </p:cNvPr>
          <p:cNvCxnSpPr>
            <a:cxnSpLocks/>
          </p:cNvCxnSpPr>
          <p:nvPr/>
        </p:nvCxnSpPr>
        <p:spPr>
          <a:xfrm>
            <a:off x="1692612" y="3249038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C42A5F-ADA5-250D-FFA8-C87E2EE8B25A}"/>
              </a:ext>
            </a:extLst>
          </p:cNvPr>
          <p:cNvCxnSpPr>
            <a:cxnSpLocks/>
          </p:cNvCxnSpPr>
          <p:nvPr/>
        </p:nvCxnSpPr>
        <p:spPr>
          <a:xfrm>
            <a:off x="1692612" y="362517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3A7EF1-B52F-DE2A-FE0E-C21D4F6BA98E}"/>
              </a:ext>
            </a:extLst>
          </p:cNvPr>
          <p:cNvCxnSpPr>
            <a:cxnSpLocks/>
          </p:cNvCxnSpPr>
          <p:nvPr/>
        </p:nvCxnSpPr>
        <p:spPr>
          <a:xfrm>
            <a:off x="1692612" y="3994825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6FA31-5F63-1B5E-895F-DE4EAFA0C9CB}"/>
              </a:ext>
            </a:extLst>
          </p:cNvPr>
          <p:cNvCxnSpPr>
            <a:cxnSpLocks/>
          </p:cNvCxnSpPr>
          <p:nvPr/>
        </p:nvCxnSpPr>
        <p:spPr>
          <a:xfrm>
            <a:off x="1692612" y="437420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3C1416-66F9-7524-BC1D-E8DF3911127C}"/>
              </a:ext>
            </a:extLst>
          </p:cNvPr>
          <p:cNvCxnSpPr>
            <a:cxnSpLocks/>
          </p:cNvCxnSpPr>
          <p:nvPr/>
        </p:nvCxnSpPr>
        <p:spPr>
          <a:xfrm>
            <a:off x="1692612" y="545397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2685E7-AD87-60FB-D340-E762616C85D2}"/>
              </a:ext>
            </a:extLst>
          </p:cNvPr>
          <p:cNvCxnSpPr>
            <a:cxnSpLocks/>
          </p:cNvCxnSpPr>
          <p:nvPr/>
        </p:nvCxnSpPr>
        <p:spPr>
          <a:xfrm>
            <a:off x="1692612" y="5813898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FEBC58-84AC-8108-B857-E14BCD6B820A}"/>
              </a:ext>
            </a:extLst>
          </p:cNvPr>
          <p:cNvCxnSpPr>
            <a:cxnSpLocks/>
          </p:cNvCxnSpPr>
          <p:nvPr/>
        </p:nvCxnSpPr>
        <p:spPr>
          <a:xfrm>
            <a:off x="1692612" y="6186791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Terminology – </a:t>
            </a:r>
            <a:r>
              <a:rPr lang="en-GB" sz="4800" b="1" dirty="0" err="1"/>
              <a:t>runscript</a:t>
            </a:r>
            <a:endParaRPr lang="en-GB" sz="4800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User interface for running experiments</a:t>
            </a:r>
          </a:p>
          <a:p>
            <a:endParaRPr lang="en-GB" sz="2400" dirty="0"/>
          </a:p>
          <a:p>
            <a:r>
              <a:rPr lang="en-GB" sz="2400" dirty="0"/>
              <a:t>Should include all the deviations from the defaults </a:t>
            </a:r>
            <a:br>
              <a:rPr lang="en-GB" sz="2400" dirty="0"/>
            </a:br>
            <a:r>
              <a:rPr lang="en-GB" sz="2400" dirty="0"/>
              <a:t>defined in the </a:t>
            </a:r>
            <a:r>
              <a:rPr lang="en-GB" sz="2400" b="1" dirty="0">
                <a:solidFill>
                  <a:srgbClr val="ED7D31"/>
                </a:solidFill>
              </a:rPr>
              <a:t>configuration files</a:t>
            </a:r>
          </a:p>
          <a:p>
            <a:endParaRPr lang="en-GB" sz="2400" b="1" dirty="0">
              <a:solidFill>
                <a:srgbClr val="31ACE6"/>
              </a:solidFill>
            </a:endParaRPr>
          </a:p>
          <a:p>
            <a:r>
              <a:rPr lang="en-GB" sz="2400" dirty="0"/>
              <a:t>Can be shared to reproduce the same experiment</a:t>
            </a: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/>
          </a:p>
          <a:p>
            <a:r>
              <a:rPr lang="en-GB" sz="2400" dirty="0"/>
              <a:t>A </a:t>
            </a:r>
            <a:r>
              <a:rPr lang="en-GB" sz="2400" dirty="0" err="1"/>
              <a:t>yaml</a:t>
            </a:r>
            <a:r>
              <a:rPr lang="en-GB" sz="2400" dirty="0"/>
              <a:t> file with </a:t>
            </a:r>
            <a:r>
              <a:rPr lang="en-GB" sz="2400" b="1" dirty="0">
                <a:solidFill>
                  <a:srgbClr val="ED7D31"/>
                </a:solidFill>
              </a:rPr>
              <a:t>sections</a:t>
            </a:r>
          </a:p>
          <a:p>
            <a:endParaRPr lang="en-GB" sz="2400" dirty="0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671DD45B-F5BF-1189-0E43-C23A286ABA9C}"/>
              </a:ext>
            </a:extLst>
          </p:cNvPr>
          <p:cNvSpPr/>
          <p:nvPr/>
        </p:nvSpPr>
        <p:spPr>
          <a:xfrm rot="5400000">
            <a:off x="348693" y="228219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DAE2120B-BEC7-3ACB-B88D-C2829FED2CB0}"/>
              </a:ext>
            </a:extLst>
          </p:cNvPr>
          <p:cNvSpPr/>
          <p:nvPr/>
        </p:nvSpPr>
        <p:spPr>
          <a:xfrm rot="5400000">
            <a:off x="348693" y="334719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021E59BB-9614-0670-66E7-F1FB4EF45E89}"/>
              </a:ext>
            </a:extLst>
          </p:cNvPr>
          <p:cNvSpPr/>
          <p:nvPr/>
        </p:nvSpPr>
        <p:spPr>
          <a:xfrm rot="5400000">
            <a:off x="348693" y="409298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75EAF-C6B8-6CC3-A852-55623031F561}"/>
              </a:ext>
            </a:extLst>
          </p:cNvPr>
          <p:cNvSpPr/>
          <p:nvPr/>
        </p:nvSpPr>
        <p:spPr>
          <a:xfrm>
            <a:off x="7982280" y="2474713"/>
            <a:ext cx="3476904" cy="38472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your_fesom_runscript</a:t>
            </a:r>
            <a:r>
              <a:rPr lang="en-GB" sz="1600" b="1" dirty="0"/>
              <a:t>&gt;.</a:t>
            </a:r>
            <a:r>
              <a:rPr lang="en-GB" sz="1600" b="1" dirty="0" err="1"/>
              <a:t>yaml</a:t>
            </a:r>
            <a:br>
              <a:rPr lang="en-GB" sz="1200" dirty="0">
                <a:solidFill>
                  <a:srgbClr val="0E6E35"/>
                </a:solidFill>
                <a:latin typeface="Courier" pitchFamily="2" charset="0"/>
              </a:rPr>
            </a:b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account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your_account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setup_name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fesom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compute_time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"00:20:00”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initial_date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'2001-01-01’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final_date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'2001-03-01’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base_dir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your_basedir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nyear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nmonth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nday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use_venv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False</a:t>
            </a:r>
          </a:p>
          <a:p>
            <a:r>
              <a:rPr lang="en-GB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version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2.1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model_dir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your_model_dir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lresume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restart_rate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restart_first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restart_unit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'm’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post_processing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0 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3996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Terminology – </a:t>
            </a:r>
            <a:r>
              <a:rPr lang="en-GB" sz="4800" b="1" dirty="0" err="1"/>
              <a:t>yaml</a:t>
            </a:r>
            <a:r>
              <a:rPr lang="en-GB" sz="4800" b="1" dirty="0"/>
              <a:t> sections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  <a:r>
              <a:rPr lang="en-GB" sz="2400" baseline="30000" dirty="0"/>
              <a:t>st</a:t>
            </a:r>
            <a:r>
              <a:rPr lang="en-GB" sz="2400" dirty="0"/>
              <a:t> level keys on a </a:t>
            </a:r>
            <a:r>
              <a:rPr lang="en-GB" sz="2400" dirty="0" err="1"/>
              <a:t>yaml</a:t>
            </a:r>
            <a:r>
              <a:rPr lang="en-GB" sz="2400" dirty="0"/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general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&lt;</a:t>
            </a:r>
            <a:r>
              <a:rPr lang="en-GB" sz="2400" dirty="0" err="1"/>
              <a:t>model_name</a:t>
            </a:r>
            <a:r>
              <a:rPr lang="en-GB" sz="2400" dirty="0"/>
              <a:t>&gt;/&lt;</a:t>
            </a:r>
            <a:r>
              <a:rPr lang="en-GB" sz="2400" dirty="0" err="1"/>
              <a:t>component_name</a:t>
            </a:r>
            <a:r>
              <a:rPr lang="en-GB" sz="24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Only the </a:t>
            </a:r>
            <a:r>
              <a:rPr lang="en-GB" sz="2400" b="1" dirty="0" err="1">
                <a:solidFill>
                  <a:schemeClr val="accent2"/>
                </a:solidFill>
              </a:rPr>
              <a:t>runscripts</a:t>
            </a:r>
            <a:r>
              <a:rPr lang="en-GB" sz="2400" dirty="0"/>
              <a:t> and the </a:t>
            </a:r>
            <a:r>
              <a:rPr lang="en-GB" sz="2400" b="1" dirty="0">
                <a:solidFill>
                  <a:schemeClr val="accent2"/>
                </a:solidFill>
              </a:rPr>
              <a:t>setups</a:t>
            </a:r>
            <a:r>
              <a:rPr lang="en-GB" sz="2400" dirty="0"/>
              <a:t> files have </a:t>
            </a:r>
            <a:r>
              <a:rPr lang="en-GB" sz="2400" b="1" dirty="0">
                <a:solidFill>
                  <a:schemeClr val="accent2"/>
                </a:solidFill>
              </a:rPr>
              <a:t>sections</a:t>
            </a: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DAE2120B-BEC7-3ACB-B88D-C2829FED2CB0}"/>
              </a:ext>
            </a:extLst>
          </p:cNvPr>
          <p:cNvSpPr/>
          <p:nvPr/>
        </p:nvSpPr>
        <p:spPr>
          <a:xfrm rot="5400000">
            <a:off x="348693" y="335343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75EAF-C6B8-6CC3-A852-55623031F561}"/>
              </a:ext>
            </a:extLst>
          </p:cNvPr>
          <p:cNvSpPr/>
          <p:nvPr/>
        </p:nvSpPr>
        <p:spPr>
          <a:xfrm>
            <a:off x="7982280" y="2474713"/>
            <a:ext cx="3476904" cy="38472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your_fesom_runscript</a:t>
            </a:r>
            <a:r>
              <a:rPr lang="en-GB" sz="1600" b="1" dirty="0"/>
              <a:t>&gt;.</a:t>
            </a:r>
            <a:r>
              <a:rPr lang="en-GB" sz="1600" b="1" dirty="0" err="1"/>
              <a:t>yaml</a:t>
            </a:r>
            <a:br>
              <a:rPr lang="en-GB" sz="1200" dirty="0">
                <a:solidFill>
                  <a:srgbClr val="0E6E35"/>
                </a:solidFill>
                <a:latin typeface="Courier" pitchFamily="2" charset="0"/>
              </a:rPr>
            </a:br>
            <a:r>
              <a:rPr lang="en-GB" sz="1200" b="1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account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your_account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setup_name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fesom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compute_time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"00:20:00”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initial_date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'2001-01-01’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final_date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'2001-03-01’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base_dir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your_basedir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nyear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nmonth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nday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use_venv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False</a:t>
            </a:r>
          </a:p>
          <a:p>
            <a:r>
              <a:rPr lang="en-GB" sz="1200" b="1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version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2.1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model_dir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your_model_dir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lresume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restart_rate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restart_first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restart_unit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'm’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post_processing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0 </a:t>
            </a:r>
            <a:endParaRPr lang="en-GB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3CD01-BCBF-0331-77DF-102A8017C2BE}"/>
              </a:ext>
            </a:extLst>
          </p:cNvPr>
          <p:cNvSpPr/>
          <p:nvPr/>
        </p:nvSpPr>
        <p:spPr>
          <a:xfrm>
            <a:off x="1323659" y="3871477"/>
            <a:ext cx="38586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chemeClr val="accent2"/>
                </a:solidFill>
                <a:latin typeface="Monaco" pitchFamily="2" charset="77"/>
              </a:rPr>
              <a:t>runscripts</a:t>
            </a:r>
            <a:endParaRPr lang="en-GB" b="1" dirty="0">
              <a:solidFill>
                <a:schemeClr val="accent2"/>
              </a:solidFill>
              <a:latin typeface="Monaco" pitchFamily="2" charset="77"/>
            </a:endParaRPr>
          </a:p>
          <a:p>
            <a:r>
              <a:rPr lang="en-GB" dirty="0">
                <a:latin typeface="Monaco" pitchFamily="2" charset="77"/>
              </a:rPr>
              <a:t>configs</a:t>
            </a:r>
          </a:p>
          <a:p>
            <a:r>
              <a:rPr lang="en-GB" dirty="0"/>
              <a:t>	</a:t>
            </a:r>
            <a:r>
              <a:rPr lang="en-GB" sz="1600" dirty="0">
                <a:solidFill>
                  <a:srgbClr val="31ACE6"/>
                </a:solidFill>
                <a:latin typeface="Monaco" pitchFamily="2" charset="77"/>
              </a:rPr>
              <a:t>components</a:t>
            </a:r>
            <a:r>
              <a:rPr lang="en-GB" dirty="0"/>
              <a:t>    		</a:t>
            </a:r>
          </a:p>
          <a:p>
            <a:r>
              <a:rPr lang="en-GB" dirty="0"/>
              <a:t>	</a:t>
            </a:r>
            <a:r>
              <a:rPr lang="en-GB" sz="1600" b="1" dirty="0">
                <a:solidFill>
                  <a:schemeClr val="accent2"/>
                </a:solidFill>
                <a:latin typeface="Monaco" pitchFamily="2" charset="77"/>
              </a:rPr>
              <a:t>setups</a:t>
            </a:r>
            <a:r>
              <a:rPr lang="en-GB" dirty="0"/>
              <a:t> 		</a:t>
            </a:r>
          </a:p>
          <a:p>
            <a:r>
              <a:rPr lang="en-GB" dirty="0"/>
              <a:t>	</a:t>
            </a:r>
            <a:r>
              <a:rPr lang="en-GB" sz="1600" dirty="0">
                <a:solidFill>
                  <a:srgbClr val="31ACE6"/>
                </a:solidFill>
                <a:latin typeface="Monaco" pitchFamily="2" charset="77"/>
              </a:rPr>
              <a:t>machines</a:t>
            </a:r>
            <a:r>
              <a:rPr lang="en-GB" dirty="0"/>
              <a:t>		</a:t>
            </a:r>
          </a:p>
          <a:p>
            <a:r>
              <a:rPr lang="en-GB" dirty="0"/>
              <a:t>	</a:t>
            </a:r>
            <a:r>
              <a:rPr lang="en-GB" sz="1600" dirty="0">
                <a:latin typeface="Monaco" pitchFamily="2" charset="77"/>
              </a:rPr>
              <a:t>coupling</a:t>
            </a:r>
            <a:r>
              <a:rPr lang="en-GB" dirty="0"/>
              <a:t>		</a:t>
            </a:r>
          </a:p>
          <a:p>
            <a:r>
              <a:rPr lang="en-GB" dirty="0"/>
              <a:t>				</a:t>
            </a:r>
          </a:p>
          <a:p>
            <a:r>
              <a:rPr lang="en-GB" dirty="0"/>
              <a:t>	</a:t>
            </a:r>
            <a:r>
              <a:rPr lang="en-GB" sz="1600" dirty="0">
                <a:latin typeface="Monaco" pitchFamily="2" charset="77"/>
              </a:rPr>
              <a:t>default</a:t>
            </a:r>
            <a:r>
              <a:rPr lang="en-GB" dirty="0"/>
              <a:t> 		</a:t>
            </a:r>
          </a:p>
          <a:p>
            <a:r>
              <a:rPr lang="en-GB" dirty="0"/>
              <a:t>	</a:t>
            </a:r>
            <a:r>
              <a:rPr lang="en-GB" sz="1600" dirty="0" err="1">
                <a:latin typeface="Monaco" pitchFamily="2" charset="77"/>
              </a:rPr>
              <a:t>esm_software</a:t>
            </a:r>
            <a:r>
              <a:rPr lang="en-GB" sz="1600" dirty="0">
                <a:latin typeface="Monaco" pitchFamily="2" charset="77"/>
              </a:rPr>
              <a:t> </a:t>
            </a:r>
            <a:r>
              <a:rPr lang="en-GB" dirty="0"/>
              <a:t>	</a:t>
            </a:r>
          </a:p>
          <a:p>
            <a:r>
              <a:rPr lang="en-GB" dirty="0"/>
              <a:t>	</a:t>
            </a:r>
            <a:r>
              <a:rPr lang="en-GB" sz="1600" dirty="0" err="1">
                <a:latin typeface="Monaco" pitchFamily="2" charset="77"/>
              </a:rPr>
              <a:t>other_software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144085-8951-F7D1-A039-82FB47C5948C}"/>
              </a:ext>
            </a:extLst>
          </p:cNvPr>
          <p:cNvSpPr/>
          <p:nvPr/>
        </p:nvSpPr>
        <p:spPr>
          <a:xfrm>
            <a:off x="8054502" y="2752928"/>
            <a:ext cx="758758" cy="204281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3A18FF-471B-EFDD-8F50-1F2A8E12A117}"/>
              </a:ext>
            </a:extLst>
          </p:cNvPr>
          <p:cNvSpPr/>
          <p:nvPr/>
        </p:nvSpPr>
        <p:spPr>
          <a:xfrm>
            <a:off x="7992008" y="4783288"/>
            <a:ext cx="758758" cy="204281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Terminology – feature variables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Some variables in the </a:t>
            </a:r>
            <a:r>
              <a:rPr lang="en-GB" sz="2400" dirty="0" err="1"/>
              <a:t>yaml</a:t>
            </a:r>
            <a:r>
              <a:rPr lang="en-GB" sz="2400" dirty="0"/>
              <a:t> files trigger functionalities in ESM-Tools. Through this variables the </a:t>
            </a:r>
            <a:r>
              <a:rPr lang="en-GB" sz="2400" b="1" dirty="0" err="1"/>
              <a:t>yaml</a:t>
            </a:r>
            <a:r>
              <a:rPr lang="en-GB" sz="2400" b="1" dirty="0"/>
              <a:t> syntax is extended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We refer to this variables as </a:t>
            </a:r>
            <a:r>
              <a:rPr lang="en-GB" sz="2400" b="1" dirty="0">
                <a:solidFill>
                  <a:srgbClr val="31ACE6"/>
                </a:solidFill>
              </a:rPr>
              <a:t>feature variables</a:t>
            </a:r>
          </a:p>
          <a:p>
            <a:endParaRPr lang="en-GB" sz="2400" b="1" dirty="0">
              <a:solidFill>
                <a:srgbClr val="31ACE6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D833AE-C04F-F071-1939-127D9E6D897D}"/>
              </a:ext>
            </a:extLst>
          </p:cNvPr>
          <p:cNvSpPr/>
          <p:nvPr/>
        </p:nvSpPr>
        <p:spPr>
          <a:xfrm>
            <a:off x="161197" y="4483032"/>
            <a:ext cx="5276566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creating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accessing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different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sections</a:t>
            </a:r>
            <a:endParaRPr lang="tr-TR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ini_restart_dir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"${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general.ini_restart_dir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}/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fesom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/"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EE36C-3EF5-9663-E085-6E69FC170AA3}"/>
              </a:ext>
            </a:extLst>
          </p:cNvPr>
          <p:cNvSpPr/>
          <p:nvPr/>
        </p:nvSpPr>
        <p:spPr>
          <a:xfrm>
            <a:off x="6890425" y="4647660"/>
            <a:ext cx="5140378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choose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_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blocks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allow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select-case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(aka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switch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statements</a:t>
            </a:r>
            <a:endParaRPr lang="tr-TR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resolution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CORE2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choose_resolution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CORE2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nx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126858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mesh_dir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"${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pool_dir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}/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meshes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/mesh_CORE2_final/"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nproc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288</a:t>
            </a:r>
          </a:p>
          <a:p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time_step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450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GLOB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nx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830305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D0A0FB-5FE2-79F5-43F5-66EA5E214DA2}"/>
              </a:ext>
            </a:extLst>
          </p:cNvPr>
          <p:cNvSpPr/>
          <p:nvPr/>
        </p:nvSpPr>
        <p:spPr>
          <a:xfrm>
            <a:off x="161197" y="5104247"/>
            <a:ext cx="4060607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Changing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Fortran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namelists</a:t>
            </a:r>
            <a:endParaRPr lang="tr-TR" sz="12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namelist_changes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namelist.echam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runctl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out_expname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general.expid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dt_start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    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pseudo_start_date!year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    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pseudo_start_date!month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06F731-112E-D01C-FF49-5CAE0715D9A6}"/>
              </a:ext>
            </a:extLst>
          </p:cNvPr>
          <p:cNvSpPr/>
          <p:nvPr/>
        </p:nvSpPr>
        <p:spPr>
          <a:xfrm>
            <a:off x="7250349" y="2551837"/>
            <a:ext cx="4780454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adding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removing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dicts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sz="12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list1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element1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element2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add_list1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element3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element4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78DA94-8CE8-8F56-7E26-45437099901D}"/>
              </a:ext>
            </a:extLst>
          </p:cNvPr>
          <p:cNvSpPr/>
          <p:nvPr/>
        </p:nvSpPr>
        <p:spPr>
          <a:xfrm>
            <a:off x="161197" y="3159152"/>
            <a:ext cx="5276566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time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  <a:endParaRPr lang="tr-TR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general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nday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nmonth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initial_date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r>
              <a:rPr lang="en-GB" sz="1200" dirty="0"/>
              <a:t>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"1850-01-01T00:00:00"</a:t>
            </a:r>
          </a:p>
          <a:p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final_date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r>
              <a:rPr lang="en-GB" sz="1200" dirty="0"/>
              <a:t>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"1860-01-01T00:00:00"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4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Terminology – comp-*.</a:t>
            </a:r>
            <a:r>
              <a:rPr lang="en-GB" sz="4800" b="1" dirty="0" err="1"/>
              <a:t>sh</a:t>
            </a:r>
            <a:r>
              <a:rPr lang="en-GB" sz="4800" b="1" dirty="0"/>
              <a:t>/compilation scripts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each component that </a:t>
            </a:r>
            <a:br>
              <a:rPr lang="en-GB" sz="2400" dirty="0"/>
            </a:br>
            <a:r>
              <a:rPr lang="en-GB" sz="2400" b="1" dirty="0" err="1">
                <a:solidFill>
                  <a:srgbClr val="ED7D31"/>
                </a:solidFill>
              </a:rPr>
              <a:t>esm_master</a:t>
            </a:r>
            <a:r>
              <a:rPr lang="en-GB" sz="2400" b="1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builds, it produces a </a:t>
            </a:r>
            <a:br>
              <a:rPr lang="en-GB" sz="2400" dirty="0"/>
            </a:br>
            <a:r>
              <a:rPr lang="en-GB" sz="2400" dirty="0"/>
              <a:t>compilation script </a:t>
            </a:r>
            <a:r>
              <a:rPr lang="en-GB" sz="2400" b="1" dirty="0">
                <a:solidFill>
                  <a:schemeClr val="accent2"/>
                </a:solidFill>
              </a:rPr>
              <a:t>comp-*.</a:t>
            </a:r>
            <a:r>
              <a:rPr lang="en-GB" sz="2400" b="1" dirty="0" err="1">
                <a:solidFill>
                  <a:schemeClr val="accent2"/>
                </a:solidFill>
              </a:rPr>
              <a:t>sh</a:t>
            </a:r>
            <a:r>
              <a:rPr lang="en-GB" sz="2400" b="1" dirty="0"/>
              <a:t> </a:t>
            </a:r>
            <a:r>
              <a:rPr lang="en-GB" sz="2400" dirty="0"/>
              <a:t> that</a:t>
            </a:r>
            <a:br>
              <a:rPr lang="en-GB" sz="2400" dirty="0"/>
            </a:br>
            <a:r>
              <a:rPr lang="en-GB" sz="2400" dirty="0"/>
              <a:t>includes the environment specified </a:t>
            </a:r>
          </a:p>
          <a:p>
            <a:r>
              <a:rPr lang="en-GB" sz="2400" dirty="0"/>
              <a:t>in the configuration files (</a:t>
            </a:r>
            <a:r>
              <a:rPr lang="en-GB" sz="2400" dirty="0">
                <a:solidFill>
                  <a:schemeClr val="accent2"/>
                </a:solidFill>
              </a:rPr>
              <a:t>machine</a:t>
            </a:r>
            <a:r>
              <a:rPr lang="en-GB" sz="2400" dirty="0"/>
              <a:t> </a:t>
            </a:r>
          </a:p>
          <a:p>
            <a:r>
              <a:rPr lang="en-GB" sz="2400" dirty="0"/>
              <a:t>+ </a:t>
            </a:r>
            <a:r>
              <a:rPr lang="en-GB" sz="2400" dirty="0">
                <a:solidFill>
                  <a:schemeClr val="accent2"/>
                </a:solidFill>
              </a:rPr>
              <a:t>components</a:t>
            </a:r>
            <a:r>
              <a:rPr lang="en-GB" sz="2400" dirty="0"/>
              <a:t> + </a:t>
            </a:r>
            <a:r>
              <a:rPr lang="en-GB" sz="2400" dirty="0">
                <a:solidFill>
                  <a:schemeClr val="accent2"/>
                </a:solidFill>
              </a:rPr>
              <a:t>setups</a:t>
            </a:r>
            <a:r>
              <a:rPr lang="en-GB" sz="2400" dirty="0"/>
              <a:t> files </a:t>
            </a:r>
          </a:p>
          <a:p>
            <a:r>
              <a:rPr lang="en-GB" sz="2400" dirty="0"/>
              <a:t>involved)</a:t>
            </a:r>
          </a:p>
          <a:p>
            <a:endParaRPr lang="en-GB" sz="2400" b="1" dirty="0">
              <a:solidFill>
                <a:srgbClr val="ED7D31"/>
              </a:solidFill>
            </a:endParaRPr>
          </a:p>
          <a:p>
            <a:r>
              <a:rPr lang="en-GB" sz="2400" dirty="0"/>
              <a:t>Written in the same directory where </a:t>
            </a:r>
            <a:br>
              <a:rPr lang="en-GB" sz="2400" dirty="0"/>
            </a:br>
            <a:r>
              <a:rPr lang="en-GB" sz="2400" dirty="0"/>
              <a:t>you execute </a:t>
            </a:r>
            <a:r>
              <a:rPr lang="en-GB" sz="2400" b="1" dirty="0" err="1">
                <a:solidFill>
                  <a:srgbClr val="ED7D31"/>
                </a:solidFill>
              </a:rPr>
              <a:t>esm_master</a:t>
            </a:r>
            <a:endParaRPr lang="en-GB" sz="2400" b="1" dirty="0">
              <a:solidFill>
                <a:srgbClr val="ED7D31"/>
              </a:solidFill>
            </a:endParaRPr>
          </a:p>
          <a:p>
            <a:endParaRPr lang="en-GB" sz="2400" dirty="0"/>
          </a:p>
          <a:p>
            <a:r>
              <a:rPr lang="en-GB" sz="2400" dirty="0"/>
              <a:t>Copied to the compilation folder </a:t>
            </a:r>
          </a:p>
          <a:p>
            <a:r>
              <a:rPr lang="en-GB" sz="2400" dirty="0"/>
              <a:t>After the building finishes</a:t>
            </a:r>
          </a:p>
          <a:p>
            <a:endParaRPr lang="en-GB" sz="2400" b="1" dirty="0">
              <a:solidFill>
                <a:srgbClr val="31ACE6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5" name="Isosceles Triangle 6">
            <a:extLst>
              <a:ext uri="{FF2B5EF4-FFF2-40B4-BE49-F238E27FC236}">
                <a16:creationId xmlns:a16="http://schemas.microsoft.com/office/drawing/2014/main" id="{CD2CD3CC-2F64-116F-334E-721E5A410F54}"/>
              </a:ext>
            </a:extLst>
          </p:cNvPr>
          <p:cNvSpPr/>
          <p:nvPr/>
        </p:nvSpPr>
        <p:spPr>
          <a:xfrm rot="5400000">
            <a:off x="348693" y="445674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6">
            <a:extLst>
              <a:ext uri="{FF2B5EF4-FFF2-40B4-BE49-F238E27FC236}">
                <a16:creationId xmlns:a16="http://schemas.microsoft.com/office/drawing/2014/main" id="{BDCF8FD7-263A-3976-D6FC-9BD4605F56D3}"/>
              </a:ext>
            </a:extLst>
          </p:cNvPr>
          <p:cNvSpPr/>
          <p:nvPr/>
        </p:nvSpPr>
        <p:spPr>
          <a:xfrm rot="5400000">
            <a:off x="343830" y="55620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8E39CC-E18B-375B-D343-E75E5F11D364}"/>
              </a:ext>
            </a:extLst>
          </p:cNvPr>
          <p:cNvSpPr/>
          <p:nvPr/>
        </p:nvSpPr>
        <p:spPr>
          <a:xfrm>
            <a:off x="5771745" y="1390740"/>
            <a:ext cx="7963711" cy="5447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535353"/>
                </a:solidFill>
                <a:latin typeface="Courier-Oblique" pitchFamily="2" charset="0"/>
              </a:rPr>
              <a:t>#!/bin/bash –l</a:t>
            </a:r>
          </a:p>
          <a:p>
            <a:r>
              <a:rPr lang="en-GB" sz="1200" i="1" dirty="0">
                <a:solidFill>
                  <a:srgbClr val="535353"/>
                </a:solidFill>
                <a:latin typeface="Courier-Oblique" pitchFamily="2" charset="0"/>
              </a:rPr>
              <a:t># Dummy script generated by </a:t>
            </a:r>
            <a:r>
              <a:rPr lang="en-GB" sz="1200" i="1" dirty="0" err="1">
                <a:solidFill>
                  <a:srgbClr val="535353"/>
                </a:solidFill>
                <a:latin typeface="Courier-Oblique" pitchFamily="2" charset="0"/>
              </a:rPr>
              <a:t>esm</a:t>
            </a:r>
            <a:r>
              <a:rPr lang="en-GB" sz="1200" i="1" dirty="0">
                <a:solidFill>
                  <a:srgbClr val="535353"/>
                </a:solidFill>
                <a:latin typeface="Courier-Oblique" pitchFamily="2" charset="0"/>
              </a:rPr>
              <a:t>-tools, to be removed later: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-Bold" pitchFamily="2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520026"/>
                </a:solidFill>
                <a:latin typeface="Courier" pitchFamily="2" charset="0"/>
              </a:rPr>
              <a:t>–e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purge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unload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netcdf_c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unload intel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intelmpi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load python3</a:t>
            </a:r>
            <a:r>
              <a:rPr lang="en-GB" sz="12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2021.01-gcc-9.1.0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cmake</a:t>
            </a:r>
            <a:r>
              <a:rPr lang="en-GB" sz="12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3.13.3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autoconf</a:t>
            </a:r>
            <a:r>
              <a:rPr lang="en-GB" sz="12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2.69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nco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cdo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gcc</a:t>
            </a:r>
            <a:r>
              <a:rPr lang="en-GB" sz="12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4.8.2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unload intel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intelmpi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load intel</a:t>
            </a:r>
            <a:r>
              <a:rPr lang="en-GB" sz="12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18.0.4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intelmpi</a:t>
            </a:r>
            <a:r>
              <a:rPr lang="en-GB" sz="12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2018.5.288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libtool</a:t>
            </a:r>
            <a:r>
              <a:rPr lang="en-GB" sz="12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2.4.6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automake</a:t>
            </a:r>
            <a:r>
              <a:rPr lang="en-GB" sz="12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1.14.1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unload </a:t>
            </a:r>
            <a:r>
              <a:rPr lang="en-GB" sz="1200" b="1" dirty="0" err="1">
                <a:solidFill>
                  <a:srgbClr val="B200AA"/>
                </a:solidFill>
                <a:latin typeface="Courier-Bold" pitchFamily="2" charset="0"/>
              </a:rPr>
              <a:t>gcc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gcc</a:t>
            </a:r>
            <a:r>
              <a:rPr lang="en-GB" sz="12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4.8.2 </a:t>
            </a:r>
          </a:p>
          <a:p>
            <a:r>
              <a:rPr lang="en-GB" sz="12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0E6801"/>
                </a:solidFill>
                <a:latin typeface="Courier" pitchFamily="2" charset="0"/>
              </a:rPr>
              <a:t>LC_ALL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=en_US.UTF-8</a:t>
            </a:r>
          </a:p>
          <a:p>
            <a:r>
              <a:rPr lang="en-GB" sz="12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0E6801"/>
                </a:solidFill>
                <a:latin typeface="Courier" pitchFamily="2" charset="0"/>
              </a:rPr>
              <a:t>FC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mpiifort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0E6801"/>
                </a:solidFill>
                <a:latin typeface="Courier" pitchFamily="2" charset="0"/>
              </a:rPr>
              <a:t>F77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mpiifort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0E6801"/>
                </a:solidFill>
                <a:latin typeface="Courier" pitchFamily="2" charset="0"/>
              </a:rPr>
              <a:t>MPIFC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mpiifort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0E6801"/>
                </a:solidFill>
                <a:latin typeface="Courier" pitchFamily="2" charset="0"/>
              </a:rPr>
              <a:t>CC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mpiicc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0E6801"/>
                </a:solidFill>
                <a:latin typeface="Courier" pitchFamily="2" charset="0"/>
              </a:rPr>
              <a:t>CXX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mpiicpc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0E6801"/>
                </a:solidFill>
                <a:latin typeface="Courier" pitchFamily="2" charset="0"/>
              </a:rPr>
              <a:t>MPIROOT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200" dirty="0">
                <a:solidFill>
                  <a:srgbClr val="FB0007"/>
                </a:solidFill>
                <a:latin typeface="Courier" pitchFamily="2" charset="0"/>
              </a:rPr>
              <a:t>"</a:t>
            </a:r>
            <a:r>
              <a:rPr lang="en-GB" sz="1200" dirty="0">
                <a:solidFill>
                  <a:srgbClr val="0E6801"/>
                </a:solidFill>
                <a:latin typeface="Courier" pitchFamily="2" charset="0"/>
              </a:rPr>
              <a:t>$(</a:t>
            </a:r>
            <a:r>
              <a:rPr lang="en-GB" sz="1200" dirty="0" err="1">
                <a:solidFill>
                  <a:srgbClr val="0E6801"/>
                </a:solidFill>
                <a:latin typeface="Courier" pitchFamily="2" charset="0"/>
              </a:rPr>
              <a:t>mpiifort</a:t>
            </a:r>
            <a:r>
              <a:rPr lang="en-GB" sz="1200" dirty="0">
                <a:solidFill>
                  <a:srgbClr val="0E6801"/>
                </a:solidFill>
                <a:latin typeface="Courier" pitchFamily="2" charset="0"/>
              </a:rPr>
              <a:t> -show | </a:t>
            </a:r>
            <a:r>
              <a:rPr lang="en-GB" sz="1200" dirty="0" err="1">
                <a:solidFill>
                  <a:srgbClr val="0E6801"/>
                </a:solidFill>
                <a:latin typeface="Courier" pitchFamily="2" charset="0"/>
              </a:rPr>
              <a:t>perl</a:t>
            </a:r>
            <a:r>
              <a:rPr lang="en-GB" sz="1200" dirty="0">
                <a:solidFill>
                  <a:srgbClr val="0E6801"/>
                </a:solidFill>
                <a:latin typeface="Courier" pitchFamily="2" charset="0"/>
              </a:rPr>
              <a:t> -</a:t>
            </a:r>
            <a:r>
              <a:rPr lang="en-GB" sz="1200" dirty="0" err="1">
                <a:solidFill>
                  <a:srgbClr val="0E6801"/>
                </a:solidFill>
                <a:latin typeface="Courier" pitchFamily="2" charset="0"/>
              </a:rPr>
              <a:t>lne</a:t>
            </a:r>
            <a:r>
              <a:rPr lang="en-GB" sz="1200" dirty="0">
                <a:solidFill>
                  <a:srgbClr val="0E6801"/>
                </a:solidFill>
                <a:latin typeface="Courier" pitchFamily="2" charset="0"/>
              </a:rPr>
              <a:t> 'm{ -I(.*?)</a:t>
            </a:r>
            <a:r>
              <a:rPr lang="en-GB" sz="1200" dirty="0">
                <a:solidFill>
                  <a:srgbClr val="FB0007"/>
                </a:solidFill>
                <a:latin typeface="Courier" pitchFamily="2" charset="0"/>
              </a:rPr>
              <a:t>/include } and print $1’)”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... </a:t>
            </a:r>
          </a:p>
          <a:p>
            <a:r>
              <a:rPr lang="en-GB" sz="1200" b="1" dirty="0">
                <a:solidFill>
                  <a:srgbClr val="650061"/>
                </a:solidFill>
                <a:latin typeface="Courier-Bold" pitchFamily="2" charset="0"/>
              </a:rPr>
              <a:t>cd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fesom-2.1</a:t>
            </a:r>
          </a:p>
          <a:p>
            <a:r>
              <a:rPr lang="en-GB" sz="1200" b="1" dirty="0" err="1">
                <a:solidFill>
                  <a:srgbClr val="B200AA"/>
                </a:solidFill>
                <a:latin typeface="Courier-Bold" pitchFamily="2" charset="0"/>
              </a:rPr>
              <a:t>mkdir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520026"/>
                </a:solidFill>
                <a:latin typeface="Courier" pitchFamily="2" charset="0"/>
              </a:rPr>
              <a:t>-p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build; </a:t>
            </a:r>
            <a:r>
              <a:rPr lang="en-GB" sz="1200" b="1" dirty="0">
                <a:solidFill>
                  <a:srgbClr val="650061"/>
                </a:solidFill>
                <a:latin typeface="Courier-Bold" pitchFamily="2" charset="0"/>
              </a:rPr>
              <a:t>cd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build;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cmake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-DFESOM_COUPLED=ON ..; </a:t>
            </a:r>
            <a:r>
              <a:rPr lang="en-GB" sz="1200" b="1" dirty="0">
                <a:solidFill>
                  <a:srgbClr val="B200AA"/>
                </a:solidFill>
                <a:latin typeface="Courier-Bold" pitchFamily="2" charset="0"/>
              </a:rPr>
              <a:t>make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200" b="1" dirty="0">
                <a:solidFill>
                  <a:srgbClr val="B200AA"/>
                </a:solidFill>
                <a:latin typeface="Courier-Bold" pitchFamily="2" charset="0"/>
              </a:rPr>
              <a:t>install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520026"/>
                </a:solidFill>
                <a:latin typeface="Courier" pitchFamily="2" charset="0"/>
              </a:rPr>
              <a:t>-j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latin typeface="Courier-Bold" pitchFamily="2" charset="0"/>
              </a:rPr>
              <a:t>`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nproc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--all</a:t>
            </a:r>
            <a:r>
              <a:rPr lang="en-GB" sz="1200" b="1" dirty="0">
                <a:solidFill>
                  <a:srgbClr val="000000"/>
                </a:solidFill>
                <a:latin typeface="Courier-Bold" pitchFamily="2" charset="0"/>
              </a:rPr>
              <a:t>`</a:t>
            </a:r>
          </a:p>
          <a:p>
            <a:r>
              <a:rPr lang="en-GB" sz="1200" b="1" dirty="0">
                <a:solidFill>
                  <a:srgbClr val="650061"/>
                </a:solidFill>
                <a:latin typeface="Courier-Bold" pitchFamily="2" charset="0"/>
              </a:rPr>
              <a:t>cd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.. 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0247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Terminology –*.run files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471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b="1" dirty="0">
              <a:solidFill>
                <a:srgbClr val="31ACE6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5" name="Isosceles Triangle 6">
            <a:extLst>
              <a:ext uri="{FF2B5EF4-FFF2-40B4-BE49-F238E27FC236}">
                <a16:creationId xmlns:a16="http://schemas.microsoft.com/office/drawing/2014/main" id="{CD2CD3CC-2F64-116F-334E-721E5A410F54}"/>
              </a:ext>
            </a:extLst>
          </p:cNvPr>
          <p:cNvSpPr/>
          <p:nvPr/>
        </p:nvSpPr>
        <p:spPr>
          <a:xfrm rot="5400000">
            <a:off x="348693" y="445674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6">
            <a:extLst>
              <a:ext uri="{FF2B5EF4-FFF2-40B4-BE49-F238E27FC236}">
                <a16:creationId xmlns:a16="http://schemas.microsoft.com/office/drawing/2014/main" id="{BDCF8FD7-263A-3976-D6FC-9BD4605F56D3}"/>
              </a:ext>
            </a:extLst>
          </p:cNvPr>
          <p:cNvSpPr/>
          <p:nvPr/>
        </p:nvSpPr>
        <p:spPr>
          <a:xfrm rot="5400000">
            <a:off x="343830" y="55620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8E39CC-E18B-375B-D343-E75E5F11D364}"/>
              </a:ext>
            </a:extLst>
          </p:cNvPr>
          <p:cNvSpPr/>
          <p:nvPr/>
        </p:nvSpPr>
        <p:spPr>
          <a:xfrm>
            <a:off x="5771745" y="1390740"/>
            <a:ext cx="796371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8194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Terminology – check mode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chemeClr val="accent2"/>
                </a:solidFill>
              </a:rPr>
              <a:t>esm_master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and </a:t>
            </a:r>
            <a:r>
              <a:rPr lang="en-GB" sz="2400" b="1" dirty="0" err="1">
                <a:solidFill>
                  <a:schemeClr val="accent2"/>
                </a:solidFill>
              </a:rPr>
              <a:t>esm_runscripts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can run in check mode by adding the </a:t>
            </a:r>
            <a:r>
              <a:rPr lang="en-GB" sz="2400" dirty="0">
                <a:solidFill>
                  <a:schemeClr val="accent2"/>
                </a:solidFill>
              </a:rPr>
              <a:t>--check</a:t>
            </a:r>
            <a:r>
              <a:rPr lang="en-GB" sz="2400" dirty="0"/>
              <a:t> or </a:t>
            </a:r>
            <a:r>
              <a:rPr lang="en-GB" sz="2400" dirty="0">
                <a:solidFill>
                  <a:schemeClr val="accent2"/>
                </a:solidFill>
              </a:rPr>
              <a:t>-c </a:t>
            </a:r>
            <a:r>
              <a:rPr lang="en-GB" sz="2400" dirty="0"/>
              <a:t>flags to the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 err="1"/>
              <a:t>esm_master</a:t>
            </a:r>
            <a:r>
              <a:rPr lang="en-GB" sz="2400" dirty="0"/>
              <a:t> in check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Outputs the git commands and building commands</a:t>
            </a:r>
            <a:br>
              <a:rPr lang="en-GB" sz="2400" dirty="0"/>
            </a:br>
            <a:r>
              <a:rPr lang="en-GB" sz="2400" dirty="0"/>
              <a:t>but does not produce the </a:t>
            </a:r>
            <a:r>
              <a:rPr lang="en-GB" sz="2400" b="1" dirty="0">
                <a:solidFill>
                  <a:schemeClr val="accent2"/>
                </a:solidFill>
              </a:rPr>
              <a:t>comp-*.</a:t>
            </a:r>
            <a:r>
              <a:rPr lang="en-GB" sz="2400" b="1" dirty="0" err="1">
                <a:solidFill>
                  <a:schemeClr val="accent2"/>
                </a:solidFill>
              </a:rPr>
              <a:t>sh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files</a:t>
            </a:r>
          </a:p>
          <a:p>
            <a:br>
              <a:rPr lang="en-GB" sz="2400" b="1" dirty="0">
                <a:solidFill>
                  <a:schemeClr val="accent2"/>
                </a:solidFill>
              </a:rPr>
            </a:br>
            <a:br>
              <a:rPr lang="en-GB" sz="2400" b="1" dirty="0">
                <a:solidFill>
                  <a:schemeClr val="accent2"/>
                </a:solidFill>
              </a:rPr>
            </a:br>
            <a:r>
              <a:rPr lang="en-GB" sz="2400" b="1" dirty="0" err="1">
                <a:solidFill>
                  <a:schemeClr val="accent2"/>
                </a:solidFill>
              </a:rPr>
              <a:t>esm_runsctipt</a:t>
            </a:r>
            <a:r>
              <a:rPr lang="en-GB" sz="2400" dirty="0"/>
              <a:t> in check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Bakes the </a:t>
            </a:r>
            <a:r>
              <a:rPr lang="en-GB" sz="2400" dirty="0" err="1"/>
              <a:t>yaml</a:t>
            </a:r>
            <a:r>
              <a:rPr lang="en-GB" sz="2400" dirty="0"/>
              <a:t> information and produces the </a:t>
            </a:r>
            <a:r>
              <a:rPr lang="en-GB" sz="2400" b="1" dirty="0" err="1">
                <a:solidFill>
                  <a:schemeClr val="accent2"/>
                </a:solidFill>
              </a:rPr>
              <a:t>finished_config.yaml</a:t>
            </a:r>
            <a:endParaRPr lang="en-GB" sz="24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Prepares the experiment folder (copies in input, forcing, binaries,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Produces the </a:t>
            </a:r>
            <a:r>
              <a:rPr lang="en-GB" sz="2400" b="1" dirty="0">
                <a:solidFill>
                  <a:schemeClr val="accent2"/>
                </a:solidFill>
              </a:rPr>
              <a:t>*.run </a:t>
            </a:r>
            <a:r>
              <a:rPr lang="en-GB" sz="2400" dirty="0"/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Does not </a:t>
            </a:r>
            <a:r>
              <a:rPr lang="en-GB" sz="2400" dirty="0"/>
              <a:t>submit the </a:t>
            </a:r>
            <a:r>
              <a:rPr lang="en-GB" sz="2400" b="1" dirty="0">
                <a:solidFill>
                  <a:srgbClr val="ED7D31"/>
                </a:solidFill>
              </a:rPr>
              <a:t>*.run </a:t>
            </a:r>
            <a:r>
              <a:rPr lang="en-GB" sz="2400" dirty="0"/>
              <a:t>script to </a:t>
            </a:r>
            <a:r>
              <a:rPr lang="en-GB" sz="2400" dirty="0" err="1">
                <a:solidFill>
                  <a:srgbClr val="ED7D31"/>
                </a:solidFill>
              </a:rPr>
              <a:t>sbatch</a:t>
            </a:r>
            <a:endParaRPr lang="en-GB" sz="2400" dirty="0">
              <a:solidFill>
                <a:srgbClr val="ED7D31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DAE2120B-BEC7-3ACB-B88D-C2829FED2CB0}"/>
              </a:ext>
            </a:extLst>
          </p:cNvPr>
          <p:cNvSpPr/>
          <p:nvPr/>
        </p:nvSpPr>
        <p:spPr>
          <a:xfrm rot="5400000">
            <a:off x="348693" y="44686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0F915FD4-513F-D900-223B-A02B8A66CC99}"/>
              </a:ext>
            </a:extLst>
          </p:cNvPr>
          <p:cNvSpPr/>
          <p:nvPr/>
        </p:nvSpPr>
        <p:spPr>
          <a:xfrm rot="5400000">
            <a:off x="348693" y="263745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A6FAC-A169-9EBB-D646-613DD18E5375}"/>
              </a:ext>
            </a:extLst>
          </p:cNvPr>
          <p:cNvSpPr txBox="1"/>
          <p:nvPr/>
        </p:nvSpPr>
        <p:spPr>
          <a:xfrm rot="20700000">
            <a:off x="7262473" y="3075056"/>
            <a:ext cx="34122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To be changed in the future to it </a:t>
            </a:r>
            <a:r>
              <a:rPr lang="en-GB" sz="2000" dirty="0" err="1"/>
              <a:t>procudes</a:t>
            </a:r>
            <a:r>
              <a:rPr lang="en-GB" sz="2000" dirty="0"/>
              <a:t> </a:t>
            </a:r>
            <a:r>
              <a:rPr lang="en-GB" sz="2000" b="1" dirty="0"/>
              <a:t>comp-*.</a:t>
            </a:r>
            <a:r>
              <a:rPr lang="en-GB" sz="2000" b="1" dirty="0" err="1"/>
              <a:t>sh</a:t>
            </a:r>
            <a:r>
              <a:rPr lang="en-GB" sz="20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19414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1103</Words>
  <Application>Microsoft Macintosh PowerPoint</Application>
  <PresentationFormat>Widescreen</PresentationFormat>
  <Paragraphs>173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</vt:lpstr>
      <vt:lpstr>Courier-Bold</vt:lpstr>
      <vt:lpstr>Courier-Oblique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18</cp:revision>
  <dcterms:created xsi:type="dcterms:W3CDTF">2022-04-13T12:18:39Z</dcterms:created>
  <dcterms:modified xsi:type="dcterms:W3CDTF">2022-04-18T18:44:33Z</dcterms:modified>
</cp:coreProperties>
</file>