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dictionaries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2"/>
                </a:solidFill>
              </a:rPr>
              <a:t>lists</a:t>
            </a:r>
            <a:r>
              <a:rPr lang="en-GB" sz="2400" dirty="0"/>
              <a:t> can be expanded even if they already exist in the same </a:t>
            </a:r>
            <a:r>
              <a:rPr lang="en-GB" sz="2400" dirty="0" err="1"/>
              <a:t>yaml</a:t>
            </a:r>
            <a:r>
              <a:rPr lang="en-GB" sz="2400" dirty="0"/>
              <a:t> file by using the </a:t>
            </a:r>
            <a:r>
              <a:rPr lang="en-GB" sz="2400" dirty="0">
                <a:solidFill>
                  <a:schemeClr val="accent2"/>
                </a:solidFill>
              </a:rPr>
              <a:t>add_</a:t>
            </a:r>
            <a:r>
              <a:rPr lang="en-GB" sz="2400" dirty="0"/>
              <a:t> feature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b="1" dirty="0"/>
              <a:t>Syntax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 err="1"/>
              <a:t>Behavior</a:t>
            </a:r>
            <a:r>
              <a:rPr lang="en-GB" sz="2400" b="1" dirty="0"/>
              <a:t> for </a:t>
            </a:r>
            <a:r>
              <a:rPr lang="en-GB" sz="2400" b="1" dirty="0">
                <a:solidFill>
                  <a:schemeClr val="accent2"/>
                </a:solidFill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information contained in the add_ is merged to the </a:t>
            </a:r>
            <a:r>
              <a:rPr lang="en-GB" sz="2400" dirty="0" err="1"/>
              <a:t>targed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ED7D31"/>
                </a:solidFill>
              </a:rPr>
              <a:t>dictionary </a:t>
            </a:r>
            <a:r>
              <a:rPr lang="en-GB" sz="2400" dirty="0"/>
              <a:t>complementarily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New variables and nested dictionaries are created if missing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Existing data is </a:t>
            </a:r>
            <a:r>
              <a:rPr lang="en-GB" sz="2400" dirty="0" err="1"/>
              <a:t>overwriten</a:t>
            </a:r>
            <a:r>
              <a:rPr lang="en-GB" sz="2400" dirty="0"/>
              <a:t> by that of the </a:t>
            </a:r>
            <a:r>
              <a:rPr lang="en-GB" sz="2400" dirty="0" err="1">
                <a:solidFill>
                  <a:schemeClr val="accent2"/>
                </a:solidFill>
              </a:rPr>
              <a:t>add_dictionary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59557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481847" y="3125616"/>
            <a:ext cx="4792494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add_&lt;dictionary&gt;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    &lt;variable-1&gt;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: &lt;value-1&gt;</a:t>
            </a:r>
          </a:p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    &lt;variable-2&gt;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: &lt;value-2&gt;</a:t>
            </a:r>
          </a:p>
          <a:p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        &lt;</a:t>
            </a:r>
            <a:r>
              <a:rPr lang="en-US" sz="1600" err="1">
                <a:solidFill>
                  <a:srgbClr val="0F7001"/>
                </a:solidFill>
                <a:latin typeface="Courier" pitchFamily="2" charset="0"/>
              </a:rPr>
              <a:t>nested_dictionary</a:t>
            </a:r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&gt;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  <a:endParaRPr lang="en-US" sz="160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              &lt;</a:t>
            </a:r>
            <a:r>
              <a:rPr lang="en-US" sz="1400">
                <a:solidFill>
                  <a:srgbClr val="0F7001"/>
                </a:solidFill>
                <a:latin typeface="Courier" pitchFamily="2" charset="0"/>
              </a:rPr>
              <a:t>variable-3</a:t>
            </a:r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&gt;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&lt;value-3&gt;</a:t>
            </a: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48153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1E2B5-90F7-EE0A-103C-E5D424064028}"/>
              </a:ext>
            </a:extLst>
          </p:cNvPr>
          <p:cNvSpPr/>
          <p:nvPr/>
        </p:nvSpPr>
        <p:spPr>
          <a:xfrm>
            <a:off x="7518085" y="3125616"/>
            <a:ext cx="256949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add_&lt;list&gt;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- &lt;element-n+1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- &lt;element-n+2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&gt;</a:t>
            </a:r>
            <a:endParaRPr lang="en-US" sz="160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add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66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add_ only works at the first level of indentation inside a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Or, in a file that has no sections (</a:t>
            </a:r>
            <a:r>
              <a:rPr lang="en-GB" sz="2400" dirty="0">
                <a:solidFill>
                  <a:schemeClr val="accent2"/>
                </a:solidFill>
              </a:rPr>
              <a:t>component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/>
                </a:solidFill>
              </a:rPr>
              <a:t>config files</a:t>
            </a:r>
            <a:r>
              <a:rPr lang="en-GB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Or inside a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85526-38EC-9629-0A02-E552824EC925}"/>
              </a:ext>
            </a:extLst>
          </p:cNvPr>
          <p:cNvSpPr/>
          <p:nvPr/>
        </p:nvSpPr>
        <p:spPr>
          <a:xfrm>
            <a:off x="5980966" y="4962124"/>
            <a:ext cx="4825438" cy="171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 err="1"/>
              <a:t>your_runscript.yaml</a:t>
            </a:r>
            <a:endParaRPr lang="en-US" sz="11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05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050" dirty="0">
                <a:solidFill>
                  <a:srgbClr val="008000"/>
                </a:solidFill>
              </a:rPr>
              <a:t>        </a:t>
            </a:r>
            <a:r>
              <a:rPr lang="en-US" sz="1050" dirty="0" err="1">
                <a:solidFill>
                  <a:srgbClr val="008000"/>
                </a:solidFill>
              </a:rPr>
              <a:t>icb_code</a:t>
            </a:r>
            <a:r>
              <a:rPr lang="en-US" sz="1050" b="1" dirty="0">
                <a:solidFill>
                  <a:srgbClr val="A52A2A"/>
                </a:solidFill>
              </a:rPr>
              <a:t>: </a:t>
            </a:r>
            <a:r>
              <a:rPr lang="en-US" sz="1050" dirty="0"/>
              <a:t>True</a:t>
            </a:r>
          </a:p>
          <a:p>
            <a:r>
              <a:rPr lang="en-US" sz="1050" dirty="0"/>
              <a:t>        </a:t>
            </a:r>
            <a:r>
              <a:rPr lang="en-US" sz="1050" dirty="0" err="1">
                <a:solidFill>
                  <a:srgbClr val="008000"/>
                </a:solidFill>
              </a:rPr>
              <a:t>my_choice</a:t>
            </a:r>
            <a:r>
              <a:rPr lang="en-US" sz="1050" b="1" dirty="0">
                <a:solidFill>
                  <a:srgbClr val="A52A2A"/>
                </a:solidFill>
              </a:rPr>
              <a:t>: </a:t>
            </a:r>
            <a:r>
              <a:rPr lang="en-US" sz="1050" dirty="0"/>
              <a:t>True</a:t>
            </a:r>
          </a:p>
          <a:p>
            <a:r>
              <a:rPr lang="en-US" sz="1050" dirty="0"/>
              <a:t>        </a:t>
            </a:r>
            <a:r>
              <a:rPr lang="en-US" sz="1050" dirty="0" err="1">
                <a:solidFill>
                  <a:srgbClr val="008000"/>
                </a:solidFill>
              </a:rPr>
              <a:t>choose_my_choice</a:t>
            </a:r>
            <a:r>
              <a:rPr lang="en-US" sz="1050" b="1" dirty="0">
                <a:solidFill>
                  <a:srgbClr val="A52A2A"/>
                </a:solidFill>
              </a:rPr>
              <a:t>:</a:t>
            </a:r>
          </a:p>
          <a:p>
            <a:r>
              <a:rPr lang="en-US" sz="1050" b="1" dirty="0">
                <a:solidFill>
                  <a:srgbClr val="A52A2A"/>
                </a:solidFill>
              </a:rPr>
              <a:t>                  True:</a:t>
            </a:r>
            <a:r>
              <a:rPr lang="en-US" sz="1050" dirty="0"/>
              <a:t>      </a:t>
            </a:r>
            <a:endParaRPr lang="en-GB" sz="1050" dirty="0"/>
          </a:p>
          <a:p>
            <a:r>
              <a:rPr lang="en-US" sz="1050" dirty="0">
                <a:solidFill>
                  <a:srgbClr val="0E6E35"/>
                </a:solidFill>
                <a:latin typeface="Courier" pitchFamily="2" charset="0"/>
              </a:rPr>
              <a:t>           </a:t>
            </a:r>
            <a:r>
              <a:rPr lang="en-US" sz="105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05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05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50" dirty="0">
                <a:solidFill>
                  <a:srgbClr val="0E6E35"/>
                </a:solidFill>
                <a:latin typeface="Courier" pitchFamily="2" charset="0"/>
              </a:rPr>
              <a:t>               </a:t>
            </a:r>
            <a:r>
              <a:rPr lang="en-US" sz="105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05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50" dirty="0">
                <a:solidFill>
                  <a:srgbClr val="0E6E35"/>
                </a:solidFill>
                <a:latin typeface="Courier" pitchFamily="2" charset="0"/>
              </a:rPr>
              <a:t>                   icebergs</a:t>
            </a:r>
            <a:r>
              <a:rPr lang="en-US" sz="105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050" b="1" dirty="0">
                <a:solidFill>
                  <a:srgbClr val="0F7001"/>
                </a:solidFill>
                <a:latin typeface="Courier" pitchFamily="2" charset="0"/>
              </a:rPr>
              <a:t>               </a:t>
            </a:r>
            <a:r>
              <a:rPr lang="en-US" sz="105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05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05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05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EA11E0-8648-5FF6-6F9D-7BFD90C32D7C}"/>
              </a:ext>
            </a:extLst>
          </p:cNvPr>
          <p:cNvSpPr/>
          <p:nvPr/>
        </p:nvSpPr>
        <p:spPr>
          <a:xfrm>
            <a:off x="5546626" y="227757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AA4417-7BE3-8C64-0F52-682ABCAB3FFE}"/>
              </a:ext>
            </a:extLst>
          </p:cNvPr>
          <p:cNvGrpSpPr/>
          <p:nvPr/>
        </p:nvGrpSpPr>
        <p:grpSpPr>
          <a:xfrm>
            <a:off x="5554980" y="2277576"/>
            <a:ext cx="3531870" cy="1415772"/>
            <a:chOff x="5554980" y="2974806"/>
            <a:chExt cx="3531870" cy="14157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E3A8A7B-63DF-DE41-D046-0B300B32EF68}"/>
                </a:ext>
              </a:extLst>
            </p:cNvPr>
            <p:cNvCxnSpPr/>
            <p:nvPr/>
          </p:nvCxnSpPr>
          <p:spPr>
            <a:xfrm>
              <a:off x="5554980" y="2974806"/>
              <a:ext cx="3531870" cy="14157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6709B9-C996-6748-4800-7D88641D9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334" y="2974806"/>
              <a:ext cx="3494090" cy="14157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1BA42-4795-B946-F968-EEBF0A36147C}"/>
              </a:ext>
            </a:extLst>
          </p:cNvPr>
          <p:cNvSpPr/>
          <p:nvPr/>
        </p:nvSpPr>
        <p:spPr>
          <a:xfrm>
            <a:off x="1883972" y="4094064"/>
            <a:ext cx="3510798" cy="10695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/>
              <a:t>fesom-2.1.yaml</a:t>
            </a:r>
            <a:endParaRPr lang="en-US" sz="11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rgbClr val="008000"/>
                </a:solidFill>
              </a:rPr>
              <a:t>icb_code</a:t>
            </a:r>
            <a:r>
              <a:rPr lang="en-US" sz="1050" b="1" dirty="0">
                <a:solidFill>
                  <a:srgbClr val="A52A2A"/>
                </a:solidFill>
              </a:rPr>
              <a:t>: </a:t>
            </a:r>
            <a:r>
              <a:rPr lang="en-US" sz="1050" dirty="0"/>
              <a:t>True</a:t>
            </a:r>
            <a:endParaRPr lang="en-GB" sz="1050" dirty="0"/>
          </a:p>
          <a:p>
            <a:r>
              <a:rPr lang="en-US" sz="105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05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05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5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05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05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50" dirty="0">
                <a:solidFill>
                  <a:srgbClr val="0E6E35"/>
                </a:solidFill>
                <a:latin typeface="Courier" pitchFamily="2" charset="0"/>
              </a:rPr>
              <a:t>       icebergs</a:t>
            </a:r>
            <a:r>
              <a:rPr lang="en-US" sz="105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05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05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05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05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05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C57B9-270A-8D61-D43E-2D196E2353EE}"/>
              </a:ext>
            </a:extLst>
          </p:cNvPr>
          <p:cNvSpPr/>
          <p:nvPr/>
        </p:nvSpPr>
        <p:spPr>
          <a:xfrm>
            <a:off x="1213412" y="2283518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46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Behaviour for </a:t>
            </a:r>
            <a:r>
              <a:rPr lang="en-GB" sz="2400" b="1" dirty="0">
                <a:solidFill>
                  <a:schemeClr val="accent2"/>
                </a:solidFill>
              </a:rPr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New elements are added to the end of the list</a:t>
            </a:r>
          </a:p>
          <a:p>
            <a:endParaRPr lang="en-GB" sz="2400" dirty="0"/>
          </a:p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</a:t>
            </a:r>
            <a:r>
              <a:rPr lang="en-GB" sz="2400" dirty="0">
                <a:solidFill>
                  <a:schemeClr val="accent2"/>
                </a:solidFill>
              </a:rPr>
              <a:t>configuration files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chemeClr val="accent2"/>
                </a:solidFill>
              </a:rPr>
              <a:t>dictionaries</a:t>
            </a:r>
            <a:r>
              <a:rPr lang="en-GB" sz="2400" dirty="0" err="1"/>
              <a:t>,such</a:t>
            </a:r>
            <a:r>
              <a:rPr lang="en-GB" sz="2400" dirty="0"/>
              <a:t> as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, can contain the default configurations that need to be always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same </a:t>
            </a:r>
            <a:r>
              <a:rPr lang="en-GB" sz="2400" dirty="0">
                <a:solidFill>
                  <a:schemeClr val="accent2"/>
                </a:solidFill>
              </a:rPr>
              <a:t>configuration file</a:t>
            </a:r>
            <a:r>
              <a:rPr lang="en-GB" sz="2400" dirty="0"/>
              <a:t>, one can for example, nest an </a:t>
            </a:r>
            <a:r>
              <a:rPr lang="en-GB" sz="2400" dirty="0" err="1">
                <a:solidFill>
                  <a:schemeClr val="accent2"/>
                </a:solidFill>
              </a:rPr>
              <a:t>add_namelist_changes</a:t>
            </a:r>
            <a:r>
              <a:rPr lang="en-GB" sz="2400" dirty="0"/>
              <a:t> inside a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block to add special configuration for that particular case</a:t>
            </a:r>
          </a:p>
          <a:p>
            <a:endParaRPr lang="en-GB" sz="2400" b="1" dirty="0"/>
          </a:p>
          <a:p>
            <a:r>
              <a:rPr lang="en-GB" sz="2400" b="1" dirty="0"/>
              <a:t>Example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259889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193B25F2-9ACE-3AA1-A26D-7CF7384C17DE}"/>
              </a:ext>
            </a:extLst>
          </p:cNvPr>
          <p:cNvSpPr/>
          <p:nvPr/>
        </p:nvSpPr>
        <p:spPr>
          <a:xfrm rot="5400000">
            <a:off x="348693" y="518448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A4FBC-4A26-E5C4-348D-5DAC71A9F5CD}"/>
              </a:ext>
            </a:extLst>
          </p:cNvPr>
          <p:cNvSpPr/>
          <p:nvPr/>
        </p:nvSpPr>
        <p:spPr>
          <a:xfrm>
            <a:off x="3839220" y="5072894"/>
            <a:ext cx="7577847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/>
              <a:t>fesom-2.1.yaml</a:t>
            </a:r>
            <a:endParaRPr lang="en-US" sz="140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249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</a:t>
            </a:r>
            <a:r>
              <a:rPr lang="en-GB" sz="2400" dirty="0" err="1">
                <a:solidFill>
                  <a:schemeClr val="accent2"/>
                </a:solidFill>
              </a:rPr>
              <a:t>runscripts</a:t>
            </a:r>
            <a:r>
              <a:rPr lang="en-GB" sz="2400" dirty="0"/>
              <a:t>, use always </a:t>
            </a:r>
            <a:r>
              <a:rPr lang="en-GB" sz="2400" dirty="0" err="1">
                <a:solidFill>
                  <a:schemeClr val="accent2"/>
                </a:solidFill>
              </a:rPr>
              <a:t>add_namelist_changes</a:t>
            </a:r>
            <a:r>
              <a:rPr lang="en-GB" sz="2400" dirty="0"/>
              <a:t> instead of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</a:rPr>
              <a:t>add_namelist_changes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are common in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The adds inside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blocks are resolved after baking the information of the 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That means that if the variables that you are trying to change in the </a:t>
            </a:r>
            <a:r>
              <a:rPr lang="en-GB" sz="2400" dirty="0" err="1">
                <a:solidFill>
                  <a:schemeClr val="accent2"/>
                </a:solidFill>
              </a:rPr>
              <a:t>runscript</a:t>
            </a:r>
            <a:r>
              <a:rPr lang="en-GB" sz="2400" dirty="0"/>
              <a:t> are also included inside an add nested in a </a:t>
            </a:r>
            <a:r>
              <a:rPr lang="en-GB" sz="2400" dirty="0" err="1">
                <a:solidFill>
                  <a:schemeClr val="accent2"/>
                </a:solidFill>
              </a:rPr>
              <a:t>choose_block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in the </a:t>
            </a:r>
            <a:r>
              <a:rPr lang="en-GB" sz="2400" dirty="0">
                <a:solidFill>
                  <a:schemeClr val="accent2"/>
                </a:solidFill>
              </a:rPr>
              <a:t>configuration files</a:t>
            </a:r>
            <a:r>
              <a:rPr lang="en-GB" sz="2400" dirty="0"/>
              <a:t>, if you don’t use </a:t>
            </a:r>
            <a:r>
              <a:rPr lang="en-GB" sz="2400" dirty="0">
                <a:solidFill>
                  <a:schemeClr val="accent2"/>
                </a:solidFill>
              </a:rPr>
              <a:t>add_</a:t>
            </a:r>
            <a:r>
              <a:rPr lang="en-GB" sz="2400" dirty="0"/>
              <a:t> in the </a:t>
            </a:r>
            <a:r>
              <a:rPr lang="en-GB" sz="2400" dirty="0" err="1">
                <a:solidFill>
                  <a:schemeClr val="accent2"/>
                </a:solidFill>
              </a:rPr>
              <a:t>runscript</a:t>
            </a:r>
            <a:r>
              <a:rPr lang="en-GB" sz="2400" dirty="0"/>
              <a:t>, the ones from the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will win</a:t>
            </a:r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4957902" y="4946436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/>
              <a:t>fesom-2.1.yaml</a:t>
            </a:r>
            <a:endParaRPr lang="en-US" sz="140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923C-7894-7DAE-8021-952BAE49BEE3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0388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bakes the information across all the </a:t>
            </a:r>
            <a:r>
              <a:rPr lang="en-GB" sz="2400" b="1" dirty="0" err="1"/>
              <a:t>yamls</a:t>
            </a:r>
            <a:r>
              <a:rPr lang="en-GB" sz="2400" b="1" dirty="0"/>
              <a:t> used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615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chooses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941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add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634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bakes the information across all the </a:t>
            </a:r>
            <a:r>
              <a:rPr lang="en-GB" sz="2400" b="1" dirty="0" err="1"/>
              <a:t>yamls</a:t>
            </a:r>
            <a:r>
              <a:rPr lang="en-GB" sz="2400" b="1" dirty="0"/>
              <a:t> used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571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chooses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0626B-11D8-A4D2-EBB2-7555F70353B0}"/>
              </a:ext>
            </a:extLst>
          </p:cNvPr>
          <p:cNvSpPr txBox="1"/>
          <p:nvPr/>
        </p:nvSpPr>
        <p:spPr>
          <a:xfrm>
            <a:off x="8493865" y="3460689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</a:t>
            </a:r>
            <a:r>
              <a:rPr lang="en-GB" sz="1600" dirty="0" err="1"/>
              <a:t>add_namelist_changes</a:t>
            </a:r>
            <a:r>
              <a:rPr lang="en-GB" sz="1600" dirty="0"/>
              <a:t> wins because it comes from the </a:t>
            </a:r>
            <a:r>
              <a:rPr lang="en-GB" sz="1600" dirty="0" err="1"/>
              <a:t>runscript</a:t>
            </a:r>
            <a:r>
              <a:rPr lang="en-GB" sz="1600" dirty="0"/>
              <a:t>! (higher in the information hierarchy)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6620C6-EA4D-7021-2D3A-4CB011F5A4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334655" y="3701460"/>
            <a:ext cx="1159210" cy="174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1848</Words>
  <Application>Microsoft Macintosh PowerPoint</Application>
  <PresentationFormat>Widescreen</PresentationFormat>
  <Paragraphs>321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Courier New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18</cp:revision>
  <dcterms:created xsi:type="dcterms:W3CDTF">2022-04-13T12:18:39Z</dcterms:created>
  <dcterms:modified xsi:type="dcterms:W3CDTF">2022-04-16T15:15:12Z</dcterms:modified>
</cp:coreProperties>
</file>