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67" r:id="rId4"/>
    <p:sldId id="268" r:id="rId5"/>
    <p:sldId id="262" r:id="rId6"/>
    <p:sldId id="269" r:id="rId7"/>
    <p:sldId id="270" r:id="rId8"/>
    <p:sldId id="271" r:id="rId9"/>
    <p:sldId id="272" r:id="rId10"/>
    <p:sldId id="274" r:id="rId11"/>
    <p:sldId id="273" r:id="rId12"/>
    <p:sldId id="275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1ACE6"/>
    <a:srgbClr val="FBC002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m-tools.readthedocs.io/en/latest/esm_runscripts.html#experiment-directory-structure" TargetMode="External"/><Relationship Id="rId2" Type="http://schemas.openxmlformats.org/officeDocument/2006/relationships/hyperlink" Target="https://esm-tools.readthedocs.io/en/latest/yaml.html#file-dictiona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AF2C-5DD6-794F-AE09-E0572375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directory structure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0FDCAD-EC0D-E444-91BE-88C9BA56857D}"/>
              </a:ext>
            </a:extLst>
          </p:cNvPr>
          <p:cNvGrpSpPr/>
          <p:nvPr/>
        </p:nvGrpSpPr>
        <p:grpSpPr>
          <a:xfrm>
            <a:off x="78694" y="2020300"/>
            <a:ext cx="12058998" cy="307777"/>
            <a:chOff x="78694" y="2020300"/>
            <a:chExt cx="12058998" cy="3077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A700C0-B29D-8744-8841-0217243C87CC}"/>
                </a:ext>
              </a:extLst>
            </p:cNvPr>
            <p:cNvSpPr txBox="1"/>
            <p:nvPr/>
          </p:nvSpPr>
          <p:spPr>
            <a:xfrm>
              <a:off x="25037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BDDE2C-6AE8-BD47-B13E-2C17D30237B8}"/>
                </a:ext>
              </a:extLst>
            </p:cNvPr>
            <p:cNvSpPr txBox="1"/>
            <p:nvPr/>
          </p:nvSpPr>
          <p:spPr>
            <a:xfrm>
              <a:off x="786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15CAE6-F7B2-D64B-AD37-681245F7EA8B}"/>
                </a:ext>
              </a:extLst>
            </p:cNvPr>
            <p:cNvSpPr txBox="1"/>
            <p:nvPr/>
          </p:nvSpPr>
          <p:spPr>
            <a:xfrm>
              <a:off x="12912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09B048-4601-554B-B819-5E424D3EA82B}"/>
                </a:ext>
              </a:extLst>
            </p:cNvPr>
            <p:cNvSpPr txBox="1"/>
            <p:nvPr/>
          </p:nvSpPr>
          <p:spPr>
            <a:xfrm>
              <a:off x="37163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023699-3F88-844F-BB2C-08C957E4445B}"/>
                </a:ext>
              </a:extLst>
            </p:cNvPr>
            <p:cNvSpPr txBox="1"/>
            <p:nvPr/>
          </p:nvSpPr>
          <p:spPr>
            <a:xfrm>
              <a:off x="49288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5BB8F7-9915-594A-A99D-719AF5D5B99F}"/>
                </a:ext>
              </a:extLst>
            </p:cNvPr>
            <p:cNvSpPr txBox="1"/>
            <p:nvPr/>
          </p:nvSpPr>
          <p:spPr>
            <a:xfrm>
              <a:off x="61414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11468F-4AA6-6747-97E3-F3F0347D1E87}"/>
                </a:ext>
              </a:extLst>
            </p:cNvPr>
            <p:cNvSpPr txBox="1"/>
            <p:nvPr/>
          </p:nvSpPr>
          <p:spPr>
            <a:xfrm>
              <a:off x="85665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run_DATE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54597B-E00D-C34E-B855-69BF54F50B79}"/>
                </a:ext>
              </a:extLst>
            </p:cNvPr>
            <p:cNvSpPr txBox="1"/>
            <p:nvPr/>
          </p:nvSpPr>
          <p:spPr>
            <a:xfrm>
              <a:off x="73539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C6F5D3-28D0-FC48-8D25-993234BD60D5}"/>
                </a:ext>
              </a:extLst>
            </p:cNvPr>
            <p:cNvSpPr txBox="1"/>
            <p:nvPr/>
          </p:nvSpPr>
          <p:spPr>
            <a:xfrm>
              <a:off x="97790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CC1ED3-2C06-1D45-81C4-83D9B46A0579}"/>
                </a:ext>
              </a:extLst>
            </p:cNvPr>
            <p:cNvSpPr txBox="1"/>
            <p:nvPr/>
          </p:nvSpPr>
          <p:spPr>
            <a:xfrm>
              <a:off x="109916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F89D73-C95F-E943-9A62-EDFFF37F37C8}"/>
              </a:ext>
            </a:extLst>
          </p:cNvPr>
          <p:cNvSpPr txBox="1"/>
          <p:nvPr/>
        </p:nvSpPr>
        <p:spPr>
          <a:xfrm>
            <a:off x="219456" y="1316736"/>
            <a:ext cx="355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General experiment folder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F4FE5-8509-2947-842B-A357260A65CB}"/>
              </a:ext>
            </a:extLst>
          </p:cNvPr>
          <p:cNvSpPr txBox="1"/>
          <p:nvPr/>
        </p:nvSpPr>
        <p:spPr>
          <a:xfrm>
            <a:off x="219456" y="3326047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Run folder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B72B37A-0771-3C4D-9DDB-DB626307C315}"/>
              </a:ext>
            </a:extLst>
          </p:cNvPr>
          <p:cNvGrpSpPr/>
          <p:nvPr/>
        </p:nvGrpSpPr>
        <p:grpSpPr>
          <a:xfrm>
            <a:off x="78694" y="3927747"/>
            <a:ext cx="12058998" cy="317308"/>
            <a:chOff x="78694" y="3652655"/>
            <a:chExt cx="12058998" cy="3173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A2E6B4-64DF-1045-8700-16A757530026}"/>
                </a:ext>
              </a:extLst>
            </p:cNvPr>
            <p:cNvSpPr txBox="1"/>
            <p:nvPr/>
          </p:nvSpPr>
          <p:spPr>
            <a:xfrm>
              <a:off x="25037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17BE89-7557-1640-9B01-F58D6A568E85}"/>
                </a:ext>
              </a:extLst>
            </p:cNvPr>
            <p:cNvSpPr txBox="1"/>
            <p:nvPr/>
          </p:nvSpPr>
          <p:spPr>
            <a:xfrm>
              <a:off x="786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46CDD2-E1BB-D844-B23E-232DD02119B3}"/>
                </a:ext>
              </a:extLst>
            </p:cNvPr>
            <p:cNvSpPr txBox="1"/>
            <p:nvPr/>
          </p:nvSpPr>
          <p:spPr>
            <a:xfrm>
              <a:off x="12912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8DF00E-FAF2-E745-B1D4-EA42F9419E56}"/>
                </a:ext>
              </a:extLst>
            </p:cNvPr>
            <p:cNvSpPr txBox="1"/>
            <p:nvPr/>
          </p:nvSpPr>
          <p:spPr>
            <a:xfrm>
              <a:off x="37163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086CAD-CFA8-E244-8287-3B4E811E3407}"/>
                </a:ext>
              </a:extLst>
            </p:cNvPr>
            <p:cNvSpPr txBox="1"/>
            <p:nvPr/>
          </p:nvSpPr>
          <p:spPr>
            <a:xfrm>
              <a:off x="4928894" y="3662186"/>
              <a:ext cx="1146048" cy="307777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work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1AC1B3-DFF3-C147-A790-4881893E3652}"/>
                </a:ext>
              </a:extLst>
            </p:cNvPr>
            <p:cNvSpPr txBox="1"/>
            <p:nvPr/>
          </p:nvSpPr>
          <p:spPr>
            <a:xfrm>
              <a:off x="61414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AF48B9-26B6-3642-BB9C-5DE48D3ACE23}"/>
                </a:ext>
              </a:extLst>
            </p:cNvPr>
            <p:cNvSpPr txBox="1"/>
            <p:nvPr/>
          </p:nvSpPr>
          <p:spPr>
            <a:xfrm>
              <a:off x="73539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B59AD7-EB7C-7C47-AB8C-E586A646D249}"/>
                </a:ext>
              </a:extLst>
            </p:cNvPr>
            <p:cNvSpPr txBox="1"/>
            <p:nvPr/>
          </p:nvSpPr>
          <p:spPr>
            <a:xfrm>
              <a:off x="85665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311768-AE5E-7A47-A3B4-E6D842E167F9}"/>
                </a:ext>
              </a:extLst>
            </p:cNvPr>
            <p:cNvSpPr txBox="1"/>
            <p:nvPr/>
          </p:nvSpPr>
          <p:spPr>
            <a:xfrm>
              <a:off x="97790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F5FF889-727C-3C48-A044-6E1916D7825E}"/>
                </a:ext>
              </a:extLst>
            </p:cNvPr>
            <p:cNvSpPr txBox="1"/>
            <p:nvPr/>
          </p:nvSpPr>
          <p:spPr>
            <a:xfrm>
              <a:off x="10991644" y="3652655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Folder Structure</a:t>
            </a:r>
          </a:p>
        </p:txBody>
      </p:sp>
      <p:cxnSp>
        <p:nvCxnSpPr>
          <p:cNvPr id="4" name="Elbow Connector 3"/>
          <p:cNvCxnSpPr>
            <a:stCxn id="11" idx="2"/>
            <a:endCxn id="17" idx="0"/>
          </p:cNvCxnSpPr>
          <p:nvPr/>
        </p:nvCxnSpPr>
        <p:spPr>
          <a:xfrm rot="5400000">
            <a:off x="4560551" y="-1252970"/>
            <a:ext cx="997970" cy="8160064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5 / 10</a:t>
            </a:r>
          </a:p>
        </p:txBody>
      </p:sp>
    </p:spTree>
    <p:extLst>
      <p:ext uri="{BB962C8B-B14F-4D97-AF65-F5344CB8AC3E}">
        <p14:creationId xmlns:p14="http://schemas.microsoft.com/office/powerpoint/2010/main" val="227745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File Dictionaries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65717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625603"/>
            <a:ext cx="10069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Exceptions – </a:t>
            </a:r>
            <a:r>
              <a:rPr lang="en-US" sz="2400" b="1" dirty="0" err="1"/>
              <a:t>Outdata</a:t>
            </a:r>
            <a:r>
              <a:rPr lang="en-US" sz="2400" b="1" dirty="0"/>
              <a:t> and restart to general folders</a:t>
            </a:r>
          </a:p>
          <a:p>
            <a:r>
              <a:rPr lang="en-GB" sz="2400" dirty="0"/>
              <a:t>What we’ve seen until now is for the case of files being copied from outside of the directory into the </a:t>
            </a:r>
            <a:r>
              <a:rPr lang="en-GB" sz="2400" dirty="0">
                <a:solidFill>
                  <a:schemeClr val="accent2"/>
                </a:solidFill>
              </a:rPr>
              <a:t>work folder</a:t>
            </a:r>
            <a:r>
              <a:rPr lang="en-GB" sz="2400" dirty="0"/>
              <a:t>, but what happens when the simulation finishes and ESM-Tools should copy from the work folder to the general </a:t>
            </a:r>
            <a:r>
              <a:rPr lang="en-GB" sz="2400" dirty="0">
                <a:solidFill>
                  <a:srgbClr val="ED7D31"/>
                </a:solidFill>
              </a:rPr>
              <a:t>restart</a:t>
            </a:r>
            <a:r>
              <a:rPr lang="en-GB" sz="2400" dirty="0"/>
              <a:t> and </a:t>
            </a:r>
            <a:r>
              <a:rPr lang="en-GB" sz="2400" dirty="0" err="1">
                <a:solidFill>
                  <a:srgbClr val="ED7D31"/>
                </a:solidFill>
              </a:rPr>
              <a:t>outdata</a:t>
            </a:r>
            <a:r>
              <a:rPr lang="en-GB" sz="2400" dirty="0">
                <a:solidFill>
                  <a:srgbClr val="ED7D31"/>
                </a:solidFill>
              </a:rPr>
              <a:t> folders</a:t>
            </a:r>
            <a:r>
              <a:rPr lang="en-GB" sz="2400" dirty="0"/>
              <a:t>?</a:t>
            </a:r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pPr marL="342900" indent="-342900">
              <a:buFontTx/>
              <a:buChar char="-"/>
            </a:pPr>
            <a:endParaRPr lang="en-GB" sz="2400" dirty="0"/>
          </a:p>
          <a:p>
            <a:endParaRPr lang="en-GB" sz="2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175E00-CE57-CFED-2709-969C2A5943BB}"/>
              </a:ext>
            </a:extLst>
          </p:cNvPr>
          <p:cNvCxnSpPr/>
          <p:nvPr/>
        </p:nvCxnSpPr>
        <p:spPr>
          <a:xfrm>
            <a:off x="5730831" y="5758737"/>
            <a:ext cx="0" cy="5520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0E9FF1-09BC-D532-7963-6061C1A985FD}"/>
              </a:ext>
            </a:extLst>
          </p:cNvPr>
          <p:cNvCxnSpPr/>
          <p:nvPr/>
        </p:nvCxnSpPr>
        <p:spPr>
          <a:xfrm>
            <a:off x="5135631" y="5388255"/>
            <a:ext cx="0" cy="10021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D3563B-CF53-3DCA-EA29-8F6DC0EA85F4}"/>
              </a:ext>
            </a:extLst>
          </p:cNvPr>
          <p:cNvGrpSpPr/>
          <p:nvPr/>
        </p:nvGrpSpPr>
        <p:grpSpPr>
          <a:xfrm>
            <a:off x="66501" y="4393849"/>
            <a:ext cx="12058998" cy="307777"/>
            <a:chOff x="78694" y="2020300"/>
            <a:chExt cx="12058998" cy="30777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E4209AE-4F07-DB52-B037-283325E58092}"/>
                </a:ext>
              </a:extLst>
            </p:cNvPr>
            <p:cNvSpPr txBox="1"/>
            <p:nvPr/>
          </p:nvSpPr>
          <p:spPr>
            <a:xfrm>
              <a:off x="25037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9DC8CD-8653-C07D-0A5E-5EECE211C44F}"/>
                </a:ext>
              </a:extLst>
            </p:cNvPr>
            <p:cNvSpPr txBox="1"/>
            <p:nvPr/>
          </p:nvSpPr>
          <p:spPr>
            <a:xfrm>
              <a:off x="786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6EC0C4-FF50-A684-C075-13EAD25F0060}"/>
                </a:ext>
              </a:extLst>
            </p:cNvPr>
            <p:cNvSpPr txBox="1"/>
            <p:nvPr/>
          </p:nvSpPr>
          <p:spPr>
            <a:xfrm>
              <a:off x="12912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4AF583-7783-2B91-D772-F48271C5C6A2}"/>
                </a:ext>
              </a:extLst>
            </p:cNvPr>
            <p:cNvSpPr txBox="1"/>
            <p:nvPr/>
          </p:nvSpPr>
          <p:spPr>
            <a:xfrm>
              <a:off x="37163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8B11521-FEBF-1108-6EF8-D2A8DFC70F5A}"/>
                </a:ext>
              </a:extLst>
            </p:cNvPr>
            <p:cNvSpPr txBox="1"/>
            <p:nvPr/>
          </p:nvSpPr>
          <p:spPr>
            <a:xfrm>
              <a:off x="49288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078B50-4570-7714-F958-924B427E49AC}"/>
                </a:ext>
              </a:extLst>
            </p:cNvPr>
            <p:cNvSpPr txBox="1"/>
            <p:nvPr/>
          </p:nvSpPr>
          <p:spPr>
            <a:xfrm>
              <a:off x="61414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F4D75A2-7B61-BAFA-7648-EE0CF40E59A7}"/>
                </a:ext>
              </a:extLst>
            </p:cNvPr>
            <p:cNvSpPr txBox="1"/>
            <p:nvPr/>
          </p:nvSpPr>
          <p:spPr>
            <a:xfrm>
              <a:off x="85665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run_DATE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DF8429-B82B-1553-FB38-2390A5F9C7CD}"/>
                </a:ext>
              </a:extLst>
            </p:cNvPr>
            <p:cNvSpPr txBox="1"/>
            <p:nvPr/>
          </p:nvSpPr>
          <p:spPr>
            <a:xfrm>
              <a:off x="73539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F63F53-5912-4885-0EF2-483CB44D5209}"/>
                </a:ext>
              </a:extLst>
            </p:cNvPr>
            <p:cNvSpPr txBox="1"/>
            <p:nvPr/>
          </p:nvSpPr>
          <p:spPr>
            <a:xfrm>
              <a:off x="97790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EE3209-F974-7D10-A1DE-A1CD1BC8EC65}"/>
                </a:ext>
              </a:extLst>
            </p:cNvPr>
            <p:cNvSpPr txBox="1"/>
            <p:nvPr/>
          </p:nvSpPr>
          <p:spPr>
            <a:xfrm>
              <a:off x="109916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5501B93-4801-D40E-193C-CF7E72E0613B}"/>
              </a:ext>
            </a:extLst>
          </p:cNvPr>
          <p:cNvSpPr txBox="1"/>
          <p:nvPr/>
        </p:nvSpPr>
        <p:spPr>
          <a:xfrm>
            <a:off x="207263" y="3690285"/>
            <a:ext cx="355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General experiment folder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4F8F53-1904-B899-1EA6-8C3312FD5DB8}"/>
              </a:ext>
            </a:extLst>
          </p:cNvPr>
          <p:cNvSpPr txBox="1"/>
          <p:nvPr/>
        </p:nvSpPr>
        <p:spPr>
          <a:xfrm>
            <a:off x="8174213" y="5454855"/>
            <a:ext cx="1631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45A6DE4-E852-53F1-4661-D5BA4204009D}"/>
              </a:ext>
            </a:extLst>
          </p:cNvPr>
          <p:cNvCxnSpPr>
            <a:endCxn id="55" idx="2"/>
          </p:cNvCxnSpPr>
          <p:nvPr/>
        </p:nvCxnSpPr>
        <p:spPr>
          <a:xfrm flipV="1">
            <a:off x="5714533" y="4701626"/>
            <a:ext cx="4625392" cy="1076335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18717BB-6BAA-B358-58C6-57FA4DAAAE3B}"/>
              </a:ext>
            </a:extLst>
          </p:cNvPr>
          <p:cNvSpPr txBox="1"/>
          <p:nvPr/>
        </p:nvSpPr>
        <p:spPr>
          <a:xfrm>
            <a:off x="9706617" y="5185715"/>
            <a:ext cx="1351232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output data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3B4B257C-F62F-47B8-6312-50DED96054A0}"/>
              </a:ext>
            </a:extLst>
          </p:cNvPr>
          <p:cNvCxnSpPr/>
          <p:nvPr/>
        </p:nvCxnSpPr>
        <p:spPr>
          <a:xfrm flipV="1">
            <a:off x="5116959" y="4702506"/>
            <a:ext cx="2778816" cy="685749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11A8688-4766-2C2A-2437-B779561F9921}"/>
              </a:ext>
            </a:extLst>
          </p:cNvPr>
          <p:cNvSpPr txBox="1"/>
          <p:nvPr/>
        </p:nvSpPr>
        <p:spPr>
          <a:xfrm>
            <a:off x="4644126" y="5548671"/>
            <a:ext cx="950700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restarts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7F1D2C4-F028-E0EC-A241-C51B91D51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68" y="5523199"/>
            <a:ext cx="388800" cy="3888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4FDFE6B-8626-D4B6-7551-000399F9CF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69" y="5159871"/>
            <a:ext cx="388800" cy="3888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5520624-458A-E6B4-5BF7-5052D43C5452}"/>
              </a:ext>
            </a:extLst>
          </p:cNvPr>
          <p:cNvSpPr txBox="1"/>
          <p:nvPr/>
        </p:nvSpPr>
        <p:spPr>
          <a:xfrm>
            <a:off x="207263" y="5699596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Run folder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E1AA0E8-BA48-9D27-2DBD-C8D1D214DECF}"/>
              </a:ext>
            </a:extLst>
          </p:cNvPr>
          <p:cNvGrpSpPr/>
          <p:nvPr/>
        </p:nvGrpSpPr>
        <p:grpSpPr>
          <a:xfrm>
            <a:off x="66501" y="6301296"/>
            <a:ext cx="12058998" cy="317308"/>
            <a:chOff x="78694" y="3652655"/>
            <a:chExt cx="12058998" cy="31730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259FEFD-80C2-D6FD-3FF4-397AEBE8B6B8}"/>
                </a:ext>
              </a:extLst>
            </p:cNvPr>
            <p:cNvSpPr txBox="1"/>
            <p:nvPr/>
          </p:nvSpPr>
          <p:spPr>
            <a:xfrm>
              <a:off x="25037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49132E3-6B73-9098-A0D1-42070BB38278}"/>
                </a:ext>
              </a:extLst>
            </p:cNvPr>
            <p:cNvSpPr txBox="1"/>
            <p:nvPr/>
          </p:nvSpPr>
          <p:spPr>
            <a:xfrm>
              <a:off x="786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629BEBC-CBB9-C10C-7F62-45662026E884}"/>
                </a:ext>
              </a:extLst>
            </p:cNvPr>
            <p:cNvSpPr txBox="1"/>
            <p:nvPr/>
          </p:nvSpPr>
          <p:spPr>
            <a:xfrm>
              <a:off x="12912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6AE506-0357-3504-D150-AEE16B50FD82}"/>
                </a:ext>
              </a:extLst>
            </p:cNvPr>
            <p:cNvSpPr txBox="1"/>
            <p:nvPr/>
          </p:nvSpPr>
          <p:spPr>
            <a:xfrm>
              <a:off x="37163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1CC0127-F40A-57C1-8B24-F4B82F93FFB8}"/>
                </a:ext>
              </a:extLst>
            </p:cNvPr>
            <p:cNvSpPr txBox="1"/>
            <p:nvPr/>
          </p:nvSpPr>
          <p:spPr>
            <a:xfrm>
              <a:off x="4928894" y="3662186"/>
              <a:ext cx="1146048" cy="307777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work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18C53AC-3761-0934-C481-4488D833B829}"/>
                </a:ext>
              </a:extLst>
            </p:cNvPr>
            <p:cNvSpPr txBox="1"/>
            <p:nvPr/>
          </p:nvSpPr>
          <p:spPr>
            <a:xfrm>
              <a:off x="61414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DE4B9A2-AF95-5631-40C2-57B8E50FE33C}"/>
                </a:ext>
              </a:extLst>
            </p:cNvPr>
            <p:cNvSpPr txBox="1"/>
            <p:nvPr/>
          </p:nvSpPr>
          <p:spPr>
            <a:xfrm>
              <a:off x="73539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6EDB5C-2326-1412-EC86-080969A871E9}"/>
                </a:ext>
              </a:extLst>
            </p:cNvPr>
            <p:cNvSpPr txBox="1"/>
            <p:nvPr/>
          </p:nvSpPr>
          <p:spPr>
            <a:xfrm>
              <a:off x="85665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CDBAABD-F3F0-4B19-E2A5-BD26D335B068}"/>
                </a:ext>
              </a:extLst>
            </p:cNvPr>
            <p:cNvSpPr txBox="1"/>
            <p:nvPr/>
          </p:nvSpPr>
          <p:spPr>
            <a:xfrm>
              <a:off x="97790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76BCC1-8E16-2B67-4061-D0DADE368812}"/>
                </a:ext>
              </a:extLst>
            </p:cNvPr>
            <p:cNvSpPr txBox="1"/>
            <p:nvPr/>
          </p:nvSpPr>
          <p:spPr>
            <a:xfrm>
              <a:off x="10991644" y="3652655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12616E5B-C221-E7A0-6E8B-B51E567E8E39}"/>
              </a:ext>
            </a:extLst>
          </p:cNvPr>
          <p:cNvCxnSpPr>
            <a:endCxn id="65" idx="0"/>
          </p:cNvCxnSpPr>
          <p:nvPr/>
        </p:nvCxnSpPr>
        <p:spPr>
          <a:xfrm rot="5400000">
            <a:off x="4548358" y="1120579"/>
            <a:ext cx="997970" cy="8160064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B2474C5-06D5-C9FC-F4B4-FFD22662FC6F}"/>
              </a:ext>
            </a:extLst>
          </p:cNvPr>
          <p:cNvSpPr txBox="1"/>
          <p:nvPr/>
        </p:nvSpPr>
        <p:spPr>
          <a:xfrm>
            <a:off x="9252595" y="109344"/>
            <a:ext cx="2819431" cy="1569660"/>
          </a:xfrm>
          <a:prstGeom prst="rect">
            <a:avLst/>
          </a:prstGeom>
          <a:solidFill>
            <a:schemeClr val="bg1"/>
          </a:solidFill>
          <a:ln w="38100">
            <a:solidFill>
              <a:srgbClr val="31ACE6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</a:rPr>
              <a:t>File dictionary types	Options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bin		-   files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config 		-   sources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forcing		-   </a:t>
            </a:r>
            <a:r>
              <a:rPr lang="en-GB" sz="1200" dirty="0" err="1"/>
              <a:t>in_work</a:t>
            </a:r>
            <a:r>
              <a:rPr lang="en-GB" sz="1200" dirty="0"/>
              <a:t> </a:t>
            </a:r>
          </a:p>
          <a:p>
            <a:pPr marL="342900" indent="-342900">
              <a:buFontTx/>
              <a:buChar char="-"/>
            </a:pPr>
            <a:r>
              <a:rPr lang="en-GB" sz="1200" dirty="0" err="1"/>
              <a:t>outdata</a:t>
            </a:r>
            <a:endParaRPr lang="en-GB" sz="1200" dirty="0"/>
          </a:p>
          <a:p>
            <a:pPr marL="342900" indent="-342900">
              <a:buFontTx/>
              <a:buChar char="-"/>
            </a:pPr>
            <a:r>
              <a:rPr lang="en-GB" sz="1200" dirty="0" err="1"/>
              <a:t>restart_in</a:t>
            </a:r>
            <a:endParaRPr lang="en-GB" sz="1200" dirty="0"/>
          </a:p>
          <a:p>
            <a:pPr marL="342900" indent="-342900">
              <a:buFontTx/>
              <a:buChar char="-"/>
            </a:pPr>
            <a:r>
              <a:rPr lang="en-GB" sz="1200" dirty="0" err="1"/>
              <a:t>restart_out</a:t>
            </a:r>
            <a:endParaRPr lang="en-GB" sz="1200" dirty="0"/>
          </a:p>
          <a:p>
            <a:pPr marL="342900" indent="-342900">
              <a:buFontTx/>
              <a:buChar char="-"/>
            </a:pPr>
            <a:r>
              <a:rPr lang="en-GB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5846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File Dictionaries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65717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625603"/>
            <a:ext cx="100699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Exceptions – </a:t>
            </a:r>
            <a:r>
              <a:rPr lang="en-US" sz="2400" b="1" dirty="0" err="1"/>
              <a:t>Outdata</a:t>
            </a:r>
            <a:r>
              <a:rPr lang="en-US" sz="2400" b="1" dirty="0"/>
              <a:t> and restart to general folders </a:t>
            </a:r>
          </a:p>
          <a:p>
            <a:r>
              <a:rPr lang="en-GB" sz="2400" dirty="0"/>
              <a:t>Horribly, the syntax is the same but now </a:t>
            </a:r>
            <a:r>
              <a:rPr lang="en-GB" sz="2400" dirty="0">
                <a:solidFill>
                  <a:srgbClr val="ED7D31"/>
                </a:solidFill>
              </a:rPr>
              <a:t>sources</a:t>
            </a:r>
            <a:r>
              <a:rPr lang="en-GB" sz="2400" dirty="0"/>
              <a:t> is the target and </a:t>
            </a:r>
            <a:r>
              <a:rPr lang="en-GB" sz="2400" dirty="0" err="1">
                <a:solidFill>
                  <a:srgbClr val="ED7D31"/>
                </a:solidFill>
              </a:rPr>
              <a:t>in_work</a:t>
            </a:r>
            <a:r>
              <a:rPr lang="en-GB" sz="2400" dirty="0">
                <a:solidFill>
                  <a:srgbClr val="ED7D31"/>
                </a:solidFill>
              </a:rPr>
              <a:t> </a:t>
            </a:r>
            <a:r>
              <a:rPr lang="en-GB" sz="2400" dirty="0"/>
              <a:t>is the source… sorry, sorry and sorry… we are going to change the syntax to a much more intuitive one very soon…</a:t>
            </a:r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US" sz="2400" b="1" dirty="0"/>
              <a:t>Example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pPr marL="342900" indent="-342900">
              <a:buFontTx/>
              <a:buChar char="-"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5FB368E-DAB5-5A8F-E39B-5CF074F948A7}"/>
              </a:ext>
            </a:extLst>
          </p:cNvPr>
          <p:cNvSpPr/>
          <p:nvPr/>
        </p:nvSpPr>
        <p:spPr>
          <a:xfrm>
            <a:off x="1061012" y="4020293"/>
            <a:ext cx="4717915" cy="22159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configs/components/</a:t>
            </a:r>
            <a:r>
              <a:rPr lang="en-GB" b="1" dirty="0" err="1"/>
              <a:t>oifs</a:t>
            </a:r>
            <a:r>
              <a:rPr lang="en-GB" b="1" dirty="0"/>
              <a:t>/</a:t>
            </a:r>
            <a:r>
              <a:rPr lang="en-GB" b="1" dirty="0" err="1"/>
              <a:t>oifs.yaml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07F45"/>
                </a:solidFill>
              </a:rPr>
              <a:t>outdata_in_work</a:t>
            </a:r>
            <a:r>
              <a:rPr lang="en-US" sz="1200" dirty="0"/>
              <a:t>: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ICMGG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ICMGG${</a:t>
            </a:r>
            <a:r>
              <a:rPr lang="en-US" sz="1200" dirty="0" err="1"/>
              <a:t>oifs.input_expid</a:t>
            </a:r>
            <a:r>
              <a:rPr lang="en-US" sz="1200" dirty="0"/>
              <a:t>}+*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ICMSH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ICMSH${</a:t>
            </a:r>
            <a:r>
              <a:rPr lang="en-US" sz="1200" dirty="0" err="1"/>
              <a:t>oifs.input_expid</a:t>
            </a:r>
            <a:r>
              <a:rPr lang="en-US" sz="1200" dirty="0"/>
              <a:t>}+*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ICMUA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ICMUA${</a:t>
            </a:r>
            <a:r>
              <a:rPr lang="en-US" sz="1200" dirty="0" err="1"/>
              <a:t>oifs.input_expid</a:t>
            </a:r>
            <a:r>
              <a:rPr lang="en-US" sz="1200" dirty="0"/>
              <a:t>}+*</a:t>
            </a:r>
          </a:p>
          <a:p>
            <a:r>
              <a:rPr lang="en-US" sz="1200" dirty="0"/>
              <a:t>	[ </a:t>
            </a:r>
            <a:r>
              <a:rPr lang="en-US" sz="1200" dirty="0">
                <a:solidFill>
                  <a:srgbClr val="00FFFF"/>
                </a:solidFill>
              </a:rPr>
              <a:t>...</a:t>
            </a:r>
            <a:r>
              <a:rPr lang="en-US" sz="1200" dirty="0"/>
              <a:t> ]</a:t>
            </a:r>
          </a:p>
          <a:p>
            <a:endParaRPr lang="en-US" sz="1200" dirty="0"/>
          </a:p>
          <a:p>
            <a:r>
              <a:rPr lang="en-US" sz="1200" dirty="0" err="1">
                <a:solidFill>
                  <a:srgbClr val="007F45"/>
                </a:solidFill>
              </a:rPr>
              <a:t>outdata_sources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>
                <a:solidFill>
                  <a:srgbClr val="0000FF"/>
                </a:solidFill>
              </a:rPr>
              <a:t># old </a:t>
            </a:r>
            <a:r>
              <a:rPr lang="en-US" sz="1200" dirty="0" err="1">
                <a:solidFill>
                  <a:srgbClr val="0000FF"/>
                </a:solidFill>
              </a:rPr>
              <a:t>grib</a:t>
            </a:r>
            <a:r>
              <a:rPr lang="en-US" sz="1200" dirty="0">
                <a:solidFill>
                  <a:srgbClr val="0000FF"/>
                </a:solidFill>
              </a:rPr>
              <a:t> based output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ICMGG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${</a:t>
            </a:r>
            <a:r>
              <a:rPr lang="en-US" sz="1200" dirty="0" err="1"/>
              <a:t>out_date_folder</a:t>
            </a:r>
            <a:r>
              <a:rPr lang="en-US" sz="1200" dirty="0"/>
              <a:t>}/ICMGG${</a:t>
            </a:r>
            <a:r>
              <a:rPr lang="en-US" sz="1200" dirty="0" err="1"/>
              <a:t>oifs.input_expid</a:t>
            </a:r>
            <a:r>
              <a:rPr lang="en-US" sz="1200" dirty="0"/>
              <a:t>}+*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ICMSH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${</a:t>
            </a:r>
            <a:r>
              <a:rPr lang="en-US" sz="1200" dirty="0" err="1"/>
              <a:t>out_date_folder</a:t>
            </a:r>
            <a:r>
              <a:rPr lang="en-US" sz="1200" dirty="0"/>
              <a:t>}/ICMSH${</a:t>
            </a:r>
            <a:r>
              <a:rPr lang="en-US" sz="1200" dirty="0" err="1"/>
              <a:t>oifs.input_expid</a:t>
            </a:r>
            <a:r>
              <a:rPr lang="en-US" sz="1200" dirty="0"/>
              <a:t>}+*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ICMUA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${</a:t>
            </a:r>
            <a:r>
              <a:rPr lang="en-US" sz="1200" dirty="0" err="1"/>
              <a:t>out_date_folder</a:t>
            </a:r>
            <a:r>
              <a:rPr lang="en-US" sz="1200" dirty="0"/>
              <a:t>}/ICMUA${</a:t>
            </a:r>
            <a:r>
              <a:rPr lang="en-US" sz="1200" dirty="0" err="1"/>
              <a:t>oifs.input_expid</a:t>
            </a:r>
            <a:r>
              <a:rPr lang="en-US" sz="1200" dirty="0"/>
              <a:t>}+*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24DD5B-4E05-E658-8316-1D669CF24596}"/>
              </a:ext>
            </a:extLst>
          </p:cNvPr>
          <p:cNvSpPr txBox="1"/>
          <p:nvPr/>
        </p:nvSpPr>
        <p:spPr>
          <a:xfrm>
            <a:off x="9252595" y="109344"/>
            <a:ext cx="2819431" cy="1569660"/>
          </a:xfrm>
          <a:prstGeom prst="rect">
            <a:avLst/>
          </a:prstGeom>
          <a:solidFill>
            <a:schemeClr val="bg1"/>
          </a:solidFill>
          <a:ln w="38100">
            <a:solidFill>
              <a:srgbClr val="31ACE6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</a:rPr>
              <a:t>File dictionary types	Options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bin		-   files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config 		-   sources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forcing		-   </a:t>
            </a:r>
            <a:r>
              <a:rPr lang="en-GB" sz="1200" dirty="0" err="1"/>
              <a:t>in_work</a:t>
            </a:r>
            <a:r>
              <a:rPr lang="en-GB" sz="1200" dirty="0"/>
              <a:t> </a:t>
            </a:r>
          </a:p>
          <a:p>
            <a:pPr marL="342900" indent="-342900">
              <a:buFontTx/>
              <a:buChar char="-"/>
            </a:pPr>
            <a:r>
              <a:rPr lang="en-GB" sz="1200" dirty="0" err="1"/>
              <a:t>outdata</a:t>
            </a:r>
            <a:endParaRPr lang="en-GB" sz="1200" dirty="0"/>
          </a:p>
          <a:p>
            <a:pPr marL="342900" indent="-342900">
              <a:buFontTx/>
              <a:buChar char="-"/>
            </a:pPr>
            <a:r>
              <a:rPr lang="en-GB" sz="1200" dirty="0" err="1"/>
              <a:t>restart_in</a:t>
            </a:r>
            <a:endParaRPr lang="en-GB" sz="1200" dirty="0"/>
          </a:p>
          <a:p>
            <a:pPr marL="342900" indent="-342900">
              <a:buFontTx/>
              <a:buChar char="-"/>
            </a:pPr>
            <a:r>
              <a:rPr lang="en-GB" sz="1200" dirty="0" err="1"/>
              <a:t>restart_out</a:t>
            </a:r>
            <a:endParaRPr lang="en-GB" sz="1200" dirty="0"/>
          </a:p>
          <a:p>
            <a:pPr marL="342900" indent="-342900">
              <a:buFontTx/>
              <a:buChar char="-"/>
            </a:pPr>
            <a:r>
              <a:rPr lang="en-GB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508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File Dictionaries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65717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625603"/>
            <a:ext cx="100699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Exceptions – </a:t>
            </a:r>
            <a:r>
              <a:rPr lang="en-US" sz="2400" b="1" dirty="0" err="1">
                <a:solidFill>
                  <a:srgbClr val="ED7D31"/>
                </a:solidFill>
              </a:rPr>
              <a:t>restart_in</a:t>
            </a:r>
            <a:r>
              <a:rPr lang="en-US" sz="2400" b="1" dirty="0"/>
              <a:t>/</a:t>
            </a:r>
            <a:r>
              <a:rPr lang="en-US" sz="2400" b="1" dirty="0" err="1">
                <a:solidFill>
                  <a:srgbClr val="ED7D31"/>
                </a:solidFill>
              </a:rPr>
              <a:t>restart_out</a:t>
            </a:r>
            <a:endParaRPr lang="en-US" sz="2400" b="1" dirty="0">
              <a:solidFill>
                <a:srgbClr val="ED7D31"/>
              </a:solidFill>
            </a:endParaRPr>
          </a:p>
          <a:p>
            <a:endParaRPr lang="en-GB" sz="2400" dirty="0"/>
          </a:p>
          <a:p>
            <a:r>
              <a:rPr lang="en-GB" sz="2400" dirty="0" err="1">
                <a:solidFill>
                  <a:schemeClr val="accent2"/>
                </a:solidFill>
              </a:rPr>
              <a:t>restart_in</a:t>
            </a:r>
            <a:r>
              <a:rPr lang="en-GB" sz="2400" dirty="0"/>
              <a:t>: general restart folder -&gt; work folder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file source specified by the option </a:t>
            </a:r>
            <a:r>
              <a:rPr lang="en-GB" sz="2400" dirty="0">
                <a:solidFill>
                  <a:schemeClr val="accent2"/>
                </a:solidFill>
              </a:rPr>
              <a:t>sources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Target specified by the option </a:t>
            </a:r>
            <a:r>
              <a:rPr lang="en-GB" sz="2400" dirty="0" err="1">
                <a:solidFill>
                  <a:schemeClr val="accent2"/>
                </a:solidFill>
              </a:rPr>
              <a:t>in_work</a:t>
            </a:r>
            <a:endParaRPr lang="en-GB" sz="2400" dirty="0">
              <a:solidFill>
                <a:schemeClr val="accent2"/>
              </a:solidFill>
            </a:endParaRPr>
          </a:p>
          <a:p>
            <a:pPr marL="342900" indent="-342900">
              <a:buFontTx/>
              <a:buChar char="-"/>
            </a:pPr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 err="1">
                <a:solidFill>
                  <a:schemeClr val="accent2"/>
                </a:solidFill>
              </a:rPr>
              <a:t>restart_out</a:t>
            </a:r>
            <a:r>
              <a:rPr lang="en-GB" sz="2400" dirty="0"/>
              <a:t>: work folder -&gt; general restart folder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file source specified by the option </a:t>
            </a:r>
            <a:r>
              <a:rPr lang="en-GB" sz="2400" dirty="0" err="1">
                <a:solidFill>
                  <a:schemeClr val="accent2"/>
                </a:solidFill>
              </a:rPr>
              <a:t>in_work</a:t>
            </a:r>
            <a:endParaRPr lang="en-GB" sz="2400" dirty="0">
              <a:solidFill>
                <a:schemeClr val="accent2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400" dirty="0"/>
              <a:t>Target specified by the option </a:t>
            </a:r>
            <a:r>
              <a:rPr lang="en-GB" sz="2400" dirty="0">
                <a:solidFill>
                  <a:schemeClr val="accent2"/>
                </a:solidFill>
              </a:rPr>
              <a:t>sources</a:t>
            </a:r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/>
              <a:t>… and sorry again…</a:t>
            </a:r>
          </a:p>
          <a:p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pPr marL="342900" indent="-342900">
              <a:buFontTx/>
              <a:buChar char="-"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24DD5B-4E05-E658-8316-1D669CF24596}"/>
              </a:ext>
            </a:extLst>
          </p:cNvPr>
          <p:cNvSpPr txBox="1"/>
          <p:nvPr/>
        </p:nvSpPr>
        <p:spPr>
          <a:xfrm>
            <a:off x="9252595" y="109344"/>
            <a:ext cx="2819431" cy="1569660"/>
          </a:xfrm>
          <a:prstGeom prst="rect">
            <a:avLst/>
          </a:prstGeom>
          <a:solidFill>
            <a:schemeClr val="bg1"/>
          </a:solidFill>
          <a:ln w="38100">
            <a:solidFill>
              <a:srgbClr val="31ACE6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</a:rPr>
              <a:t>File dictionary types	Options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bin		-   files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config 		-   sources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forcing		-   </a:t>
            </a:r>
            <a:r>
              <a:rPr lang="en-GB" sz="1200" dirty="0" err="1"/>
              <a:t>in_work</a:t>
            </a:r>
            <a:r>
              <a:rPr lang="en-GB" sz="1200" dirty="0"/>
              <a:t> </a:t>
            </a:r>
          </a:p>
          <a:p>
            <a:pPr marL="342900" indent="-342900">
              <a:buFontTx/>
              <a:buChar char="-"/>
            </a:pPr>
            <a:r>
              <a:rPr lang="en-GB" sz="1200" dirty="0" err="1"/>
              <a:t>outdata</a:t>
            </a:r>
            <a:endParaRPr lang="en-GB" sz="1200" dirty="0"/>
          </a:p>
          <a:p>
            <a:pPr marL="342900" indent="-342900">
              <a:buFontTx/>
              <a:buChar char="-"/>
            </a:pPr>
            <a:r>
              <a:rPr lang="en-GB" sz="1200" b="1" dirty="0" err="1">
                <a:solidFill>
                  <a:srgbClr val="31ACE6"/>
                </a:solidFill>
              </a:rPr>
              <a:t>restart_in</a:t>
            </a:r>
            <a:endParaRPr lang="en-GB" sz="1200" b="1" dirty="0">
              <a:solidFill>
                <a:srgbClr val="31ACE6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1200" b="1" dirty="0" err="1">
                <a:solidFill>
                  <a:srgbClr val="31ACE6"/>
                </a:solidFill>
              </a:rPr>
              <a:t>restart_out</a:t>
            </a:r>
            <a:endParaRPr lang="en-GB" sz="1200" b="1" dirty="0">
              <a:solidFill>
                <a:srgbClr val="31ACE6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2603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AF2C-5DD6-794F-AE09-E0572375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directory structure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0FDCAD-EC0D-E444-91BE-88C9BA56857D}"/>
              </a:ext>
            </a:extLst>
          </p:cNvPr>
          <p:cNvGrpSpPr/>
          <p:nvPr/>
        </p:nvGrpSpPr>
        <p:grpSpPr>
          <a:xfrm>
            <a:off x="78694" y="2020300"/>
            <a:ext cx="12058998" cy="307777"/>
            <a:chOff x="78694" y="2020300"/>
            <a:chExt cx="12058998" cy="3077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A700C0-B29D-8744-8841-0217243C87CC}"/>
                </a:ext>
              </a:extLst>
            </p:cNvPr>
            <p:cNvSpPr txBox="1"/>
            <p:nvPr/>
          </p:nvSpPr>
          <p:spPr>
            <a:xfrm>
              <a:off x="25037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BDDE2C-6AE8-BD47-B13E-2C17D30237B8}"/>
                </a:ext>
              </a:extLst>
            </p:cNvPr>
            <p:cNvSpPr txBox="1"/>
            <p:nvPr/>
          </p:nvSpPr>
          <p:spPr>
            <a:xfrm>
              <a:off x="786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15CAE6-F7B2-D64B-AD37-681245F7EA8B}"/>
                </a:ext>
              </a:extLst>
            </p:cNvPr>
            <p:cNvSpPr txBox="1"/>
            <p:nvPr/>
          </p:nvSpPr>
          <p:spPr>
            <a:xfrm>
              <a:off x="12912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09B048-4601-554B-B819-5E424D3EA82B}"/>
                </a:ext>
              </a:extLst>
            </p:cNvPr>
            <p:cNvSpPr txBox="1"/>
            <p:nvPr/>
          </p:nvSpPr>
          <p:spPr>
            <a:xfrm>
              <a:off x="37163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023699-3F88-844F-BB2C-08C957E4445B}"/>
                </a:ext>
              </a:extLst>
            </p:cNvPr>
            <p:cNvSpPr txBox="1"/>
            <p:nvPr/>
          </p:nvSpPr>
          <p:spPr>
            <a:xfrm>
              <a:off x="49288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5BB8F7-9915-594A-A99D-719AF5D5B99F}"/>
                </a:ext>
              </a:extLst>
            </p:cNvPr>
            <p:cNvSpPr txBox="1"/>
            <p:nvPr/>
          </p:nvSpPr>
          <p:spPr>
            <a:xfrm>
              <a:off x="61414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11468F-4AA6-6747-97E3-F3F0347D1E87}"/>
                </a:ext>
              </a:extLst>
            </p:cNvPr>
            <p:cNvSpPr txBox="1"/>
            <p:nvPr/>
          </p:nvSpPr>
          <p:spPr>
            <a:xfrm>
              <a:off x="85665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run_DATE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54597B-E00D-C34E-B855-69BF54F50B79}"/>
                </a:ext>
              </a:extLst>
            </p:cNvPr>
            <p:cNvSpPr txBox="1"/>
            <p:nvPr/>
          </p:nvSpPr>
          <p:spPr>
            <a:xfrm>
              <a:off x="73539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C6F5D3-28D0-FC48-8D25-993234BD60D5}"/>
                </a:ext>
              </a:extLst>
            </p:cNvPr>
            <p:cNvSpPr txBox="1"/>
            <p:nvPr/>
          </p:nvSpPr>
          <p:spPr>
            <a:xfrm>
              <a:off x="97790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CC1ED3-2C06-1D45-81C4-83D9B46A0579}"/>
                </a:ext>
              </a:extLst>
            </p:cNvPr>
            <p:cNvSpPr txBox="1"/>
            <p:nvPr/>
          </p:nvSpPr>
          <p:spPr>
            <a:xfrm>
              <a:off x="109916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F89D73-C95F-E943-9A62-EDFFF37F37C8}"/>
              </a:ext>
            </a:extLst>
          </p:cNvPr>
          <p:cNvSpPr txBox="1"/>
          <p:nvPr/>
        </p:nvSpPr>
        <p:spPr>
          <a:xfrm>
            <a:off x="219456" y="1316736"/>
            <a:ext cx="362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General </a:t>
            </a:r>
            <a:r>
              <a:rPr lang="en-US" sz="2400" b="1">
                <a:solidFill>
                  <a:prstClr val="black"/>
                </a:solidFill>
              </a:rPr>
              <a:t>experiment folder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F4FE5-8509-2947-842B-A357260A65CB}"/>
              </a:ext>
            </a:extLst>
          </p:cNvPr>
          <p:cNvSpPr txBox="1"/>
          <p:nvPr/>
        </p:nvSpPr>
        <p:spPr>
          <a:xfrm>
            <a:off x="219456" y="3326047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Run folder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B72B37A-0771-3C4D-9DDB-DB626307C315}"/>
              </a:ext>
            </a:extLst>
          </p:cNvPr>
          <p:cNvGrpSpPr/>
          <p:nvPr/>
        </p:nvGrpSpPr>
        <p:grpSpPr>
          <a:xfrm>
            <a:off x="78694" y="3927747"/>
            <a:ext cx="12058998" cy="317308"/>
            <a:chOff x="78694" y="3652655"/>
            <a:chExt cx="12058998" cy="3173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A2E6B4-64DF-1045-8700-16A757530026}"/>
                </a:ext>
              </a:extLst>
            </p:cNvPr>
            <p:cNvSpPr txBox="1"/>
            <p:nvPr/>
          </p:nvSpPr>
          <p:spPr>
            <a:xfrm>
              <a:off x="25037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17BE89-7557-1640-9B01-F58D6A568E85}"/>
                </a:ext>
              </a:extLst>
            </p:cNvPr>
            <p:cNvSpPr txBox="1"/>
            <p:nvPr/>
          </p:nvSpPr>
          <p:spPr>
            <a:xfrm>
              <a:off x="786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46CDD2-E1BB-D844-B23E-232DD02119B3}"/>
                </a:ext>
              </a:extLst>
            </p:cNvPr>
            <p:cNvSpPr txBox="1"/>
            <p:nvPr/>
          </p:nvSpPr>
          <p:spPr>
            <a:xfrm>
              <a:off x="12912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8DF00E-FAF2-E745-B1D4-EA42F9419E56}"/>
                </a:ext>
              </a:extLst>
            </p:cNvPr>
            <p:cNvSpPr txBox="1"/>
            <p:nvPr/>
          </p:nvSpPr>
          <p:spPr>
            <a:xfrm>
              <a:off x="37163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086CAD-CFA8-E244-8287-3B4E811E3407}"/>
                </a:ext>
              </a:extLst>
            </p:cNvPr>
            <p:cNvSpPr txBox="1"/>
            <p:nvPr/>
          </p:nvSpPr>
          <p:spPr>
            <a:xfrm>
              <a:off x="4928894" y="3662186"/>
              <a:ext cx="1146048" cy="307777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work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1AC1B3-DFF3-C147-A790-4881893E3652}"/>
                </a:ext>
              </a:extLst>
            </p:cNvPr>
            <p:cNvSpPr txBox="1"/>
            <p:nvPr/>
          </p:nvSpPr>
          <p:spPr>
            <a:xfrm>
              <a:off x="61414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AF48B9-26B6-3642-BB9C-5DE48D3ACE23}"/>
                </a:ext>
              </a:extLst>
            </p:cNvPr>
            <p:cNvSpPr txBox="1"/>
            <p:nvPr/>
          </p:nvSpPr>
          <p:spPr>
            <a:xfrm>
              <a:off x="73539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B59AD7-EB7C-7C47-AB8C-E586A646D249}"/>
                </a:ext>
              </a:extLst>
            </p:cNvPr>
            <p:cNvSpPr txBox="1"/>
            <p:nvPr/>
          </p:nvSpPr>
          <p:spPr>
            <a:xfrm>
              <a:off x="85665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311768-AE5E-7A47-A3B4-E6D842E167F9}"/>
                </a:ext>
              </a:extLst>
            </p:cNvPr>
            <p:cNvSpPr txBox="1"/>
            <p:nvPr/>
          </p:nvSpPr>
          <p:spPr>
            <a:xfrm>
              <a:off x="97790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F5FF889-727C-3C48-A044-6E1916D7825E}"/>
                </a:ext>
              </a:extLst>
            </p:cNvPr>
            <p:cNvSpPr txBox="1"/>
            <p:nvPr/>
          </p:nvSpPr>
          <p:spPr>
            <a:xfrm>
              <a:off x="10991644" y="3652655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Folder Structure</a:t>
            </a:r>
          </a:p>
        </p:txBody>
      </p:sp>
      <p:cxnSp>
        <p:nvCxnSpPr>
          <p:cNvPr id="4" name="Elbow Connector 3"/>
          <p:cNvCxnSpPr>
            <a:stCxn id="11" idx="2"/>
            <a:endCxn id="17" idx="0"/>
          </p:cNvCxnSpPr>
          <p:nvPr/>
        </p:nvCxnSpPr>
        <p:spPr>
          <a:xfrm rot="5400000">
            <a:off x="4560551" y="-1252970"/>
            <a:ext cx="997970" cy="8160064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A6AC39F-60F3-024D-851F-8A08C3437913}"/>
              </a:ext>
            </a:extLst>
          </p:cNvPr>
          <p:cNvSpPr txBox="1"/>
          <p:nvPr/>
        </p:nvSpPr>
        <p:spPr>
          <a:xfrm>
            <a:off x="96783" y="4394629"/>
            <a:ext cx="11420765" cy="2339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prstClr val="black"/>
                </a:solidFill>
              </a:rPr>
              <a:t>in </a:t>
            </a:r>
            <a:r>
              <a:rPr lang="en-US" b="1" dirty="0">
                <a:solidFill>
                  <a:prstClr val="black"/>
                </a:solidFill>
              </a:rPr>
              <a:t>the run folder</a:t>
            </a:r>
            <a:r>
              <a:rPr lang="en-US" b="1">
                <a:solidFill>
                  <a:prstClr val="black"/>
                </a:solidFill>
              </a:rPr>
              <a:t>: </a:t>
            </a:r>
            <a:endParaRPr lang="tr-TR" b="1">
              <a:solidFill>
                <a:prstClr val="black"/>
              </a:solidFill>
            </a:endParaRPr>
          </a:p>
          <a:p>
            <a:pPr lvl="1" algn="just"/>
            <a:r>
              <a:rPr lang="en-US" sz="1600">
                <a:solidFill>
                  <a:prstClr val="black"/>
                </a:solidFill>
              </a:rPr>
              <a:t>Where </a:t>
            </a:r>
            <a:r>
              <a:rPr lang="en-US" sz="1600" dirty="0">
                <a:solidFill>
                  <a:prstClr val="black"/>
                </a:solidFill>
              </a:rPr>
              <a:t>the experiment run actually takes place. </a:t>
            </a:r>
          </a:p>
          <a:p>
            <a:pPr lvl="1" algn="just"/>
            <a:r>
              <a:rPr lang="tr-TR" sz="1600" b="1">
                <a:solidFill>
                  <a:srgbClr val="FF0000"/>
                </a:solidFill>
              </a:rPr>
              <a:t>Before the run: </a:t>
            </a:r>
            <a:r>
              <a:rPr lang="en-US" sz="1600">
                <a:solidFill>
                  <a:prstClr val="black"/>
                </a:solidFill>
              </a:rPr>
              <a:t>Edited </a:t>
            </a:r>
            <a:r>
              <a:rPr lang="en-US" sz="1600" dirty="0" err="1">
                <a:solidFill>
                  <a:prstClr val="black"/>
                </a:solidFill>
              </a:rPr>
              <a:t>namelists</a:t>
            </a:r>
            <a:r>
              <a:rPr lang="en-US" sz="1600" dirty="0">
                <a:solidFill>
                  <a:prstClr val="black"/>
                </a:solidFill>
              </a:rPr>
              <a:t>, restart files and binaries are copied here before the run start. </a:t>
            </a:r>
          </a:p>
          <a:p>
            <a:pPr lvl="1" algn="just"/>
            <a:r>
              <a:rPr lang="tr-TR" sz="1600" b="1">
                <a:solidFill>
                  <a:srgbClr val="FFC000"/>
                </a:solidFill>
              </a:rPr>
              <a:t>During the run: </a:t>
            </a:r>
            <a:r>
              <a:rPr lang="en-US" sz="1600">
                <a:solidFill>
                  <a:prstClr val="black"/>
                </a:solidFill>
              </a:rPr>
              <a:t>Output </a:t>
            </a:r>
            <a:r>
              <a:rPr lang="en-US" sz="1600" dirty="0">
                <a:solidFill>
                  <a:prstClr val="black"/>
                </a:solidFill>
              </a:rPr>
              <a:t>data and restarts are generated here by the model</a:t>
            </a:r>
          </a:p>
          <a:p>
            <a:pPr lvl="1" algn="just"/>
            <a:r>
              <a:rPr lang="tr-TR" sz="1600" b="1">
                <a:solidFill>
                  <a:srgbClr val="00B050"/>
                </a:solidFill>
              </a:rPr>
              <a:t>After the run: </a:t>
            </a:r>
            <a:r>
              <a:rPr lang="en-US" sz="1600">
                <a:solidFill>
                  <a:prstClr val="black"/>
                </a:solidFill>
              </a:rPr>
              <a:t>the </a:t>
            </a:r>
            <a:r>
              <a:rPr lang="en-US" sz="1600" dirty="0">
                <a:solidFill>
                  <a:prstClr val="black"/>
                </a:solidFill>
              </a:rPr>
              <a:t>output and restarts are copied to the </a:t>
            </a:r>
            <a:r>
              <a:rPr lang="en-US" sz="1600">
                <a:solidFill>
                  <a:prstClr val="black"/>
                </a:solidFill>
              </a:rPr>
              <a:t>general directory</a:t>
            </a:r>
            <a:endParaRPr lang="en-US" sz="1600" dirty="0">
              <a:solidFill>
                <a:prstClr val="black"/>
              </a:solidFill>
            </a:endParaRPr>
          </a:p>
          <a:p>
            <a:pPr lvl="1" algn="just"/>
            <a:r>
              <a:rPr lang="en-US" sz="1600" dirty="0">
                <a:solidFill>
                  <a:prstClr val="black"/>
                </a:solidFill>
              </a:rPr>
              <a:t>The copying of the files from work to the general directory is fully customizable using </a:t>
            </a:r>
            <a:r>
              <a:rPr lang="en-US" sz="1600">
                <a:solidFill>
                  <a:prstClr val="black"/>
                </a:solidFill>
              </a:rPr>
              <a:t>File Dictionaries</a:t>
            </a:r>
            <a:endParaRPr lang="tr-TR" sz="1600">
              <a:solidFill>
                <a:prstClr val="black"/>
              </a:solidFill>
            </a:endParaRPr>
          </a:p>
          <a:p>
            <a:pPr lvl="2" algn="just"/>
            <a:r>
              <a:rPr lang="en-US" sz="1600">
                <a:solidFill>
                  <a:prstClr val="black"/>
                </a:solidFill>
                <a:hlinkClick r:id="rId2"/>
              </a:rPr>
              <a:t>https</a:t>
            </a:r>
            <a:r>
              <a:rPr lang="en-US" sz="1600" dirty="0">
                <a:solidFill>
                  <a:prstClr val="black"/>
                </a:solidFill>
                <a:hlinkClick r:id="rId2"/>
              </a:rPr>
              <a:t>://esm-tools.readthedocs.io/en/latest/yaml.html#file-dictionaries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lvl="1" algn="just"/>
            <a:r>
              <a:rPr lang="en-US" sz="1600" dirty="0">
                <a:solidFill>
                  <a:prstClr val="black"/>
                </a:solidFill>
              </a:rPr>
              <a:t>More details about the </a:t>
            </a:r>
            <a:r>
              <a:rPr lang="en-US" sz="1600">
                <a:solidFill>
                  <a:prstClr val="black"/>
                </a:solidFill>
              </a:rPr>
              <a:t>directory structure:</a:t>
            </a:r>
            <a:endParaRPr lang="tr-TR" sz="1600">
              <a:solidFill>
                <a:prstClr val="black"/>
              </a:solidFill>
            </a:endParaRPr>
          </a:p>
          <a:p>
            <a:pPr lvl="2" algn="just"/>
            <a:r>
              <a:rPr lang="en-US" sz="1600">
                <a:solidFill>
                  <a:prstClr val="black"/>
                </a:solidFill>
                <a:hlinkClick r:id="rId3"/>
              </a:rPr>
              <a:t>https</a:t>
            </a:r>
            <a:r>
              <a:rPr lang="en-US" sz="1600" dirty="0">
                <a:solidFill>
                  <a:prstClr val="black"/>
                </a:solidFill>
                <a:hlinkClick r:id="rId3"/>
              </a:rPr>
              <a:t>://</a:t>
            </a:r>
            <a:r>
              <a:rPr lang="en-US" sz="1600" dirty="0" err="1">
                <a:solidFill>
                  <a:prstClr val="black"/>
                </a:solidFill>
                <a:hlinkClick r:id="rId3"/>
              </a:rPr>
              <a:t>esm-tools.readthedocs.io</a:t>
            </a:r>
            <a:r>
              <a:rPr lang="en-US" sz="1600" dirty="0">
                <a:solidFill>
                  <a:prstClr val="black"/>
                </a:solidFill>
                <a:hlinkClick r:id="rId3"/>
              </a:rPr>
              <a:t>/en/latest/esm_runscripts.html#experiment-directory-structure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6 / 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086CAD-CFA8-E244-8287-3B4E811E3407}"/>
              </a:ext>
            </a:extLst>
          </p:cNvPr>
          <p:cNvSpPr txBox="1"/>
          <p:nvPr/>
        </p:nvSpPr>
        <p:spPr>
          <a:xfrm>
            <a:off x="219457" y="4404267"/>
            <a:ext cx="702563" cy="307777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work</a:t>
            </a:r>
            <a:r>
              <a:rPr lang="tr-TR" sz="140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 rot="5400000">
            <a:off x="374124" y="4749340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374124" y="4987697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374124" y="5237108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374124" y="5490031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74124" y="5738282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374124" y="6190256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47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AF2C-5DD6-794F-AE09-E0572375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directory structure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0FDCAD-EC0D-E444-91BE-88C9BA56857D}"/>
              </a:ext>
            </a:extLst>
          </p:cNvPr>
          <p:cNvGrpSpPr/>
          <p:nvPr/>
        </p:nvGrpSpPr>
        <p:grpSpPr>
          <a:xfrm>
            <a:off x="78694" y="2020300"/>
            <a:ext cx="12058998" cy="307777"/>
            <a:chOff x="78694" y="2020300"/>
            <a:chExt cx="12058998" cy="3077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A700C0-B29D-8744-8841-0217243C87CC}"/>
                </a:ext>
              </a:extLst>
            </p:cNvPr>
            <p:cNvSpPr txBox="1"/>
            <p:nvPr/>
          </p:nvSpPr>
          <p:spPr>
            <a:xfrm>
              <a:off x="25037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BDDE2C-6AE8-BD47-B13E-2C17D30237B8}"/>
                </a:ext>
              </a:extLst>
            </p:cNvPr>
            <p:cNvSpPr txBox="1"/>
            <p:nvPr/>
          </p:nvSpPr>
          <p:spPr>
            <a:xfrm>
              <a:off x="786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15CAE6-F7B2-D64B-AD37-681245F7EA8B}"/>
                </a:ext>
              </a:extLst>
            </p:cNvPr>
            <p:cNvSpPr txBox="1"/>
            <p:nvPr/>
          </p:nvSpPr>
          <p:spPr>
            <a:xfrm>
              <a:off x="12912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09B048-4601-554B-B819-5E424D3EA82B}"/>
                </a:ext>
              </a:extLst>
            </p:cNvPr>
            <p:cNvSpPr txBox="1"/>
            <p:nvPr/>
          </p:nvSpPr>
          <p:spPr>
            <a:xfrm>
              <a:off x="37163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023699-3F88-844F-BB2C-08C957E4445B}"/>
                </a:ext>
              </a:extLst>
            </p:cNvPr>
            <p:cNvSpPr txBox="1"/>
            <p:nvPr/>
          </p:nvSpPr>
          <p:spPr>
            <a:xfrm>
              <a:off x="49288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5BB8F7-9915-594A-A99D-719AF5D5B99F}"/>
                </a:ext>
              </a:extLst>
            </p:cNvPr>
            <p:cNvSpPr txBox="1"/>
            <p:nvPr/>
          </p:nvSpPr>
          <p:spPr>
            <a:xfrm>
              <a:off x="61414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11468F-4AA6-6747-97E3-F3F0347D1E87}"/>
                </a:ext>
              </a:extLst>
            </p:cNvPr>
            <p:cNvSpPr txBox="1"/>
            <p:nvPr/>
          </p:nvSpPr>
          <p:spPr>
            <a:xfrm>
              <a:off x="85665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run_DATE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54597B-E00D-C34E-B855-69BF54F50B79}"/>
                </a:ext>
              </a:extLst>
            </p:cNvPr>
            <p:cNvSpPr txBox="1"/>
            <p:nvPr/>
          </p:nvSpPr>
          <p:spPr>
            <a:xfrm>
              <a:off x="73539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C6F5D3-28D0-FC48-8D25-993234BD60D5}"/>
                </a:ext>
              </a:extLst>
            </p:cNvPr>
            <p:cNvSpPr txBox="1"/>
            <p:nvPr/>
          </p:nvSpPr>
          <p:spPr>
            <a:xfrm>
              <a:off x="97790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CC1ED3-2C06-1D45-81C4-83D9B46A0579}"/>
                </a:ext>
              </a:extLst>
            </p:cNvPr>
            <p:cNvSpPr txBox="1"/>
            <p:nvPr/>
          </p:nvSpPr>
          <p:spPr>
            <a:xfrm>
              <a:off x="109916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F89D73-C95F-E943-9A62-EDFFF37F37C8}"/>
              </a:ext>
            </a:extLst>
          </p:cNvPr>
          <p:cNvSpPr txBox="1"/>
          <p:nvPr/>
        </p:nvSpPr>
        <p:spPr>
          <a:xfrm>
            <a:off x="219456" y="1316736"/>
            <a:ext cx="355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General experiment folder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Folder Structure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7 / 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8E4AAE-EC37-A844-85A1-DDF973A7F2FF}"/>
              </a:ext>
            </a:extLst>
          </p:cNvPr>
          <p:cNvCxnSpPr>
            <a:cxnSpLocks/>
          </p:cNvCxnSpPr>
          <p:nvPr/>
        </p:nvCxnSpPr>
        <p:spPr>
          <a:xfrm flipV="1">
            <a:off x="1930668" y="4357758"/>
            <a:ext cx="3390910" cy="1953916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B553-5A5C-4B46-BE5E-48968E9B9BE2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501918" y="2328077"/>
            <a:ext cx="2425100" cy="1496498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730B36-D76F-4A44-A477-5FF991D5CE04}"/>
              </a:ext>
            </a:extLst>
          </p:cNvPr>
          <p:cNvSpPr txBox="1"/>
          <p:nvPr/>
        </p:nvSpPr>
        <p:spPr>
          <a:xfrm>
            <a:off x="6001667" y="2941807"/>
            <a:ext cx="11460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restarts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493198-0B09-2E48-BFB1-39B8E11FD941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5440192" y="4342850"/>
            <a:ext cx="734774" cy="1781132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7F2869A-F430-594D-88BD-A1DD3F21E799}"/>
              </a:ext>
            </a:extLst>
          </p:cNvPr>
          <p:cNvSpPr txBox="1"/>
          <p:nvPr/>
        </p:nvSpPr>
        <p:spPr>
          <a:xfrm>
            <a:off x="5121772" y="4975524"/>
            <a:ext cx="95067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binaries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6F1147-892B-644A-946D-D282AA8B5897}"/>
              </a:ext>
            </a:extLst>
          </p:cNvPr>
          <p:cNvSpPr txBox="1"/>
          <p:nvPr/>
        </p:nvSpPr>
        <p:spPr>
          <a:xfrm>
            <a:off x="3381591" y="4965384"/>
            <a:ext cx="109699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namelists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62" y="2922339"/>
            <a:ext cx="388800" cy="3888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4A4C87A-EB51-8144-8E9A-D53D459857FF}"/>
              </a:ext>
            </a:extLst>
          </p:cNvPr>
          <p:cNvSpPr txBox="1"/>
          <p:nvPr/>
        </p:nvSpPr>
        <p:spPr>
          <a:xfrm>
            <a:off x="1021286" y="6125572"/>
            <a:ext cx="218825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b="1">
                <a:solidFill>
                  <a:srgbClr val="00B050"/>
                </a:solidFill>
                <a:latin typeface="Consolas" panose="020B0609020204030204" pitchFamily="49" charset="0"/>
              </a:rPr>
              <a:t>esm_t</a:t>
            </a:r>
            <a:r>
              <a:rPr lang="en-US" sz="1400" b="1">
                <a:solidFill>
                  <a:srgbClr val="00B050"/>
                </a:solidFill>
                <a:latin typeface="Consolas" panose="020B0609020204030204" pitchFamily="49" charset="0"/>
              </a:rPr>
              <a:t>ools</a:t>
            </a:r>
            <a:r>
              <a:rPr lang="tr-TR" sz="1400" b="1">
                <a:solidFill>
                  <a:srgbClr val="00B050"/>
                </a:solidFill>
                <a:latin typeface="Consolas" panose="020B0609020204030204" pitchFamily="49" charset="0"/>
              </a:rPr>
              <a:t>/namelists/</a:t>
            </a: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BD71F7-3732-8C4C-B3FC-9F685E4A99F6}"/>
              </a:ext>
            </a:extLst>
          </p:cNvPr>
          <p:cNvSpPr txBox="1"/>
          <p:nvPr/>
        </p:nvSpPr>
        <p:spPr>
          <a:xfrm>
            <a:off x="5254499" y="6123982"/>
            <a:ext cx="1840934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model_dir</a:t>
            </a:r>
            <a:endParaRPr lang="tr-TR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1200" b="1" dirty="0">
                <a:solidFill>
                  <a:srgbClr val="00ACE6"/>
                </a:solidFill>
                <a:latin typeface="Consolas" panose="020B0609020204030204" pitchFamily="49" charset="0"/>
              </a:rPr>
              <a:t>(</a:t>
            </a:r>
            <a:r>
              <a:rPr lang="tr-TR" sz="1200" b="1" dirty="0" err="1">
                <a:solidFill>
                  <a:srgbClr val="00ACE6"/>
                </a:solidFill>
                <a:latin typeface="Consolas" panose="020B0609020204030204" pitchFamily="49" charset="0"/>
              </a:rPr>
              <a:t>user</a:t>
            </a:r>
            <a:r>
              <a:rPr lang="tr-TR" sz="1200" b="1" dirty="0">
                <a:solidFill>
                  <a:srgbClr val="00ACE6"/>
                </a:solidFill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solidFill>
                  <a:srgbClr val="00ACE6"/>
                </a:solidFill>
                <a:latin typeface="Consolas" panose="020B0609020204030204" pitchFamily="49" charset="0"/>
              </a:rPr>
              <a:t>runscript</a:t>
            </a:r>
            <a:r>
              <a:rPr lang="tr-TR" sz="1200" b="1" dirty="0">
                <a:solidFill>
                  <a:srgbClr val="00ACE6"/>
                </a:solidFill>
                <a:latin typeface="Consolas" panose="020B0609020204030204" pitchFamily="49" charset="0"/>
              </a:rPr>
              <a:t>)</a:t>
            </a:r>
            <a:endParaRPr lang="en-US" sz="1200" b="1" dirty="0">
              <a:solidFill>
                <a:srgbClr val="00ACE6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5F4FE5-8509-2947-842B-A357260A65CB}"/>
              </a:ext>
            </a:extLst>
          </p:cNvPr>
          <p:cNvSpPr txBox="1"/>
          <p:nvPr/>
        </p:nvSpPr>
        <p:spPr>
          <a:xfrm>
            <a:off x="219456" y="3326047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Run folder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B72B37A-0771-3C4D-9DDB-DB626307C315}"/>
              </a:ext>
            </a:extLst>
          </p:cNvPr>
          <p:cNvGrpSpPr/>
          <p:nvPr/>
        </p:nvGrpSpPr>
        <p:grpSpPr>
          <a:xfrm>
            <a:off x="78694" y="3927747"/>
            <a:ext cx="12058998" cy="317308"/>
            <a:chOff x="78694" y="3652655"/>
            <a:chExt cx="12058998" cy="31730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8A2E6B4-64DF-1045-8700-16A757530026}"/>
                </a:ext>
              </a:extLst>
            </p:cNvPr>
            <p:cNvSpPr txBox="1"/>
            <p:nvPr/>
          </p:nvSpPr>
          <p:spPr>
            <a:xfrm>
              <a:off x="25037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17BE89-7557-1640-9B01-F58D6A568E85}"/>
                </a:ext>
              </a:extLst>
            </p:cNvPr>
            <p:cNvSpPr txBox="1"/>
            <p:nvPr/>
          </p:nvSpPr>
          <p:spPr>
            <a:xfrm>
              <a:off x="786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46CDD2-E1BB-D844-B23E-232DD02119B3}"/>
                </a:ext>
              </a:extLst>
            </p:cNvPr>
            <p:cNvSpPr txBox="1"/>
            <p:nvPr/>
          </p:nvSpPr>
          <p:spPr>
            <a:xfrm>
              <a:off x="12912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8DF00E-FAF2-E745-B1D4-EA42F9419E56}"/>
                </a:ext>
              </a:extLst>
            </p:cNvPr>
            <p:cNvSpPr txBox="1"/>
            <p:nvPr/>
          </p:nvSpPr>
          <p:spPr>
            <a:xfrm>
              <a:off x="37163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6086CAD-CFA8-E244-8287-3B4E811E3407}"/>
                </a:ext>
              </a:extLst>
            </p:cNvPr>
            <p:cNvSpPr txBox="1"/>
            <p:nvPr/>
          </p:nvSpPr>
          <p:spPr>
            <a:xfrm>
              <a:off x="4928894" y="3662186"/>
              <a:ext cx="1146048" cy="307777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work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B1AC1B3-DFF3-C147-A790-4881893E3652}"/>
                </a:ext>
              </a:extLst>
            </p:cNvPr>
            <p:cNvSpPr txBox="1"/>
            <p:nvPr/>
          </p:nvSpPr>
          <p:spPr>
            <a:xfrm>
              <a:off x="61414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DAF48B9-26B6-3642-BB9C-5DE48D3ACE23}"/>
                </a:ext>
              </a:extLst>
            </p:cNvPr>
            <p:cNvSpPr txBox="1"/>
            <p:nvPr/>
          </p:nvSpPr>
          <p:spPr>
            <a:xfrm>
              <a:off x="73539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9B59AD7-EB7C-7C47-AB8C-E586A646D249}"/>
                </a:ext>
              </a:extLst>
            </p:cNvPr>
            <p:cNvSpPr txBox="1"/>
            <p:nvPr/>
          </p:nvSpPr>
          <p:spPr>
            <a:xfrm>
              <a:off x="85665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C311768-AE5E-7A47-A3B4-E6D842E167F9}"/>
                </a:ext>
              </a:extLst>
            </p:cNvPr>
            <p:cNvSpPr txBox="1"/>
            <p:nvPr/>
          </p:nvSpPr>
          <p:spPr>
            <a:xfrm>
              <a:off x="97790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F5FF889-727C-3C48-A044-6E1916D7825E}"/>
                </a:ext>
              </a:extLst>
            </p:cNvPr>
            <p:cNvSpPr txBox="1"/>
            <p:nvPr/>
          </p:nvSpPr>
          <p:spPr>
            <a:xfrm>
              <a:off x="10991644" y="3652655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90" name="Elbow Connector 89"/>
          <p:cNvCxnSpPr>
            <a:endCxn id="78" idx="0"/>
          </p:cNvCxnSpPr>
          <p:nvPr/>
        </p:nvCxnSpPr>
        <p:spPr>
          <a:xfrm rot="5400000">
            <a:off x="4560551" y="-1252970"/>
            <a:ext cx="997970" cy="8160064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D3E0BD-8A2E-9ABD-AABF-CA6BFA792FAF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689465" y="4374251"/>
            <a:ext cx="2575708" cy="1827779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3D6F0B-FFDB-8FAC-A0A7-CEC4B868F5A2}"/>
              </a:ext>
            </a:extLst>
          </p:cNvPr>
          <p:cNvSpPr txBox="1"/>
          <p:nvPr/>
        </p:nvSpPr>
        <p:spPr>
          <a:xfrm>
            <a:off x="6401735" y="4965384"/>
            <a:ext cx="72435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A9335-12AD-0C4D-788F-4A8C3AD6B855}"/>
              </a:ext>
            </a:extLst>
          </p:cNvPr>
          <p:cNvSpPr txBox="1"/>
          <p:nvPr/>
        </p:nvSpPr>
        <p:spPr>
          <a:xfrm>
            <a:off x="7872729" y="6202030"/>
            <a:ext cx="78488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pool</a:t>
            </a:r>
            <a:endParaRPr lang="en-US" sz="1200" b="1" dirty="0">
              <a:solidFill>
                <a:srgbClr val="00ACE6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498686-A26A-C97E-6642-5FA5BBA32501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000005" y="4374251"/>
            <a:ext cx="4453295" cy="1842063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AA226C-1868-3F64-52E6-F66602E31702}"/>
              </a:ext>
            </a:extLst>
          </p:cNvPr>
          <p:cNvSpPr txBox="1"/>
          <p:nvPr/>
        </p:nvSpPr>
        <p:spPr>
          <a:xfrm>
            <a:off x="7398149" y="4965384"/>
            <a:ext cx="93493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forcings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133E07-9109-1EDD-7352-4E7BE982CD78}"/>
              </a:ext>
            </a:extLst>
          </p:cNvPr>
          <p:cNvSpPr txBox="1"/>
          <p:nvPr/>
        </p:nvSpPr>
        <p:spPr>
          <a:xfrm>
            <a:off x="10060856" y="6216314"/>
            <a:ext cx="78488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pool</a:t>
            </a:r>
            <a:endParaRPr lang="en-US" sz="1200" b="1" dirty="0">
              <a:solidFill>
                <a:srgbClr val="00ACE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3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>
            <a:off x="5743024" y="3385188"/>
            <a:ext cx="0" cy="5520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47824" y="3014706"/>
            <a:ext cx="0" cy="10021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4CAF2C-5DD6-794F-AE09-E0572375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directory structure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0FDCAD-EC0D-E444-91BE-88C9BA56857D}"/>
              </a:ext>
            </a:extLst>
          </p:cNvPr>
          <p:cNvGrpSpPr/>
          <p:nvPr/>
        </p:nvGrpSpPr>
        <p:grpSpPr>
          <a:xfrm>
            <a:off x="78694" y="2020300"/>
            <a:ext cx="12058998" cy="307777"/>
            <a:chOff x="78694" y="2020300"/>
            <a:chExt cx="12058998" cy="3077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A700C0-B29D-8744-8841-0217243C87CC}"/>
                </a:ext>
              </a:extLst>
            </p:cNvPr>
            <p:cNvSpPr txBox="1"/>
            <p:nvPr/>
          </p:nvSpPr>
          <p:spPr>
            <a:xfrm>
              <a:off x="25037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BDDE2C-6AE8-BD47-B13E-2C17D30237B8}"/>
                </a:ext>
              </a:extLst>
            </p:cNvPr>
            <p:cNvSpPr txBox="1"/>
            <p:nvPr/>
          </p:nvSpPr>
          <p:spPr>
            <a:xfrm>
              <a:off x="786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15CAE6-F7B2-D64B-AD37-681245F7EA8B}"/>
                </a:ext>
              </a:extLst>
            </p:cNvPr>
            <p:cNvSpPr txBox="1"/>
            <p:nvPr/>
          </p:nvSpPr>
          <p:spPr>
            <a:xfrm>
              <a:off x="12912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09B048-4601-554B-B819-5E424D3EA82B}"/>
                </a:ext>
              </a:extLst>
            </p:cNvPr>
            <p:cNvSpPr txBox="1"/>
            <p:nvPr/>
          </p:nvSpPr>
          <p:spPr>
            <a:xfrm>
              <a:off x="37163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023699-3F88-844F-BB2C-08C957E4445B}"/>
                </a:ext>
              </a:extLst>
            </p:cNvPr>
            <p:cNvSpPr txBox="1"/>
            <p:nvPr/>
          </p:nvSpPr>
          <p:spPr>
            <a:xfrm>
              <a:off x="49288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5BB8F7-9915-594A-A99D-719AF5D5B99F}"/>
                </a:ext>
              </a:extLst>
            </p:cNvPr>
            <p:cNvSpPr txBox="1"/>
            <p:nvPr/>
          </p:nvSpPr>
          <p:spPr>
            <a:xfrm>
              <a:off x="61414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11468F-4AA6-6747-97E3-F3F0347D1E87}"/>
                </a:ext>
              </a:extLst>
            </p:cNvPr>
            <p:cNvSpPr txBox="1"/>
            <p:nvPr/>
          </p:nvSpPr>
          <p:spPr>
            <a:xfrm>
              <a:off x="85665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run_DATE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54597B-E00D-C34E-B855-69BF54F50B79}"/>
                </a:ext>
              </a:extLst>
            </p:cNvPr>
            <p:cNvSpPr txBox="1"/>
            <p:nvPr/>
          </p:nvSpPr>
          <p:spPr>
            <a:xfrm>
              <a:off x="73539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C6F5D3-28D0-FC48-8D25-993234BD60D5}"/>
                </a:ext>
              </a:extLst>
            </p:cNvPr>
            <p:cNvSpPr txBox="1"/>
            <p:nvPr/>
          </p:nvSpPr>
          <p:spPr>
            <a:xfrm>
              <a:off x="97790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CC1ED3-2C06-1D45-81C4-83D9B46A0579}"/>
                </a:ext>
              </a:extLst>
            </p:cNvPr>
            <p:cNvSpPr txBox="1"/>
            <p:nvPr/>
          </p:nvSpPr>
          <p:spPr>
            <a:xfrm>
              <a:off x="109916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F89D73-C95F-E943-9A62-EDFFF37F37C8}"/>
              </a:ext>
            </a:extLst>
          </p:cNvPr>
          <p:cNvSpPr txBox="1"/>
          <p:nvPr/>
        </p:nvSpPr>
        <p:spPr>
          <a:xfrm>
            <a:off x="219456" y="1316736"/>
            <a:ext cx="355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General experiment folder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Folder Structure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8 / 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9968B8-10AE-2C4D-911D-D94C22834B71}"/>
              </a:ext>
            </a:extLst>
          </p:cNvPr>
          <p:cNvSpPr txBox="1"/>
          <p:nvPr/>
        </p:nvSpPr>
        <p:spPr>
          <a:xfrm>
            <a:off x="8186406" y="3081306"/>
            <a:ext cx="1631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4" name="Elbow Connector 23"/>
          <p:cNvCxnSpPr>
            <a:endCxn id="13" idx="2"/>
          </p:cNvCxnSpPr>
          <p:nvPr/>
        </p:nvCxnSpPr>
        <p:spPr>
          <a:xfrm flipV="1">
            <a:off x="5726726" y="2328077"/>
            <a:ext cx="4625392" cy="1076335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1EF599D-E954-9F4B-80AE-FA7311A62ECE}"/>
              </a:ext>
            </a:extLst>
          </p:cNvPr>
          <p:cNvSpPr txBox="1"/>
          <p:nvPr/>
        </p:nvSpPr>
        <p:spPr>
          <a:xfrm>
            <a:off x="9718810" y="2812166"/>
            <a:ext cx="1351232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output data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58" name="Elbow Connector 57"/>
          <p:cNvCxnSpPr/>
          <p:nvPr/>
        </p:nvCxnSpPr>
        <p:spPr>
          <a:xfrm flipV="1">
            <a:off x="5129152" y="2328957"/>
            <a:ext cx="2778816" cy="685749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1EF599D-E954-9F4B-80AE-FA7311A62ECE}"/>
              </a:ext>
            </a:extLst>
          </p:cNvPr>
          <p:cNvSpPr txBox="1"/>
          <p:nvPr/>
        </p:nvSpPr>
        <p:spPr>
          <a:xfrm>
            <a:off x="4656319" y="3175122"/>
            <a:ext cx="950700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restarts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A6AC39F-60F3-024D-851F-8A08C3437913}"/>
              </a:ext>
            </a:extLst>
          </p:cNvPr>
          <p:cNvSpPr txBox="1"/>
          <p:nvPr/>
        </p:nvSpPr>
        <p:spPr>
          <a:xfrm>
            <a:off x="161197" y="4697379"/>
            <a:ext cx="11420765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tr-TR" sz="1600">
                <a:solidFill>
                  <a:prstClr val="black"/>
                </a:solidFill>
              </a:rPr>
              <a:t>Which files to be moved / copied are specified in YAML configuration files (eg. </a:t>
            </a:r>
            <a:r>
              <a:rPr lang="tr-TR" sz="1600">
                <a:solidFill>
                  <a:prstClr val="black"/>
                </a:solidFill>
                <a:latin typeface="Consolas" panose="020B0609020204030204" pitchFamily="49" charset="0"/>
              </a:rPr>
              <a:t>model.yaml</a:t>
            </a:r>
            <a:r>
              <a:rPr lang="tr-TR" sz="1600">
                <a:solidFill>
                  <a:prstClr val="black"/>
                </a:solidFill>
              </a:rPr>
              <a:t> or </a:t>
            </a:r>
            <a:r>
              <a:rPr lang="tr-TR" sz="1600">
                <a:solidFill>
                  <a:prstClr val="black"/>
                </a:solidFill>
                <a:latin typeface="Consolas" panose="020B0609020204030204" pitchFamily="49" charset="0"/>
              </a:rPr>
              <a:t>setup.yaml</a:t>
            </a:r>
            <a:r>
              <a:rPr lang="tr-TR" sz="1600">
                <a:solidFill>
                  <a:prstClr val="black"/>
                </a:solidFill>
              </a:rPr>
              <a:t>)</a:t>
            </a:r>
          </a:p>
          <a:p>
            <a:pPr lvl="1" algn="just"/>
            <a:endParaRPr lang="tr-TR" sz="1600">
              <a:solidFill>
                <a:prstClr val="black"/>
              </a:solidFill>
            </a:endParaRPr>
          </a:p>
          <a:p>
            <a:pPr lvl="1" algn="just"/>
            <a:r>
              <a:rPr lang="tr-TR" sz="1600">
                <a:solidFill>
                  <a:prstClr val="black"/>
                </a:solidFill>
              </a:rPr>
              <a:t>The process is repeated for the next restart period (eg. </a:t>
            </a:r>
            <a:r>
              <a:rPr lang="tr-TR" sz="1600">
                <a:solidFill>
                  <a:prstClr val="black"/>
                </a:solidFill>
                <a:latin typeface="Consolas" panose="020B0609020204030204" pitchFamily="49" charset="0"/>
              </a:rPr>
              <a:t>run_DATE-NEW</a:t>
            </a:r>
            <a:r>
              <a:rPr lang="tr-TR" sz="1600">
                <a:solidFill>
                  <a:prstClr val="black"/>
                </a:solidFill>
              </a:rPr>
              <a:t>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9" name="Isosceles Triangle 88"/>
          <p:cNvSpPr/>
          <p:nvPr/>
        </p:nvSpPr>
        <p:spPr>
          <a:xfrm rot="5400000">
            <a:off x="374124" y="4787440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61" y="3149650"/>
            <a:ext cx="388800" cy="388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162" y="2786322"/>
            <a:ext cx="388800" cy="3888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85F4FE5-8509-2947-842B-A357260A65CB}"/>
              </a:ext>
            </a:extLst>
          </p:cNvPr>
          <p:cNvSpPr txBox="1"/>
          <p:nvPr/>
        </p:nvSpPr>
        <p:spPr>
          <a:xfrm>
            <a:off x="219456" y="3326047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Run folder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B72B37A-0771-3C4D-9DDB-DB626307C315}"/>
              </a:ext>
            </a:extLst>
          </p:cNvPr>
          <p:cNvGrpSpPr/>
          <p:nvPr/>
        </p:nvGrpSpPr>
        <p:grpSpPr>
          <a:xfrm>
            <a:off x="78694" y="3927747"/>
            <a:ext cx="12058998" cy="317308"/>
            <a:chOff x="78694" y="3652655"/>
            <a:chExt cx="12058998" cy="31730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8A2E6B4-64DF-1045-8700-16A757530026}"/>
                </a:ext>
              </a:extLst>
            </p:cNvPr>
            <p:cNvSpPr txBox="1"/>
            <p:nvPr/>
          </p:nvSpPr>
          <p:spPr>
            <a:xfrm>
              <a:off x="25037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917BE89-7557-1640-9B01-F58D6A568E85}"/>
                </a:ext>
              </a:extLst>
            </p:cNvPr>
            <p:cNvSpPr txBox="1"/>
            <p:nvPr/>
          </p:nvSpPr>
          <p:spPr>
            <a:xfrm>
              <a:off x="786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F46CDD2-E1BB-D844-B23E-232DD02119B3}"/>
                </a:ext>
              </a:extLst>
            </p:cNvPr>
            <p:cNvSpPr txBox="1"/>
            <p:nvPr/>
          </p:nvSpPr>
          <p:spPr>
            <a:xfrm>
              <a:off x="12912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8DF00E-FAF2-E745-B1D4-EA42F9419E56}"/>
                </a:ext>
              </a:extLst>
            </p:cNvPr>
            <p:cNvSpPr txBox="1"/>
            <p:nvPr/>
          </p:nvSpPr>
          <p:spPr>
            <a:xfrm>
              <a:off x="37163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6086CAD-CFA8-E244-8287-3B4E811E3407}"/>
                </a:ext>
              </a:extLst>
            </p:cNvPr>
            <p:cNvSpPr txBox="1"/>
            <p:nvPr/>
          </p:nvSpPr>
          <p:spPr>
            <a:xfrm>
              <a:off x="4928894" y="3662186"/>
              <a:ext cx="1146048" cy="307777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work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B1AC1B3-DFF3-C147-A790-4881893E3652}"/>
                </a:ext>
              </a:extLst>
            </p:cNvPr>
            <p:cNvSpPr txBox="1"/>
            <p:nvPr/>
          </p:nvSpPr>
          <p:spPr>
            <a:xfrm>
              <a:off x="61414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AF48B9-26B6-3642-BB9C-5DE48D3ACE23}"/>
                </a:ext>
              </a:extLst>
            </p:cNvPr>
            <p:cNvSpPr txBox="1"/>
            <p:nvPr/>
          </p:nvSpPr>
          <p:spPr>
            <a:xfrm>
              <a:off x="73539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9B59AD7-EB7C-7C47-AB8C-E586A646D249}"/>
                </a:ext>
              </a:extLst>
            </p:cNvPr>
            <p:cNvSpPr txBox="1"/>
            <p:nvPr/>
          </p:nvSpPr>
          <p:spPr>
            <a:xfrm>
              <a:off x="85665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C311768-AE5E-7A47-A3B4-E6D842E167F9}"/>
                </a:ext>
              </a:extLst>
            </p:cNvPr>
            <p:cNvSpPr txBox="1"/>
            <p:nvPr/>
          </p:nvSpPr>
          <p:spPr>
            <a:xfrm>
              <a:off x="97790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F5FF889-727C-3C48-A044-6E1916D7825E}"/>
                </a:ext>
              </a:extLst>
            </p:cNvPr>
            <p:cNvSpPr txBox="1"/>
            <p:nvPr/>
          </p:nvSpPr>
          <p:spPr>
            <a:xfrm>
              <a:off x="10991644" y="3652655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6" name="Elbow Connector 105"/>
          <p:cNvCxnSpPr>
            <a:endCxn id="94" idx="0"/>
          </p:cNvCxnSpPr>
          <p:nvPr/>
        </p:nvCxnSpPr>
        <p:spPr>
          <a:xfrm rot="5400000">
            <a:off x="4560551" y="-1252970"/>
            <a:ext cx="997970" cy="8160064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374124" y="5269536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File Dictionaries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666353"/>
            <a:ext cx="10069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special type of </a:t>
            </a:r>
            <a:r>
              <a:rPr lang="en-US" sz="2400" dirty="0" err="1">
                <a:solidFill>
                  <a:schemeClr val="accent2"/>
                </a:solidFill>
              </a:rPr>
              <a:t>yaml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dictionaties</a:t>
            </a:r>
            <a:r>
              <a:rPr lang="en-US" sz="2400" dirty="0"/>
              <a:t> that are useful to handle input, output, forcing, logging, binary and restart files among others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r>
              <a:rPr lang="en-GB" sz="2400" b="1" dirty="0"/>
              <a:t>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Copy/move/link files into your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Select among files in the pool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Rename files</a:t>
            </a:r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355861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File Dictionaries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666353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Syntax</a:t>
            </a:r>
          </a:p>
          <a:p>
            <a:r>
              <a:rPr lang="en-US" sz="2400" dirty="0"/>
              <a:t>File dictionary’s </a:t>
            </a:r>
            <a:r>
              <a:rPr lang="en-US" sz="2400" i="1" dirty="0"/>
              <a:t>keys</a:t>
            </a:r>
            <a:r>
              <a:rPr lang="en-US" sz="2400" dirty="0"/>
              <a:t> are composed by a </a:t>
            </a:r>
            <a:r>
              <a:rPr lang="en-US" sz="2400" dirty="0">
                <a:solidFill>
                  <a:schemeClr val="accent2"/>
                </a:solidFill>
              </a:rPr>
              <a:t>file dictionary type</a:t>
            </a:r>
            <a:r>
              <a:rPr lang="en-US" sz="2400" dirty="0"/>
              <a:t> followed by </a:t>
            </a:r>
            <a:r>
              <a:rPr lang="en-US" sz="2400" dirty="0">
                <a:solidFill>
                  <a:schemeClr val="accent2"/>
                </a:solidFill>
              </a:rPr>
              <a:t>_</a:t>
            </a:r>
            <a:r>
              <a:rPr lang="en-US" sz="2400" dirty="0"/>
              <a:t> and an </a:t>
            </a:r>
            <a:r>
              <a:rPr lang="en-US" sz="2400" dirty="0">
                <a:solidFill>
                  <a:schemeClr val="accent2"/>
                </a:solidFill>
              </a:rPr>
              <a:t>option</a:t>
            </a:r>
            <a:r>
              <a:rPr lang="en-US" sz="2400" dirty="0"/>
              <a:t>, and the </a:t>
            </a:r>
            <a:r>
              <a:rPr lang="en-US" sz="2400" i="1" dirty="0"/>
              <a:t>elements</a:t>
            </a:r>
            <a:r>
              <a:rPr lang="en-US" sz="2400" dirty="0"/>
              <a:t> consist of a list of </a:t>
            </a:r>
            <a:r>
              <a:rPr lang="en-US" sz="2400" dirty="0" err="1"/>
              <a:t>file_tags</a:t>
            </a:r>
            <a:r>
              <a:rPr lang="en-US" sz="2400" dirty="0"/>
              <a:t> as </a:t>
            </a:r>
            <a:r>
              <a:rPr lang="en-US" sz="2400" i="1" dirty="0"/>
              <a:t>keys</a:t>
            </a:r>
            <a:r>
              <a:rPr lang="en-US" sz="2400" dirty="0"/>
              <a:t> with their respective </a:t>
            </a:r>
            <a:r>
              <a:rPr lang="en-US" sz="2400" dirty="0" err="1"/>
              <a:t>file_paths</a:t>
            </a:r>
            <a:r>
              <a:rPr lang="en-US" sz="2400" dirty="0"/>
              <a:t> as </a:t>
            </a:r>
            <a:r>
              <a:rPr lang="en-US" sz="2400" i="1" dirty="0"/>
              <a:t>values</a:t>
            </a:r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/>
          </a:p>
          <a:p>
            <a:r>
              <a:rPr lang="en-GB" sz="2400" dirty="0">
                <a:solidFill>
                  <a:schemeClr val="accent2"/>
                </a:solidFill>
              </a:rPr>
              <a:t>File dictionary types			Options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bin					-   files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config 				-   sources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forcing				-   </a:t>
            </a:r>
            <a:r>
              <a:rPr lang="en-GB" sz="2400" dirty="0" err="1"/>
              <a:t>in_work</a:t>
            </a:r>
            <a:r>
              <a:rPr lang="en-GB" sz="2400" dirty="0"/>
              <a:t> (target)</a:t>
            </a:r>
          </a:p>
          <a:p>
            <a:pPr marL="342900" indent="-342900">
              <a:buFontTx/>
              <a:buChar char="-"/>
            </a:pPr>
            <a:r>
              <a:rPr lang="en-GB" sz="2400" dirty="0" err="1"/>
              <a:t>outdata</a:t>
            </a: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 err="1"/>
              <a:t>restart_in</a:t>
            </a: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 err="1"/>
              <a:t>restart_out</a:t>
            </a: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…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endParaRPr lang="en-GB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16F680-19B8-2AAB-5643-AA3AA2F7C9C9}"/>
              </a:ext>
            </a:extLst>
          </p:cNvPr>
          <p:cNvGrpSpPr/>
          <p:nvPr/>
        </p:nvGrpSpPr>
        <p:grpSpPr>
          <a:xfrm>
            <a:off x="66500" y="6456939"/>
            <a:ext cx="12058998" cy="317308"/>
            <a:chOff x="78694" y="3652655"/>
            <a:chExt cx="12058998" cy="3173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0E5A90-9F8B-81B2-48BE-9C06A0C0730C}"/>
                </a:ext>
              </a:extLst>
            </p:cNvPr>
            <p:cNvSpPr txBox="1"/>
            <p:nvPr/>
          </p:nvSpPr>
          <p:spPr>
            <a:xfrm>
              <a:off x="25037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33A295-C803-FC16-7848-3006A3636DDA}"/>
                </a:ext>
              </a:extLst>
            </p:cNvPr>
            <p:cNvSpPr txBox="1"/>
            <p:nvPr/>
          </p:nvSpPr>
          <p:spPr>
            <a:xfrm>
              <a:off x="786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70CBC1-6FF5-B53F-70F1-8A42D798E816}"/>
                </a:ext>
              </a:extLst>
            </p:cNvPr>
            <p:cNvSpPr txBox="1"/>
            <p:nvPr/>
          </p:nvSpPr>
          <p:spPr>
            <a:xfrm>
              <a:off x="12912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0C9101-E873-4094-F092-69C48E7020A0}"/>
                </a:ext>
              </a:extLst>
            </p:cNvPr>
            <p:cNvSpPr txBox="1"/>
            <p:nvPr/>
          </p:nvSpPr>
          <p:spPr>
            <a:xfrm>
              <a:off x="37163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DCFFA1-BA2A-025C-2F50-6FB6CA18F9FB}"/>
                </a:ext>
              </a:extLst>
            </p:cNvPr>
            <p:cNvSpPr txBox="1"/>
            <p:nvPr/>
          </p:nvSpPr>
          <p:spPr>
            <a:xfrm>
              <a:off x="4928894" y="3662186"/>
              <a:ext cx="1146048" cy="307777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trike="sngStrike">
                  <a:solidFill>
                    <a:srgbClr val="FF0000"/>
                  </a:solidFill>
                  <a:latin typeface="Consolas" panose="020B0609020204030204" pitchFamily="49" charset="0"/>
                </a:rPr>
                <a:t>work</a:t>
              </a:r>
              <a:r>
                <a:rPr lang="tr-TR" sz="1400" strike="sngStrike">
                  <a:solidFill>
                    <a:srgbClr val="FF0000"/>
                  </a:solidFill>
                  <a:latin typeface="Consolas" panose="020B0609020204030204" pitchFamily="49" charset="0"/>
                </a:rPr>
                <a:t>/</a:t>
              </a:r>
              <a:endParaRPr lang="en-US" sz="1400" strike="sngStrike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03D402-AA67-5CEB-6049-BE982C55FEC4}"/>
                </a:ext>
              </a:extLst>
            </p:cNvPr>
            <p:cNvSpPr txBox="1"/>
            <p:nvPr/>
          </p:nvSpPr>
          <p:spPr>
            <a:xfrm>
              <a:off x="61414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C90AED-D349-3335-A0FC-9C2679AE09EE}"/>
                </a:ext>
              </a:extLst>
            </p:cNvPr>
            <p:cNvSpPr txBox="1"/>
            <p:nvPr/>
          </p:nvSpPr>
          <p:spPr>
            <a:xfrm>
              <a:off x="73539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09657F-DE92-7F8D-B062-E8FB41FC8A3E}"/>
                </a:ext>
              </a:extLst>
            </p:cNvPr>
            <p:cNvSpPr txBox="1"/>
            <p:nvPr/>
          </p:nvSpPr>
          <p:spPr>
            <a:xfrm>
              <a:off x="85665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5DBA51-C2AE-2284-99FA-AC60EC299B3F}"/>
                </a:ext>
              </a:extLst>
            </p:cNvPr>
            <p:cNvSpPr txBox="1"/>
            <p:nvPr/>
          </p:nvSpPr>
          <p:spPr>
            <a:xfrm>
              <a:off x="97790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5E54FB-0325-02B7-4AC9-B3B4888A0C5B}"/>
                </a:ext>
              </a:extLst>
            </p:cNvPr>
            <p:cNvSpPr txBox="1"/>
            <p:nvPr/>
          </p:nvSpPr>
          <p:spPr>
            <a:xfrm>
              <a:off x="10991644" y="3652655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16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File Dictionaries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666353"/>
            <a:ext cx="100699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Syntax</a:t>
            </a:r>
          </a:p>
          <a:p>
            <a:r>
              <a:rPr lang="en-GB" sz="2400" dirty="0"/>
              <a:t>The option “</a:t>
            </a:r>
            <a:r>
              <a:rPr lang="en-GB" sz="2400" dirty="0">
                <a:solidFill>
                  <a:schemeClr val="accent2"/>
                </a:solidFill>
              </a:rPr>
              <a:t>sources</a:t>
            </a:r>
            <a:r>
              <a:rPr lang="en-GB" sz="2400" dirty="0"/>
              <a:t>” allows you to define the source of a file for your experiment. The dictionary will contain a </a:t>
            </a:r>
            <a:r>
              <a:rPr lang="en-GB" sz="2400" dirty="0">
                <a:solidFill>
                  <a:schemeClr val="accent2"/>
                </a:solidFill>
              </a:rPr>
              <a:t>label</a:t>
            </a:r>
            <a:r>
              <a:rPr lang="en-GB" sz="2400" dirty="0"/>
              <a:t> of your choice for that particular file followed by the </a:t>
            </a:r>
            <a:r>
              <a:rPr lang="en-GB" sz="2400" dirty="0">
                <a:solidFill>
                  <a:schemeClr val="accent2"/>
                </a:solidFill>
              </a:rPr>
              <a:t>path of the file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b="1" dirty="0"/>
              <a:t>Example</a:t>
            </a:r>
          </a:p>
          <a:p>
            <a:r>
              <a:rPr lang="en-GB" sz="2400" dirty="0"/>
              <a:t>For the filetype </a:t>
            </a:r>
            <a:r>
              <a:rPr lang="en-GB" sz="2400" dirty="0">
                <a:solidFill>
                  <a:schemeClr val="accent2"/>
                </a:solidFill>
              </a:rPr>
              <a:t>input </a:t>
            </a:r>
            <a:r>
              <a:rPr lang="en-GB" sz="2400" dirty="0"/>
              <a:t>we define here the </a:t>
            </a:r>
            <a:r>
              <a:rPr lang="en-GB" sz="2400" dirty="0">
                <a:solidFill>
                  <a:schemeClr val="accent2"/>
                </a:solidFill>
              </a:rPr>
              <a:t>sources </a:t>
            </a:r>
            <a:r>
              <a:rPr lang="en-GB" sz="2400" dirty="0"/>
              <a:t>of 3 files</a:t>
            </a:r>
          </a:p>
          <a:p>
            <a:endParaRPr lang="en-GB" sz="2400" b="1" dirty="0"/>
          </a:p>
          <a:p>
            <a:endParaRPr lang="en-GB" sz="2400" b="1" dirty="0"/>
          </a:p>
          <a:p>
            <a:pPr marL="342900" indent="-342900">
              <a:buFontTx/>
              <a:buChar char="-"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22ADA-343A-27E5-D91B-D5990567F0E8}"/>
              </a:ext>
            </a:extLst>
          </p:cNvPr>
          <p:cNvSpPr txBox="1"/>
          <p:nvPr/>
        </p:nvSpPr>
        <p:spPr>
          <a:xfrm>
            <a:off x="9252595" y="109344"/>
            <a:ext cx="2819431" cy="1569660"/>
          </a:xfrm>
          <a:prstGeom prst="rect">
            <a:avLst/>
          </a:prstGeom>
          <a:solidFill>
            <a:schemeClr val="bg1"/>
          </a:solidFill>
          <a:ln w="38100">
            <a:solidFill>
              <a:srgbClr val="31ACE6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</a:rPr>
              <a:t>File dictionary types	Options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bin		-   files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config 		-   </a:t>
            </a:r>
            <a:r>
              <a:rPr lang="en-GB" sz="1200" b="1" dirty="0">
                <a:solidFill>
                  <a:srgbClr val="31ACE6"/>
                </a:solidFill>
              </a:rPr>
              <a:t>sources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forcing		-   </a:t>
            </a:r>
            <a:r>
              <a:rPr lang="en-GB" sz="1200" dirty="0" err="1"/>
              <a:t>in_work</a:t>
            </a:r>
            <a:r>
              <a:rPr lang="en-GB" sz="1200" dirty="0"/>
              <a:t> </a:t>
            </a:r>
          </a:p>
          <a:p>
            <a:pPr marL="342900" indent="-342900">
              <a:buFontTx/>
              <a:buChar char="-"/>
            </a:pPr>
            <a:r>
              <a:rPr lang="en-GB" sz="1200" dirty="0" err="1"/>
              <a:t>outdata</a:t>
            </a:r>
            <a:endParaRPr lang="en-GB" sz="1200" dirty="0"/>
          </a:p>
          <a:p>
            <a:pPr marL="342900" indent="-342900">
              <a:buFontTx/>
              <a:buChar char="-"/>
            </a:pPr>
            <a:r>
              <a:rPr lang="en-GB" sz="1200" dirty="0" err="1"/>
              <a:t>restart_in</a:t>
            </a:r>
            <a:endParaRPr lang="en-GB" sz="1200" dirty="0"/>
          </a:p>
          <a:p>
            <a:pPr marL="342900" indent="-342900">
              <a:buFontTx/>
              <a:buChar char="-"/>
            </a:pPr>
            <a:r>
              <a:rPr lang="en-GB" sz="1200" dirty="0" err="1"/>
              <a:t>restart_out</a:t>
            </a:r>
            <a:endParaRPr lang="en-GB" sz="1200" dirty="0"/>
          </a:p>
          <a:p>
            <a:pPr marL="342900" indent="-342900">
              <a:buFontTx/>
              <a:buChar char="-"/>
            </a:pPr>
            <a:r>
              <a:rPr lang="en-GB" sz="1200" dirty="0"/>
              <a:t>…</a:t>
            </a:r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D8C57AE4-B8F7-FF93-558D-091D6FA1D2E3}"/>
              </a:ext>
            </a:extLst>
          </p:cNvPr>
          <p:cNvSpPr/>
          <p:nvPr/>
        </p:nvSpPr>
        <p:spPr>
          <a:xfrm rot="5400000">
            <a:off x="352360" y="352764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B68E65-7D4D-F1CA-7E2B-636DCC934491}"/>
              </a:ext>
            </a:extLst>
          </p:cNvPr>
          <p:cNvSpPr/>
          <p:nvPr/>
        </p:nvSpPr>
        <p:spPr>
          <a:xfrm>
            <a:off x="1619657" y="4478695"/>
            <a:ext cx="5919280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configs/components/</a:t>
            </a:r>
            <a:r>
              <a:rPr lang="en-GB" b="1" dirty="0" err="1"/>
              <a:t>oifs</a:t>
            </a:r>
            <a:r>
              <a:rPr lang="en-GB" b="1" dirty="0"/>
              <a:t>/</a:t>
            </a:r>
            <a:r>
              <a:rPr lang="en-GB" b="1" dirty="0" err="1"/>
              <a:t>oifs.yaml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07F45"/>
                </a:solidFill>
              </a:rPr>
              <a:t>input_sources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rgbClr val="008000"/>
                </a:solidFill>
              </a:rPr>
              <a:t>	ICMGG_INIT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${</a:t>
            </a:r>
            <a:r>
              <a:rPr lang="en-US" sz="1200" dirty="0" err="1"/>
              <a:t>prepifs_dir</a:t>
            </a:r>
            <a:r>
              <a:rPr lang="en-US" sz="1200" dirty="0"/>
              <a:t>}/ICMGG${</a:t>
            </a:r>
            <a:r>
              <a:rPr lang="en-US" sz="1200" dirty="0" err="1"/>
              <a:t>prepifs_expid</a:t>
            </a:r>
            <a:r>
              <a:rPr lang="en-US" sz="1200" dirty="0"/>
              <a:t>}INIT${</a:t>
            </a:r>
            <a:r>
              <a:rPr lang="en-US" sz="1200" dirty="0" err="1"/>
              <a:t>ICMGG_INIT_name</a:t>
            </a:r>
            <a:r>
              <a:rPr lang="en-US" sz="1200" dirty="0"/>
              <a:t>}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ICMGG_INIUA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${</a:t>
            </a:r>
            <a:r>
              <a:rPr lang="en-US" sz="1200" dirty="0" err="1"/>
              <a:t>prepifs_dir</a:t>
            </a:r>
            <a:r>
              <a:rPr lang="en-US" sz="1200" dirty="0"/>
              <a:t>}/ICMGG${</a:t>
            </a:r>
            <a:r>
              <a:rPr lang="en-US" sz="1200" dirty="0" err="1"/>
              <a:t>prepifs_expid</a:t>
            </a:r>
            <a:r>
              <a:rPr lang="en-US" sz="1200" dirty="0"/>
              <a:t>}INIUA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ICMSH_INIT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${</a:t>
            </a:r>
            <a:r>
              <a:rPr lang="en-US" sz="1200" dirty="0" err="1"/>
              <a:t>prepifs_dir</a:t>
            </a:r>
            <a:r>
              <a:rPr lang="en-US" sz="1200" dirty="0"/>
              <a:t>}/ICMSH${</a:t>
            </a:r>
            <a:r>
              <a:rPr lang="en-US" sz="1200" dirty="0" err="1"/>
              <a:t>prepifs_expid</a:t>
            </a:r>
            <a:r>
              <a:rPr lang="en-US" sz="1200" dirty="0"/>
              <a:t>}INIT${</a:t>
            </a:r>
            <a:r>
              <a:rPr lang="en-US" sz="1200" dirty="0" err="1"/>
              <a:t>ICMSH_INIT_name</a:t>
            </a:r>
            <a:r>
              <a:rPr lang="en-US" sz="1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170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AC5CA4-6C85-5246-4A96-AB3919622A46}"/>
              </a:ext>
            </a:extLst>
          </p:cNvPr>
          <p:cNvSpPr/>
          <p:nvPr/>
        </p:nvSpPr>
        <p:spPr>
          <a:xfrm>
            <a:off x="1609927" y="1317114"/>
            <a:ext cx="5938737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configs/components/</a:t>
            </a:r>
            <a:r>
              <a:rPr lang="en-GB" b="1" dirty="0" err="1"/>
              <a:t>oifs</a:t>
            </a:r>
            <a:r>
              <a:rPr lang="en-GB" b="1" dirty="0"/>
              <a:t>/</a:t>
            </a:r>
            <a:r>
              <a:rPr lang="en-GB" b="1" dirty="0" err="1"/>
              <a:t>oifs.yaml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07F45"/>
                </a:solidFill>
              </a:rPr>
              <a:t>input_sources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rgbClr val="008000"/>
                </a:solidFill>
              </a:rPr>
              <a:t>	ICMGG_INIT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${</a:t>
            </a:r>
            <a:r>
              <a:rPr lang="en-US" sz="1200" dirty="0" err="1"/>
              <a:t>prepifs_dir</a:t>
            </a:r>
            <a:r>
              <a:rPr lang="en-US" sz="1200" dirty="0"/>
              <a:t>}/ICMGG${</a:t>
            </a:r>
            <a:r>
              <a:rPr lang="en-US" sz="1200" dirty="0" err="1"/>
              <a:t>prepifs_expid</a:t>
            </a:r>
            <a:r>
              <a:rPr lang="en-US" sz="1200" dirty="0"/>
              <a:t>}INIT${</a:t>
            </a:r>
            <a:r>
              <a:rPr lang="en-US" sz="1200" dirty="0" err="1"/>
              <a:t>ICMGG_INIT_name</a:t>
            </a:r>
            <a:r>
              <a:rPr lang="en-US" sz="1200" dirty="0"/>
              <a:t>}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ICMGG_INIUA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${</a:t>
            </a:r>
            <a:r>
              <a:rPr lang="en-US" sz="1200" dirty="0" err="1"/>
              <a:t>prepifs_dir</a:t>
            </a:r>
            <a:r>
              <a:rPr lang="en-US" sz="1200" dirty="0"/>
              <a:t>}/ICMGG${</a:t>
            </a:r>
            <a:r>
              <a:rPr lang="en-US" sz="1200" dirty="0" err="1"/>
              <a:t>prepifs_expid</a:t>
            </a:r>
            <a:r>
              <a:rPr lang="en-US" sz="1200" dirty="0"/>
              <a:t>}INIUA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ICMSH_INIT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${</a:t>
            </a:r>
            <a:r>
              <a:rPr lang="en-US" sz="1200" dirty="0" err="1"/>
              <a:t>prepifs_dir</a:t>
            </a:r>
            <a:r>
              <a:rPr lang="en-US" sz="1200" dirty="0"/>
              <a:t>}/ICMSH${</a:t>
            </a:r>
            <a:r>
              <a:rPr lang="en-US" sz="1200" dirty="0" err="1"/>
              <a:t>prepifs_expid</a:t>
            </a:r>
            <a:r>
              <a:rPr lang="en-US" sz="1200" dirty="0"/>
              <a:t>}INIT${</a:t>
            </a:r>
            <a:r>
              <a:rPr lang="en-US" sz="1200" dirty="0" err="1"/>
              <a:t>ICMSH_INIT_name</a:t>
            </a:r>
            <a:r>
              <a:rPr lang="en-US" sz="1200" dirty="0"/>
              <a:t>}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File Dictionaries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246053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2425110"/>
            <a:ext cx="100699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Syntax</a:t>
            </a:r>
          </a:p>
          <a:p>
            <a:r>
              <a:rPr lang="en-GB" sz="2400" dirty="0"/>
              <a:t>The option “</a:t>
            </a:r>
            <a:r>
              <a:rPr lang="en-GB" sz="2400" dirty="0" err="1">
                <a:solidFill>
                  <a:schemeClr val="accent2"/>
                </a:solidFill>
              </a:rPr>
              <a:t>in_work</a:t>
            </a:r>
            <a:r>
              <a:rPr lang="en-GB" sz="2400" dirty="0"/>
              <a:t>” allows you to control the name of the given file in the </a:t>
            </a:r>
            <a:r>
              <a:rPr lang="en-GB" sz="2400" dirty="0">
                <a:solidFill>
                  <a:schemeClr val="accent2"/>
                </a:solidFill>
              </a:rPr>
              <a:t>work folder </a:t>
            </a:r>
            <a:r>
              <a:rPr lang="en-GB" sz="2400" dirty="0"/>
              <a:t>(target). The </a:t>
            </a:r>
            <a:r>
              <a:rPr lang="en-GB" sz="2400" dirty="0">
                <a:solidFill>
                  <a:schemeClr val="accent2"/>
                </a:solidFill>
              </a:rPr>
              <a:t>label</a:t>
            </a:r>
            <a:r>
              <a:rPr lang="en-GB" sz="2400" dirty="0"/>
              <a:t> should be the same as the one defined in sources. When not defined, the name is not changed.</a:t>
            </a:r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/>
          </a:p>
          <a:p>
            <a:r>
              <a:rPr lang="en-GB" sz="2400" b="1" dirty="0"/>
              <a:t>Example</a:t>
            </a:r>
          </a:p>
          <a:p>
            <a:r>
              <a:rPr lang="en-GB" sz="2400" dirty="0"/>
              <a:t>For the filetype </a:t>
            </a:r>
            <a:r>
              <a:rPr lang="en-GB" sz="2400" dirty="0">
                <a:solidFill>
                  <a:schemeClr val="accent2"/>
                </a:solidFill>
              </a:rPr>
              <a:t>input </a:t>
            </a:r>
            <a:r>
              <a:rPr lang="en-GB" sz="2400" dirty="0"/>
              <a:t>we define here the names they will have in the </a:t>
            </a:r>
            <a:r>
              <a:rPr lang="en-GB" sz="2400" dirty="0">
                <a:solidFill>
                  <a:schemeClr val="accent2"/>
                </a:solidFill>
              </a:rPr>
              <a:t>work folder </a:t>
            </a:r>
          </a:p>
          <a:p>
            <a:endParaRPr lang="en-GB" sz="2400" b="1" dirty="0"/>
          </a:p>
          <a:p>
            <a:endParaRPr lang="en-GB" sz="2400" b="1" dirty="0"/>
          </a:p>
          <a:p>
            <a:pPr marL="342900" indent="-342900">
              <a:buFontTx/>
              <a:buChar char="-"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22ADA-343A-27E5-D91B-D5990567F0E8}"/>
              </a:ext>
            </a:extLst>
          </p:cNvPr>
          <p:cNvSpPr txBox="1"/>
          <p:nvPr/>
        </p:nvSpPr>
        <p:spPr>
          <a:xfrm>
            <a:off x="9252595" y="109344"/>
            <a:ext cx="2819431" cy="1569660"/>
          </a:xfrm>
          <a:prstGeom prst="rect">
            <a:avLst/>
          </a:prstGeom>
          <a:solidFill>
            <a:schemeClr val="bg1"/>
          </a:solidFill>
          <a:ln w="38100">
            <a:solidFill>
              <a:srgbClr val="31ACE6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</a:rPr>
              <a:t>File dictionary types	Options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bin		-   files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config 		-   sources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forcing		-   </a:t>
            </a:r>
            <a:r>
              <a:rPr lang="en-GB" sz="1200" b="1" dirty="0" err="1">
                <a:solidFill>
                  <a:srgbClr val="31ACE6"/>
                </a:solidFill>
              </a:rPr>
              <a:t>in_work</a:t>
            </a:r>
            <a:r>
              <a:rPr lang="en-GB" sz="1200" b="1" dirty="0">
                <a:solidFill>
                  <a:srgbClr val="31ACE6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GB" sz="1200" dirty="0" err="1"/>
              <a:t>outdata</a:t>
            </a:r>
            <a:endParaRPr lang="en-GB" sz="1200" dirty="0"/>
          </a:p>
          <a:p>
            <a:pPr marL="342900" indent="-342900">
              <a:buFontTx/>
              <a:buChar char="-"/>
            </a:pPr>
            <a:r>
              <a:rPr lang="en-GB" sz="1200" dirty="0" err="1"/>
              <a:t>restart_in</a:t>
            </a:r>
            <a:endParaRPr lang="en-GB" sz="1200" dirty="0"/>
          </a:p>
          <a:p>
            <a:pPr marL="342900" indent="-342900">
              <a:buFontTx/>
              <a:buChar char="-"/>
            </a:pPr>
            <a:r>
              <a:rPr lang="en-GB" sz="1200" dirty="0" err="1"/>
              <a:t>restart_out</a:t>
            </a:r>
            <a:endParaRPr lang="en-GB" sz="1200" dirty="0"/>
          </a:p>
          <a:p>
            <a:pPr marL="342900" indent="-342900">
              <a:buFontTx/>
              <a:buChar char="-"/>
            </a:pPr>
            <a:r>
              <a:rPr lang="en-GB" sz="1200" dirty="0"/>
              <a:t>…</a:t>
            </a:r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D8C57AE4-B8F7-FF93-558D-091D6FA1D2E3}"/>
              </a:ext>
            </a:extLst>
          </p:cNvPr>
          <p:cNvSpPr/>
          <p:nvPr/>
        </p:nvSpPr>
        <p:spPr>
          <a:xfrm rot="5400000">
            <a:off x="352360" y="428640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B68E65-7D4D-F1CA-7E2B-636DCC934491}"/>
              </a:ext>
            </a:extLst>
          </p:cNvPr>
          <p:cNvSpPr/>
          <p:nvPr/>
        </p:nvSpPr>
        <p:spPr>
          <a:xfrm>
            <a:off x="1609929" y="5539010"/>
            <a:ext cx="4051570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configs/components/</a:t>
            </a:r>
            <a:r>
              <a:rPr lang="en-GB" b="1" dirty="0" err="1"/>
              <a:t>oifs</a:t>
            </a:r>
            <a:r>
              <a:rPr lang="en-GB" b="1" dirty="0"/>
              <a:t>/</a:t>
            </a:r>
            <a:r>
              <a:rPr lang="en-GB" b="1" dirty="0" err="1"/>
              <a:t>oifs.yaml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07F45"/>
                </a:solidFill>
              </a:rPr>
              <a:t>input_in_work</a:t>
            </a:r>
            <a:r>
              <a:rPr lang="en-US" sz="1200" dirty="0"/>
              <a:t>: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ICMGG_INIT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ICMGG${</a:t>
            </a:r>
            <a:r>
              <a:rPr lang="en-US" sz="1200" dirty="0" err="1"/>
              <a:t>oifs.input_expid</a:t>
            </a:r>
            <a:r>
              <a:rPr lang="en-US" sz="1200" dirty="0"/>
              <a:t>}INIT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ICMGG_INIUA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ICMGG${</a:t>
            </a:r>
            <a:r>
              <a:rPr lang="en-US" sz="1200" dirty="0" err="1"/>
              <a:t>oifs.input_expid</a:t>
            </a:r>
            <a:r>
              <a:rPr lang="en-US" sz="1200" dirty="0"/>
              <a:t>}INIUA</a:t>
            </a:r>
          </a:p>
          <a:p>
            <a:r>
              <a:rPr lang="en-US" sz="1200" dirty="0">
                <a:solidFill>
                  <a:srgbClr val="008000"/>
                </a:solidFill>
              </a:rPr>
              <a:t>	ICMSH_INIT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ICMSH${</a:t>
            </a:r>
            <a:r>
              <a:rPr lang="en-US" sz="1200" dirty="0" err="1"/>
              <a:t>oifs.input_expid</a:t>
            </a:r>
            <a:r>
              <a:rPr lang="en-US" sz="1200" dirty="0"/>
              <a:t>}INIT </a:t>
            </a:r>
          </a:p>
        </p:txBody>
      </p:sp>
    </p:spTree>
    <p:extLst>
      <p:ext uri="{BB962C8B-B14F-4D97-AF65-F5344CB8AC3E}">
        <p14:creationId xmlns:p14="http://schemas.microsoft.com/office/powerpoint/2010/main" val="97600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AC5CA4-6C85-5246-4A96-AB3919622A46}"/>
              </a:ext>
            </a:extLst>
          </p:cNvPr>
          <p:cNvSpPr/>
          <p:nvPr/>
        </p:nvSpPr>
        <p:spPr>
          <a:xfrm>
            <a:off x="1609927" y="1317114"/>
            <a:ext cx="5977647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configs/components/</a:t>
            </a:r>
            <a:r>
              <a:rPr lang="en-GB" b="1" dirty="0" err="1"/>
              <a:t>oifs</a:t>
            </a:r>
            <a:r>
              <a:rPr lang="en-GB" b="1" dirty="0"/>
              <a:t>/</a:t>
            </a:r>
            <a:r>
              <a:rPr lang="en-GB" b="1" dirty="0" err="1"/>
              <a:t>oifs.yaml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07F45"/>
                </a:solidFill>
              </a:rPr>
              <a:t>input_sources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rgbClr val="008000"/>
                </a:solidFill>
              </a:rPr>
              <a:t>	ICMGG_INIT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${</a:t>
            </a:r>
            <a:r>
              <a:rPr lang="en-US" sz="1200" dirty="0" err="1"/>
              <a:t>prepifs_dir</a:t>
            </a:r>
            <a:r>
              <a:rPr lang="en-US" sz="1200" dirty="0"/>
              <a:t>}/ICMGG${</a:t>
            </a:r>
            <a:r>
              <a:rPr lang="en-US" sz="1200" dirty="0" err="1"/>
              <a:t>prepifs_expid</a:t>
            </a:r>
            <a:r>
              <a:rPr lang="en-US" sz="1200" dirty="0"/>
              <a:t>}INIT${</a:t>
            </a:r>
            <a:r>
              <a:rPr lang="en-US" sz="1200" dirty="0" err="1"/>
              <a:t>ICMGG_INIT_name</a:t>
            </a:r>
            <a:r>
              <a:rPr lang="en-US" sz="1200" dirty="0"/>
              <a:t>}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ICMGG_INIUA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${</a:t>
            </a:r>
            <a:r>
              <a:rPr lang="en-US" sz="1200" dirty="0" err="1"/>
              <a:t>prepifs_dir</a:t>
            </a:r>
            <a:r>
              <a:rPr lang="en-US" sz="1200" dirty="0"/>
              <a:t>}/ICMGG${</a:t>
            </a:r>
            <a:r>
              <a:rPr lang="en-US" sz="1200" dirty="0" err="1"/>
              <a:t>prepifs_expid</a:t>
            </a:r>
            <a:r>
              <a:rPr lang="en-US" sz="1200" dirty="0"/>
              <a:t>}INIUA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ICMSH_INIT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${</a:t>
            </a:r>
            <a:r>
              <a:rPr lang="en-US" sz="1200" dirty="0" err="1"/>
              <a:t>prepifs_dir</a:t>
            </a:r>
            <a:r>
              <a:rPr lang="en-US" sz="1200" dirty="0"/>
              <a:t>}/ICMSH${</a:t>
            </a:r>
            <a:r>
              <a:rPr lang="en-US" sz="1200" dirty="0" err="1"/>
              <a:t>prepifs_expid</a:t>
            </a:r>
            <a:r>
              <a:rPr lang="en-US" sz="1200" dirty="0"/>
              <a:t>}INIT${</a:t>
            </a:r>
            <a:r>
              <a:rPr lang="en-US" sz="1200" dirty="0" err="1"/>
              <a:t>ICMSH_INIT_name</a:t>
            </a:r>
            <a:r>
              <a:rPr lang="en-US" sz="1200" dirty="0"/>
              <a:t>}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File Dictionaries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370869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3673264"/>
            <a:ext cx="100699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Syntax</a:t>
            </a:r>
          </a:p>
          <a:p>
            <a:r>
              <a:rPr lang="en-GB" sz="2400" dirty="0"/>
              <a:t>The option “</a:t>
            </a:r>
            <a:r>
              <a:rPr lang="en-GB" sz="2400" dirty="0">
                <a:solidFill>
                  <a:schemeClr val="accent2"/>
                </a:solidFill>
              </a:rPr>
              <a:t>files</a:t>
            </a:r>
            <a:r>
              <a:rPr lang="en-GB" sz="2400" dirty="0"/>
              <a:t>” allows you to control which of the files are you actually </a:t>
            </a:r>
            <a:r>
              <a:rPr lang="en-GB" sz="2400" dirty="0" err="1"/>
              <a:t>gonna</a:t>
            </a:r>
            <a:r>
              <a:rPr lang="en-GB" sz="2400" dirty="0"/>
              <a:t> include in the experiment by including the </a:t>
            </a:r>
            <a:r>
              <a:rPr lang="en-GB" sz="2400" dirty="0">
                <a:solidFill>
                  <a:schemeClr val="accent2"/>
                </a:solidFill>
              </a:rPr>
              <a:t>label</a:t>
            </a:r>
            <a:r>
              <a:rPr lang="en-GB" sz="2400" dirty="0"/>
              <a:t> of the file both as the key and the value of the dictionary</a:t>
            </a:r>
          </a:p>
          <a:p>
            <a:endParaRPr lang="en-GB" sz="2400" dirty="0"/>
          </a:p>
          <a:p>
            <a:r>
              <a:rPr lang="en-GB" sz="2400" b="1" dirty="0"/>
              <a:t>Example</a:t>
            </a:r>
          </a:p>
          <a:p>
            <a:r>
              <a:rPr lang="en-GB" sz="2400" dirty="0"/>
              <a:t>We will include all the files defined before as input</a:t>
            </a:r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  <a:p>
            <a:endParaRPr lang="en-GB" sz="2400" b="1" dirty="0"/>
          </a:p>
          <a:p>
            <a:pPr marL="342900" indent="-342900">
              <a:buFontTx/>
              <a:buChar char="-"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22ADA-343A-27E5-D91B-D5990567F0E8}"/>
              </a:ext>
            </a:extLst>
          </p:cNvPr>
          <p:cNvSpPr txBox="1"/>
          <p:nvPr/>
        </p:nvSpPr>
        <p:spPr>
          <a:xfrm>
            <a:off x="9252595" y="109344"/>
            <a:ext cx="2819431" cy="1569660"/>
          </a:xfrm>
          <a:prstGeom prst="rect">
            <a:avLst/>
          </a:prstGeom>
          <a:solidFill>
            <a:schemeClr val="bg1"/>
          </a:solidFill>
          <a:ln w="38100">
            <a:solidFill>
              <a:srgbClr val="31ACE6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</a:rPr>
              <a:t>File dictionary types	Options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bin		-   </a:t>
            </a:r>
            <a:r>
              <a:rPr lang="en-GB" sz="1200" b="1" dirty="0">
                <a:solidFill>
                  <a:srgbClr val="31ACE6"/>
                </a:solidFill>
              </a:rPr>
              <a:t>files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config 		-   sources</a:t>
            </a:r>
          </a:p>
          <a:p>
            <a:pPr marL="342900" indent="-342900">
              <a:buFontTx/>
              <a:buChar char="-"/>
            </a:pPr>
            <a:r>
              <a:rPr lang="en-GB" sz="1200" dirty="0"/>
              <a:t>forcing		-   </a:t>
            </a:r>
            <a:r>
              <a:rPr lang="en-GB" sz="1200" dirty="0" err="1"/>
              <a:t>in_work</a:t>
            </a:r>
            <a:r>
              <a:rPr lang="en-GB" sz="1200" dirty="0"/>
              <a:t> </a:t>
            </a:r>
          </a:p>
          <a:p>
            <a:pPr marL="342900" indent="-342900">
              <a:buFontTx/>
              <a:buChar char="-"/>
            </a:pPr>
            <a:r>
              <a:rPr lang="en-GB" sz="1200" dirty="0" err="1"/>
              <a:t>outdata</a:t>
            </a:r>
            <a:endParaRPr lang="en-GB" sz="1200" dirty="0"/>
          </a:p>
          <a:p>
            <a:pPr marL="342900" indent="-342900">
              <a:buFontTx/>
              <a:buChar char="-"/>
            </a:pPr>
            <a:r>
              <a:rPr lang="en-GB" sz="1200" dirty="0" err="1"/>
              <a:t>restart_in</a:t>
            </a:r>
            <a:endParaRPr lang="en-GB" sz="1200" dirty="0"/>
          </a:p>
          <a:p>
            <a:pPr marL="342900" indent="-342900">
              <a:buFontTx/>
              <a:buChar char="-"/>
            </a:pPr>
            <a:r>
              <a:rPr lang="en-GB" sz="1200" dirty="0" err="1"/>
              <a:t>restart_out</a:t>
            </a:r>
            <a:endParaRPr lang="en-GB" sz="1200" dirty="0"/>
          </a:p>
          <a:p>
            <a:pPr marL="342900" indent="-342900">
              <a:buFontTx/>
              <a:buChar char="-"/>
            </a:pPr>
            <a:r>
              <a:rPr lang="en-GB" sz="1200" dirty="0"/>
              <a:t>…</a:t>
            </a:r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D8C57AE4-B8F7-FF93-558D-091D6FA1D2E3}"/>
              </a:ext>
            </a:extLst>
          </p:cNvPr>
          <p:cNvSpPr/>
          <p:nvPr/>
        </p:nvSpPr>
        <p:spPr>
          <a:xfrm rot="5400000">
            <a:off x="348693" y="558319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B68E65-7D4D-F1CA-7E2B-636DCC934491}"/>
              </a:ext>
            </a:extLst>
          </p:cNvPr>
          <p:cNvSpPr/>
          <p:nvPr/>
        </p:nvSpPr>
        <p:spPr>
          <a:xfrm>
            <a:off x="1609927" y="2523435"/>
            <a:ext cx="4109937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configs/components/</a:t>
            </a:r>
            <a:r>
              <a:rPr lang="en-GB" b="1" dirty="0" err="1"/>
              <a:t>oifs</a:t>
            </a:r>
            <a:r>
              <a:rPr lang="en-GB" b="1" dirty="0"/>
              <a:t>/</a:t>
            </a:r>
            <a:r>
              <a:rPr lang="en-GB" b="1" dirty="0" err="1"/>
              <a:t>oifs.yaml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07F45"/>
                </a:solidFill>
              </a:rPr>
              <a:t>input_in_work</a:t>
            </a:r>
            <a:r>
              <a:rPr lang="en-US" sz="1200" dirty="0"/>
              <a:t>: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ICMGG_INIT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ICMGG${</a:t>
            </a:r>
            <a:r>
              <a:rPr lang="en-US" sz="1200" dirty="0" err="1"/>
              <a:t>oifs.input_expid</a:t>
            </a:r>
            <a:r>
              <a:rPr lang="en-US" sz="1200" dirty="0"/>
              <a:t>}INIT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ICMGG_INIUA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ICMGG${</a:t>
            </a:r>
            <a:r>
              <a:rPr lang="en-US" sz="1200" dirty="0" err="1"/>
              <a:t>oifs.input_expid</a:t>
            </a:r>
            <a:r>
              <a:rPr lang="en-US" sz="1200" dirty="0"/>
              <a:t>}INIUA</a:t>
            </a:r>
          </a:p>
          <a:p>
            <a:r>
              <a:rPr lang="en-US" sz="1200" dirty="0">
                <a:solidFill>
                  <a:srgbClr val="008000"/>
                </a:solidFill>
              </a:rPr>
              <a:t>	ICMSH_INIT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ICMSH${</a:t>
            </a:r>
            <a:r>
              <a:rPr lang="en-US" sz="1200" dirty="0" err="1"/>
              <a:t>oifs.input_expid</a:t>
            </a:r>
            <a:r>
              <a:rPr lang="en-US" sz="1200" dirty="0"/>
              <a:t>}INIT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4957D-D858-556B-FE34-04A04CBB7BA6}"/>
              </a:ext>
            </a:extLst>
          </p:cNvPr>
          <p:cNvSpPr/>
          <p:nvPr/>
        </p:nvSpPr>
        <p:spPr>
          <a:xfrm>
            <a:off x="8365788" y="5455433"/>
            <a:ext cx="3618690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configs/components/</a:t>
            </a:r>
            <a:r>
              <a:rPr lang="en-GB" b="1" dirty="0" err="1"/>
              <a:t>oifs</a:t>
            </a:r>
            <a:r>
              <a:rPr lang="en-GB" b="1" dirty="0"/>
              <a:t>/</a:t>
            </a:r>
            <a:r>
              <a:rPr lang="en-GB" b="1" dirty="0" err="1"/>
              <a:t>oifs.yaml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07F45"/>
                </a:solidFill>
              </a:rPr>
              <a:t>input_files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rgbClr val="008000"/>
                </a:solidFill>
              </a:rPr>
              <a:t>	ICMGG_INIT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ICMGG_INIT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ICMGG_INIUA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ICMGG_INIUA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>
                <a:solidFill>
                  <a:srgbClr val="008000"/>
                </a:solidFill>
              </a:rPr>
              <a:t>	ICMSH_INIT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ICMSH_INIT </a:t>
            </a:r>
          </a:p>
        </p:txBody>
      </p:sp>
    </p:spTree>
    <p:extLst>
      <p:ext uri="{BB962C8B-B14F-4D97-AF65-F5344CB8AC3E}">
        <p14:creationId xmlns:p14="http://schemas.microsoft.com/office/powerpoint/2010/main" val="334171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1636</Words>
  <Application>Microsoft Macintosh PowerPoint</Application>
  <PresentationFormat>Widescreen</PresentationFormat>
  <Paragraphs>325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</vt:lpstr>
      <vt:lpstr>Office Theme</vt:lpstr>
      <vt:lpstr>Experiment directory structure</vt:lpstr>
      <vt:lpstr>Experiment directory structure</vt:lpstr>
      <vt:lpstr>Experiment directory structure</vt:lpstr>
      <vt:lpstr>Experiment directory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15</cp:revision>
  <dcterms:created xsi:type="dcterms:W3CDTF">2022-04-13T12:18:39Z</dcterms:created>
  <dcterms:modified xsi:type="dcterms:W3CDTF">2022-07-24T17:12:44Z</dcterms:modified>
</cp:coreProperties>
</file>