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dictionaries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</a:rPr>
              <a:t>lists</a:t>
            </a:r>
            <a:r>
              <a:rPr lang="en-GB" sz="2400" dirty="0"/>
              <a:t> can be expanded even if they already exist in the same </a:t>
            </a:r>
            <a:r>
              <a:rPr lang="en-GB" sz="2400" dirty="0" err="1"/>
              <a:t>yaml</a:t>
            </a:r>
            <a:r>
              <a:rPr lang="en-GB" sz="2400" dirty="0"/>
              <a:t> file by using the </a:t>
            </a:r>
            <a:r>
              <a:rPr lang="en-GB" sz="2400" dirty="0">
                <a:solidFill>
                  <a:schemeClr val="accent2"/>
                </a:solidFill>
              </a:rPr>
              <a:t>add_</a:t>
            </a:r>
            <a:r>
              <a:rPr lang="en-GB" sz="2400" dirty="0"/>
              <a:t> feature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 err="1"/>
              <a:t>Behavior</a:t>
            </a:r>
            <a:r>
              <a:rPr lang="en-GB" sz="2400" b="1" dirty="0"/>
              <a:t> for </a:t>
            </a:r>
            <a:r>
              <a:rPr lang="en-GB" sz="2400" b="1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information contained in the add_ is merged to the </a:t>
            </a:r>
            <a:r>
              <a:rPr lang="en-GB" sz="2400" dirty="0" err="1"/>
              <a:t>targed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ED7D31"/>
                </a:solidFill>
              </a:rPr>
              <a:t>dictionary </a:t>
            </a:r>
            <a:r>
              <a:rPr lang="en-GB" sz="2400" dirty="0"/>
              <a:t>complementarily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New variables and nested dictionaries are created if missing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Existing data is </a:t>
            </a:r>
            <a:r>
              <a:rPr lang="en-GB" sz="2400" dirty="0" err="1"/>
              <a:t>overwriten</a:t>
            </a:r>
            <a:r>
              <a:rPr lang="en-GB" sz="2400" dirty="0"/>
              <a:t> by that of the </a:t>
            </a:r>
            <a:r>
              <a:rPr lang="en-GB" sz="2400" dirty="0" err="1">
                <a:solidFill>
                  <a:schemeClr val="accent2"/>
                </a:solidFill>
              </a:rPr>
              <a:t>add_dictionary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59557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481847" y="3125616"/>
            <a:ext cx="4792494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add_&lt;dictionary&gt;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    &lt;variable-1&gt;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 &lt;value-1&gt;</a:t>
            </a:r>
          </a:p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    &lt;variable-2&gt;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: &lt;value-2&gt;</a:t>
            </a:r>
          </a:p>
          <a:p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        &lt;</a:t>
            </a:r>
            <a:r>
              <a:rPr lang="en-US" sz="1600" err="1">
                <a:solidFill>
                  <a:srgbClr val="0F7001"/>
                </a:solidFill>
                <a:latin typeface="Courier" pitchFamily="2" charset="0"/>
              </a:rPr>
              <a:t>nested_dictionary</a:t>
            </a:r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  <a:endParaRPr lang="en-US" sz="160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              &lt;</a:t>
            </a:r>
            <a:r>
              <a:rPr lang="en-US" sz="1400">
                <a:solidFill>
                  <a:srgbClr val="0F7001"/>
                </a:solidFill>
                <a:latin typeface="Courier" pitchFamily="2" charset="0"/>
              </a:rPr>
              <a:t>variable-3</a:t>
            </a:r>
            <a:r>
              <a:rPr lang="en-US" sz="160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&lt;value-3&gt;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48153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1E2B5-90F7-EE0A-103C-E5D424064028}"/>
              </a:ext>
            </a:extLst>
          </p:cNvPr>
          <p:cNvSpPr/>
          <p:nvPr/>
        </p:nvSpPr>
        <p:spPr>
          <a:xfrm>
            <a:off x="7518085" y="3125616"/>
            <a:ext cx="256949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E6E35"/>
                </a:solidFill>
                <a:latin typeface="Courier" pitchFamily="2" charset="0"/>
              </a:rPr>
              <a:t>add_&lt;list&gt;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- &lt;element-n+1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- &lt;element-n+2</a:t>
            </a:r>
            <a:r>
              <a:rPr lang="en-US" sz="1600" b="1">
                <a:solidFill>
                  <a:srgbClr val="921A20"/>
                </a:solidFill>
                <a:latin typeface="Courier-Bold" pitchFamily="2" charset="0"/>
              </a:rPr>
              <a:t>&gt;</a:t>
            </a:r>
            <a:endParaRPr lang="en-US" sz="160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add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66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Behaviour for </a:t>
            </a:r>
            <a:r>
              <a:rPr lang="en-GB" sz="2400" b="1" dirty="0">
                <a:solidFill>
                  <a:schemeClr val="accent2"/>
                </a:solidFill>
              </a:rPr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New elements are added to the end of the list</a:t>
            </a:r>
          </a:p>
          <a:p>
            <a:endParaRPr lang="en-GB" sz="2400" dirty="0"/>
          </a:p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</a:t>
            </a:r>
            <a:r>
              <a:rPr lang="en-GB" sz="2400" dirty="0">
                <a:solidFill>
                  <a:schemeClr val="accent2"/>
                </a:solidFill>
              </a:rPr>
              <a:t>configuration files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chemeClr val="accent2"/>
                </a:solidFill>
              </a:rPr>
              <a:t>dictionaries</a:t>
            </a:r>
            <a:r>
              <a:rPr lang="en-GB" sz="2400" dirty="0" err="1"/>
              <a:t>,such</a:t>
            </a:r>
            <a:r>
              <a:rPr lang="en-GB" sz="2400" dirty="0"/>
              <a:t> as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, can contain the default configurations that need to be always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chemeClr val="accent2"/>
                </a:solidFill>
              </a:rPr>
              <a:t>configuration file</a:t>
            </a:r>
            <a:r>
              <a:rPr lang="en-GB" sz="2400" dirty="0"/>
              <a:t>, one can for example, nest an </a:t>
            </a: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/>
              <a:t> inside a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 to add special configuration for that particular case</a:t>
            </a:r>
          </a:p>
          <a:p>
            <a:endParaRPr lang="en-GB" sz="2400" b="1" dirty="0"/>
          </a:p>
          <a:p>
            <a:r>
              <a:rPr lang="en-GB" sz="2400" b="1" dirty="0"/>
              <a:t>Example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259889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193B25F2-9ACE-3AA1-A26D-7CF7384C17DE}"/>
              </a:ext>
            </a:extLst>
          </p:cNvPr>
          <p:cNvSpPr/>
          <p:nvPr/>
        </p:nvSpPr>
        <p:spPr>
          <a:xfrm rot="5400000">
            <a:off x="348693" y="518448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A4FBC-4A26-E5C4-348D-5DAC71A9F5CD}"/>
              </a:ext>
            </a:extLst>
          </p:cNvPr>
          <p:cNvSpPr/>
          <p:nvPr/>
        </p:nvSpPr>
        <p:spPr>
          <a:xfrm>
            <a:off x="3839220" y="5072894"/>
            <a:ext cx="7577847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/>
              <a:t>fesom-2.1.yaml</a:t>
            </a:r>
            <a:endParaRPr lang="en-US" sz="1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249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</a:t>
            </a:r>
            <a:r>
              <a:rPr lang="en-GB" sz="2400" dirty="0" err="1">
                <a:solidFill>
                  <a:schemeClr val="accent2"/>
                </a:solidFill>
              </a:rPr>
              <a:t>runscripts</a:t>
            </a:r>
            <a:r>
              <a:rPr lang="en-GB" sz="2400" dirty="0"/>
              <a:t>, use always </a:t>
            </a: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/>
              <a:t> instead of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</a:rPr>
              <a:t>add_namelist_changes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are common in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The adds inside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blocks are resolved after baking the information of the 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That means that if the variables that you are trying to change in the </a:t>
            </a:r>
            <a:r>
              <a:rPr lang="en-GB" sz="2400" dirty="0" err="1">
                <a:solidFill>
                  <a:schemeClr val="accent2"/>
                </a:solidFill>
              </a:rPr>
              <a:t>runscript</a:t>
            </a:r>
            <a:r>
              <a:rPr lang="en-GB" sz="2400" dirty="0"/>
              <a:t> are also included inside an add nested in a </a:t>
            </a:r>
            <a:r>
              <a:rPr lang="en-GB" sz="2400" dirty="0" err="1">
                <a:solidFill>
                  <a:schemeClr val="accent2"/>
                </a:solidFill>
              </a:rPr>
              <a:t>choose_block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in the </a:t>
            </a:r>
            <a:r>
              <a:rPr lang="en-GB" sz="2400" dirty="0">
                <a:solidFill>
                  <a:schemeClr val="accent2"/>
                </a:solidFill>
              </a:rPr>
              <a:t>configuration files</a:t>
            </a:r>
            <a:r>
              <a:rPr lang="en-GB" sz="2400" dirty="0"/>
              <a:t>, if you don’t use </a:t>
            </a:r>
            <a:r>
              <a:rPr lang="en-GB" sz="2400" dirty="0">
                <a:solidFill>
                  <a:schemeClr val="accent2"/>
                </a:solidFill>
              </a:rPr>
              <a:t>add_</a:t>
            </a:r>
            <a:r>
              <a:rPr lang="en-GB" sz="2400" dirty="0"/>
              <a:t> in the </a:t>
            </a:r>
            <a:r>
              <a:rPr lang="en-GB" sz="2400" dirty="0" err="1">
                <a:solidFill>
                  <a:schemeClr val="accent2"/>
                </a:solidFill>
              </a:rPr>
              <a:t>runscript</a:t>
            </a:r>
            <a:r>
              <a:rPr lang="en-GB" sz="2400" dirty="0"/>
              <a:t>, the ones from the </a:t>
            </a:r>
            <a:r>
              <a:rPr lang="en-GB" sz="2400" dirty="0">
                <a:solidFill>
                  <a:schemeClr val="accent2"/>
                </a:solidFill>
              </a:rPr>
              <a:t>choose_</a:t>
            </a:r>
            <a:r>
              <a:rPr lang="en-GB" sz="2400" dirty="0"/>
              <a:t> will win</a:t>
            </a:r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4957902" y="4946436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/>
              <a:t>fesom-2.1.yaml</a:t>
            </a:r>
            <a:endParaRPr lang="en-US" sz="140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923C-7894-7DAE-8021-952BAE49BEE3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0388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bakes the information across all the </a:t>
            </a:r>
            <a:r>
              <a:rPr lang="en-GB" sz="2400" b="1" dirty="0" err="1"/>
              <a:t>yamls</a:t>
            </a:r>
            <a:r>
              <a:rPr lang="en-GB" sz="2400" b="1" dirty="0"/>
              <a:t> used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615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chooses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941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add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34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bakes the information across all the </a:t>
            </a:r>
            <a:r>
              <a:rPr lang="en-GB" sz="2400" b="1" dirty="0" err="1"/>
              <a:t>yamls</a:t>
            </a:r>
            <a:r>
              <a:rPr lang="en-GB" sz="2400" b="1" dirty="0"/>
              <a:t> used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1571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add_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Example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8855F-D0C0-CB05-07F9-A70490697026}"/>
              </a:ext>
            </a:extLst>
          </p:cNvPr>
          <p:cNvSpPr/>
          <p:nvPr/>
        </p:nvSpPr>
        <p:spPr>
          <a:xfrm>
            <a:off x="380266" y="4936708"/>
            <a:ext cx="6627742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4277-790C-6E55-D556-85B1753227FC}"/>
              </a:ext>
            </a:extLst>
          </p:cNvPr>
          <p:cNvSpPr/>
          <p:nvPr/>
        </p:nvSpPr>
        <p:spPr>
          <a:xfrm>
            <a:off x="380266" y="2117556"/>
            <a:ext cx="3510798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your_runscript.yaml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GB" sz="1200" dirty="0"/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A9D19-4304-AEC2-FF44-11163C6B2474}"/>
              </a:ext>
            </a:extLst>
          </p:cNvPr>
          <p:cNvSpPr/>
          <p:nvPr/>
        </p:nvSpPr>
        <p:spPr>
          <a:xfrm>
            <a:off x="4915707" y="1916553"/>
            <a:ext cx="7156317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finished_config.yaml</a:t>
            </a:r>
            <a:endParaRPr lang="en-US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8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   </a:t>
            </a:r>
            <a:r>
              <a:rPr lang="en-US" sz="1200" dirty="0" err="1">
                <a:solidFill>
                  <a:srgbClr val="008000"/>
                </a:solidFill>
              </a:rPr>
              <a:t>icb_code</a:t>
            </a:r>
            <a:r>
              <a:rPr lang="en-US" sz="1200" b="1" dirty="0">
                <a:solidFill>
                  <a:srgbClr val="A52A2A"/>
                </a:solidFill>
              </a:rPr>
              <a:t>: </a:t>
            </a:r>
            <a:r>
              <a:rPr lang="en-US" sz="1200" dirty="0"/>
              <a:t>True</a:t>
            </a:r>
            <a:endParaRPr lang="en-US" sz="12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b="1" dirty="0" err="1">
                <a:solidFill>
                  <a:srgbClr val="0E6E35"/>
                </a:solidFill>
                <a:latin typeface="Courier" pitchFamily="2" charset="0"/>
              </a:rPr>
              <a:t>add_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000000"/>
                </a:solidFill>
                <a:latin typeface="Courier" pitchFamily="2" charset="0"/>
              </a:rPr>
              <a:t>3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7CB5C-DAFE-C7DA-33CA-8CF9FEA33B0D}"/>
              </a:ext>
            </a:extLst>
          </p:cNvPr>
          <p:cNvSpPr txBox="1"/>
          <p:nvPr/>
        </p:nvSpPr>
        <p:spPr>
          <a:xfrm>
            <a:off x="4439055" y="1411419"/>
            <a:ext cx="77529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ESM-Parser resolves the chooses</a:t>
            </a:r>
            <a:endParaRPr lang="en-GB" sz="2400" dirty="0"/>
          </a:p>
          <a:p>
            <a:endParaRPr lang="en-GB" sz="2400" dirty="0"/>
          </a:p>
          <a:p>
            <a:endParaRPr lang="en-GB" sz="2400" b="1" dirty="0"/>
          </a:p>
          <a:p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0626B-11D8-A4D2-EBB2-7555F70353B0}"/>
              </a:ext>
            </a:extLst>
          </p:cNvPr>
          <p:cNvSpPr txBox="1"/>
          <p:nvPr/>
        </p:nvSpPr>
        <p:spPr>
          <a:xfrm>
            <a:off x="8493865" y="3460689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</a:t>
            </a:r>
            <a:r>
              <a:rPr lang="en-GB" sz="1600" dirty="0" err="1"/>
              <a:t>add_namelist_changes</a:t>
            </a:r>
            <a:r>
              <a:rPr lang="en-GB" sz="1600" dirty="0"/>
              <a:t> wins because it comes from the </a:t>
            </a:r>
            <a:r>
              <a:rPr lang="en-GB" sz="1600" dirty="0" err="1"/>
              <a:t>runscript</a:t>
            </a:r>
            <a:r>
              <a:rPr lang="en-GB" sz="1600" dirty="0"/>
              <a:t>! (higher in the information hierarchy)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6620C6-EA4D-7021-2D3A-4CB011F5A4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34655" y="3701460"/>
            <a:ext cx="1159210" cy="174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1651</Words>
  <Application>Microsoft Macintosh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Courier New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17</cp:revision>
  <dcterms:created xsi:type="dcterms:W3CDTF">2022-04-13T12:18:39Z</dcterms:created>
  <dcterms:modified xsi:type="dcterms:W3CDTF">2022-04-14T13:33:45Z</dcterms:modified>
</cp:coreProperties>
</file>