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4" r:id="rId2"/>
    <p:sldId id="263" r:id="rId3"/>
    <p:sldId id="272" r:id="rId4"/>
    <p:sldId id="262" r:id="rId5"/>
    <p:sldId id="265" r:id="rId6"/>
    <p:sldId id="266" r:id="rId7"/>
    <p:sldId id="264" r:id="rId8"/>
    <p:sldId id="275" r:id="rId9"/>
    <p:sldId id="269" r:id="rId10"/>
    <p:sldId id="271" r:id="rId11"/>
    <p:sldId id="268" r:id="rId12"/>
    <p:sldId id="276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2F2F2"/>
    <a:srgbClr val="939393"/>
    <a:srgbClr val="31ACE6"/>
    <a:srgbClr val="FBC002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EF5A0-6346-0C44-9EA8-61CC488D9E11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1987D-BD87-1142-81C6-93F6B8B62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350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1987D-BD87-1142-81C6-93F6B8B624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8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2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1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706061"/>
            <a:ext cx="12192000" cy="2326203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tr-TR" sz="4800" b="1">
                <a:solidFill>
                  <a:schemeClr val="bg1"/>
                </a:solidFill>
              </a:rPr>
              <a:t>ESM-Tools Terminology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3839182" y="4109737"/>
            <a:ext cx="441960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000">
                <a:solidFill>
                  <a:srgbClr val="00ACE6"/>
                </a:solidFill>
              </a:rPr>
              <a:t>Overview</a:t>
            </a:r>
          </a:p>
          <a:p>
            <a:pPr algn="just"/>
            <a:r>
              <a:rPr lang="tr-TR" sz="2000">
                <a:solidFill>
                  <a:srgbClr val="00ACE6"/>
                </a:solidFill>
              </a:rPr>
              <a:t>YAML Hierarchy</a:t>
            </a:r>
          </a:p>
          <a:p>
            <a:pPr algn="just"/>
            <a:r>
              <a:rPr lang="tr-TR" sz="2000">
                <a:solidFill>
                  <a:srgbClr val="00ACE6"/>
                </a:solidFill>
              </a:rPr>
              <a:t>Configuration files</a:t>
            </a:r>
          </a:p>
          <a:p>
            <a:pPr algn="just"/>
            <a:r>
              <a:rPr lang="tr-TR" sz="2000">
                <a:solidFill>
                  <a:srgbClr val="00ACE6"/>
                </a:solidFill>
              </a:rPr>
              <a:t>Runscripts</a:t>
            </a:r>
          </a:p>
          <a:p>
            <a:pPr algn="just"/>
            <a:r>
              <a:rPr lang="tr-TR" sz="2000">
                <a:solidFill>
                  <a:srgbClr val="00ACE6"/>
                </a:solidFill>
              </a:rPr>
              <a:t>YAML Sections</a:t>
            </a:r>
          </a:p>
          <a:p>
            <a:pPr algn="just"/>
            <a:r>
              <a:rPr lang="tr-TR" sz="2000">
                <a:solidFill>
                  <a:srgbClr val="00ACE6"/>
                </a:solidFill>
              </a:rPr>
              <a:t>Feature Variables</a:t>
            </a:r>
          </a:p>
          <a:p>
            <a:pPr algn="just"/>
            <a:r>
              <a:rPr lang="tr-TR" sz="2000">
                <a:solidFill>
                  <a:srgbClr val="00ACE6"/>
                </a:solidFill>
              </a:rPr>
              <a:t>Compilation Scripts</a:t>
            </a:r>
          </a:p>
          <a:p>
            <a:pPr algn="just"/>
            <a:r>
              <a:rPr lang="tr-TR" sz="2000">
                <a:solidFill>
                  <a:srgbClr val="00ACE6"/>
                </a:solidFill>
              </a:rPr>
              <a:t>.run files</a:t>
            </a:r>
          </a:p>
        </p:txBody>
      </p:sp>
      <p:sp>
        <p:nvSpPr>
          <p:cNvPr id="5" name="Oval 4"/>
          <p:cNvSpPr/>
          <p:nvPr/>
        </p:nvSpPr>
        <p:spPr>
          <a:xfrm>
            <a:off x="5747497" y="2143073"/>
            <a:ext cx="697006" cy="697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>
                <a:solidFill>
                  <a:srgbClr val="00ACE6"/>
                </a:solidFill>
              </a:rPr>
              <a:t>4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dirty="0"/>
              <a:t>01 / 12</a:t>
            </a:r>
          </a:p>
        </p:txBody>
      </p:sp>
    </p:spTree>
    <p:extLst>
      <p:ext uri="{BB962C8B-B14F-4D97-AF65-F5344CB8AC3E}">
        <p14:creationId xmlns:p14="http://schemas.microsoft.com/office/powerpoint/2010/main" val="2737087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      Terminology –*.run files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3640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7813"/>
            <a:ext cx="4710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b="1" dirty="0">
              <a:solidFill>
                <a:srgbClr val="31ACE6"/>
              </a:solidFill>
            </a:endParaRPr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5" name="Isosceles Triangle 6">
            <a:extLst>
              <a:ext uri="{FF2B5EF4-FFF2-40B4-BE49-F238E27FC236}">
                <a16:creationId xmlns:a16="http://schemas.microsoft.com/office/drawing/2014/main" id="{CD2CD3CC-2F64-116F-334E-721E5A410F54}"/>
              </a:ext>
            </a:extLst>
          </p:cNvPr>
          <p:cNvSpPr/>
          <p:nvPr/>
        </p:nvSpPr>
        <p:spPr>
          <a:xfrm rot="5400000">
            <a:off x="348693" y="346471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dirty="0"/>
              <a:t>10 /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CD14A-9C9D-A534-E759-5FB1D1A3C9C9}"/>
              </a:ext>
            </a:extLst>
          </p:cNvPr>
          <p:cNvSpPr txBox="1"/>
          <p:nvPr/>
        </p:nvSpPr>
        <p:spPr>
          <a:xfrm>
            <a:off x="799755" y="1467813"/>
            <a:ext cx="445126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>
                <a:solidFill>
                  <a:srgbClr val="ED7D31"/>
                </a:solidFill>
              </a:rPr>
              <a:t>esm_runscripts</a:t>
            </a:r>
            <a:r>
              <a:rPr lang="en-GB" dirty="0"/>
              <a:t> produces a </a:t>
            </a:r>
            <a:r>
              <a:rPr lang="en-GB" b="1" dirty="0">
                <a:solidFill>
                  <a:srgbClr val="ED7D31"/>
                </a:solidFill>
              </a:rPr>
              <a:t>*.run </a:t>
            </a:r>
            <a:r>
              <a:rPr lang="en-GB" dirty="0"/>
              <a:t>script with SBATCH headers that is then submitted to SBATCH. This script contains the combined environments specified</a:t>
            </a:r>
            <a:r>
              <a:rPr lang="tr-TR" dirty="0"/>
              <a:t> </a:t>
            </a:r>
            <a:r>
              <a:rPr lang="en-GB" dirty="0"/>
              <a:t>in the configuration file</a:t>
            </a:r>
            <a:r>
              <a:rPr lang="tr-TR" dirty="0"/>
              <a:t>s (</a:t>
            </a:r>
            <a:r>
              <a:rPr lang="en-GB" dirty="0">
                <a:solidFill>
                  <a:schemeClr val="accent2"/>
                </a:solidFill>
              </a:rPr>
              <a:t>machine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en-GB" dirty="0"/>
              <a:t>+ </a:t>
            </a:r>
            <a:r>
              <a:rPr lang="en-GB" dirty="0">
                <a:solidFill>
                  <a:schemeClr val="accent2"/>
                </a:solidFill>
              </a:rPr>
              <a:t>components</a:t>
            </a:r>
            <a:r>
              <a:rPr lang="tr-TR" dirty="0"/>
              <a:t> </a:t>
            </a:r>
            <a:r>
              <a:rPr lang="en-GB" dirty="0"/>
              <a:t>+ </a:t>
            </a:r>
            <a:r>
              <a:rPr lang="en-GB" dirty="0">
                <a:solidFill>
                  <a:schemeClr val="accent2"/>
                </a:solidFill>
              </a:rPr>
              <a:t>setups</a:t>
            </a:r>
            <a:r>
              <a:rPr lang="en-GB" dirty="0"/>
              <a:t>) files</a:t>
            </a:r>
            <a:r>
              <a:rPr lang="tr-TR" dirty="0"/>
              <a:t> </a:t>
            </a:r>
            <a:r>
              <a:rPr lang="en-GB" dirty="0"/>
              <a:t>involved</a:t>
            </a:r>
          </a:p>
          <a:p>
            <a:endParaRPr lang="en-GB" sz="2400" b="1" dirty="0">
              <a:solidFill>
                <a:srgbClr val="31ACE6"/>
              </a:solidFill>
            </a:endParaRPr>
          </a:p>
          <a:p>
            <a:r>
              <a:rPr lang="en-GB" dirty="0"/>
              <a:t>This script can be found in </a:t>
            </a:r>
            <a:r>
              <a:rPr lang="en-GB" sz="1400" dirty="0">
                <a:solidFill>
                  <a:srgbClr val="ED7D31"/>
                </a:solidFill>
                <a:latin typeface="Monaco" pitchFamily="2" charset="77"/>
              </a:rPr>
              <a:t>&lt;</a:t>
            </a:r>
            <a:r>
              <a:rPr lang="en-GB" sz="1400" dirty="0" err="1">
                <a:solidFill>
                  <a:srgbClr val="ED7D31"/>
                </a:solidFill>
                <a:latin typeface="Monaco" pitchFamily="2" charset="77"/>
              </a:rPr>
              <a:t>experiment_dir</a:t>
            </a:r>
            <a:r>
              <a:rPr lang="en-GB" sz="1400" dirty="0">
                <a:solidFill>
                  <a:srgbClr val="ED7D31"/>
                </a:solidFill>
                <a:latin typeface="Monaco" pitchFamily="2" charset="77"/>
              </a:rPr>
              <a:t>&gt;/</a:t>
            </a:r>
            <a:r>
              <a:rPr lang="en-GB" sz="1400" dirty="0" err="1">
                <a:solidFill>
                  <a:srgbClr val="ED7D31"/>
                </a:solidFill>
                <a:latin typeface="Monaco" pitchFamily="2" charset="77"/>
              </a:rPr>
              <a:t>run_DATE</a:t>
            </a:r>
            <a:r>
              <a:rPr lang="en-GB" sz="1400" dirty="0">
                <a:solidFill>
                  <a:srgbClr val="ED7D31"/>
                </a:solidFill>
                <a:latin typeface="Monaco" pitchFamily="2" charset="77"/>
              </a:rPr>
              <a:t>/scripts </a:t>
            </a:r>
            <a:r>
              <a:rPr lang="en-GB" dirty="0"/>
              <a:t>for runs that have not being submitted or are still running, or in the </a:t>
            </a:r>
            <a:r>
              <a:rPr lang="en-GB" sz="1400" dirty="0">
                <a:solidFill>
                  <a:srgbClr val="ED7D31"/>
                </a:solidFill>
                <a:latin typeface="Monaco" pitchFamily="2" charset="77"/>
              </a:rPr>
              <a:t>&lt;</a:t>
            </a:r>
            <a:r>
              <a:rPr lang="en-GB" sz="1400" dirty="0" err="1">
                <a:solidFill>
                  <a:srgbClr val="ED7D31"/>
                </a:solidFill>
                <a:latin typeface="Monaco" pitchFamily="2" charset="77"/>
              </a:rPr>
              <a:t>experiment_dir</a:t>
            </a:r>
            <a:r>
              <a:rPr lang="en-GB" sz="1400" dirty="0">
                <a:solidFill>
                  <a:srgbClr val="ED7D31"/>
                </a:solidFill>
                <a:latin typeface="Monaco" pitchFamily="2" charset="77"/>
              </a:rPr>
              <a:t>/scripts&gt;</a:t>
            </a:r>
            <a:r>
              <a:rPr lang="en-GB" sz="1400" dirty="0">
                <a:latin typeface="Monaco" pitchFamily="2" charset="77"/>
              </a:rPr>
              <a:t> </a:t>
            </a:r>
            <a:r>
              <a:rPr lang="en-GB" dirty="0"/>
              <a:t>directory for runs that have already run</a:t>
            </a:r>
            <a:endParaRPr lang="en-GB" sz="2400" dirty="0"/>
          </a:p>
          <a:p>
            <a:endParaRPr lang="en-GB" sz="2400" b="1" dirty="0">
              <a:solidFill>
                <a:srgbClr val="31ACE6"/>
              </a:solidFill>
            </a:endParaRPr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EBBE09-DCCE-5F63-0E08-5CF680EFA053}"/>
              </a:ext>
            </a:extLst>
          </p:cNvPr>
          <p:cNvSpPr/>
          <p:nvPr/>
        </p:nvSpPr>
        <p:spPr>
          <a:xfrm>
            <a:off x="5296244" y="1474912"/>
            <a:ext cx="6717415" cy="4493538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en-GB" sz="1100" i="1" dirty="0">
                <a:solidFill>
                  <a:srgbClr val="535353"/>
                </a:solidFill>
                <a:latin typeface="Courier-Oblique" pitchFamily="2" charset="0"/>
              </a:rPr>
              <a:t>#SBATCH --partition=compute</a:t>
            </a:r>
          </a:p>
          <a:p>
            <a:r>
              <a:rPr lang="en-GB" sz="1100" i="1" dirty="0">
                <a:solidFill>
                  <a:srgbClr val="535353"/>
                </a:solidFill>
                <a:latin typeface="Courier-Oblique" pitchFamily="2" charset="0"/>
              </a:rPr>
              <a:t>#SBATCH --time=01:45:00</a:t>
            </a:r>
          </a:p>
          <a:p>
            <a:r>
              <a:rPr lang="en-GB" sz="1100" i="1" dirty="0">
                <a:solidFill>
                  <a:srgbClr val="535353"/>
                </a:solidFill>
                <a:latin typeface="Courier-Oblique" pitchFamily="2" charset="0"/>
              </a:rPr>
              <a:t>#SBATCH --</a:t>
            </a:r>
            <a:r>
              <a:rPr lang="en-GB" sz="1100" i="1" dirty="0" err="1">
                <a:solidFill>
                  <a:srgbClr val="535353"/>
                </a:solidFill>
                <a:latin typeface="Courier-Oblique" pitchFamily="2" charset="0"/>
              </a:rPr>
              <a:t>ntasks</a:t>
            </a:r>
            <a:r>
              <a:rPr lang="en-GB" sz="1100" i="1" dirty="0">
                <a:solidFill>
                  <a:srgbClr val="535353"/>
                </a:solidFill>
                <a:latin typeface="Courier-Oblique" pitchFamily="2" charset="0"/>
              </a:rPr>
              <a:t>=896</a:t>
            </a:r>
          </a:p>
          <a:p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... </a:t>
            </a:r>
          </a:p>
          <a:p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module purge</a:t>
            </a:r>
          </a:p>
          <a:p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module unload 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netcdf_c</a:t>
            </a:r>
            <a:endParaRPr lang="en-GB" sz="11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module unload intel 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intelmpi</a:t>
            </a:r>
            <a:endParaRPr lang="en-GB" sz="11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... </a:t>
            </a:r>
          </a:p>
          <a:p>
            <a:r>
              <a:rPr lang="en-GB" sz="1100" b="1" dirty="0">
                <a:solidFill>
                  <a:srgbClr val="650061"/>
                </a:solidFill>
                <a:latin typeface="Courier-Bold" pitchFamily="2" charset="0"/>
              </a:rPr>
              <a:t>export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100" dirty="0">
                <a:solidFill>
                  <a:srgbClr val="0E6801"/>
                </a:solidFill>
                <a:latin typeface="Courier" pitchFamily="2" charset="0"/>
              </a:rPr>
              <a:t>LC_ALL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=en_US.UTF-8</a:t>
            </a:r>
          </a:p>
          <a:p>
            <a:r>
              <a:rPr lang="en-GB" sz="1100" b="1" dirty="0">
                <a:solidFill>
                  <a:srgbClr val="650061"/>
                </a:solidFill>
                <a:latin typeface="Courier-Bold" pitchFamily="2" charset="0"/>
              </a:rPr>
              <a:t>export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100" dirty="0">
                <a:solidFill>
                  <a:srgbClr val="0E6801"/>
                </a:solidFill>
                <a:latin typeface="Courier" pitchFamily="2" charset="0"/>
              </a:rPr>
              <a:t>FC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=mpif90</a:t>
            </a:r>
          </a:p>
          <a:p>
            <a:r>
              <a:rPr lang="en-GB" sz="1100" b="1" dirty="0">
                <a:solidFill>
                  <a:srgbClr val="650061"/>
                </a:solidFill>
                <a:latin typeface="Courier-Bold" pitchFamily="2" charset="0"/>
              </a:rPr>
              <a:t>export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100" dirty="0">
                <a:solidFill>
                  <a:srgbClr val="0E6801"/>
                </a:solidFill>
                <a:latin typeface="Courier" pitchFamily="2" charset="0"/>
              </a:rPr>
              <a:t>F77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=mpif90</a:t>
            </a:r>
          </a:p>
          <a:p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... </a:t>
            </a:r>
          </a:p>
          <a:p>
            <a:endParaRPr lang="en-GB" sz="1100" i="1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100" i="1" dirty="0">
                <a:solidFill>
                  <a:srgbClr val="535353"/>
                </a:solidFill>
                <a:latin typeface="Courier-Oblique" pitchFamily="2" charset="0"/>
              </a:rPr>
              <a:t># Set stack size to unlimited</a:t>
            </a:r>
          </a:p>
          <a:p>
            <a:r>
              <a:rPr lang="en-GB" sz="1100" b="1" dirty="0" err="1">
                <a:solidFill>
                  <a:srgbClr val="650061"/>
                </a:solidFill>
                <a:latin typeface="Courier-Bold" pitchFamily="2" charset="0"/>
              </a:rPr>
              <a:t>ulimit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100" dirty="0">
                <a:solidFill>
                  <a:srgbClr val="520026"/>
                </a:solidFill>
                <a:latin typeface="Courier" pitchFamily="2" charset="0"/>
              </a:rPr>
              <a:t>-s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 unlimited</a:t>
            </a:r>
          </a:p>
          <a:p>
            <a:endParaRPr lang="en-GB" sz="1100" i="1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100" i="1" dirty="0">
                <a:solidFill>
                  <a:srgbClr val="535353"/>
                </a:solidFill>
                <a:latin typeface="Courier-Oblique" pitchFamily="2" charset="0"/>
              </a:rPr>
              <a:t># 3...2...1...</a:t>
            </a:r>
            <a:r>
              <a:rPr lang="en-GB" sz="1100" i="1" dirty="0" err="1">
                <a:solidFill>
                  <a:srgbClr val="535353"/>
                </a:solidFill>
                <a:latin typeface="Courier-Oblique" pitchFamily="2" charset="0"/>
              </a:rPr>
              <a:t>Liftoff</a:t>
            </a:r>
            <a:r>
              <a:rPr lang="en-GB" sz="1100" i="1" dirty="0">
                <a:solidFill>
                  <a:srgbClr val="535353"/>
                </a:solidFill>
                <a:latin typeface="Courier-Oblique" pitchFamily="2" charset="0"/>
              </a:rPr>
              <a:t>!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 </a:t>
            </a:r>
          </a:p>
          <a:p>
            <a:r>
              <a:rPr lang="en-GB" sz="1100" b="1" dirty="0">
                <a:solidFill>
                  <a:srgbClr val="650061"/>
                </a:solidFill>
                <a:latin typeface="Courier-Bold" pitchFamily="2" charset="0"/>
              </a:rPr>
              <a:t>echo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 $</a:t>
            </a:r>
            <a:r>
              <a:rPr lang="en-GB" sz="1100" b="1" dirty="0">
                <a:solidFill>
                  <a:srgbClr val="650061"/>
                </a:solidFill>
                <a:latin typeface="Courier-Bold" pitchFamily="2" charset="0"/>
              </a:rPr>
              <a:t>(</a:t>
            </a:r>
            <a:r>
              <a:rPr lang="en-GB" sz="1100" b="1" dirty="0">
                <a:solidFill>
                  <a:srgbClr val="B200AA"/>
                </a:solidFill>
                <a:latin typeface="Courier-Bold" pitchFamily="2" charset="0"/>
              </a:rPr>
              <a:t>date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 +</a:t>
            </a:r>
            <a:r>
              <a:rPr lang="en-GB" sz="1100" dirty="0">
                <a:solidFill>
                  <a:srgbClr val="FB0007"/>
                </a:solidFill>
                <a:latin typeface="Courier" pitchFamily="2" charset="0"/>
              </a:rPr>
              <a:t>"%a %b  %e %T %Y"</a:t>
            </a:r>
            <a:r>
              <a:rPr lang="en-GB" sz="1100" b="1" dirty="0">
                <a:solidFill>
                  <a:srgbClr val="650061"/>
                </a:solidFill>
                <a:latin typeface="Courier-Bold" pitchFamily="2" charset="0"/>
              </a:rPr>
              <a:t>)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 : compute 1 1850-01-01T00:00:00 1233 - start </a:t>
            </a:r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&gt;&gt;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work</a:t>
            </a:r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ab0995</a:t>
            </a:r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a270152</a:t>
            </a:r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//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workshop_test</a:t>
            </a:r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log</a:t>
            </a:r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//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workshop_test_awiesm.log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 </a:t>
            </a:r>
          </a:p>
          <a:p>
            <a:endParaRPr lang="en-GB" sz="1100" b="1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100" b="1" dirty="0">
                <a:solidFill>
                  <a:srgbClr val="650061"/>
                </a:solidFill>
                <a:latin typeface="Courier-Bold" pitchFamily="2" charset="0"/>
              </a:rPr>
              <a:t>cd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work</a:t>
            </a:r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ab0995</a:t>
            </a:r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a270152</a:t>
            </a:r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//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workshop_test</a:t>
            </a:r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run_18500101-18501231</a:t>
            </a:r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work</a:t>
            </a:r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</a:p>
          <a:p>
            <a:endParaRPr lang="en-GB" sz="1100" b="1" dirty="0">
              <a:solidFill>
                <a:srgbClr val="000000"/>
              </a:solidFill>
              <a:latin typeface="Courier-Bold" pitchFamily="2" charset="0"/>
            </a:endParaRPr>
          </a:p>
          <a:p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time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srun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100" dirty="0">
                <a:solidFill>
                  <a:srgbClr val="520026"/>
                </a:solidFill>
                <a:latin typeface="Courier" pitchFamily="2" charset="0"/>
              </a:rPr>
              <a:t>-l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100" dirty="0">
                <a:solidFill>
                  <a:srgbClr val="520026"/>
                </a:solidFill>
                <a:latin typeface="Courier" pitchFamily="2" charset="0"/>
              </a:rPr>
              <a:t>--kill-on-bad-exit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=1 --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cpu_bind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=cores </a:t>
            </a:r>
            <a:r>
              <a:rPr lang="en-GB" sz="1100" dirty="0">
                <a:solidFill>
                  <a:srgbClr val="520026"/>
                </a:solidFill>
                <a:latin typeface="Courier" pitchFamily="2" charset="0"/>
              </a:rPr>
              <a:t>--multi-prog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hostfile_srun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 2</a:t>
            </a:r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&gt;&amp;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1 </a:t>
            </a:r>
            <a:r>
              <a:rPr lang="en-GB" sz="1100" b="1" dirty="0">
                <a:solidFill>
                  <a:srgbClr val="000000"/>
                </a:solidFill>
                <a:latin typeface="Courier-Bold" pitchFamily="2" charset="0"/>
              </a:rPr>
              <a:t>&amp;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 </a:t>
            </a:r>
          </a:p>
          <a:p>
            <a:endParaRPr lang="en-GB" sz="1100" i="1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...</a:t>
            </a:r>
            <a:endParaRPr lang="en-GB" sz="1100" i="1" dirty="0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42B2F9-CE22-91D1-63AB-1C38BBD8A4F6}"/>
              </a:ext>
            </a:extLst>
          </p:cNvPr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8194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Terminology – check mode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3640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7813"/>
            <a:ext cx="110207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>
                <a:solidFill>
                  <a:schemeClr val="accent2"/>
                </a:solidFill>
              </a:rPr>
              <a:t>esm_master</a:t>
            </a:r>
            <a:r>
              <a:rPr lang="en-GB" sz="2400" b="1" dirty="0">
                <a:solidFill>
                  <a:schemeClr val="accent2"/>
                </a:solidFill>
              </a:rPr>
              <a:t> </a:t>
            </a:r>
            <a:r>
              <a:rPr lang="en-GB" sz="2400" dirty="0"/>
              <a:t>and </a:t>
            </a:r>
            <a:r>
              <a:rPr lang="en-GB" sz="2400" b="1" dirty="0" err="1">
                <a:solidFill>
                  <a:schemeClr val="accent2"/>
                </a:solidFill>
              </a:rPr>
              <a:t>esm_runscripts</a:t>
            </a:r>
            <a:r>
              <a:rPr lang="en-GB" sz="2400" b="1" dirty="0">
                <a:solidFill>
                  <a:schemeClr val="accent2"/>
                </a:solidFill>
              </a:rPr>
              <a:t> </a:t>
            </a:r>
            <a:r>
              <a:rPr lang="en-GB" sz="2400" dirty="0"/>
              <a:t>can run in check mode by adding the </a:t>
            </a:r>
            <a:r>
              <a:rPr lang="en-GB" sz="2400" dirty="0">
                <a:solidFill>
                  <a:schemeClr val="accent2"/>
                </a:solidFill>
              </a:rPr>
              <a:t>--check</a:t>
            </a:r>
            <a:r>
              <a:rPr lang="en-GB" sz="2400" dirty="0"/>
              <a:t> or </a:t>
            </a:r>
            <a:r>
              <a:rPr lang="en-GB" sz="2400" dirty="0">
                <a:solidFill>
                  <a:schemeClr val="accent2"/>
                </a:solidFill>
              </a:rPr>
              <a:t>-c </a:t>
            </a:r>
            <a:r>
              <a:rPr lang="en-GB" sz="2400" dirty="0"/>
              <a:t>flags to the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r>
              <a:rPr lang="en-GB" sz="2400" dirty="0" err="1"/>
              <a:t>esm_master</a:t>
            </a:r>
            <a:r>
              <a:rPr lang="en-GB" sz="2400" dirty="0"/>
              <a:t> in check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Outputs the git commands and building commands</a:t>
            </a:r>
            <a:br>
              <a:rPr lang="en-GB" sz="2400" dirty="0"/>
            </a:br>
            <a:r>
              <a:rPr lang="en-GB" sz="2400" dirty="0"/>
              <a:t>but does not produce the </a:t>
            </a:r>
            <a:r>
              <a:rPr lang="en-GB" sz="2400" b="1" dirty="0">
                <a:solidFill>
                  <a:schemeClr val="accent2"/>
                </a:solidFill>
              </a:rPr>
              <a:t>comp-*.</a:t>
            </a:r>
            <a:r>
              <a:rPr lang="en-GB" sz="2400" b="1" dirty="0" err="1">
                <a:solidFill>
                  <a:schemeClr val="accent2"/>
                </a:solidFill>
              </a:rPr>
              <a:t>sh</a:t>
            </a:r>
            <a:r>
              <a:rPr lang="en-GB" sz="2400" b="1" dirty="0">
                <a:solidFill>
                  <a:schemeClr val="accent2"/>
                </a:solidFill>
              </a:rPr>
              <a:t> </a:t>
            </a:r>
            <a:r>
              <a:rPr lang="en-GB" sz="2400" dirty="0"/>
              <a:t>files</a:t>
            </a:r>
          </a:p>
          <a:p>
            <a:br>
              <a:rPr lang="en-GB" sz="2400" b="1" dirty="0">
                <a:solidFill>
                  <a:schemeClr val="accent2"/>
                </a:solidFill>
              </a:rPr>
            </a:br>
            <a:br>
              <a:rPr lang="en-GB" sz="2400" b="1" dirty="0">
                <a:solidFill>
                  <a:schemeClr val="accent2"/>
                </a:solidFill>
              </a:rPr>
            </a:br>
            <a:r>
              <a:rPr lang="en-GB" sz="2400" b="1" dirty="0" err="1">
                <a:solidFill>
                  <a:schemeClr val="accent2"/>
                </a:solidFill>
              </a:rPr>
              <a:t>esm_runscripts</a:t>
            </a:r>
            <a:r>
              <a:rPr lang="en-GB" sz="2400" dirty="0"/>
              <a:t> in check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Bakes the </a:t>
            </a:r>
            <a:r>
              <a:rPr lang="en-GB" sz="2400" dirty="0" err="1"/>
              <a:t>yaml</a:t>
            </a:r>
            <a:r>
              <a:rPr lang="en-GB" sz="2400" dirty="0"/>
              <a:t> information and produces the </a:t>
            </a:r>
            <a:r>
              <a:rPr lang="en-GB" sz="2400" b="1" dirty="0" err="1">
                <a:solidFill>
                  <a:schemeClr val="accent2"/>
                </a:solidFill>
              </a:rPr>
              <a:t>finished_config.yaml</a:t>
            </a:r>
            <a:endParaRPr lang="en-GB" sz="2400" b="1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Prepares the experiment folder (copies in input, forcing, binaries,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Produces the </a:t>
            </a:r>
            <a:r>
              <a:rPr lang="en-GB" sz="2400" b="1" dirty="0">
                <a:solidFill>
                  <a:schemeClr val="accent2"/>
                </a:solidFill>
              </a:rPr>
              <a:t>*.run </a:t>
            </a:r>
            <a:r>
              <a:rPr lang="en-GB" sz="2400" dirty="0"/>
              <a:t>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Does not </a:t>
            </a:r>
            <a:r>
              <a:rPr lang="en-GB" sz="2400" dirty="0"/>
              <a:t>submit the </a:t>
            </a:r>
            <a:r>
              <a:rPr lang="en-GB" sz="2400" b="1" dirty="0">
                <a:solidFill>
                  <a:srgbClr val="ED7D31"/>
                </a:solidFill>
              </a:rPr>
              <a:t>*.run </a:t>
            </a:r>
            <a:r>
              <a:rPr lang="en-GB" sz="2400" dirty="0"/>
              <a:t>script to </a:t>
            </a:r>
            <a:r>
              <a:rPr lang="en-GB" sz="2400" dirty="0" err="1">
                <a:solidFill>
                  <a:srgbClr val="ED7D31"/>
                </a:solidFill>
              </a:rPr>
              <a:t>sbatch</a:t>
            </a:r>
            <a:endParaRPr lang="en-GB" sz="2400" dirty="0">
              <a:solidFill>
                <a:srgbClr val="ED7D31"/>
              </a:solidFill>
            </a:endParaRPr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DAE2120B-BEC7-3ACB-B88D-C2829FED2CB0}"/>
              </a:ext>
            </a:extLst>
          </p:cNvPr>
          <p:cNvSpPr/>
          <p:nvPr/>
        </p:nvSpPr>
        <p:spPr>
          <a:xfrm rot="5400000">
            <a:off x="348693" y="44686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6">
            <a:extLst>
              <a:ext uri="{FF2B5EF4-FFF2-40B4-BE49-F238E27FC236}">
                <a16:creationId xmlns:a16="http://schemas.microsoft.com/office/drawing/2014/main" id="{0F915FD4-513F-D900-223B-A02B8A66CC99}"/>
              </a:ext>
            </a:extLst>
          </p:cNvPr>
          <p:cNvSpPr/>
          <p:nvPr/>
        </p:nvSpPr>
        <p:spPr>
          <a:xfrm rot="5400000">
            <a:off x="348693" y="263745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A6FAC-A169-9EBB-D646-613DD18E5375}"/>
              </a:ext>
            </a:extLst>
          </p:cNvPr>
          <p:cNvSpPr txBox="1"/>
          <p:nvPr/>
        </p:nvSpPr>
        <p:spPr>
          <a:xfrm rot="20700000">
            <a:off x="7262473" y="3075056"/>
            <a:ext cx="341225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To be changed in the future to it </a:t>
            </a:r>
            <a:r>
              <a:rPr lang="en-GB" sz="2000" dirty="0" err="1"/>
              <a:t>procudes</a:t>
            </a:r>
            <a:r>
              <a:rPr lang="en-GB" sz="2000" dirty="0"/>
              <a:t> </a:t>
            </a:r>
            <a:r>
              <a:rPr lang="en-GB" sz="2000" b="1" dirty="0"/>
              <a:t>comp-*.</a:t>
            </a:r>
            <a:r>
              <a:rPr lang="en-GB" sz="2000" b="1" dirty="0" err="1"/>
              <a:t>sh</a:t>
            </a:r>
            <a:r>
              <a:rPr lang="en-GB" sz="2000" dirty="0"/>
              <a:t> files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dirty="0"/>
              <a:t>11 / 12</a:t>
            </a:r>
          </a:p>
        </p:txBody>
      </p:sp>
    </p:spTree>
    <p:extLst>
      <p:ext uri="{BB962C8B-B14F-4D97-AF65-F5344CB8AC3E}">
        <p14:creationId xmlns:p14="http://schemas.microsoft.com/office/powerpoint/2010/main" val="319414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Terminology – models and components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3640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7813"/>
            <a:ext cx="110207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FESOM-2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AWI’s ocean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Finite Volume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Unestructure</a:t>
            </a:r>
            <a:r>
              <a:rPr lang="en-GB" sz="2400" dirty="0"/>
              <a:t> mesh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r>
              <a:rPr lang="en-GB" sz="2400" b="1" dirty="0"/>
              <a:t>AWI-ESM-2.1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ECHAM6 + FESOM-2.1 with OASIS3MCT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Dynamic vegetation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+ </a:t>
            </a:r>
            <a:r>
              <a:rPr lang="en-GB" sz="2400" dirty="0" err="1"/>
              <a:t>REcoM</a:t>
            </a:r>
            <a:r>
              <a:rPr lang="en-GB" sz="2400" dirty="0"/>
              <a:t> (biogeochemistry) + PISM (WIP, offline coupled)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r>
              <a:rPr lang="en-GB" sz="2400" b="1" dirty="0"/>
              <a:t>VILMA-PISM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Offline coupling through ESM-Tools workflow manager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10" name="Isosceles Triangle 6">
            <a:extLst>
              <a:ext uri="{FF2B5EF4-FFF2-40B4-BE49-F238E27FC236}">
                <a16:creationId xmlns:a16="http://schemas.microsoft.com/office/drawing/2014/main" id="{0F915FD4-513F-D900-223B-A02B8A66CC99}"/>
              </a:ext>
            </a:extLst>
          </p:cNvPr>
          <p:cNvSpPr/>
          <p:nvPr/>
        </p:nvSpPr>
        <p:spPr>
          <a:xfrm rot="5400000">
            <a:off x="348693" y="334458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dirty="0"/>
              <a:t>12 / 12</a:t>
            </a:r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9D6FAB48-F285-48BA-584F-2A4724693AAB}"/>
              </a:ext>
            </a:extLst>
          </p:cNvPr>
          <p:cNvSpPr/>
          <p:nvPr/>
        </p:nvSpPr>
        <p:spPr>
          <a:xfrm rot="5400000">
            <a:off x="501093" y="5155833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8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</a:t>
            </a:r>
            <a:r>
              <a:rPr lang="en-GB" sz="4800" b="1"/>
              <a:t>Terminology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220105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2132460"/>
            <a:ext cx="983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Through out this workshop we will be using ESM-Tools-specific terms that you’ll need to be familiar with. Those terms are defined in this power point. </a:t>
            </a:r>
          </a:p>
        </p:txBody>
      </p:sp>
      <p:sp>
        <p:nvSpPr>
          <p:cNvPr id="13" name="Isosceles Triangle 6">
            <a:extLst>
              <a:ext uri="{FF2B5EF4-FFF2-40B4-BE49-F238E27FC236}">
                <a16:creationId xmlns:a16="http://schemas.microsoft.com/office/drawing/2014/main" id="{466AFAFB-23EF-2AE3-96E6-3C2FB92CD07F}"/>
              </a:ext>
            </a:extLst>
          </p:cNvPr>
          <p:cNvSpPr/>
          <p:nvPr/>
        </p:nvSpPr>
        <p:spPr>
          <a:xfrm rot="5400000">
            <a:off x="348693" y="3831125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44E65F-1A80-D99D-C750-8C24F228A285}"/>
              </a:ext>
            </a:extLst>
          </p:cNvPr>
          <p:cNvSpPr txBox="1"/>
          <p:nvPr/>
        </p:nvSpPr>
        <p:spPr>
          <a:xfrm>
            <a:off x="1061012" y="3762531"/>
            <a:ext cx="983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You’ll see those terms in the other slides coloured in </a:t>
            </a:r>
            <a:r>
              <a:rPr lang="en-GB" sz="2400" dirty="0">
                <a:solidFill>
                  <a:srgbClr val="ED7D31"/>
                </a:solidFill>
              </a:rPr>
              <a:t>orange</a:t>
            </a:r>
          </a:p>
        </p:txBody>
      </p:sp>
      <p:sp>
        <p:nvSpPr>
          <p:cNvPr id="8" name="Oval 7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4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dirty="0"/>
              <a:t>02 / 12</a:t>
            </a:r>
          </a:p>
        </p:txBody>
      </p:sp>
    </p:spTree>
    <p:extLst>
      <p:ext uri="{BB962C8B-B14F-4D97-AF65-F5344CB8AC3E}">
        <p14:creationId xmlns:p14="http://schemas.microsoft.com/office/powerpoint/2010/main" val="359027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dirty="0"/>
              <a:t>03 /12</a:t>
            </a:r>
          </a:p>
        </p:txBody>
      </p:sp>
      <p:grpSp>
        <p:nvGrpSpPr>
          <p:cNvPr id="1025" name="Group 1024"/>
          <p:cNvGrpSpPr/>
          <p:nvPr/>
        </p:nvGrpSpPr>
        <p:grpSpPr>
          <a:xfrm>
            <a:off x="374243" y="2003899"/>
            <a:ext cx="6965004" cy="4685933"/>
            <a:chOff x="276966" y="1305320"/>
            <a:chExt cx="6965004" cy="4685933"/>
          </a:xfrm>
        </p:grpSpPr>
        <p:sp>
          <p:nvSpPr>
            <p:cNvPr id="2" name="Rectangle 1"/>
            <p:cNvSpPr/>
            <p:nvPr/>
          </p:nvSpPr>
          <p:spPr>
            <a:xfrm>
              <a:off x="276966" y="1305320"/>
              <a:ext cx="6965004" cy="4685933"/>
            </a:xfrm>
            <a:prstGeom prst="rect">
              <a:avLst/>
            </a:prstGeom>
            <a:noFill/>
            <a:ln>
              <a:solidFill>
                <a:srgbClr val="939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59730" y="1580909"/>
              <a:ext cx="6584401" cy="4075378"/>
              <a:chOff x="537551" y="1999198"/>
              <a:chExt cx="6584401" cy="4075378"/>
            </a:xfrm>
          </p:grpSpPr>
          <p:sp>
            <p:nvSpPr>
              <p:cNvPr id="4" name="Flowchart: Document 3"/>
              <p:cNvSpPr/>
              <p:nvPr/>
            </p:nvSpPr>
            <p:spPr>
              <a:xfrm>
                <a:off x="613194" y="2663848"/>
                <a:ext cx="1212630" cy="477094"/>
              </a:xfrm>
              <a:prstGeom prst="flowChartDocument">
                <a:avLst/>
              </a:prstGeom>
              <a:solidFill>
                <a:schemeClr val="bg1">
                  <a:alpha val="64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tr-TR" sz="10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machine.yaml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118609" y="1999198"/>
                <a:ext cx="8093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b="1">
                    <a:solidFill>
                      <a:srgbClr val="00B0F0"/>
                    </a:solidFill>
                  </a:rPr>
                  <a:t>Order of </a:t>
                </a:r>
              </a:p>
              <a:p>
                <a:r>
                  <a:rPr lang="tr-TR" sz="1200" b="1">
                    <a:solidFill>
                      <a:srgbClr val="00B0F0"/>
                    </a:solidFill>
                  </a:rPr>
                  <a:t>Execution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243570" y="1999198"/>
                <a:ext cx="8783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b="1">
                    <a:solidFill>
                      <a:srgbClr val="00B0F0"/>
                    </a:solidFill>
                  </a:rPr>
                  <a:t>Defined by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7551" y="1999198"/>
                <a:ext cx="8226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b="1">
                    <a:solidFill>
                      <a:srgbClr val="00B0F0"/>
                    </a:solidFill>
                  </a:rPr>
                  <a:t>File Name</a:t>
                </a:r>
              </a:p>
            </p:txBody>
          </p:sp>
          <p:sp>
            <p:nvSpPr>
              <p:cNvPr id="8" name="Down Arrow 7"/>
              <p:cNvSpPr/>
              <p:nvPr/>
            </p:nvSpPr>
            <p:spPr>
              <a:xfrm>
                <a:off x="2191761" y="2846915"/>
                <a:ext cx="289606" cy="2852845"/>
              </a:xfrm>
              <a:prstGeom prst="downArrow">
                <a:avLst/>
              </a:prstGeom>
              <a:gradFill flip="none" rotWithShape="1">
                <a:gsLst>
                  <a:gs pos="40000">
                    <a:schemeClr val="accent3">
                      <a:lumMod val="0"/>
                      <a:lumOff val="100000"/>
                    </a:schemeClr>
                  </a:gs>
                  <a:gs pos="55000">
                    <a:schemeClr val="accent3">
                      <a:lumMod val="0"/>
                      <a:lumOff val="100000"/>
                    </a:schemeClr>
                  </a:gs>
                  <a:gs pos="100000">
                    <a:srgbClr val="00B0F0"/>
                  </a:gs>
                </a:gsLst>
                <a:path path="circle">
                  <a:fillToRect l="50000" t="-80000" r="50000" b="180000"/>
                </a:path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r-TR" sz="1200"/>
              </a:p>
            </p:txBody>
          </p:sp>
          <p:sp>
            <p:nvSpPr>
              <p:cNvPr id="9" name="Flowchart: Document 8"/>
              <p:cNvSpPr/>
              <p:nvPr/>
            </p:nvSpPr>
            <p:spPr>
              <a:xfrm>
                <a:off x="613194" y="3641726"/>
                <a:ext cx="1191536" cy="477094"/>
              </a:xfrm>
              <a:prstGeom prst="flowChartDocument">
                <a:avLst/>
              </a:prstGeom>
              <a:solidFill>
                <a:srgbClr val="F9FD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tr-TR" sz="10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model.yaml</a:t>
                </a:r>
                <a:endParaRPr lang="tr-TR" sz="1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Flowchart: Document 9"/>
              <p:cNvSpPr/>
              <p:nvPr/>
            </p:nvSpPr>
            <p:spPr>
              <a:xfrm>
                <a:off x="613194" y="4619604"/>
                <a:ext cx="1191536" cy="477094"/>
              </a:xfrm>
              <a:prstGeom prst="flowChartDocument">
                <a:avLst/>
              </a:prstGeom>
              <a:solidFill>
                <a:srgbClr val="BDEBFB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tr-TR" sz="10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setup.yaml</a:t>
                </a:r>
                <a:endParaRPr lang="tr-TR" sz="1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Flowchart: Document 10"/>
              <p:cNvSpPr/>
              <p:nvPr/>
            </p:nvSpPr>
            <p:spPr>
              <a:xfrm>
                <a:off x="613194" y="5597482"/>
                <a:ext cx="1191536" cy="477094"/>
              </a:xfrm>
              <a:prstGeom prst="flowChartDocument">
                <a:avLst/>
              </a:prstGeom>
              <a:solidFill>
                <a:srgbClr val="00B0F0">
                  <a:alpha val="64000"/>
                </a:srgb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tr-TR" sz="9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runscript.yaml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277195" y="5528289"/>
                <a:ext cx="43794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050"/>
                  <a:t>User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277195" y="2654063"/>
                <a:ext cx="7841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050"/>
                  <a:t>ESM-Tools</a:t>
                </a:r>
              </a:p>
            </p:txBody>
          </p:sp>
          <p:cxnSp>
            <p:nvCxnSpPr>
              <p:cNvPr id="15" name="Straight Arrow Connector 14"/>
              <p:cNvCxnSpPr>
                <a:stCxn id="4" idx="2"/>
                <a:endCxn id="9" idx="0"/>
              </p:cNvCxnSpPr>
              <p:nvPr/>
            </p:nvCxnSpPr>
            <p:spPr>
              <a:xfrm flipH="1">
                <a:off x="1208962" y="3109401"/>
                <a:ext cx="10547" cy="53232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9" idx="2"/>
                <a:endCxn id="10" idx="0"/>
              </p:cNvCxnSpPr>
              <p:nvPr/>
            </p:nvCxnSpPr>
            <p:spPr>
              <a:xfrm>
                <a:off x="1208962" y="4087279"/>
                <a:ext cx="0" cy="53232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10" idx="2"/>
                <a:endCxn id="11" idx="0"/>
              </p:cNvCxnSpPr>
              <p:nvPr/>
            </p:nvCxnSpPr>
            <p:spPr>
              <a:xfrm>
                <a:off x="1208962" y="5065157"/>
                <a:ext cx="0" cy="53232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4106720" y="1999198"/>
                <a:ext cx="7289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b="1">
                    <a:solidFill>
                      <a:srgbClr val="00B0F0"/>
                    </a:solidFill>
                  </a:rPr>
                  <a:t>Location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019463" y="1999198"/>
                <a:ext cx="921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b="1">
                    <a:solidFill>
                      <a:srgbClr val="00B0F0"/>
                    </a:solidFill>
                  </a:rPr>
                  <a:t>Precedence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58709" y="2565510"/>
                <a:ext cx="4315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050"/>
                  <a:t>First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130418" y="5812966"/>
                <a:ext cx="4122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050"/>
                  <a:t>Last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85309" y="2565510"/>
                <a:ext cx="5902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050"/>
                  <a:t>Lowest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172485" y="5812966"/>
                <a:ext cx="61587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050"/>
                  <a:t>Highest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06720" y="2654064"/>
                <a:ext cx="201850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000">
                    <a:latin typeface="Consolas" panose="020B0609020204030204" pitchFamily="49" charset="0"/>
                  </a:rPr>
                  <a:t>esm_tools/configs/machines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106720" y="3574133"/>
                <a:ext cx="2159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000" dirty="0" err="1">
                    <a:latin typeface="Consolas" panose="020B0609020204030204" pitchFamily="49" charset="0"/>
                  </a:rPr>
                  <a:t>esm_tools</a:t>
                </a:r>
                <a:r>
                  <a:rPr lang="tr-TR" sz="1000" dirty="0">
                    <a:latin typeface="Consolas" panose="020B0609020204030204" pitchFamily="49" charset="0"/>
                  </a:rPr>
                  <a:t>/</a:t>
                </a:r>
                <a:r>
                  <a:rPr lang="tr-TR" sz="1000" dirty="0" err="1">
                    <a:latin typeface="Consolas" panose="020B0609020204030204" pitchFamily="49" charset="0"/>
                  </a:rPr>
                  <a:t>configs</a:t>
                </a:r>
                <a:r>
                  <a:rPr lang="tr-TR" sz="1000" dirty="0">
                    <a:latin typeface="Consolas" panose="020B0609020204030204" pitchFamily="49" charset="0"/>
                  </a:rPr>
                  <a:t>/</a:t>
                </a:r>
                <a:r>
                  <a:rPr lang="tr-TR" sz="1000" dirty="0" err="1">
                    <a:latin typeface="Consolas" panose="020B0609020204030204" pitchFamily="49" charset="0"/>
                  </a:rPr>
                  <a:t>components</a:t>
                </a:r>
                <a:endParaRPr lang="tr-TR" sz="1000" dirty="0">
                  <a:latin typeface="Consolas" panose="020B0609020204030204" pitchFamily="49" charset="0"/>
                </a:endParaRPr>
              </a:p>
              <a:p>
                <a:endParaRPr lang="tr-TR" sz="8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106720" y="4576425"/>
                <a:ext cx="2364750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000" dirty="0" err="1">
                    <a:latin typeface="Consolas" panose="020B0609020204030204" pitchFamily="49" charset="0"/>
                  </a:rPr>
                  <a:t>esm_tools</a:t>
                </a:r>
                <a:r>
                  <a:rPr lang="tr-TR" sz="1000" dirty="0">
                    <a:latin typeface="Consolas" panose="020B0609020204030204" pitchFamily="49" charset="0"/>
                  </a:rPr>
                  <a:t>/</a:t>
                </a:r>
                <a:r>
                  <a:rPr lang="tr-TR" sz="1000" dirty="0" err="1">
                    <a:latin typeface="Consolas" panose="020B0609020204030204" pitchFamily="49" charset="0"/>
                  </a:rPr>
                  <a:t>configs</a:t>
                </a:r>
                <a:r>
                  <a:rPr lang="tr-TR" sz="1000" dirty="0">
                    <a:latin typeface="Consolas" panose="020B0609020204030204" pitchFamily="49" charset="0"/>
                  </a:rPr>
                  <a:t>/</a:t>
                </a:r>
                <a:r>
                  <a:rPr lang="tr-TR" sz="1000" dirty="0" err="1">
                    <a:latin typeface="Consolas" panose="020B0609020204030204" pitchFamily="49" charset="0"/>
                  </a:rPr>
                  <a:t>setup</a:t>
                </a:r>
                <a:endParaRPr lang="tr-TR" sz="1000" dirty="0">
                  <a:latin typeface="Consolas" panose="020B0609020204030204" pitchFamily="49" charset="0"/>
                </a:endParaRPr>
              </a:p>
              <a:p>
                <a:endParaRPr lang="tr-TR" sz="1000" dirty="0">
                  <a:latin typeface="Consolas" panose="020B0609020204030204" pitchFamily="49" charset="0"/>
                </a:endParaRPr>
              </a:p>
              <a:p>
                <a:r>
                  <a:rPr lang="tr-TR" sz="900" dirty="0">
                    <a:latin typeface="Consolas" panose="020B0609020204030204" pitchFamily="49" charset="0"/>
                  </a:rPr>
                  <a:t>(</a:t>
                </a:r>
                <a:r>
                  <a:rPr lang="tr-TR" sz="900" dirty="0" err="1">
                    <a:latin typeface="Consolas" panose="020B0609020204030204" pitchFamily="49" charset="0"/>
                  </a:rPr>
                  <a:t>Note</a:t>
                </a:r>
                <a:r>
                  <a:rPr lang="tr-TR" sz="900" dirty="0">
                    <a:latin typeface="Consolas" panose="020B0609020204030204" pitchFamily="49" charset="0"/>
                  </a:rPr>
                  <a:t>: </a:t>
                </a:r>
                <a:r>
                  <a:rPr lang="tr-TR" sz="900" dirty="0" err="1">
                    <a:latin typeface="Consolas" panose="020B0609020204030204" pitchFamily="49" charset="0"/>
                  </a:rPr>
                  <a:t>when</a:t>
                </a:r>
                <a:r>
                  <a:rPr lang="tr-TR" sz="900" dirty="0">
                    <a:latin typeface="Consolas" panose="020B0609020204030204" pitchFamily="49" charset="0"/>
                  </a:rPr>
                  <a:t> </a:t>
                </a:r>
                <a:r>
                  <a:rPr lang="tr-TR" sz="900" dirty="0" err="1">
                    <a:latin typeface="Consolas" panose="020B0609020204030204" pitchFamily="49" charset="0"/>
                  </a:rPr>
                  <a:t>using</a:t>
                </a:r>
                <a:r>
                  <a:rPr lang="tr-TR" sz="900" dirty="0">
                    <a:latin typeface="Consolas" panose="020B0609020204030204" pitchFamily="49" charset="0"/>
                  </a:rPr>
                  <a:t> a </a:t>
                </a:r>
                <a:r>
                  <a:rPr lang="tr-TR" sz="900" dirty="0" err="1">
                    <a:latin typeface="Consolas" panose="020B0609020204030204" pitchFamily="49" charset="0"/>
                  </a:rPr>
                  <a:t>coupled</a:t>
                </a:r>
                <a:r>
                  <a:rPr lang="tr-TR" sz="900" dirty="0">
                    <a:latin typeface="Consolas" panose="020B0609020204030204" pitchFamily="49" charset="0"/>
                  </a:rPr>
                  <a:t> </a:t>
                </a:r>
                <a:r>
                  <a:rPr lang="tr-TR" sz="900" dirty="0" err="1">
                    <a:latin typeface="Consolas" panose="020B0609020204030204" pitchFamily="49" charset="0"/>
                  </a:rPr>
                  <a:t>setup</a:t>
                </a:r>
                <a:r>
                  <a:rPr lang="tr-TR" sz="900" dirty="0">
                    <a:latin typeface="Consolas" panose="020B0609020204030204" pitchFamily="49" charset="0"/>
                  </a:rPr>
                  <a:t>)</a:t>
                </a:r>
              </a:p>
              <a:p>
                <a:endParaRPr lang="tr-TR" sz="1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120075" y="5528289"/>
                <a:ext cx="17363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000">
                    <a:latin typeface="Consolas" panose="020B0609020204030204" pitchFamily="49" charset="0"/>
                  </a:rPr>
                  <a:t>user defined directory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277195" y="3574132"/>
                <a:ext cx="7841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050"/>
                  <a:t>ESM-Tools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277195" y="4567286"/>
                <a:ext cx="7841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050"/>
                  <a:t>ESM-Tools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613194" y="2470871"/>
                <a:ext cx="6448190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Down Arrow 30"/>
              <p:cNvSpPr/>
              <p:nvPr/>
            </p:nvSpPr>
            <p:spPr>
              <a:xfrm>
                <a:off x="3310691" y="2846915"/>
                <a:ext cx="289606" cy="2852845"/>
              </a:xfrm>
              <a:prstGeom prst="downArrow">
                <a:avLst/>
              </a:prstGeom>
              <a:gradFill flip="none" rotWithShape="1">
                <a:gsLst>
                  <a:gs pos="40000">
                    <a:schemeClr val="accent3">
                      <a:lumMod val="0"/>
                      <a:lumOff val="100000"/>
                    </a:schemeClr>
                  </a:gs>
                  <a:gs pos="55000">
                    <a:schemeClr val="accent3">
                      <a:lumMod val="0"/>
                      <a:lumOff val="100000"/>
                    </a:schemeClr>
                  </a:gs>
                  <a:gs pos="100000">
                    <a:srgbClr val="00B0F0"/>
                  </a:gs>
                </a:gsLst>
                <a:path path="circle">
                  <a:fillToRect l="50000" t="-80000" r="50000" b="180000"/>
                </a:path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r-TR" sz="1200"/>
              </a:p>
            </p:txBody>
          </p:sp>
        </p:grpSp>
      </p:grpSp>
      <p:pic>
        <p:nvPicPr>
          <p:cNvPr id="1026" name="Picture 2" descr="ESM-Tools configuration files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160" y="2003899"/>
            <a:ext cx="2762250" cy="36576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YAML Hierarchy</a:t>
            </a:r>
          </a:p>
        </p:txBody>
      </p:sp>
      <p:sp>
        <p:nvSpPr>
          <p:cNvPr id="36" name="Oval 35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4</a:t>
            </a:r>
          </a:p>
        </p:txBody>
      </p:sp>
      <p:pic>
        <p:nvPicPr>
          <p:cNvPr id="1027" name="Picture 10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313" y="259618"/>
            <a:ext cx="548701" cy="77713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70877" y="1272355"/>
            <a:ext cx="9713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dirty="0"/>
              <a:t>YAML </a:t>
            </a:r>
            <a:r>
              <a:rPr lang="tr-TR" dirty="0" err="1"/>
              <a:t>files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always</a:t>
            </a:r>
            <a:r>
              <a:rPr lang="tr-TR" dirty="0"/>
              <a:t> </a:t>
            </a:r>
            <a:r>
              <a:rPr lang="tr-TR" dirty="0" err="1"/>
              <a:t>inherited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general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specific</a:t>
            </a:r>
            <a:r>
              <a:rPr lang="tr-TR" dirty="0"/>
              <a:t>. </a:t>
            </a:r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wins</a:t>
            </a:r>
            <a:r>
              <a:rPr lang="tr-TR" dirty="0"/>
              <a:t> (</a:t>
            </a:r>
            <a:r>
              <a:rPr lang="tr-TR" dirty="0" err="1"/>
              <a:t>eg</a:t>
            </a:r>
            <a:r>
              <a:rPr lang="tr-TR" dirty="0"/>
              <a:t>.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runscript</a:t>
            </a:r>
            <a:r>
              <a:rPr lang="tr-TR" dirty="0"/>
              <a:t>).</a:t>
            </a:r>
          </a:p>
        </p:txBody>
      </p:sp>
      <p:sp>
        <p:nvSpPr>
          <p:cNvPr id="41" name="Isosceles Triangle 40"/>
          <p:cNvSpPr/>
          <p:nvPr/>
        </p:nvSpPr>
        <p:spPr>
          <a:xfrm rot="5400000">
            <a:off x="354802" y="1516540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148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5400000">
            <a:off x="348693" y="17017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633185"/>
            <a:ext cx="110207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</a:t>
            </a:r>
            <a:r>
              <a:rPr lang="en-GB" sz="2400" dirty="0" err="1"/>
              <a:t>yaml</a:t>
            </a:r>
            <a:r>
              <a:rPr lang="en-GB" sz="2400" dirty="0"/>
              <a:t> files that contain the </a:t>
            </a:r>
            <a:r>
              <a:rPr lang="en-GB" sz="2400" b="1" dirty="0">
                <a:solidFill>
                  <a:srgbClr val="31ACE6"/>
                </a:solidFill>
              </a:rPr>
              <a:t>default configurations</a:t>
            </a:r>
            <a:r>
              <a:rPr lang="en-GB" sz="2400" dirty="0"/>
              <a:t> for HPCs, models, coupled systems, job schedulers (SLURM, PBS), default ESM-Tools recipes, …</a:t>
            </a:r>
          </a:p>
          <a:p>
            <a:endParaRPr lang="en-GB" sz="2400" dirty="0"/>
          </a:p>
          <a:p>
            <a:r>
              <a:rPr lang="en-GB" dirty="0" err="1">
                <a:latin typeface="Monaco" pitchFamily="2" charset="77"/>
              </a:rPr>
              <a:t>esm_tools</a:t>
            </a:r>
            <a:r>
              <a:rPr lang="en-GB" dirty="0">
                <a:latin typeface="Monaco" pitchFamily="2" charset="77"/>
              </a:rPr>
              <a:t>/configs/</a:t>
            </a:r>
            <a:endParaRPr lang="en-GB" sz="2400" dirty="0">
              <a:latin typeface="Monaco" pitchFamily="2" charset="77"/>
            </a:endParaRPr>
          </a:p>
          <a:p>
            <a:r>
              <a:rPr lang="en-GB" sz="2400" dirty="0"/>
              <a:t>	</a:t>
            </a:r>
            <a:r>
              <a:rPr lang="en-GB" sz="2000" b="1" dirty="0">
                <a:solidFill>
                  <a:srgbClr val="31ACE6"/>
                </a:solidFill>
                <a:latin typeface="Monaco" pitchFamily="2" charset="77"/>
              </a:rPr>
              <a:t>components</a:t>
            </a:r>
            <a:r>
              <a:rPr lang="en-GB" sz="2400" dirty="0"/>
              <a:t>    		Stand-alone model, couplers, I/O libraries configurations</a:t>
            </a:r>
          </a:p>
          <a:p>
            <a:r>
              <a:rPr lang="en-GB" sz="2400" dirty="0"/>
              <a:t>	</a:t>
            </a:r>
            <a:r>
              <a:rPr lang="en-GB" sz="2000" b="1" dirty="0">
                <a:solidFill>
                  <a:srgbClr val="31ACE6"/>
                </a:solidFill>
                <a:latin typeface="Monaco" pitchFamily="2" charset="77"/>
              </a:rPr>
              <a:t>setups</a:t>
            </a:r>
            <a:r>
              <a:rPr lang="en-GB" sz="2400" dirty="0"/>
              <a:t> 		Coupled system default configurations</a:t>
            </a:r>
          </a:p>
          <a:p>
            <a:r>
              <a:rPr lang="en-GB" sz="2400" dirty="0"/>
              <a:t>	</a:t>
            </a:r>
            <a:r>
              <a:rPr lang="en-GB" sz="2000" b="1" dirty="0">
                <a:solidFill>
                  <a:srgbClr val="31ACE6"/>
                </a:solidFill>
                <a:latin typeface="Monaco" pitchFamily="2" charset="77"/>
              </a:rPr>
              <a:t>machines</a:t>
            </a:r>
            <a:r>
              <a:rPr lang="en-GB" sz="2400" dirty="0"/>
              <a:t>		HPC default configurations</a:t>
            </a:r>
          </a:p>
          <a:p>
            <a:r>
              <a:rPr lang="en-GB" sz="2400" dirty="0"/>
              <a:t>	</a:t>
            </a:r>
            <a:r>
              <a:rPr lang="en-GB" sz="2000" dirty="0">
                <a:latin typeface="Monaco" pitchFamily="2" charset="77"/>
              </a:rPr>
              <a:t>coupling</a:t>
            </a:r>
            <a:r>
              <a:rPr lang="en-GB" sz="2400" dirty="0"/>
              <a:t>		Source code branch information for coupled system</a:t>
            </a:r>
          </a:p>
          <a:p>
            <a:r>
              <a:rPr lang="en-GB" sz="2400" dirty="0"/>
              <a:t>				stored here, only for use in ESM-Master (to be removed in</a:t>
            </a:r>
          </a:p>
          <a:p>
            <a:r>
              <a:rPr lang="en-GB" sz="2400" dirty="0"/>
              <a:t>				the future)</a:t>
            </a:r>
          </a:p>
          <a:p>
            <a:r>
              <a:rPr lang="en-GB" sz="2400" dirty="0"/>
              <a:t>	</a:t>
            </a:r>
            <a:r>
              <a:rPr lang="en-GB" sz="2000" dirty="0">
                <a:latin typeface="Monaco" pitchFamily="2" charset="77"/>
              </a:rPr>
              <a:t>default</a:t>
            </a:r>
            <a:r>
              <a:rPr lang="en-GB" sz="2400" dirty="0"/>
              <a:t> 		ESM-Tools default configurations</a:t>
            </a:r>
          </a:p>
          <a:p>
            <a:r>
              <a:rPr lang="en-GB" sz="2400" dirty="0"/>
              <a:t>	</a:t>
            </a:r>
            <a:r>
              <a:rPr lang="en-GB" sz="2000" dirty="0" err="1">
                <a:latin typeface="Monaco" pitchFamily="2" charset="77"/>
              </a:rPr>
              <a:t>esm_software</a:t>
            </a:r>
            <a:r>
              <a:rPr lang="en-GB" sz="2000" dirty="0">
                <a:latin typeface="Monaco" pitchFamily="2" charset="77"/>
              </a:rPr>
              <a:t> </a:t>
            </a:r>
            <a:r>
              <a:rPr lang="en-GB" sz="2400" dirty="0"/>
              <a:t>	Recipes and defaults for ESM-</a:t>
            </a:r>
            <a:r>
              <a:rPr lang="en-GB" sz="2400" dirty="0" err="1"/>
              <a:t>Runscripts</a:t>
            </a:r>
            <a:r>
              <a:rPr lang="en-GB" sz="2400" dirty="0"/>
              <a:t> and ESM-Master</a:t>
            </a:r>
          </a:p>
          <a:p>
            <a:r>
              <a:rPr lang="en-GB" sz="2400" dirty="0"/>
              <a:t>	</a:t>
            </a:r>
            <a:r>
              <a:rPr lang="en-GB" sz="2000" dirty="0" err="1">
                <a:latin typeface="Monaco" pitchFamily="2" charset="77"/>
              </a:rPr>
              <a:t>other_software</a:t>
            </a:r>
            <a:r>
              <a:rPr lang="en-GB" sz="2400" dirty="0"/>
              <a:t>	Job schedulers and other external software configurations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DD4F72-F1EA-8164-8C63-432B84D4C299}"/>
              </a:ext>
            </a:extLst>
          </p:cNvPr>
          <p:cNvCxnSpPr>
            <a:cxnSpLocks/>
          </p:cNvCxnSpPr>
          <p:nvPr/>
        </p:nvCxnSpPr>
        <p:spPr>
          <a:xfrm>
            <a:off x="1692612" y="3073940"/>
            <a:ext cx="0" cy="31128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9A3A2D-0B8D-57FA-64CE-8BBBFCCAD355}"/>
              </a:ext>
            </a:extLst>
          </p:cNvPr>
          <p:cNvCxnSpPr>
            <a:cxnSpLocks/>
          </p:cNvCxnSpPr>
          <p:nvPr/>
        </p:nvCxnSpPr>
        <p:spPr>
          <a:xfrm>
            <a:off x="1692612" y="3249038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C42A5F-ADA5-250D-FFA8-C87E2EE8B25A}"/>
              </a:ext>
            </a:extLst>
          </p:cNvPr>
          <p:cNvCxnSpPr>
            <a:cxnSpLocks/>
          </p:cNvCxnSpPr>
          <p:nvPr/>
        </p:nvCxnSpPr>
        <p:spPr>
          <a:xfrm>
            <a:off x="1692612" y="3625174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3A7EF1-B52F-DE2A-FE0E-C21D4F6BA98E}"/>
              </a:ext>
            </a:extLst>
          </p:cNvPr>
          <p:cNvCxnSpPr>
            <a:cxnSpLocks/>
          </p:cNvCxnSpPr>
          <p:nvPr/>
        </p:nvCxnSpPr>
        <p:spPr>
          <a:xfrm>
            <a:off x="1692612" y="3994825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76FA31-5F63-1B5E-895F-DE4EAFA0C9CB}"/>
              </a:ext>
            </a:extLst>
          </p:cNvPr>
          <p:cNvCxnSpPr>
            <a:cxnSpLocks/>
          </p:cNvCxnSpPr>
          <p:nvPr/>
        </p:nvCxnSpPr>
        <p:spPr>
          <a:xfrm>
            <a:off x="1692612" y="4374204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3C1416-66F9-7524-BC1D-E8DF3911127C}"/>
              </a:ext>
            </a:extLst>
          </p:cNvPr>
          <p:cNvCxnSpPr>
            <a:cxnSpLocks/>
          </p:cNvCxnSpPr>
          <p:nvPr/>
        </p:nvCxnSpPr>
        <p:spPr>
          <a:xfrm>
            <a:off x="1692612" y="5453974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2685E7-AD87-60FB-D340-E762616C85D2}"/>
              </a:ext>
            </a:extLst>
          </p:cNvPr>
          <p:cNvCxnSpPr>
            <a:cxnSpLocks/>
          </p:cNvCxnSpPr>
          <p:nvPr/>
        </p:nvCxnSpPr>
        <p:spPr>
          <a:xfrm>
            <a:off x="1692612" y="5813898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FEBC58-84AC-8108-B857-E14BCD6B820A}"/>
              </a:ext>
            </a:extLst>
          </p:cNvPr>
          <p:cNvCxnSpPr>
            <a:cxnSpLocks/>
          </p:cNvCxnSpPr>
          <p:nvPr/>
        </p:nvCxnSpPr>
        <p:spPr>
          <a:xfrm>
            <a:off x="1692612" y="6186791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</a:t>
            </a:r>
            <a:r>
              <a:rPr lang="en-GB" sz="4800" b="1"/>
              <a:t>Terminology – configuration files</a:t>
            </a:r>
          </a:p>
        </p:txBody>
      </p:sp>
      <p:sp>
        <p:nvSpPr>
          <p:cNvPr id="16" name="Oval 15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4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dirty="0"/>
              <a:t>04 / 12</a:t>
            </a:r>
          </a:p>
        </p:txBody>
      </p:sp>
    </p:spTree>
    <p:extLst>
      <p:ext uri="{BB962C8B-B14F-4D97-AF65-F5344CB8AC3E}">
        <p14:creationId xmlns:p14="http://schemas.microsoft.com/office/powerpoint/2010/main" val="27864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5400000">
            <a:off x="348693" y="153640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7813"/>
            <a:ext cx="11020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User interface for running experiments</a:t>
            </a:r>
          </a:p>
          <a:p>
            <a:endParaRPr lang="en-GB" sz="2400" dirty="0"/>
          </a:p>
          <a:p>
            <a:r>
              <a:rPr lang="en-GB" sz="2400" dirty="0"/>
              <a:t>Should include all the deviations from the defaults </a:t>
            </a:r>
            <a:br>
              <a:rPr lang="en-GB" sz="2400" dirty="0"/>
            </a:br>
            <a:r>
              <a:rPr lang="en-GB" sz="2400" dirty="0"/>
              <a:t>defined in the </a:t>
            </a:r>
            <a:r>
              <a:rPr lang="en-GB" sz="2400" b="1" dirty="0">
                <a:solidFill>
                  <a:srgbClr val="ED7D31"/>
                </a:solidFill>
              </a:rPr>
              <a:t>configuration files</a:t>
            </a:r>
          </a:p>
          <a:p>
            <a:endParaRPr lang="en-GB" sz="2400" b="1" dirty="0">
              <a:solidFill>
                <a:srgbClr val="31ACE6"/>
              </a:solidFill>
            </a:endParaRPr>
          </a:p>
          <a:p>
            <a:r>
              <a:rPr lang="en-GB" sz="2400" dirty="0"/>
              <a:t>Can be shared to reproduce the same experiment</a:t>
            </a:r>
            <a:endParaRPr lang="en-GB" sz="2400" b="1" dirty="0">
              <a:solidFill>
                <a:srgbClr val="ED7D31"/>
              </a:solidFill>
            </a:endParaRPr>
          </a:p>
          <a:p>
            <a:endParaRPr lang="en-GB" sz="2400" b="1" dirty="0"/>
          </a:p>
          <a:p>
            <a:r>
              <a:rPr lang="en-GB" sz="2400" dirty="0"/>
              <a:t>A </a:t>
            </a:r>
            <a:r>
              <a:rPr lang="en-GB" sz="2400" dirty="0" err="1"/>
              <a:t>yaml</a:t>
            </a:r>
            <a:r>
              <a:rPr lang="en-GB" sz="2400" dirty="0"/>
              <a:t> file with </a:t>
            </a:r>
            <a:r>
              <a:rPr lang="en-GB" sz="2400" b="1" dirty="0">
                <a:solidFill>
                  <a:srgbClr val="ED7D31"/>
                </a:solidFill>
              </a:rPr>
              <a:t>sections</a:t>
            </a:r>
          </a:p>
          <a:p>
            <a:endParaRPr lang="en-GB" sz="2400" dirty="0"/>
          </a:p>
        </p:txBody>
      </p:sp>
      <p:sp>
        <p:nvSpPr>
          <p:cNvPr id="10" name="Isosceles Triangle 6">
            <a:extLst>
              <a:ext uri="{FF2B5EF4-FFF2-40B4-BE49-F238E27FC236}">
                <a16:creationId xmlns:a16="http://schemas.microsoft.com/office/drawing/2014/main" id="{671DD45B-F5BF-1189-0E43-C23A286ABA9C}"/>
              </a:ext>
            </a:extLst>
          </p:cNvPr>
          <p:cNvSpPr/>
          <p:nvPr/>
        </p:nvSpPr>
        <p:spPr>
          <a:xfrm rot="5400000">
            <a:off x="348693" y="228219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DAE2120B-BEC7-3ACB-B88D-C2829FED2CB0}"/>
              </a:ext>
            </a:extLst>
          </p:cNvPr>
          <p:cNvSpPr/>
          <p:nvPr/>
        </p:nvSpPr>
        <p:spPr>
          <a:xfrm rot="5400000">
            <a:off x="348693" y="3347193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021E59BB-9614-0670-66E7-F1FB4EF45E89}"/>
              </a:ext>
            </a:extLst>
          </p:cNvPr>
          <p:cNvSpPr/>
          <p:nvPr/>
        </p:nvSpPr>
        <p:spPr>
          <a:xfrm rot="5400000">
            <a:off x="348693" y="409298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B75EAF-C6B8-6CC3-A852-55623031F561}"/>
              </a:ext>
            </a:extLst>
          </p:cNvPr>
          <p:cNvSpPr/>
          <p:nvPr/>
        </p:nvSpPr>
        <p:spPr>
          <a:xfrm>
            <a:off x="8215200" y="1558800"/>
            <a:ext cx="3476904" cy="384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your_fesom_runscript</a:t>
            </a:r>
            <a:r>
              <a:rPr lang="en-GB" sz="1600" b="1"/>
              <a:t>&gt;.yaml</a:t>
            </a:r>
            <a:endParaRPr lang="tr-TR" sz="1600" b="1"/>
          </a:p>
          <a:p>
            <a:br>
              <a:rPr lang="en-GB" sz="1200" dirty="0">
                <a:solidFill>
                  <a:srgbClr val="0E6E35"/>
                </a:solidFill>
                <a:latin typeface="Courier" pitchFamily="2" charset="0"/>
              </a:rPr>
            </a:br>
            <a:r>
              <a:rPr lang="en-GB" sz="1200" b="1" dirty="0">
                <a:solidFill>
                  <a:srgbClr val="0E6E35"/>
                </a:solidFill>
                <a:latin typeface="Courier" pitchFamily="2" charset="0"/>
              </a:rPr>
              <a:t>general</a:t>
            </a:r>
            <a:r>
              <a:rPr lang="en-GB" sz="1200" b="1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account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your_account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setup_name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fesom</a:t>
            </a:r>
            <a:endParaRPr lang="en-GB" sz="12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compute_time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C100C4"/>
                </a:solidFill>
                <a:latin typeface="Courier" pitchFamily="2" charset="0"/>
              </a:rPr>
              <a:t>"00:20:00”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initial_date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'2001-01-01’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final_date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'2001-03-01’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base_dir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your_basedir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nyear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0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nmonth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1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nday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0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use_venv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False</a:t>
            </a:r>
          </a:p>
          <a:p>
            <a:r>
              <a:rPr lang="en-GB" sz="1200" b="1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GB" sz="1200" b="1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version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2.1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model_dir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your_model_dir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lresume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0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restart_rate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1</a:t>
            </a:r>
          </a:p>
          <a:p>
            <a:r>
              <a:rPr lang="tr-TR" sz="120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>
                <a:solidFill>
                  <a:srgbClr val="0F7001"/>
                </a:solidFill>
                <a:latin typeface="Courier" pitchFamily="2" charset="0"/>
              </a:rPr>
              <a:t>restart_unit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'm’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post_processing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0 </a:t>
            </a:r>
            <a:endParaRPr lang="en-GB" sz="1200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dirty="0"/>
              <a:t>05 / 12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</a:t>
            </a:r>
            <a:r>
              <a:rPr lang="en-GB" sz="4800" b="1"/>
              <a:t>Terminology –</a:t>
            </a:r>
            <a:r>
              <a:rPr lang="tr-TR" sz="4800" b="1"/>
              <a:t> runscripts</a:t>
            </a:r>
            <a:endParaRPr lang="en-GB" sz="4800" b="1"/>
          </a:p>
        </p:txBody>
      </p:sp>
      <p:sp>
        <p:nvSpPr>
          <p:cNvPr id="15" name="Oval 14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3996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5400000">
            <a:off x="348693" y="153640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7813"/>
            <a:ext cx="110207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</a:t>
            </a:r>
            <a:r>
              <a:rPr lang="en-GB" sz="2400" baseline="30000" dirty="0"/>
              <a:t>st</a:t>
            </a:r>
            <a:r>
              <a:rPr lang="en-GB" sz="2400" dirty="0"/>
              <a:t> level keys on a </a:t>
            </a:r>
            <a:r>
              <a:rPr lang="en-GB" sz="2400" dirty="0" err="1"/>
              <a:t>yaml</a:t>
            </a:r>
            <a:r>
              <a:rPr lang="en-GB" sz="2400" dirty="0"/>
              <a:t>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general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&lt;</a:t>
            </a:r>
            <a:r>
              <a:rPr lang="en-GB" sz="2400" dirty="0" err="1"/>
              <a:t>model_name</a:t>
            </a:r>
            <a:r>
              <a:rPr lang="en-GB" sz="2400" dirty="0"/>
              <a:t>&gt;/&lt;</a:t>
            </a:r>
            <a:r>
              <a:rPr lang="en-GB" sz="2400" dirty="0" err="1"/>
              <a:t>component_name</a:t>
            </a:r>
            <a:r>
              <a:rPr lang="en-GB" sz="2400" dirty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computer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r>
              <a:rPr lang="en-GB" sz="2400" dirty="0"/>
              <a:t>Only the </a:t>
            </a:r>
            <a:r>
              <a:rPr lang="en-GB" sz="2400" b="1" dirty="0" err="1">
                <a:solidFill>
                  <a:schemeClr val="accent2"/>
                </a:solidFill>
              </a:rPr>
              <a:t>runscripts</a:t>
            </a:r>
            <a:r>
              <a:rPr lang="en-GB" sz="2400" dirty="0"/>
              <a:t> and the </a:t>
            </a:r>
            <a:r>
              <a:rPr lang="en-GB" sz="2400" b="1" dirty="0">
                <a:solidFill>
                  <a:schemeClr val="accent2"/>
                </a:solidFill>
              </a:rPr>
              <a:t>setups</a:t>
            </a:r>
            <a:r>
              <a:rPr lang="en-GB" sz="2400" dirty="0"/>
              <a:t> files have </a:t>
            </a:r>
            <a:r>
              <a:rPr lang="en-GB" sz="2400" b="1" dirty="0">
                <a:solidFill>
                  <a:schemeClr val="accent2"/>
                </a:solidFill>
              </a:rPr>
              <a:t>sections</a:t>
            </a:r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DAE2120B-BEC7-3ACB-B88D-C2829FED2CB0}"/>
              </a:ext>
            </a:extLst>
          </p:cNvPr>
          <p:cNvSpPr/>
          <p:nvPr/>
        </p:nvSpPr>
        <p:spPr>
          <a:xfrm rot="5400000">
            <a:off x="348693" y="335343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B75EAF-C6B8-6CC3-A852-55623031F561}"/>
              </a:ext>
            </a:extLst>
          </p:cNvPr>
          <p:cNvSpPr/>
          <p:nvPr/>
        </p:nvSpPr>
        <p:spPr>
          <a:xfrm>
            <a:off x="8215544" y="1560315"/>
            <a:ext cx="3476904" cy="384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your_fesom_runscript</a:t>
            </a:r>
            <a:r>
              <a:rPr lang="en-GB" sz="1600" b="1"/>
              <a:t>&gt;.yaml</a:t>
            </a:r>
            <a:endParaRPr lang="tr-TR" sz="1600" b="1"/>
          </a:p>
          <a:p>
            <a:br>
              <a:rPr lang="en-GB" sz="1200" dirty="0">
                <a:solidFill>
                  <a:srgbClr val="0E6E35"/>
                </a:solidFill>
                <a:latin typeface="Courier" pitchFamily="2" charset="0"/>
              </a:rPr>
            </a:br>
            <a:r>
              <a:rPr lang="en-GB" sz="1200" b="1" dirty="0">
                <a:solidFill>
                  <a:srgbClr val="0E6E35"/>
                </a:solidFill>
                <a:latin typeface="Courier" pitchFamily="2" charset="0"/>
              </a:rPr>
              <a:t>general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account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your_account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setup_name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fesom</a:t>
            </a:r>
            <a:endParaRPr lang="en-GB" sz="12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compute_time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C100C4"/>
                </a:solidFill>
                <a:latin typeface="Courier" pitchFamily="2" charset="0"/>
              </a:rPr>
              <a:t>"00:20:00”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initial_date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'2001-01-01’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final_date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'2001-03-01’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base_dir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your_basedir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nyear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0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nmonth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1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nday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0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use_venv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False</a:t>
            </a:r>
          </a:p>
          <a:p>
            <a:r>
              <a:rPr lang="en-GB" sz="1200" b="1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version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2.1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model_dir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200" dirty="0" err="1">
                <a:solidFill>
                  <a:srgbClr val="000000"/>
                </a:solidFill>
                <a:latin typeface="Courier" pitchFamily="2" charset="0"/>
              </a:rPr>
              <a:t>your_model_dir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lresume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0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restart_rate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1</a:t>
            </a:r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restart_unit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'm’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post_processing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0 </a:t>
            </a:r>
            <a:endParaRPr lang="en-GB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D3CD01-BCBF-0331-77DF-102A8017C2BE}"/>
              </a:ext>
            </a:extLst>
          </p:cNvPr>
          <p:cNvSpPr/>
          <p:nvPr/>
        </p:nvSpPr>
        <p:spPr>
          <a:xfrm>
            <a:off x="1323659" y="3871477"/>
            <a:ext cx="38586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chemeClr val="accent2"/>
                </a:solidFill>
                <a:latin typeface="Monaco" pitchFamily="2" charset="77"/>
              </a:rPr>
              <a:t>runscripts</a:t>
            </a:r>
            <a:endParaRPr lang="en-GB" b="1" dirty="0">
              <a:solidFill>
                <a:schemeClr val="accent2"/>
              </a:solidFill>
              <a:latin typeface="Monaco" pitchFamily="2" charset="77"/>
            </a:endParaRPr>
          </a:p>
          <a:p>
            <a:r>
              <a:rPr lang="en-GB" dirty="0">
                <a:latin typeface="Monaco" pitchFamily="2" charset="77"/>
              </a:rPr>
              <a:t>configs</a:t>
            </a:r>
          </a:p>
          <a:p>
            <a:r>
              <a:rPr lang="en-GB" dirty="0"/>
              <a:t>	</a:t>
            </a:r>
            <a:r>
              <a:rPr lang="en-GB" sz="1600" dirty="0">
                <a:solidFill>
                  <a:srgbClr val="31ACE6"/>
                </a:solidFill>
                <a:latin typeface="Monaco" pitchFamily="2" charset="77"/>
              </a:rPr>
              <a:t>components</a:t>
            </a:r>
            <a:r>
              <a:rPr lang="en-GB" dirty="0"/>
              <a:t>    		</a:t>
            </a:r>
          </a:p>
          <a:p>
            <a:r>
              <a:rPr lang="en-GB" dirty="0"/>
              <a:t>	</a:t>
            </a:r>
            <a:r>
              <a:rPr lang="en-GB" sz="1600" b="1" dirty="0">
                <a:solidFill>
                  <a:schemeClr val="accent2"/>
                </a:solidFill>
                <a:latin typeface="Monaco" pitchFamily="2" charset="77"/>
              </a:rPr>
              <a:t>setups</a:t>
            </a:r>
            <a:r>
              <a:rPr lang="en-GB" dirty="0"/>
              <a:t> 		</a:t>
            </a:r>
          </a:p>
          <a:p>
            <a:r>
              <a:rPr lang="en-GB" dirty="0"/>
              <a:t>	</a:t>
            </a:r>
            <a:r>
              <a:rPr lang="en-GB" sz="1600" dirty="0">
                <a:solidFill>
                  <a:srgbClr val="31ACE6"/>
                </a:solidFill>
                <a:latin typeface="Monaco" pitchFamily="2" charset="77"/>
              </a:rPr>
              <a:t>machines</a:t>
            </a:r>
            <a:r>
              <a:rPr lang="en-GB" dirty="0"/>
              <a:t>		</a:t>
            </a:r>
          </a:p>
          <a:p>
            <a:r>
              <a:rPr lang="en-GB" dirty="0"/>
              <a:t>	</a:t>
            </a:r>
            <a:r>
              <a:rPr lang="en-GB" sz="1600" dirty="0">
                <a:latin typeface="Monaco" pitchFamily="2" charset="77"/>
              </a:rPr>
              <a:t>coupling</a:t>
            </a:r>
            <a:r>
              <a:rPr lang="en-GB" dirty="0"/>
              <a:t>		</a:t>
            </a:r>
          </a:p>
          <a:p>
            <a:r>
              <a:rPr lang="en-GB" dirty="0"/>
              <a:t>				</a:t>
            </a:r>
          </a:p>
          <a:p>
            <a:r>
              <a:rPr lang="en-GB" dirty="0"/>
              <a:t>	</a:t>
            </a:r>
            <a:r>
              <a:rPr lang="en-GB" sz="1600" dirty="0">
                <a:latin typeface="Monaco" pitchFamily="2" charset="77"/>
              </a:rPr>
              <a:t>default</a:t>
            </a:r>
            <a:r>
              <a:rPr lang="en-GB" dirty="0"/>
              <a:t> 		</a:t>
            </a:r>
          </a:p>
          <a:p>
            <a:r>
              <a:rPr lang="en-GB" dirty="0"/>
              <a:t>	</a:t>
            </a:r>
            <a:r>
              <a:rPr lang="en-GB" sz="1600" dirty="0" err="1">
                <a:latin typeface="Monaco" pitchFamily="2" charset="77"/>
              </a:rPr>
              <a:t>esm_software</a:t>
            </a:r>
            <a:r>
              <a:rPr lang="en-GB" sz="1600" dirty="0">
                <a:latin typeface="Monaco" pitchFamily="2" charset="77"/>
              </a:rPr>
              <a:t> </a:t>
            </a:r>
            <a:r>
              <a:rPr lang="en-GB" dirty="0"/>
              <a:t>	</a:t>
            </a:r>
          </a:p>
          <a:p>
            <a:r>
              <a:rPr lang="en-GB" dirty="0"/>
              <a:t>	</a:t>
            </a:r>
            <a:r>
              <a:rPr lang="en-GB" sz="1600" dirty="0" err="1">
                <a:latin typeface="Monaco" pitchFamily="2" charset="77"/>
              </a:rPr>
              <a:t>other_software</a:t>
            </a: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144085-8951-F7D1-A039-82FB47C5948C}"/>
              </a:ext>
            </a:extLst>
          </p:cNvPr>
          <p:cNvSpPr/>
          <p:nvPr/>
        </p:nvSpPr>
        <p:spPr>
          <a:xfrm>
            <a:off x="8225272" y="2022656"/>
            <a:ext cx="837448" cy="204281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3A18FF-471B-EFDD-8F50-1F2A8E12A117}"/>
              </a:ext>
            </a:extLst>
          </p:cNvPr>
          <p:cNvSpPr/>
          <p:nvPr/>
        </p:nvSpPr>
        <p:spPr>
          <a:xfrm>
            <a:off x="8225272" y="4038500"/>
            <a:ext cx="679968" cy="204281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dirty="0"/>
              <a:t>06 / 12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</a:t>
            </a:r>
            <a:r>
              <a:rPr lang="en-GB" sz="4800" b="1"/>
              <a:t>Terminology –</a:t>
            </a:r>
            <a:r>
              <a:rPr lang="tr-TR" sz="4800" b="1"/>
              <a:t> YAML sections</a:t>
            </a:r>
            <a:endParaRPr lang="en-GB" sz="4800" b="1"/>
          </a:p>
        </p:txBody>
      </p:sp>
      <p:sp>
        <p:nvSpPr>
          <p:cNvPr id="15" name="Oval 14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8310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5400000">
            <a:off x="348693" y="153640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7813"/>
            <a:ext cx="110207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Some variables in the </a:t>
            </a:r>
            <a:r>
              <a:rPr lang="en-GB" sz="2400" dirty="0" err="1"/>
              <a:t>yaml</a:t>
            </a:r>
            <a:r>
              <a:rPr lang="en-GB" sz="2400" dirty="0"/>
              <a:t> files trigger functionalities in ESM-Tools. Through this variables the </a:t>
            </a:r>
            <a:r>
              <a:rPr lang="en-GB" sz="2400" b="1" dirty="0" err="1"/>
              <a:t>yaml</a:t>
            </a:r>
            <a:r>
              <a:rPr lang="en-GB" sz="2400" b="1" dirty="0"/>
              <a:t> syntax is extended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r>
              <a:rPr lang="en-GB" sz="2400" dirty="0"/>
              <a:t>We refer to this variables as </a:t>
            </a:r>
            <a:r>
              <a:rPr lang="en-GB" sz="2400" b="1" dirty="0">
                <a:solidFill>
                  <a:srgbClr val="31ACE6"/>
                </a:solidFill>
              </a:rPr>
              <a:t>feature variables</a:t>
            </a:r>
          </a:p>
          <a:p>
            <a:endParaRPr lang="en-GB" sz="2400" b="1" dirty="0">
              <a:solidFill>
                <a:srgbClr val="31ACE6"/>
              </a:solidFill>
            </a:endParaRPr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D833AE-C04F-F071-1939-127D9E6D897D}"/>
              </a:ext>
            </a:extLst>
          </p:cNvPr>
          <p:cNvSpPr/>
          <p:nvPr/>
        </p:nvSpPr>
        <p:spPr>
          <a:xfrm>
            <a:off x="161197" y="4483032"/>
            <a:ext cx="5276566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creating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and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accessing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variables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from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different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sections</a:t>
            </a:r>
            <a:endParaRPr lang="tr-TR" sz="12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ini_restart_dir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"${</a:t>
            </a:r>
            <a:r>
              <a:rPr lang="tr-TR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general.ini_restart_dir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}/</a:t>
            </a:r>
            <a:r>
              <a:rPr lang="tr-TR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fesom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/"</a:t>
            </a:r>
            <a:endParaRPr lang="tr-TR" sz="1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4EE36C-3EF5-9663-E085-6E69FC170AA3}"/>
              </a:ext>
            </a:extLst>
          </p:cNvPr>
          <p:cNvSpPr/>
          <p:nvPr/>
        </p:nvSpPr>
        <p:spPr>
          <a:xfrm>
            <a:off x="6890425" y="4647660"/>
            <a:ext cx="5140378" cy="21236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choose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_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blocks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allow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select-case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(aka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switch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statements</a:t>
            </a:r>
            <a:endParaRPr lang="tr-TR" sz="12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resolution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CORE2</a:t>
            </a:r>
            <a:endParaRPr lang="tr-TR" sz="12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b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choose_resolution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 dirty="0">
                <a:solidFill>
                  <a:srgbClr val="268BD2"/>
                </a:solidFill>
                <a:latin typeface="Consolas" panose="020B0609020204030204" pitchFamily="49" charset="0"/>
              </a:rPr>
              <a:t>CORE2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nx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>
                <a:solidFill>
                  <a:srgbClr val="D33682"/>
                </a:solidFill>
                <a:latin typeface="Consolas" panose="020B0609020204030204" pitchFamily="49" charset="0"/>
              </a:rPr>
              <a:t>126858</a:t>
            </a:r>
            <a:endParaRPr lang="tr-TR" sz="12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mesh_dir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"${</a:t>
            </a:r>
            <a:r>
              <a:rPr lang="tr-TR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pool_dir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}/</a:t>
            </a:r>
            <a:r>
              <a:rPr lang="tr-TR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meshes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/mesh_CORE2_final/"</a:t>
            </a:r>
            <a:endParaRPr lang="tr-TR" sz="12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nproc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>
                <a:solidFill>
                  <a:srgbClr val="D33682"/>
                </a:solidFill>
                <a:latin typeface="Consolas" panose="020B0609020204030204" pitchFamily="49" charset="0"/>
              </a:rPr>
              <a:t>288</a:t>
            </a:r>
          </a:p>
          <a:p>
            <a:r>
              <a:rPr lang="tr-TR" sz="1200" dirty="0">
                <a:solidFill>
                  <a:srgbClr val="D33682"/>
                </a:solidFill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time_step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>
                <a:solidFill>
                  <a:srgbClr val="D33682"/>
                </a:solidFill>
                <a:latin typeface="Consolas" panose="020B0609020204030204" pitchFamily="49" charset="0"/>
              </a:rPr>
              <a:t>450</a:t>
            </a:r>
            <a:endParaRPr lang="tr-TR" sz="12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 dirty="0">
                <a:solidFill>
                  <a:srgbClr val="268BD2"/>
                </a:solidFill>
                <a:latin typeface="Consolas" panose="020B0609020204030204" pitchFamily="49" charset="0"/>
              </a:rPr>
              <a:t>GLOB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nx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>
                <a:solidFill>
                  <a:srgbClr val="D33682"/>
                </a:solidFill>
                <a:latin typeface="Consolas" panose="020B0609020204030204" pitchFamily="49" charset="0"/>
              </a:rPr>
              <a:t>830305</a:t>
            </a:r>
            <a:endParaRPr lang="tr-TR" sz="1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D0A0FB-5FE2-79F5-43F5-66EA5E214DA2}"/>
              </a:ext>
            </a:extLst>
          </p:cNvPr>
          <p:cNvSpPr/>
          <p:nvPr/>
        </p:nvSpPr>
        <p:spPr>
          <a:xfrm>
            <a:off x="161197" y="5104247"/>
            <a:ext cx="4060607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Changing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Fortran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namelists</a:t>
            </a:r>
            <a:endParaRPr lang="tr-TR" sz="1200" dirty="0">
              <a:solidFill>
                <a:srgbClr val="268BD2"/>
              </a:solidFill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namelist_changes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namelist.echam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runctl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   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out_expname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${</a:t>
            </a:r>
            <a:r>
              <a:rPr lang="tr-TR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general.expid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}</a:t>
            </a:r>
            <a:endParaRPr lang="tr-TR" sz="12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   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dt_start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        -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${</a:t>
            </a:r>
            <a:r>
              <a:rPr lang="tr-TR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pseudo_start_date!year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}</a:t>
            </a:r>
            <a:endParaRPr lang="tr-TR" sz="12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        -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${</a:t>
            </a:r>
            <a:r>
              <a:rPr lang="tr-TR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pseudo_start_date!month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}</a:t>
            </a:r>
            <a:endParaRPr lang="tr-TR" sz="1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06F731-112E-D01C-FF49-5CAE0715D9A6}"/>
              </a:ext>
            </a:extLst>
          </p:cNvPr>
          <p:cNvSpPr/>
          <p:nvPr/>
        </p:nvSpPr>
        <p:spPr>
          <a:xfrm>
            <a:off x="7250349" y="2551837"/>
            <a:ext cx="4780454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adding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and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removing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elements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from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lists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and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dicts</a:t>
            </a:r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endParaRPr lang="tr-TR" sz="1200" dirty="0">
              <a:solidFill>
                <a:srgbClr val="268BD2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268BD2"/>
                </a:solidFill>
                <a:latin typeface="Consolas" panose="020B0609020204030204" pitchFamily="49" charset="0"/>
              </a:rPr>
              <a:t>list1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-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element1</a:t>
            </a:r>
            <a:endParaRPr lang="tr-TR" sz="12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-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element2</a:t>
            </a:r>
            <a:endParaRPr lang="tr-TR" sz="12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b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268BD2"/>
                </a:solidFill>
                <a:latin typeface="Consolas" panose="020B0609020204030204" pitchFamily="49" charset="0"/>
              </a:rPr>
              <a:t>add_list1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-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element3</a:t>
            </a:r>
            <a:endParaRPr lang="tr-TR" sz="12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-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element4</a:t>
            </a:r>
            <a:endParaRPr lang="tr-TR" sz="1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78DA94-8CE8-8F56-7E26-45437099901D}"/>
              </a:ext>
            </a:extLst>
          </p:cNvPr>
          <p:cNvSpPr/>
          <p:nvPr/>
        </p:nvSpPr>
        <p:spPr>
          <a:xfrm>
            <a:off x="161197" y="3159152"/>
            <a:ext cx="5276566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tr-T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# time </a:t>
            </a:r>
            <a:r>
              <a:rPr lang="tr-TR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variables</a:t>
            </a:r>
            <a:endParaRPr lang="tr-TR" sz="12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268BD2"/>
                </a:solidFill>
                <a:latin typeface="Consolas" panose="020B0609020204030204" pitchFamily="49" charset="0"/>
              </a:rPr>
              <a:t>general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nday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tr-TR" sz="1200" dirty="0">
                <a:solidFill>
                  <a:srgbClr val="268BD2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nmonth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tr-TR" sz="1200" dirty="0">
                <a:solidFill>
                  <a:srgbClr val="D33682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initial_date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  <a:r>
              <a:rPr lang="en-GB" sz="1200" dirty="0"/>
              <a:t>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"1850-01-01T00:00:00"</a:t>
            </a:r>
          </a:p>
          <a:p>
            <a:r>
              <a:rPr lang="tr-TR" sz="1200" dirty="0">
                <a:solidFill>
                  <a:srgbClr val="D33682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final_date</a:t>
            </a:r>
            <a:r>
              <a:rPr lang="tr-TR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  <a:r>
              <a:rPr lang="en-GB" sz="1200" dirty="0"/>
              <a:t> </a:t>
            </a:r>
            <a:r>
              <a:rPr lang="tr-TR" sz="1200" dirty="0">
                <a:solidFill>
                  <a:srgbClr val="2AA198"/>
                </a:solidFill>
                <a:latin typeface="Consolas" panose="020B0609020204030204" pitchFamily="49" charset="0"/>
              </a:rPr>
              <a:t>"1860-01-01T00:00:00"</a:t>
            </a:r>
            <a:endParaRPr lang="tr-TR" sz="1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</a:t>
            </a:r>
            <a:r>
              <a:rPr lang="en-GB" sz="4800" b="1"/>
              <a:t>Terminology –</a:t>
            </a:r>
            <a:r>
              <a:rPr lang="tr-TR" sz="4800" b="1"/>
              <a:t> feature variables</a:t>
            </a:r>
            <a:endParaRPr lang="en-GB" sz="4800" b="1"/>
          </a:p>
        </p:txBody>
      </p:sp>
      <p:sp>
        <p:nvSpPr>
          <p:cNvPr id="11" name="Oval 10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9604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dirty="0"/>
              <a:t>08 / 12</a:t>
            </a:r>
          </a:p>
        </p:txBody>
      </p:sp>
      <p:pic>
        <p:nvPicPr>
          <p:cNvPr id="1026" name="Picture 2" descr="ESM-Tools configuration files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164" y="1962646"/>
            <a:ext cx="3026582" cy="4007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dirty="0"/>
              <a:t>      </a:t>
            </a:r>
            <a:r>
              <a:rPr lang="tr-TR" sz="4800" b="1" dirty="0" err="1"/>
              <a:t>Terminology</a:t>
            </a:r>
            <a:r>
              <a:rPr lang="tr-TR" sz="4800" b="1" dirty="0"/>
              <a:t> – </a:t>
            </a:r>
            <a:r>
              <a:rPr lang="tr-TR" sz="4800" b="1" dirty="0" err="1"/>
              <a:t>finished_config</a:t>
            </a:r>
            <a:r>
              <a:rPr lang="tr-TR" sz="4800" b="1" dirty="0"/>
              <a:t> file</a:t>
            </a:r>
          </a:p>
        </p:txBody>
      </p:sp>
      <p:sp>
        <p:nvSpPr>
          <p:cNvPr id="36" name="Oval 35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4</a:t>
            </a:r>
          </a:p>
        </p:txBody>
      </p:sp>
      <p:sp>
        <p:nvSpPr>
          <p:cNvPr id="39" name="Isosceles Triangle 6">
            <a:extLst>
              <a:ext uri="{FF2B5EF4-FFF2-40B4-BE49-F238E27FC236}">
                <a16:creationId xmlns:a16="http://schemas.microsoft.com/office/drawing/2014/main" id="{4A666EF0-A283-A21D-1FC3-C7120684A00A}"/>
              </a:ext>
            </a:extLst>
          </p:cNvPr>
          <p:cNvSpPr/>
          <p:nvPr/>
        </p:nvSpPr>
        <p:spPr>
          <a:xfrm rot="5400000">
            <a:off x="348693" y="153640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50618F-6E48-EBCE-6A6B-D9FB41A2974A}"/>
              </a:ext>
            </a:extLst>
          </p:cNvPr>
          <p:cNvSpPr txBox="1"/>
          <p:nvPr/>
        </p:nvSpPr>
        <p:spPr>
          <a:xfrm>
            <a:off x="799755" y="1467813"/>
            <a:ext cx="77022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Internally, </a:t>
            </a:r>
            <a:r>
              <a:rPr lang="en-GB" dirty="0" err="1">
                <a:solidFill>
                  <a:srgbClr val="ED7D31"/>
                </a:solidFill>
              </a:rPr>
              <a:t>esm_parser</a:t>
            </a:r>
            <a:r>
              <a:rPr lang="en-GB" dirty="0"/>
              <a:t> puts together all the information from the different </a:t>
            </a:r>
            <a:r>
              <a:rPr lang="en-GB" dirty="0" err="1"/>
              <a:t>yaml</a:t>
            </a:r>
            <a:r>
              <a:rPr lang="en-GB" dirty="0"/>
              <a:t> files for the given experiment into a Python object called </a:t>
            </a:r>
            <a:r>
              <a:rPr lang="en-GB" dirty="0">
                <a:solidFill>
                  <a:srgbClr val="ED7D31"/>
                </a:solidFill>
              </a:rPr>
              <a:t>config</a:t>
            </a:r>
          </a:p>
          <a:p>
            <a:pPr algn="just"/>
            <a:endParaRPr lang="en-GB" b="1" dirty="0">
              <a:solidFill>
                <a:srgbClr val="31ACE6"/>
              </a:solidFill>
            </a:endParaRPr>
          </a:p>
          <a:p>
            <a:r>
              <a:rPr lang="en-GB" dirty="0"/>
              <a:t>This object, containing all the information about the experiment, is passed to the different ESM-Tools functions</a:t>
            </a:r>
          </a:p>
          <a:p>
            <a:endParaRPr lang="en-GB" dirty="0"/>
          </a:p>
          <a:p>
            <a:r>
              <a:rPr lang="en-GB" dirty="0" err="1">
                <a:solidFill>
                  <a:srgbClr val="ED7D31"/>
                </a:solidFill>
              </a:rPr>
              <a:t>esm_runscripts</a:t>
            </a:r>
            <a:r>
              <a:rPr lang="en-GB" dirty="0">
                <a:solidFill>
                  <a:srgbClr val="ED7D31"/>
                </a:solidFill>
              </a:rPr>
              <a:t> </a:t>
            </a:r>
            <a:r>
              <a:rPr lang="en-GB" dirty="0"/>
              <a:t>dumps this object into a </a:t>
            </a:r>
            <a:r>
              <a:rPr lang="en-GB" dirty="0" err="1"/>
              <a:t>yaml</a:t>
            </a:r>
            <a:r>
              <a:rPr lang="en-GB" dirty="0"/>
              <a:t> file in </a:t>
            </a:r>
            <a:r>
              <a:rPr lang="en-GB" dirty="0">
                <a:solidFill>
                  <a:srgbClr val="ED7D31"/>
                </a:solidFill>
                <a:latin typeface="Monaco" pitchFamily="2" charset="77"/>
              </a:rPr>
              <a:t>&lt;</a:t>
            </a:r>
            <a:r>
              <a:rPr lang="en-GB" dirty="0" err="1">
                <a:solidFill>
                  <a:srgbClr val="ED7D31"/>
                </a:solidFill>
                <a:latin typeface="Monaco" pitchFamily="2" charset="77"/>
              </a:rPr>
              <a:t>experiment_dir</a:t>
            </a:r>
            <a:r>
              <a:rPr lang="en-GB" dirty="0">
                <a:solidFill>
                  <a:srgbClr val="ED7D31"/>
                </a:solidFill>
                <a:latin typeface="Monaco" pitchFamily="2" charset="77"/>
              </a:rPr>
              <a:t>&gt;/</a:t>
            </a:r>
            <a:r>
              <a:rPr lang="en-GB" dirty="0" err="1">
                <a:solidFill>
                  <a:srgbClr val="ED7D31"/>
                </a:solidFill>
                <a:latin typeface="Monaco" pitchFamily="2" charset="77"/>
              </a:rPr>
              <a:t>run_DATE</a:t>
            </a:r>
            <a:r>
              <a:rPr lang="en-GB" dirty="0">
                <a:solidFill>
                  <a:srgbClr val="ED7D31"/>
                </a:solidFill>
                <a:latin typeface="Monaco" pitchFamily="2" charset="77"/>
              </a:rPr>
              <a:t>/configs/*</a:t>
            </a:r>
            <a:r>
              <a:rPr lang="en-GB" dirty="0" err="1">
                <a:solidFill>
                  <a:srgbClr val="ED7D31"/>
                </a:solidFill>
                <a:latin typeface="Monaco" pitchFamily="2" charset="77"/>
              </a:rPr>
              <a:t>finished_config.yaml</a:t>
            </a:r>
            <a:r>
              <a:rPr lang="en-GB" dirty="0">
                <a:solidFill>
                  <a:srgbClr val="ED7D31"/>
                </a:solidFill>
                <a:latin typeface="Monaco" pitchFamily="2" charset="77"/>
              </a:rPr>
              <a:t> </a:t>
            </a:r>
            <a:r>
              <a:rPr lang="en-GB" dirty="0"/>
              <a:t>for runs that have not being submitted or are still running, or in </a:t>
            </a:r>
            <a:r>
              <a:rPr lang="en-GB" dirty="0">
                <a:solidFill>
                  <a:srgbClr val="ED7D31"/>
                </a:solidFill>
                <a:latin typeface="Monaco" pitchFamily="2" charset="77"/>
              </a:rPr>
              <a:t>&lt;</a:t>
            </a:r>
            <a:r>
              <a:rPr lang="en-GB" dirty="0" err="1">
                <a:solidFill>
                  <a:srgbClr val="ED7D31"/>
                </a:solidFill>
                <a:latin typeface="Monaco" pitchFamily="2" charset="77"/>
              </a:rPr>
              <a:t>experiment_dir</a:t>
            </a:r>
            <a:r>
              <a:rPr lang="en-GB" dirty="0">
                <a:solidFill>
                  <a:srgbClr val="ED7D31"/>
                </a:solidFill>
                <a:latin typeface="Monaco" pitchFamily="2" charset="77"/>
              </a:rPr>
              <a:t>&gt;/configs/*</a:t>
            </a:r>
            <a:r>
              <a:rPr lang="en-GB" dirty="0" err="1">
                <a:solidFill>
                  <a:srgbClr val="ED7D31"/>
                </a:solidFill>
                <a:latin typeface="Monaco" pitchFamily="2" charset="77"/>
              </a:rPr>
              <a:t>finished_config.yaml</a:t>
            </a:r>
            <a:r>
              <a:rPr lang="en-GB" dirty="0">
                <a:latin typeface="Monaco" pitchFamily="2" charset="77"/>
              </a:rPr>
              <a:t> </a:t>
            </a:r>
            <a:r>
              <a:rPr lang="en-GB" dirty="0"/>
              <a:t>for runs that have already run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b="1" dirty="0" err="1">
                <a:solidFill>
                  <a:srgbClr val="ED7D31"/>
                </a:solidFill>
              </a:rPr>
              <a:t>finished_config</a:t>
            </a:r>
            <a:r>
              <a:rPr lang="en-GB" b="1" dirty="0">
                <a:solidFill>
                  <a:srgbClr val="ED7D31"/>
                </a:solidFill>
              </a:rPr>
              <a:t> file</a:t>
            </a:r>
            <a:r>
              <a:rPr lang="en-GB" dirty="0"/>
              <a:t> is used for checking that the final configuration works as expected</a:t>
            </a:r>
          </a:p>
          <a:p>
            <a:endParaRPr lang="en-GB" b="1" dirty="0">
              <a:solidFill>
                <a:srgbClr val="31ACE6"/>
              </a:solidFill>
            </a:endParaRPr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43" name="Isosceles Triangle 6">
            <a:extLst>
              <a:ext uri="{FF2B5EF4-FFF2-40B4-BE49-F238E27FC236}">
                <a16:creationId xmlns:a16="http://schemas.microsoft.com/office/drawing/2014/main" id="{C82C5815-8997-1441-F50F-FD4ED2C39794}"/>
              </a:ext>
            </a:extLst>
          </p:cNvPr>
          <p:cNvSpPr/>
          <p:nvPr/>
        </p:nvSpPr>
        <p:spPr>
          <a:xfrm rot="5400000">
            <a:off x="348693" y="228775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Isosceles Triangle 6">
            <a:extLst>
              <a:ext uri="{FF2B5EF4-FFF2-40B4-BE49-F238E27FC236}">
                <a16:creationId xmlns:a16="http://schemas.microsoft.com/office/drawing/2014/main" id="{F5EB8F5E-99B9-35AF-5E7B-69B9B0D6ABEF}"/>
              </a:ext>
            </a:extLst>
          </p:cNvPr>
          <p:cNvSpPr/>
          <p:nvPr/>
        </p:nvSpPr>
        <p:spPr>
          <a:xfrm rot="5400000">
            <a:off x="348693" y="313405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Isosceles Triangle 6">
            <a:extLst>
              <a:ext uri="{FF2B5EF4-FFF2-40B4-BE49-F238E27FC236}">
                <a16:creationId xmlns:a16="http://schemas.microsoft.com/office/drawing/2014/main" id="{03D4EB45-589F-4C49-6A2C-C0B6BD5048DA}"/>
              </a:ext>
            </a:extLst>
          </p:cNvPr>
          <p:cNvSpPr/>
          <p:nvPr/>
        </p:nvSpPr>
        <p:spPr>
          <a:xfrm rot="5400000">
            <a:off x="348693" y="473912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84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      Terminology – compilation scripts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52062" y="1593637"/>
            <a:ext cx="326888" cy="280205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799755" y="1467813"/>
            <a:ext cx="44512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For each component that</a:t>
            </a:r>
            <a:r>
              <a:rPr lang="tr-TR" dirty="0"/>
              <a:t> </a:t>
            </a:r>
            <a:r>
              <a:rPr lang="en-GB" b="1" dirty="0" err="1">
                <a:solidFill>
                  <a:srgbClr val="ED7D31"/>
                </a:solidFill>
              </a:rPr>
              <a:t>esm_master</a:t>
            </a:r>
            <a:r>
              <a:rPr lang="en-GB" b="1" dirty="0">
                <a:solidFill>
                  <a:srgbClr val="ED7D31"/>
                </a:solidFill>
              </a:rPr>
              <a:t> </a:t>
            </a:r>
            <a:r>
              <a:rPr lang="en-GB" dirty="0"/>
              <a:t>builds, it produces a</a:t>
            </a:r>
            <a:r>
              <a:rPr lang="tr-TR" dirty="0"/>
              <a:t> </a:t>
            </a:r>
            <a:r>
              <a:rPr lang="en-GB" dirty="0"/>
              <a:t>compilation script </a:t>
            </a:r>
            <a:r>
              <a:rPr lang="en-GB" b="1" dirty="0">
                <a:solidFill>
                  <a:schemeClr val="accent2"/>
                </a:solidFill>
              </a:rPr>
              <a:t>comp-*.</a:t>
            </a:r>
            <a:r>
              <a:rPr lang="en-GB" b="1" dirty="0" err="1">
                <a:solidFill>
                  <a:schemeClr val="accent2"/>
                </a:solidFill>
              </a:rPr>
              <a:t>sh</a:t>
            </a:r>
            <a:r>
              <a:rPr lang="en-GB" b="1" dirty="0"/>
              <a:t> </a:t>
            </a:r>
            <a:r>
              <a:rPr lang="en-GB" dirty="0"/>
              <a:t> that</a:t>
            </a:r>
            <a:r>
              <a:rPr lang="tr-TR" dirty="0"/>
              <a:t> </a:t>
            </a:r>
            <a:r>
              <a:rPr lang="en-GB" dirty="0"/>
              <a:t>includes the environment specified</a:t>
            </a:r>
            <a:r>
              <a:rPr lang="tr-TR" dirty="0"/>
              <a:t> </a:t>
            </a:r>
            <a:r>
              <a:rPr lang="en-GB" dirty="0"/>
              <a:t>in the configuration file</a:t>
            </a:r>
            <a:r>
              <a:rPr lang="tr-TR" dirty="0"/>
              <a:t>s (</a:t>
            </a:r>
            <a:r>
              <a:rPr lang="en-GB" dirty="0">
                <a:solidFill>
                  <a:schemeClr val="accent2"/>
                </a:solidFill>
              </a:rPr>
              <a:t>machine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en-GB" dirty="0"/>
              <a:t>+ </a:t>
            </a:r>
            <a:r>
              <a:rPr lang="en-GB" dirty="0">
                <a:solidFill>
                  <a:schemeClr val="accent2"/>
                </a:solidFill>
              </a:rPr>
              <a:t>components</a:t>
            </a:r>
            <a:r>
              <a:rPr lang="tr-TR" dirty="0"/>
              <a:t> </a:t>
            </a:r>
            <a:r>
              <a:rPr lang="en-GB" dirty="0"/>
              <a:t>+ </a:t>
            </a:r>
            <a:r>
              <a:rPr lang="en-GB" dirty="0">
                <a:solidFill>
                  <a:schemeClr val="accent2"/>
                </a:solidFill>
              </a:rPr>
              <a:t>setups</a:t>
            </a:r>
            <a:r>
              <a:rPr lang="en-GB" dirty="0"/>
              <a:t>) files</a:t>
            </a:r>
            <a:r>
              <a:rPr lang="tr-TR" dirty="0"/>
              <a:t> </a:t>
            </a:r>
            <a:r>
              <a:rPr lang="en-GB" dirty="0"/>
              <a:t>involved</a:t>
            </a:r>
          </a:p>
          <a:p>
            <a:pPr algn="just"/>
            <a:endParaRPr lang="en-GB" b="1" dirty="0">
              <a:solidFill>
                <a:srgbClr val="ED7D31"/>
              </a:solidFill>
            </a:endParaRPr>
          </a:p>
          <a:p>
            <a:pPr algn="just"/>
            <a:r>
              <a:rPr lang="en-GB" dirty="0"/>
              <a:t>Written in the same directory where</a:t>
            </a:r>
            <a:r>
              <a:rPr lang="tr-TR" dirty="0"/>
              <a:t> </a:t>
            </a:r>
            <a:r>
              <a:rPr lang="en-GB" dirty="0"/>
              <a:t>you execute </a:t>
            </a:r>
            <a:r>
              <a:rPr lang="en-GB" b="1" dirty="0" err="1">
                <a:solidFill>
                  <a:srgbClr val="ED7D31"/>
                </a:solidFill>
              </a:rPr>
              <a:t>esm_master</a:t>
            </a:r>
            <a:endParaRPr lang="en-GB" b="1" dirty="0">
              <a:solidFill>
                <a:srgbClr val="ED7D31"/>
              </a:solidFill>
            </a:endParaRPr>
          </a:p>
          <a:p>
            <a:pPr algn="just"/>
            <a:endParaRPr lang="en-GB" dirty="0"/>
          </a:p>
          <a:p>
            <a:pPr algn="just"/>
            <a:r>
              <a:rPr lang="en-GB" dirty="0"/>
              <a:t>Copied to the compilation folder</a:t>
            </a:r>
            <a:r>
              <a:rPr lang="tr-TR" dirty="0"/>
              <a:t> a</a:t>
            </a:r>
            <a:r>
              <a:rPr lang="en-GB" dirty="0" err="1"/>
              <a:t>fter</a:t>
            </a:r>
            <a:r>
              <a:rPr lang="en-GB" dirty="0"/>
              <a:t> the building finishes</a:t>
            </a:r>
          </a:p>
          <a:p>
            <a:endParaRPr lang="en-GB" sz="2400" b="1" dirty="0">
              <a:solidFill>
                <a:srgbClr val="31ACE6"/>
              </a:solidFill>
            </a:endParaRPr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5" name="Isosceles Triangle 6">
            <a:extLst>
              <a:ext uri="{FF2B5EF4-FFF2-40B4-BE49-F238E27FC236}">
                <a16:creationId xmlns:a16="http://schemas.microsoft.com/office/drawing/2014/main" id="{CD2CD3CC-2F64-116F-334E-721E5A410F54}"/>
              </a:ext>
            </a:extLst>
          </p:cNvPr>
          <p:cNvSpPr/>
          <p:nvPr/>
        </p:nvSpPr>
        <p:spPr>
          <a:xfrm rot="5400000">
            <a:off x="352062" y="3219521"/>
            <a:ext cx="326888" cy="280205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6">
            <a:extLst>
              <a:ext uri="{FF2B5EF4-FFF2-40B4-BE49-F238E27FC236}">
                <a16:creationId xmlns:a16="http://schemas.microsoft.com/office/drawing/2014/main" id="{BDCF8FD7-263A-3976-D6FC-9BD4605F56D3}"/>
              </a:ext>
            </a:extLst>
          </p:cNvPr>
          <p:cNvSpPr/>
          <p:nvPr/>
        </p:nvSpPr>
        <p:spPr>
          <a:xfrm rot="5400000">
            <a:off x="352061" y="4035542"/>
            <a:ext cx="326888" cy="280205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8E39CC-E18B-375B-D343-E75E5F11D364}"/>
              </a:ext>
            </a:extLst>
          </p:cNvPr>
          <p:cNvSpPr/>
          <p:nvPr/>
        </p:nvSpPr>
        <p:spPr>
          <a:xfrm>
            <a:off x="5395168" y="1467813"/>
            <a:ext cx="6718158" cy="50013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1100" i="1" dirty="0">
                <a:solidFill>
                  <a:srgbClr val="535353"/>
                </a:solidFill>
                <a:latin typeface="Consolas" panose="020B0609020204030204" pitchFamily="49" charset="0"/>
              </a:rPr>
              <a:t>#!/bin/bash –l</a:t>
            </a:r>
          </a:p>
          <a:p>
            <a:r>
              <a:rPr lang="en-GB" sz="1100" i="1" dirty="0">
                <a:solidFill>
                  <a:srgbClr val="535353"/>
                </a:solidFill>
                <a:latin typeface="Consolas" panose="020B0609020204030204" pitchFamily="49" charset="0"/>
              </a:rPr>
              <a:t># Dummy script generated by </a:t>
            </a:r>
            <a:r>
              <a:rPr lang="en-GB" sz="1100" i="1" dirty="0" err="1">
                <a:solidFill>
                  <a:srgbClr val="535353"/>
                </a:solidFill>
                <a:latin typeface="Consolas" panose="020B0609020204030204" pitchFamily="49" charset="0"/>
              </a:rPr>
              <a:t>esm</a:t>
            </a:r>
            <a:r>
              <a:rPr lang="en-GB" sz="1100" i="1" dirty="0">
                <a:solidFill>
                  <a:srgbClr val="535353"/>
                </a:solidFill>
                <a:latin typeface="Consolas" panose="020B0609020204030204" pitchFamily="49" charset="0"/>
              </a:rPr>
              <a:t>-tools, to be removed later: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520026"/>
                </a:solidFill>
                <a:latin typeface="Consolas" panose="020B0609020204030204" pitchFamily="49" charset="0"/>
              </a:rPr>
              <a:t>–e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module purge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module unload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netcdf_c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module unload intel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intelmpi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module load python3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2021.01-gcc-9.1.0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module load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cmake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3.13.3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module load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autoconf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2.69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module load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nco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module load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cdo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module load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gcc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4.8.2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module unload intel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intelmpi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module load intel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18.0.4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intelmpi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2018.5.288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module load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libtool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2.4.6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module load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automake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1.14.1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module unload </a:t>
            </a:r>
            <a:r>
              <a:rPr lang="en-GB" sz="1100" b="1" dirty="0" err="1">
                <a:solidFill>
                  <a:srgbClr val="B200AA"/>
                </a:solidFill>
                <a:latin typeface="Consolas" panose="020B0609020204030204" pitchFamily="49" charset="0"/>
              </a:rPr>
              <a:t>gcc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module load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gcc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4.8.2 </a:t>
            </a:r>
          </a:p>
          <a:p>
            <a:r>
              <a:rPr lang="en-GB" sz="1100" b="1" dirty="0">
                <a:solidFill>
                  <a:srgbClr val="650061"/>
                </a:solidFill>
                <a:latin typeface="Consolas" panose="020B0609020204030204" pitchFamily="49" charset="0"/>
              </a:rPr>
              <a:t>export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E6801"/>
                </a:solidFill>
                <a:latin typeface="Consolas" panose="020B0609020204030204" pitchFamily="49" charset="0"/>
              </a:rPr>
              <a:t>LC_ALL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=en_US.UTF-8</a:t>
            </a:r>
          </a:p>
          <a:p>
            <a:r>
              <a:rPr lang="en-GB" sz="1100" b="1" dirty="0">
                <a:solidFill>
                  <a:srgbClr val="650061"/>
                </a:solidFill>
                <a:latin typeface="Consolas" panose="020B0609020204030204" pitchFamily="49" charset="0"/>
              </a:rPr>
              <a:t>export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E6801"/>
                </a:solidFill>
                <a:latin typeface="Consolas" panose="020B0609020204030204" pitchFamily="49" charset="0"/>
              </a:rPr>
              <a:t>FC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mpiifort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b="1" dirty="0">
                <a:solidFill>
                  <a:srgbClr val="650061"/>
                </a:solidFill>
                <a:latin typeface="Consolas" panose="020B0609020204030204" pitchFamily="49" charset="0"/>
              </a:rPr>
              <a:t>export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E6801"/>
                </a:solidFill>
                <a:latin typeface="Consolas" panose="020B0609020204030204" pitchFamily="49" charset="0"/>
              </a:rPr>
              <a:t>F77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mpiifort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b="1" dirty="0">
                <a:solidFill>
                  <a:srgbClr val="650061"/>
                </a:solidFill>
                <a:latin typeface="Consolas" panose="020B0609020204030204" pitchFamily="49" charset="0"/>
              </a:rPr>
              <a:t>export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E6801"/>
                </a:solidFill>
                <a:latin typeface="Consolas" panose="020B0609020204030204" pitchFamily="49" charset="0"/>
              </a:rPr>
              <a:t>MPIFC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mpiifort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b="1" dirty="0">
                <a:solidFill>
                  <a:srgbClr val="650061"/>
                </a:solidFill>
                <a:latin typeface="Consolas" panose="020B0609020204030204" pitchFamily="49" charset="0"/>
              </a:rPr>
              <a:t>export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E6801"/>
                </a:solidFill>
                <a:latin typeface="Consolas" panose="020B0609020204030204" pitchFamily="49" charset="0"/>
              </a:rPr>
              <a:t>CC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mpiicc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b="1" dirty="0">
                <a:solidFill>
                  <a:srgbClr val="650061"/>
                </a:solidFill>
                <a:latin typeface="Consolas" panose="020B0609020204030204" pitchFamily="49" charset="0"/>
              </a:rPr>
              <a:t>export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E6801"/>
                </a:solidFill>
                <a:latin typeface="Consolas" panose="020B0609020204030204" pitchFamily="49" charset="0"/>
              </a:rPr>
              <a:t>CXX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mpiicpc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b="1" dirty="0">
                <a:solidFill>
                  <a:srgbClr val="650061"/>
                </a:solidFill>
                <a:latin typeface="Consolas" panose="020B0609020204030204" pitchFamily="49" charset="0"/>
              </a:rPr>
              <a:t>export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E6801"/>
                </a:solidFill>
                <a:latin typeface="Consolas" panose="020B0609020204030204" pitchFamily="49" charset="0"/>
              </a:rPr>
              <a:t>MPIROOT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FB0007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E6801"/>
                </a:solidFill>
                <a:latin typeface="Consolas" panose="020B0609020204030204" pitchFamily="49" charset="0"/>
              </a:rPr>
              <a:t>$(</a:t>
            </a:r>
            <a:r>
              <a:rPr lang="en-GB" sz="1100" dirty="0" err="1">
                <a:solidFill>
                  <a:srgbClr val="0E6801"/>
                </a:solidFill>
                <a:latin typeface="Consolas" panose="020B0609020204030204" pitchFamily="49" charset="0"/>
              </a:rPr>
              <a:t>mpiifort</a:t>
            </a:r>
            <a:r>
              <a:rPr lang="en-GB" sz="1100" dirty="0">
                <a:solidFill>
                  <a:srgbClr val="0E6801"/>
                </a:solidFill>
                <a:latin typeface="Consolas" panose="020B0609020204030204" pitchFamily="49" charset="0"/>
              </a:rPr>
              <a:t> -show | </a:t>
            </a:r>
            <a:r>
              <a:rPr lang="en-GB" sz="1100" dirty="0" err="1">
                <a:solidFill>
                  <a:srgbClr val="0E6801"/>
                </a:solidFill>
                <a:latin typeface="Consolas" panose="020B0609020204030204" pitchFamily="49" charset="0"/>
              </a:rPr>
              <a:t>perl</a:t>
            </a:r>
            <a:r>
              <a:rPr lang="en-GB" sz="1100" dirty="0">
                <a:solidFill>
                  <a:srgbClr val="0E6801"/>
                </a:solidFill>
                <a:latin typeface="Consolas" panose="020B0609020204030204" pitchFamily="49" charset="0"/>
              </a:rPr>
              <a:t> -</a:t>
            </a:r>
            <a:r>
              <a:rPr lang="en-GB" sz="1100" dirty="0" err="1">
                <a:solidFill>
                  <a:srgbClr val="0E6801"/>
                </a:solidFill>
                <a:latin typeface="Consolas" panose="020B0609020204030204" pitchFamily="49" charset="0"/>
              </a:rPr>
              <a:t>lne</a:t>
            </a:r>
            <a:r>
              <a:rPr lang="en-GB" sz="1100" dirty="0">
                <a:solidFill>
                  <a:srgbClr val="0E6801"/>
                </a:solidFill>
                <a:latin typeface="Consolas" panose="020B0609020204030204" pitchFamily="49" charset="0"/>
              </a:rPr>
              <a:t> 'm{ -I(.*?)</a:t>
            </a:r>
            <a:r>
              <a:rPr lang="en-GB" sz="1100" dirty="0">
                <a:solidFill>
                  <a:srgbClr val="FB0007"/>
                </a:solidFill>
                <a:latin typeface="Consolas" panose="020B0609020204030204" pitchFamily="49" charset="0"/>
              </a:rPr>
              <a:t>/include } and print $1’)”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... </a:t>
            </a:r>
          </a:p>
          <a:p>
            <a:r>
              <a:rPr lang="en-GB" sz="1100" b="1" dirty="0">
                <a:solidFill>
                  <a:srgbClr val="650061"/>
                </a:solidFill>
                <a:latin typeface="Consolas" panose="020B0609020204030204" pitchFamily="49" charset="0"/>
              </a:rPr>
              <a:t>cd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fesom-2.1</a:t>
            </a:r>
          </a:p>
          <a:p>
            <a:r>
              <a:rPr lang="en-GB" sz="1100" b="1" dirty="0" err="1">
                <a:solidFill>
                  <a:srgbClr val="B200AA"/>
                </a:solidFill>
                <a:latin typeface="Consolas" panose="020B0609020204030204" pitchFamily="49" charset="0"/>
              </a:rPr>
              <a:t>mkdir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520026"/>
                </a:solidFill>
                <a:latin typeface="Consolas" panose="020B0609020204030204" pitchFamily="49" charset="0"/>
              </a:rPr>
              <a:t>-p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build; </a:t>
            </a:r>
            <a:r>
              <a:rPr lang="en-GB" sz="1100" b="1" dirty="0">
                <a:solidFill>
                  <a:srgbClr val="650061"/>
                </a:solidFill>
                <a:latin typeface="Consolas" panose="020B0609020204030204" pitchFamily="49" charset="0"/>
              </a:rPr>
              <a:t>cd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build;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cmake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-DFESOM_COUPLED=ON ..; </a:t>
            </a:r>
            <a:r>
              <a:rPr lang="en-GB" sz="1100" b="1" dirty="0">
                <a:solidFill>
                  <a:srgbClr val="B200AA"/>
                </a:solidFill>
                <a:latin typeface="Consolas" panose="020B0609020204030204" pitchFamily="49" charset="0"/>
              </a:rPr>
              <a:t>make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b="1" dirty="0">
                <a:solidFill>
                  <a:srgbClr val="B200AA"/>
                </a:solidFill>
                <a:latin typeface="Consolas" panose="020B0609020204030204" pitchFamily="49" charset="0"/>
              </a:rPr>
              <a:t>install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520026"/>
                </a:solidFill>
                <a:latin typeface="Consolas" panose="020B0609020204030204" pitchFamily="49" charset="0"/>
              </a:rPr>
              <a:t>-j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`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nproc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--all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`</a:t>
            </a:r>
            <a:endParaRPr lang="tr-TR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b="1" dirty="0">
                <a:solidFill>
                  <a:srgbClr val="650061"/>
                </a:solidFill>
                <a:latin typeface="Consolas" panose="020B0609020204030204" pitchFamily="49" charset="0"/>
              </a:rPr>
              <a:t>cd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>
                <a:latin typeface="Consolas" panose="020B0609020204030204" pitchFamily="49" charset="0"/>
              </a:rPr>
              <a:t>..</a:t>
            </a:r>
            <a:endParaRPr lang="tr-TR" sz="1100" b="1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dirty="0"/>
              <a:t>09 / 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65D3DF-5B57-74BD-31EE-C7CE4F9D2D57}"/>
              </a:ext>
            </a:extLst>
          </p:cNvPr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0247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1636</Words>
  <Application>Microsoft Macintosh PowerPoint</Application>
  <PresentationFormat>Widescreen</PresentationFormat>
  <Paragraphs>276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</vt:lpstr>
      <vt:lpstr>Courier-Bold</vt:lpstr>
      <vt:lpstr>Courier-Oblique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Earth-System Modellers    A modular infrastructure for stand-alone and coupled Earth System Modelling </dc:title>
  <dc:creator>Deniz Ural</dc:creator>
  <cp:lastModifiedBy>Miguel A</cp:lastModifiedBy>
  <cp:revision>47</cp:revision>
  <dcterms:created xsi:type="dcterms:W3CDTF">2022-04-13T12:18:39Z</dcterms:created>
  <dcterms:modified xsi:type="dcterms:W3CDTF">2022-04-19T15:46:06Z</dcterms:modified>
</cp:coreProperties>
</file>