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318" r:id="rId6"/>
    <p:sldId id="277" r:id="rId7"/>
    <p:sldId id="278" r:id="rId8"/>
    <p:sldId id="344" r:id="rId9"/>
    <p:sldId id="257" r:id="rId10"/>
    <p:sldId id="314" r:id="rId11"/>
    <p:sldId id="337" r:id="rId12"/>
    <p:sldId id="338" r:id="rId13"/>
    <p:sldId id="306" r:id="rId14"/>
    <p:sldId id="276" r:id="rId15"/>
    <p:sldId id="266" r:id="rId16"/>
    <p:sldId id="267" r:id="rId17"/>
    <p:sldId id="273" r:id="rId18"/>
    <p:sldId id="268" r:id="rId19"/>
    <p:sldId id="270" r:id="rId20"/>
    <p:sldId id="271" r:id="rId21"/>
    <p:sldId id="279" r:id="rId22"/>
    <p:sldId id="305" r:id="rId23"/>
    <p:sldId id="274" r:id="rId24"/>
    <p:sldId id="269" r:id="rId25"/>
    <p:sldId id="259" r:id="rId26"/>
    <p:sldId id="265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 snapToGrid="0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62500" lnSpcReduction="20000"/>
          </a:bodyPr>
          <a:lstStyle/>
          <a:p>
            <a:r>
              <a:rPr lang="tr-TR" sz="5700" b="1"/>
              <a:t>PalMod - ESM-Tools Workshop</a:t>
            </a:r>
          </a:p>
          <a:p>
            <a:endParaRPr lang="tr-TR" sz="2200"/>
          </a:p>
          <a:p>
            <a:r>
              <a:rPr lang="tr-TR" sz="2600"/>
              <a:t>DKRZ, 20-21 April,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Potsdam</a:t>
            </a:r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Miguel</a:t>
            </a:r>
            <a:r>
              <a:rPr lang="tr-TR" sz="2400" b="1" dirty="0"/>
              <a:t> </a:t>
            </a:r>
            <a:r>
              <a:rPr lang="tr-TR" sz="2400" b="1" dirty="0" err="1"/>
              <a:t>Andrés-Martínez</a:t>
            </a:r>
            <a:r>
              <a:rPr lang="tr-TR" sz="2400" b="1" dirty="0"/>
              <a:t> </a:t>
            </a:r>
          </a:p>
          <a:p>
            <a:r>
              <a:rPr lang="tr-TR" sz="2400" dirty="0"/>
              <a:t>AWI, </a:t>
            </a:r>
            <a:r>
              <a:rPr lang="tr-TR" sz="2400" dirty="0" err="1"/>
              <a:t>Climate</a:t>
            </a:r>
            <a:r>
              <a:rPr lang="tr-TR" sz="2400" dirty="0"/>
              <a:t> Dynamics</a:t>
            </a:r>
          </a:p>
          <a:p>
            <a:r>
              <a:rPr lang="tr-TR" sz="2400" dirty="0" err="1"/>
              <a:t>Bremerhaven</a:t>
            </a:r>
            <a:endParaRPr lang="tr-TR" sz="2400" dirty="0"/>
          </a:p>
          <a:p>
            <a:endParaRPr lang="tr-TR" dirty="0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update page number (last thing)</a:t>
            </a:r>
          </a:p>
        </p:txBody>
      </p:sp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prstClr val="white"/>
                </a:solidFill>
              </a:rPr>
              <a:t>What are ESM-Tools?</a:t>
            </a: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23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>
                <a:solidFill>
                  <a:prstClr val="white"/>
                </a:solidFill>
              </a:rPr>
              <a:t>- Great for science but hard job for the modellers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11 / 23</a:t>
            </a:r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What 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>
                <a:solidFill>
                  <a:prstClr val="black"/>
                </a:solidFill>
              </a:rPr>
              <a:t>programs </a:t>
            </a:r>
            <a:r>
              <a:rPr lang="en-US" sz="240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Earth system</a:t>
            </a:r>
            <a:r>
              <a:rPr lang="tr-TR" sz="240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>
              <a:solidFill>
                <a:prstClr val="black"/>
              </a:solidFill>
            </a:endParaRPr>
          </a:p>
          <a:p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12 / 23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>
                <a:solidFill>
                  <a:prstClr val="black"/>
                </a:solidFill>
              </a:rPr>
              <a:t>Earth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>
                <a:solidFill>
                  <a:prstClr val="black"/>
                </a:solidFill>
              </a:rPr>
              <a:t>odellers working 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Supported Models &amp; Couplings, Partners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0">
                <a:tc>
                  <a:txBody>
                    <a:bodyPr/>
                    <a:lstStyle/>
                    <a:p>
                      <a:r>
                        <a:rPr lang="tr-TR"/>
                        <a:t>Coupled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VILMA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FOCI-OIFS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FESOM-REcoM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REcoM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/>
                        <a:t>OIFSCL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AMIP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debm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OIFSAMIP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xios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MPIESM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Echam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YAC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fesom_mesh_part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oasis3mct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rnfmap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MPIOM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PISM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nemobasemodel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14 / 23</a:t>
            </a:r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https://ieeexplore.ieee.org/document/6886129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Need for the high-quality research software </a:t>
            </a: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O</a:t>
            </a:r>
            <a:r>
              <a:rPr lang="en-US"/>
              <a:t>btain the model source code (usually a tar ball)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Build the 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      </a:t>
            </a:r>
            <a:r>
              <a:rPr lang="tr-TR" b="1">
                <a:solidFill>
                  <a:srgbClr val="FF0000"/>
                </a:solidFill>
              </a:rPr>
              <a:t>FAIL:</a:t>
            </a:r>
            <a:r>
              <a:rPr lang="tr-TR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...)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models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system</a:t>
            </a:r>
            <a:endParaRPr lang="tr-TR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    </a:t>
            </a:r>
            <a:r>
              <a:rPr lang="tr-TR" b="1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/>
          </a:p>
          <a:p>
            <a:pPr>
              <a:spcAft>
                <a:spcPts val="300"/>
              </a:spcAft>
            </a:pPr>
            <a:r>
              <a:rPr lang="en-US" sz="2000"/>
              <a:t>Repeat 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>
                <a:cs typeface="Courier New" panose="02070309020205020404" pitchFamily="49" charset="0"/>
              </a:rPr>
              <a:t>Obtain</a:t>
            </a:r>
            <a:r>
              <a:rPr lang="tr-TR">
                <a:cs typeface="Courier New" panose="02070309020205020404" pitchFamily="49" charset="0"/>
              </a:rPr>
              <a:t> and </a:t>
            </a:r>
            <a:r>
              <a:rPr lang="tr-TR" b="1">
                <a:cs typeface="Courier New" panose="02070309020205020404" pitchFamily="49" charset="0"/>
              </a:rPr>
              <a:t>build </a:t>
            </a:r>
            <a:r>
              <a:rPr lang="tr-TR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>
                <a:cs typeface="Courier New" panose="02070309020205020404" pitchFamily="49" charset="0"/>
              </a:rPr>
              <a:t>Uniform</a:t>
            </a:r>
            <a:r>
              <a:rPr lang="tr-TR" sz="160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Prepare </a:t>
            </a:r>
            <a:r>
              <a:rPr lang="tr-TR" b="1"/>
              <a:t>YAML</a:t>
            </a:r>
            <a:r>
              <a:rPr lang="tr-TR"/>
              <a:t> based 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[OPTIONAL] </a:t>
            </a:r>
            <a:r>
              <a:rPr lang="tr-TR" b="1"/>
              <a:t>Check</a:t>
            </a:r>
            <a:r>
              <a:rPr lang="tr-TR"/>
              <a:t> if your run would run successfully: 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 </a:t>
            </a:r>
            <a:r>
              <a:rPr lang="tr-TR" sz="1200" b="1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Submit</a:t>
            </a:r>
            <a:r>
              <a:rPr lang="tr-TR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</a:t>
            </a:r>
            <a:endParaRPr lang="tr-TR" sz="120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Monitor your log files</a:t>
            </a:r>
          </a:p>
          <a:p>
            <a:pPr>
              <a:spcAft>
                <a:spcPts val="300"/>
              </a:spcAft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Postprocess</a:t>
            </a:r>
            <a:r>
              <a:rPr lang="tr-TR"/>
              <a:t> the results (esmviz, in progress)</a:t>
            </a:r>
            <a:endParaRPr lang="tr-TR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"2000-02-29"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Advantages of ESM-Tools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/>
              <a:t>utomation</a:t>
            </a:r>
            <a:r>
              <a:rPr lang="tr-TR" sz="2400" b="1"/>
              <a:t>: </a:t>
            </a:r>
            <a:r>
              <a:rPr lang="tr-TR" sz="2400"/>
              <a:t>minimal manual interaction</a:t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/>
              <a:t>niform</a:t>
            </a:r>
            <a:r>
              <a:rPr lang="tr-TR" sz="2400" b="1"/>
              <a:t> </a:t>
            </a:r>
            <a:r>
              <a:rPr lang="tr-TR" sz="2400"/>
              <a:t>(same structure)</a:t>
            </a:r>
            <a:r>
              <a:rPr lang="tr-TR" sz="2400" b="1"/>
              <a:t>, Data Integrity → Reproducible</a:t>
            </a:r>
            <a:br>
              <a:rPr lang="en-US" sz="2400"/>
            </a:br>
            <a:r>
              <a:rPr lang="tr-TR" sz="2400" b="1"/>
              <a:t>P</a:t>
            </a:r>
            <a:r>
              <a:rPr lang="en-US" sz="2400" b="1"/>
              <a:t>ortability</a:t>
            </a:r>
            <a:r>
              <a:rPr lang="tr-TR" sz="2400" b="1"/>
              <a:t>: </a:t>
            </a:r>
            <a:r>
              <a:rPr lang="tr-TR" sz="2400"/>
              <a:t>across different supported HPCs</a:t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/>
              <a:t>bstraction</a:t>
            </a:r>
            <a:r>
              <a:rPr lang="tr-TR" sz="2400" b="1"/>
              <a:t>: </a:t>
            </a:r>
            <a:r>
              <a:rPr lang="tr-TR" sz="2400"/>
              <a:t>configuration (</a:t>
            </a:r>
            <a:r>
              <a:rPr lang="tr-TR" sz="2400">
                <a:latin typeface="Consolas" panose="020B0609020204030204" pitchFamily="49" charset="0"/>
              </a:rPr>
              <a:t>YAML</a:t>
            </a:r>
            <a:r>
              <a:rPr lang="tr-TR" sz="2400"/>
              <a:t>) and operations (</a:t>
            </a:r>
            <a:r>
              <a:rPr lang="tr-TR" sz="2400">
                <a:latin typeface="Consolas" panose="020B0609020204030204" pitchFamily="49" charset="0"/>
              </a:rPr>
              <a:t>Python</a:t>
            </a:r>
            <a:r>
              <a:rPr lang="tr-TR" sz="240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>
                <a:solidFill>
                  <a:prstClr val="black"/>
                </a:solidFill>
              </a:rPr>
              <a:t>Stateful:</a:t>
            </a:r>
            <a:r>
              <a:rPr lang="tr-TR" sz="240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18 / 23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Extendable: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Co-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Who benefits from ESM-Tools</a:t>
            </a: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19 / 23</a:t>
            </a:r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77765"/>
              </p:ext>
            </p:extLst>
          </p:nvPr>
        </p:nvGraphicFramePr>
        <p:xfrm>
          <a:off x="324052" y="2250529"/>
          <a:ext cx="7530644" cy="3879045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(offline coupling)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1601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23</a:t>
            </a:r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Technical reasons for using ESM-Tools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read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/>
              <a:t>Sample runscripts are already available</a:t>
            </a:r>
          </a:p>
          <a:p>
            <a:pPr>
              <a:spcAft>
                <a:spcPts val="1800"/>
              </a:spcAft>
            </a:pPr>
            <a:r>
              <a:rPr lang="tr-TR" sz="2000"/>
              <a:t>Well </a:t>
            </a:r>
            <a:r>
              <a:rPr lang="tr-TR" sz="2000" b="1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/>
              <a:t>Issues on GitHub (and we will take care of them)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Updated</a:t>
            </a:r>
            <a:r>
              <a:rPr lang="tr-TR" sz="2000"/>
              <a:t> regularly</a:t>
            </a:r>
          </a:p>
          <a:p>
            <a:pPr>
              <a:spcAft>
                <a:spcPts val="1800"/>
              </a:spcAft>
            </a:pPr>
            <a:r>
              <a:rPr lang="tr-TR" sz="2000"/>
              <a:t>Portable &amp; </a:t>
            </a:r>
            <a:r>
              <a:rPr lang="tr-TR" sz="2000" b="1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Documentation</a:t>
            </a:r>
            <a:r>
              <a:rPr lang="tr-TR" sz="200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Workshops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</a:t>
            </a:r>
            <a:r>
              <a:rPr lang="en-US"/>
              <a:t>asier to read / write (compared to </a:t>
            </a:r>
            <a:r>
              <a:rPr lang="tr-TR"/>
              <a:t>       </a:t>
            </a:r>
            <a:r>
              <a:rPr lang="en-US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High level data structures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Easier 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Hosted on GitHub &amp; robust branching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>
                <a:solidFill>
                  <a:srgbClr val="00B0F0"/>
                </a:solidFill>
              </a:rPr>
              <a:t>Open-source</a:t>
            </a:r>
            <a:r>
              <a:rPr lang="tr-TR"/>
              <a:t> development is encouraged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[In progress] CI/CD, DevOps, Automated </a:t>
            </a:r>
            <a:r>
              <a:rPr lang="tr-TR" b="1">
                <a:solidFill>
                  <a:srgbClr val="00B0F0"/>
                </a:solidFill>
              </a:rPr>
              <a:t>tests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Configuration files are </a:t>
            </a:r>
            <a:r>
              <a:rPr lang="tr-TR" b="1">
                <a:solidFill>
                  <a:srgbClr val="00B0F0"/>
                </a:solidFill>
              </a:rPr>
              <a:t>inherited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20 / 23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modelling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B</a:t>
            </a:r>
            <a:r>
              <a:rPr lang="en-US"/>
              <a:t>uild the model</a:t>
            </a:r>
            <a:r>
              <a:rPr lang="tr-TR"/>
              <a:t>s</a:t>
            </a:r>
            <a:r>
              <a:rPr lang="en-US"/>
              <a:t> </a:t>
            </a:r>
            <a:r>
              <a:rPr lang="en-US" b="1"/>
              <a:t>without</a:t>
            </a:r>
            <a:r>
              <a:rPr lang="en-US"/>
              <a:t> knowing the details of the HPC 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possible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Generate a </a:t>
            </a:r>
            <a:r>
              <a:rPr lang="en-US" b="1"/>
              <a:t>log</a:t>
            </a:r>
            <a:r>
              <a:rPr lang="en-US"/>
              <a:t> documentation</a:t>
            </a:r>
            <a:r>
              <a:rPr lang="tr-TR"/>
              <a:t>, easy </a:t>
            </a:r>
            <a:r>
              <a:rPr lang="tr-TR" b="1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Organize</a:t>
            </a:r>
            <a:r>
              <a:rPr lang="en-US"/>
              <a:t> files </a:t>
            </a:r>
            <a:r>
              <a:rPr lang="tr-TR"/>
              <a:t>&amp;</a:t>
            </a:r>
            <a:r>
              <a:rPr lang="en-US"/>
              <a:t> directories (eg. input, forcing, output, log, executables, ...)</a:t>
            </a:r>
            <a:r>
              <a:rPr lang="tr-TR"/>
              <a:t>, </a:t>
            </a:r>
            <a:r>
              <a:rPr lang="tr-TR" b="1"/>
              <a:t>archieve</a:t>
            </a:r>
            <a:r>
              <a:rPr lang="tr-TR"/>
              <a:t> or </a:t>
            </a:r>
            <a:r>
              <a:rPr lang="tr-TR" b="1"/>
              <a:t>clean</a:t>
            </a:r>
            <a:r>
              <a:rPr lang="tr-TR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Recap: Aim &amp;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Contact &amp;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https://esm-tools.readthedocs.io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https://github.com/esm-tools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https://github.com/esm-tools/esm_tools/discussions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https://github.com/esm-tools/esm_tools/issues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22 / 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https://gmd.copernicus.org/articles/14/4051/2021/</a:t>
            </a:r>
            <a:r>
              <a:rPr lang="tr-TR" sz="14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https://doi.org/10.5194/gmd-14-4051-2021</a:t>
            </a:r>
            <a:endParaRPr lang="tr-TR" sz="140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Community: Issues and Discussions</a:t>
            </a: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Open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Single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Agile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23 / 23</a:t>
            </a:r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23</a:t>
            </a:r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ESM-Tools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23</a:t>
            </a:r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Submit our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399" y="1515600"/>
            <a:ext cx="884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ESM-Tools </a:t>
            </a:r>
            <a:r>
              <a:rPr lang="tr-TR" sz="2400" b="1" dirty="0" err="1">
                <a:solidFill>
                  <a:prstClr val="black"/>
                </a:solidFill>
              </a:rPr>
              <a:t>extended</a:t>
            </a:r>
            <a:r>
              <a:rPr lang="tr-TR" sz="2400" b="1" dirty="0">
                <a:solidFill>
                  <a:prstClr val="black"/>
                </a:solidFill>
              </a:rPr>
              <a:t> YAML </a:t>
            </a:r>
            <a:r>
              <a:rPr lang="tr-TR" sz="2400" b="1" dirty="0" err="1">
                <a:solidFill>
                  <a:prstClr val="black"/>
                </a:solidFill>
              </a:rPr>
              <a:t>syntax</a:t>
            </a:r>
            <a:r>
              <a:rPr lang="tr-TR" sz="2400" b="1" dirty="0">
                <a:solidFill>
                  <a:prstClr val="black"/>
                </a:solidFill>
              </a:rPr>
              <a:t> &amp; </a:t>
            </a:r>
            <a:r>
              <a:rPr lang="tr-TR" sz="2400" b="1" dirty="0" err="1">
                <a:solidFill>
                  <a:prstClr val="black"/>
                </a:solidFill>
              </a:rPr>
              <a:t>operations</a:t>
            </a:r>
            <a:r>
              <a:rPr lang="tr-TR" sz="2400" b="1" dirty="0">
                <a:solidFill>
                  <a:prstClr val="black"/>
                </a:solidFill>
              </a:rPr>
              <a:t> (Hands-on </a:t>
            </a:r>
            <a:r>
              <a:rPr lang="tr-TR" sz="2400" b="1" dirty="0" err="1">
                <a:solidFill>
                  <a:prstClr val="black"/>
                </a:solidFill>
              </a:rPr>
              <a:t>session</a:t>
            </a:r>
            <a:r>
              <a:rPr lang="tr-TR" sz="2400" b="1" dirty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Finished</a:t>
            </a:r>
            <a:r>
              <a:rPr lang="tr-TR" sz="2000" dirty="0">
                <a:solidFill>
                  <a:prstClr val="black"/>
                </a:solidFill>
              </a:rPr>
              <a:t> YAML </a:t>
            </a:r>
            <a:r>
              <a:rPr lang="tr-TR" sz="2000" dirty="0" err="1">
                <a:solidFill>
                  <a:prstClr val="black"/>
                </a:solidFill>
              </a:rPr>
              <a:t>config</a:t>
            </a:r>
            <a:r>
              <a:rPr lang="tr-TR" sz="2000" dirty="0">
                <a:solidFill>
                  <a:prstClr val="black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Declaring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accessing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Switches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adds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removes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Arithmetic</a:t>
            </a:r>
            <a:r>
              <a:rPr lang="tr-TR" sz="2000" dirty="0">
                <a:solidFill>
                  <a:prstClr val="black"/>
                </a:solidFill>
              </a:rPr>
              <a:t>, Math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calendar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options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Namelist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changes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YAML </a:t>
            </a:r>
            <a:r>
              <a:rPr lang="tr-TR" sz="2000" dirty="0" err="1">
                <a:solidFill>
                  <a:prstClr val="black"/>
                </a:solidFill>
              </a:rPr>
              <a:t>hierarchy</a:t>
            </a:r>
            <a:endParaRPr lang="tr-TR" sz="2000" dirty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23</a:t>
            </a:r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Machine </a:t>
            </a:r>
            <a:r>
              <a:rPr lang="tr-TR" sz="2400" b="1" dirty="0" err="1">
                <a:solidFill>
                  <a:prstClr val="black"/>
                </a:solidFill>
              </a:rPr>
              <a:t>files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environment_changes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Relevant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feature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environment_changes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dictionaries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F2BF-EB4E-55C1-6509-CC52FAC22DDE}"/>
              </a:ext>
            </a:extLst>
          </p:cNvPr>
          <p:cNvSpPr/>
          <p:nvPr/>
        </p:nvSpPr>
        <p:spPr>
          <a:xfrm>
            <a:off x="520860" y="5298345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1796F-49AA-293B-A9D0-FA771921E9D8}"/>
              </a:ext>
            </a:extLst>
          </p:cNvPr>
          <p:cNvSpPr txBox="1"/>
          <p:nvPr/>
        </p:nvSpPr>
        <p:spPr>
          <a:xfrm>
            <a:off x="1472400" y="5298345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prstClr val="black"/>
                </a:solidFill>
              </a:rPr>
              <a:t>Workflow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manager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offline </a:t>
            </a:r>
            <a:r>
              <a:rPr lang="tr-TR" sz="2400" b="1" dirty="0" err="1">
                <a:solidFill>
                  <a:prstClr val="black"/>
                </a:solidFill>
              </a:rPr>
              <a:t>coupling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Intro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the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manager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dictionary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VILMA-PISM</a:t>
            </a: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TODO: Runscripts and YAML files in more detail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Directory structure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YAML 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Fesom restarts, </a:t>
            </a:r>
            <a:r>
              <a:rPr lang="tr-TR" b="1">
                <a:solidFill>
                  <a:prstClr val="black"/>
                </a:solidFill>
              </a:rPr>
              <a:t>branch-off </a:t>
            </a:r>
            <a:r>
              <a:rPr lang="tr-TR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138937" y="2676056"/>
            <a:ext cx="11632387" cy="126188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</a:t>
            </a:r>
          </a:p>
          <a:p>
            <a:pPr algn="ctr"/>
            <a:r>
              <a:rPr lang="tr-TR" sz="3800" b="1">
                <a:solidFill>
                  <a:srgbClr val="FF0000"/>
                </a:solidFill>
              </a:rPr>
              <a:t>These were some notes. Maybe we can remove these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23</a:t>
            </a:r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038" y="2054655"/>
            <a:ext cx="536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https://github.com/esm-tools/workshops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2701" y="29428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038" y="2911303"/>
            <a:ext cx="4930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Presentations, runscripts, exercises, ...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1038" y="4624599"/>
            <a:ext cx="681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https://github.com/esm-tools/esm_tools/discussions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23</a:t>
            </a: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/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23</a:t>
            </a:r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23</a:t>
            </a:r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2529</Words>
  <Application>Microsoft Macintosh PowerPoint</Application>
  <PresentationFormat>Widescreen</PresentationFormat>
  <Paragraphs>497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310</cp:revision>
  <dcterms:created xsi:type="dcterms:W3CDTF">2022-04-14T07:17:36Z</dcterms:created>
  <dcterms:modified xsi:type="dcterms:W3CDTF">2022-04-19T11:56:09Z</dcterms:modified>
</cp:coreProperties>
</file>