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8"/>
  </p:notesMasterIdLst>
  <p:sldIdLst>
    <p:sldId id="256" r:id="rId5"/>
    <p:sldId id="318" r:id="rId6"/>
    <p:sldId id="277" r:id="rId7"/>
    <p:sldId id="278" r:id="rId8"/>
    <p:sldId id="344" r:id="rId9"/>
    <p:sldId id="257" r:id="rId10"/>
    <p:sldId id="314" r:id="rId11"/>
    <p:sldId id="337" r:id="rId12"/>
    <p:sldId id="338" r:id="rId13"/>
    <p:sldId id="306" r:id="rId14"/>
    <p:sldId id="276" r:id="rId15"/>
    <p:sldId id="266" r:id="rId16"/>
    <p:sldId id="267" r:id="rId17"/>
    <p:sldId id="273" r:id="rId18"/>
    <p:sldId id="268" r:id="rId19"/>
    <p:sldId id="270" r:id="rId20"/>
    <p:sldId id="271" r:id="rId21"/>
    <p:sldId id="279" r:id="rId22"/>
    <p:sldId id="305" r:id="rId23"/>
    <p:sldId id="274" r:id="rId24"/>
    <p:sldId id="269" r:id="rId25"/>
    <p:sldId id="259" r:id="rId26"/>
    <p:sldId id="265" r:id="rId2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E6"/>
    <a:srgbClr val="FFC000"/>
    <a:srgbClr val="91C61A"/>
    <a:srgbClr val="E7E6E6"/>
    <a:srgbClr val="F2F2F2"/>
    <a:srgbClr val="939393"/>
    <a:srgbClr val="A5A5A5"/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4464-5F5F-47B8-B7F2-1EE11117D9EA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4A82D-0EB8-4BFC-931E-F0AB6B26A4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6188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This is for 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863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1359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2421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8573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0752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6154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0728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457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57508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0724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3785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016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2725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135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7436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9597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0043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Miguel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1833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5297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Deniz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4A82D-0EB8-4BFC-931E-F0AB6B26A44C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357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0DD0-9731-490B-AEA5-D3F8435D6B2A}" type="datetime1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809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5CF7F-8F9A-4330-A17A-6C22241C1646}" type="datetime1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993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B99C-A60C-45F3-BF97-1B30848DC9E8}" type="datetime1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007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1B9F-96F0-4B10-84CA-79EABE69EE74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5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04EA-DEB7-4BBB-B4E0-D47C4789674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05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ED01-6B53-4074-8892-B2D86E587758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13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FE61-C9EB-4D16-B240-213D52592264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94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863E-8291-4F3D-A650-9C579823374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979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7892-D6BD-4E32-BB51-3CFD69A2AFA6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22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6B7A-94D6-4708-A787-C8AB70400E48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31960" y="6356350"/>
            <a:ext cx="2743200" cy="365125"/>
          </a:xfrm>
        </p:spPr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tr-TR">
                <a:solidFill>
                  <a:prstClr val="black">
                    <a:tint val="75000"/>
                  </a:prstClr>
                </a:solidFill>
              </a:rPr>
              <a:t> of 10</a:t>
            </a:r>
          </a:p>
        </p:txBody>
      </p:sp>
    </p:spTree>
    <p:extLst>
      <p:ext uri="{BB962C8B-B14F-4D97-AF65-F5344CB8AC3E}">
        <p14:creationId xmlns:p14="http://schemas.microsoft.com/office/powerpoint/2010/main" val="3663583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6292-B636-4829-862D-9352F5069112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08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D304-2551-4C87-99B2-92989D0129D3}" type="datetime1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6932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B29A-AA5D-49E5-99D5-F4D0E97C90AD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00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D042-70DE-4254-A335-1EE5F0B32923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46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94BE-0130-4F7E-9814-344D25FEA52D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983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2388-7D19-4D7E-873A-54F20026E048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517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3B94-607F-4B7B-8B47-5B69016ABE79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184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EA7F-F54D-450E-B528-A84CA43273E3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9388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F7BC-E3A4-443D-9E65-FA24A2F6944F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139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71DB-8345-4575-8BB0-02BFD1051509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5719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AAA2-AF63-4B8F-8E7F-3B3626029C14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3864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17C0-1DCB-4CE6-8262-366F13994AE8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53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C3F2-852F-40BD-983B-A48662F0AFA4}" type="datetime1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75700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8147-0216-42FE-8A2D-7D20267D178C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4791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4A48-F265-4403-8107-88A820193D1C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73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FD53-60F4-41EA-ACAD-2CB3683EFA19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4763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F795-A110-4AC8-AB91-3B01F849EB90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015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0252-311B-44AA-BD71-60417E9D62F5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984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9179C-ED9C-47B6-B629-FEF1FB7F8FC4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708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77F1-43DE-4A14-B67C-CCD0FC7B6D9F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33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4C07-6A70-4377-94E9-FC761276425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3139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3BAC-AFDD-4044-8C8F-EFFEB2CC3CC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4610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FBB5-EA64-47D4-A3CC-89015FBDA594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47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12A-2558-4444-9B34-BD78A35501F3}" type="datetime1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65774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DCBB-2B99-4461-8753-C7E2BA35B9CD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31200" y="6356350"/>
            <a:ext cx="2743200" cy="365125"/>
          </a:xfrm>
        </p:spPr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tr-TR">
                <a:solidFill>
                  <a:prstClr val="black">
                    <a:tint val="75000"/>
                  </a:prstClr>
                </a:solidFill>
              </a:rPr>
              <a:t> of 10</a:t>
            </a:r>
          </a:p>
        </p:txBody>
      </p:sp>
    </p:spTree>
    <p:extLst>
      <p:ext uri="{BB962C8B-B14F-4D97-AF65-F5344CB8AC3E}">
        <p14:creationId xmlns:p14="http://schemas.microsoft.com/office/powerpoint/2010/main" val="2312719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6CE7-701D-4D05-B065-C5A31BED04CD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897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7EB2-FBCB-4BFE-B4E1-ACC03F56CC10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042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9079-0E4E-4737-BA3F-D9643540665E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9488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E03A-D61A-44EC-8764-3AF21443EF99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98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4309-CEFC-4200-BF48-0F0168CA012F}" type="datetime1">
              <a:rPr lang="tr-TR" smtClean="0"/>
              <a:t>19.04.2022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974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0F90-B9DB-4108-8FE6-DA02D1E98381}" type="datetime1">
              <a:rPr lang="tr-TR" smtClean="0"/>
              <a:t>19.04.2022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582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B347-CEFA-4DB1-9157-84618CFC20DA}" type="datetime1">
              <a:rPr lang="tr-TR" smtClean="0"/>
              <a:t>19.04.2022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/>
              <a:t>Slide </a:t>
            </a:r>
            <a:fld id="{26A22C5E-4760-4EA0-B287-72F603833450}" type="slidenum">
              <a:rPr lang="tr-TR" smtClean="0"/>
              <a:pPr/>
              <a:t>‹#›</a:t>
            </a:fld>
            <a:r>
              <a:rPr lang="tr-TR"/>
              <a:t> of 10</a:t>
            </a:r>
          </a:p>
        </p:txBody>
      </p:sp>
    </p:spTree>
    <p:extLst>
      <p:ext uri="{BB962C8B-B14F-4D97-AF65-F5344CB8AC3E}">
        <p14:creationId xmlns:p14="http://schemas.microsoft.com/office/powerpoint/2010/main" val="269800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B773-6BC2-4D6D-849B-E8397DA9C09A}" type="datetime1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933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A9E4-E028-4B27-B496-E33318A6D696}" type="datetime1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491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072F5-BFF8-4171-853F-B86911804AE6}" type="datetime1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22C5E-4760-4EA0-B287-72F6038334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037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1F0F4-CECD-418E-B673-BC27D871CE83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0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9744-E77A-4AF9-AE1C-63E34D323E3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50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B293B-6F60-4A85-8F55-793A95FF2AA3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t>19.04.2022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4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6.png"/><Relationship Id="rId3" Type="http://schemas.openxmlformats.org/officeDocument/2006/relationships/hyperlink" Target="https://www.esm-tools.net/" TargetMode="External"/><Relationship Id="rId7" Type="http://schemas.openxmlformats.org/officeDocument/2006/relationships/hyperlink" Target="https://esm-tools.readthedocs.io/" TargetMode="External"/><Relationship Id="rId12" Type="http://schemas.openxmlformats.org/officeDocument/2006/relationships/hyperlink" Target="https://github.com/esm-tools/esm_tools/issues" TargetMode="External"/><Relationship Id="rId17" Type="http://schemas.openxmlformats.org/officeDocument/2006/relationships/hyperlink" Target="https://doi.org/10.5281/zenodo.5787476" TargetMode="External"/><Relationship Id="rId2" Type="http://schemas.openxmlformats.org/officeDocument/2006/relationships/notesSlide" Target="../notesSlides/notesSlide19.xml"/><Relationship Id="rId16" Type="http://schemas.openxmlformats.org/officeDocument/2006/relationships/hyperlink" Target="https://doi.org/10.5194/gmd-14-4051-2021" TargetMode="Externa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3.png"/><Relationship Id="rId11" Type="http://schemas.openxmlformats.org/officeDocument/2006/relationships/hyperlink" Target="https://github.com/esm-tools/esm_tools/discussions" TargetMode="External"/><Relationship Id="rId5" Type="http://schemas.openxmlformats.org/officeDocument/2006/relationships/image" Target="../media/image22.png"/><Relationship Id="rId15" Type="http://schemas.openxmlformats.org/officeDocument/2006/relationships/hyperlink" Target="https://gmd.copernicus.org/articles/14/4051/2021/" TargetMode="External"/><Relationship Id="rId10" Type="http://schemas.openxmlformats.org/officeDocument/2006/relationships/hyperlink" Target="https://github.com/esm-tools" TargetMode="External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"/>
            <a:ext cx="12192000" cy="2346959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21" y="4305300"/>
            <a:ext cx="11625149" cy="1132258"/>
          </a:xfrm>
        </p:spPr>
        <p:txBody>
          <a:bodyPr>
            <a:normAutofit fontScale="62500" lnSpcReduction="20000"/>
          </a:bodyPr>
          <a:lstStyle/>
          <a:p>
            <a:r>
              <a:rPr lang="tr-TR" sz="5700" b="1"/>
              <a:t>PalMod - ESM-Tools Workshop</a:t>
            </a:r>
          </a:p>
          <a:p>
            <a:endParaRPr lang="tr-TR" sz="2200"/>
          </a:p>
          <a:p>
            <a:r>
              <a:rPr lang="tr-TR" sz="2600"/>
              <a:t>DKRZ, 20-21 April, 2022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0" y="6159818"/>
            <a:ext cx="3572772" cy="5359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717" y="6159818"/>
            <a:ext cx="2832453" cy="536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5021" y="2734574"/>
            <a:ext cx="4075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/>
              <a:t>Deniz Ural</a:t>
            </a:r>
          </a:p>
          <a:p>
            <a:r>
              <a:rPr lang="tr-TR" sz="2400"/>
              <a:t>AWI, Climate Dynamics</a:t>
            </a:r>
          </a:p>
          <a:p>
            <a:r>
              <a:rPr lang="tr-TR" sz="2400"/>
              <a:t>Potsdam</a:t>
            </a:r>
          </a:p>
          <a:p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8083296" y="2734574"/>
            <a:ext cx="3736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/>
              <a:t>Dr. Miguel Andrés-Martínez </a:t>
            </a:r>
          </a:p>
          <a:p>
            <a:r>
              <a:rPr lang="tr-TR" sz="2400"/>
              <a:t>AWI, Climate Dynamics</a:t>
            </a:r>
          </a:p>
          <a:p>
            <a:r>
              <a:rPr lang="tr-TR" sz="2400"/>
              <a:t>Bremerhaven</a:t>
            </a:r>
          </a:p>
          <a:p>
            <a:endParaRPr lang="tr-TR"/>
          </a:p>
        </p:txBody>
      </p:sp>
      <p:pic>
        <p:nvPicPr>
          <p:cNvPr id="810" name="Picture 80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708" y="6159334"/>
            <a:ext cx="1501867" cy="53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650" y="6159334"/>
            <a:ext cx="2056200" cy="53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0" y="291480"/>
            <a:ext cx="8746581" cy="1764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9960329">
            <a:off x="138937" y="2968444"/>
            <a:ext cx="11632387" cy="677108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3800" b="1">
                <a:solidFill>
                  <a:srgbClr val="FF0000"/>
                </a:solidFill>
              </a:rPr>
              <a:t>TODO: update page number (last thing)</a:t>
            </a:r>
          </a:p>
        </p:txBody>
      </p:sp>
    </p:spTree>
    <p:extLst>
      <p:ext uri="{BB962C8B-B14F-4D97-AF65-F5344CB8AC3E}">
        <p14:creationId xmlns:p14="http://schemas.microsoft.com/office/powerpoint/2010/main" val="735268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5899"/>
            <a:ext cx="12192000" cy="2326203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tr-TR" sz="4800" b="1">
                <a:solidFill>
                  <a:prstClr val="white"/>
                </a:solidFill>
              </a:rPr>
              <a:t>What are ESM-Tools?</a:t>
            </a:r>
          </a:p>
        </p:txBody>
      </p:sp>
      <p:sp>
        <p:nvSpPr>
          <p:cNvPr id="6" name="Oval 5"/>
          <p:cNvSpPr/>
          <p:nvPr/>
        </p:nvSpPr>
        <p:spPr>
          <a:xfrm>
            <a:off x="5747497" y="2590943"/>
            <a:ext cx="697006" cy="697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8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945860" y="5032911"/>
            <a:ext cx="53275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tr-TR" sz="2000">
                <a:solidFill>
                  <a:srgbClr val="00ACE6"/>
                </a:solidFill>
              </a:rPr>
              <a:t>Motivation &amp; Aim</a:t>
            </a:r>
          </a:p>
          <a:p>
            <a:pPr lvl="1"/>
            <a:r>
              <a:rPr lang="tr-TR" sz="2000">
                <a:solidFill>
                  <a:srgbClr val="00ACE6"/>
                </a:solidFill>
              </a:rPr>
              <a:t>Advantages</a:t>
            </a:r>
          </a:p>
          <a:p>
            <a:pPr lvl="1"/>
            <a:r>
              <a:rPr lang="tr-TR" sz="2000">
                <a:solidFill>
                  <a:srgbClr val="00ACE6"/>
                </a:solidFill>
              </a:rPr>
              <a:t>Supported systems</a:t>
            </a:r>
          </a:p>
          <a:p>
            <a:pPr lvl="1"/>
            <a:r>
              <a:rPr lang="tr-TR" sz="2000">
                <a:solidFill>
                  <a:srgbClr val="00ACE6"/>
                </a:solidFill>
              </a:rPr>
              <a:t>Repository, Documentation, Community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10 / 23</a:t>
            </a:r>
          </a:p>
        </p:txBody>
      </p:sp>
    </p:spTree>
    <p:extLst>
      <p:ext uri="{BB962C8B-B14F-4D97-AF65-F5344CB8AC3E}">
        <p14:creationId xmlns:p14="http://schemas.microsoft.com/office/powerpoint/2010/main" val="209420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stack.imgur.com/S2oh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87" y="1700212"/>
            <a:ext cx="56197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stack.imgur.com/q697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000" y="1701488"/>
            <a:ext cx="5392552" cy="456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Fact: Models are getting more complicated</a:t>
            </a:r>
          </a:p>
          <a:p>
            <a:pPr lvl="1"/>
            <a:r>
              <a:rPr lang="tr-TR" sz="2400" b="1">
                <a:solidFill>
                  <a:prstClr val="white"/>
                </a:solidFill>
              </a:rPr>
              <a:t>- Great for science but hard job for the modellers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287" y="6437934"/>
            <a:ext cx="4645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IPCC Fifth Assessment Report, 2014</a:t>
            </a:r>
          </a:p>
          <a:p>
            <a:endParaRPr lang="tr-TR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11 / 23</a:t>
            </a:r>
          </a:p>
        </p:txBody>
      </p:sp>
    </p:spTree>
    <p:extLst>
      <p:ext uri="{BB962C8B-B14F-4D97-AF65-F5344CB8AC3E}">
        <p14:creationId xmlns:p14="http://schemas.microsoft.com/office/powerpoint/2010/main" val="3956943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     What are ESM-Tools?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1012" y="1483614"/>
            <a:ext cx="1006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</a:rPr>
              <a:t>Collection of </a:t>
            </a:r>
            <a:r>
              <a:rPr lang="tr-TR" sz="2400">
                <a:solidFill>
                  <a:prstClr val="black"/>
                </a:solidFill>
              </a:rPr>
              <a:t>programs </a:t>
            </a:r>
            <a:r>
              <a:rPr lang="en-US" sz="2400">
                <a:solidFill>
                  <a:prstClr val="black"/>
                </a:solidFill>
              </a:rPr>
              <a:t>to </a:t>
            </a:r>
            <a:r>
              <a:rPr lang="en-US" sz="2400" b="1">
                <a:solidFill>
                  <a:srgbClr val="00ACE6"/>
                </a:solidFill>
              </a:rPr>
              <a:t>download</a:t>
            </a:r>
            <a:r>
              <a:rPr lang="en-US" sz="2400">
                <a:solidFill>
                  <a:prstClr val="black"/>
                </a:solidFill>
              </a:rPr>
              <a:t>, </a:t>
            </a:r>
            <a:r>
              <a:rPr lang="en-US" sz="2400" b="1">
                <a:solidFill>
                  <a:srgbClr val="00ACE6"/>
                </a:solidFill>
              </a:rPr>
              <a:t>compile</a:t>
            </a:r>
            <a:r>
              <a:rPr lang="en-US" sz="2400">
                <a:solidFill>
                  <a:prstClr val="black"/>
                </a:solidFill>
              </a:rPr>
              <a:t>, </a:t>
            </a:r>
            <a:r>
              <a:rPr lang="en-US" sz="2400" b="1">
                <a:solidFill>
                  <a:srgbClr val="00ACE6"/>
                </a:solidFill>
              </a:rPr>
              <a:t>configure</a:t>
            </a:r>
            <a:r>
              <a:rPr lang="en-US" sz="2400">
                <a:solidFill>
                  <a:prstClr val="black"/>
                </a:solidFill>
              </a:rPr>
              <a:t>, </a:t>
            </a:r>
            <a:r>
              <a:rPr lang="tr-TR" sz="2400">
                <a:solidFill>
                  <a:prstClr val="black"/>
                </a:solidFill>
              </a:rPr>
              <a:t>and </a:t>
            </a:r>
            <a:r>
              <a:rPr lang="tr-TR" sz="2400" b="1">
                <a:solidFill>
                  <a:srgbClr val="00ACE6"/>
                </a:solidFill>
              </a:rPr>
              <a:t>run</a:t>
            </a:r>
            <a:r>
              <a:rPr lang="tr-TR" sz="2400">
                <a:solidFill>
                  <a:prstClr val="black"/>
                </a:solidFill>
              </a:rPr>
              <a:t> </a:t>
            </a:r>
            <a:r>
              <a:rPr lang="en-US" sz="2400">
                <a:solidFill>
                  <a:prstClr val="black"/>
                </a:solidFill>
              </a:rPr>
              <a:t>different Earth system</a:t>
            </a:r>
            <a:r>
              <a:rPr lang="tr-TR" sz="2400">
                <a:solidFill>
                  <a:prstClr val="black"/>
                </a:solidFill>
              </a:rPr>
              <a:t> models (ESM)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70177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1012" y="2479899"/>
            <a:ext cx="1006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srgbClr val="00B0F0"/>
                </a:solidFill>
              </a:rPr>
              <a:t>Standalone</a:t>
            </a:r>
            <a:r>
              <a:rPr lang="tr-TR" sz="2400">
                <a:solidFill>
                  <a:srgbClr val="00B0F0"/>
                </a:solidFill>
              </a:rPr>
              <a:t> </a:t>
            </a:r>
            <a:r>
              <a:rPr lang="tr-TR" sz="2400">
                <a:solidFill>
                  <a:prstClr val="black"/>
                </a:solidFill>
              </a:rPr>
              <a:t>Atmosphere, Ocean, G</a:t>
            </a:r>
            <a:r>
              <a:rPr lang="en-US" sz="2400">
                <a:solidFill>
                  <a:prstClr val="black"/>
                </a:solidFill>
              </a:rPr>
              <a:t>eo-</a:t>
            </a:r>
            <a:r>
              <a:rPr lang="tr-TR" sz="2400">
                <a:solidFill>
                  <a:prstClr val="black"/>
                </a:solidFill>
              </a:rPr>
              <a:t>B</a:t>
            </a:r>
            <a:r>
              <a:rPr lang="en-US" sz="2400">
                <a:solidFill>
                  <a:prstClr val="black"/>
                </a:solidFill>
              </a:rPr>
              <a:t>iochemistry, </a:t>
            </a:r>
            <a:r>
              <a:rPr lang="tr-TR" sz="2400">
                <a:solidFill>
                  <a:prstClr val="black"/>
                </a:solidFill>
              </a:rPr>
              <a:t>H</a:t>
            </a:r>
            <a:r>
              <a:rPr lang="en-US" sz="2400">
                <a:solidFill>
                  <a:prstClr val="black"/>
                </a:solidFill>
              </a:rPr>
              <a:t>ydrology, </a:t>
            </a:r>
            <a:r>
              <a:rPr lang="tr-TR" sz="2400">
                <a:solidFill>
                  <a:prstClr val="black"/>
                </a:solidFill>
              </a:rPr>
              <a:t>S</a:t>
            </a:r>
            <a:r>
              <a:rPr lang="en-US" sz="2400">
                <a:solidFill>
                  <a:prstClr val="black"/>
                </a:solidFill>
              </a:rPr>
              <a:t>ea-</a:t>
            </a:r>
            <a:r>
              <a:rPr lang="tr-TR" sz="2400">
                <a:solidFill>
                  <a:prstClr val="black"/>
                </a:solidFill>
              </a:rPr>
              <a:t>I</a:t>
            </a:r>
            <a:r>
              <a:rPr lang="en-US" sz="2400">
                <a:solidFill>
                  <a:prstClr val="black"/>
                </a:solidFill>
              </a:rPr>
              <a:t>ce and </a:t>
            </a:r>
            <a:endParaRPr lang="tr-TR" sz="2400">
              <a:solidFill>
                <a:prstClr val="black"/>
              </a:solidFill>
            </a:endParaRPr>
          </a:p>
          <a:p>
            <a:r>
              <a:rPr lang="tr-TR" sz="2400">
                <a:solidFill>
                  <a:prstClr val="black"/>
                </a:solidFill>
              </a:rPr>
              <a:t>I</a:t>
            </a:r>
            <a:r>
              <a:rPr lang="en-US" sz="2400">
                <a:solidFill>
                  <a:prstClr val="black"/>
                </a:solidFill>
              </a:rPr>
              <a:t>ce-sheet models</a:t>
            </a:r>
            <a:r>
              <a:rPr lang="tr-TR" sz="2400">
                <a:solidFill>
                  <a:prstClr val="black"/>
                </a:solidFill>
              </a:rPr>
              <a:t> as well as </a:t>
            </a:r>
            <a:r>
              <a:rPr lang="tr-TR" sz="2400" b="1">
                <a:solidFill>
                  <a:srgbClr val="00B0F0"/>
                </a:solidFill>
              </a:rPr>
              <a:t>coupled</a:t>
            </a:r>
            <a:r>
              <a:rPr lang="tr-TR" sz="2400">
                <a:solidFill>
                  <a:srgbClr val="00B0F0"/>
                </a:solidFill>
              </a:rPr>
              <a:t> </a:t>
            </a:r>
            <a:r>
              <a:rPr lang="tr-TR" sz="2400">
                <a:solidFill>
                  <a:prstClr val="black"/>
                </a:solidFill>
              </a:rPr>
              <a:t>systems 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>
            <a:off x="348693" y="269806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1012" y="3662776"/>
            <a:ext cx="1006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>
                <a:solidFill>
                  <a:prstClr val="black"/>
                </a:solidFill>
              </a:rPr>
              <a:t>Researchers should focus on </a:t>
            </a:r>
            <a:r>
              <a:rPr lang="tr-TR" sz="2400" b="1">
                <a:solidFill>
                  <a:srgbClr val="00ACE6"/>
                </a:solidFill>
              </a:rPr>
              <a:t>science</a:t>
            </a:r>
            <a:r>
              <a:rPr lang="tr-TR" sz="2400">
                <a:solidFill>
                  <a:prstClr val="black"/>
                </a:solidFill>
              </a:rPr>
              <a:t> and less on technical details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5400000">
            <a:off x="348693" y="3698202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1012" y="4659061"/>
            <a:ext cx="100699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>
                <a:solidFill>
                  <a:prstClr val="black"/>
                </a:solidFill>
              </a:rPr>
              <a:t>Provide a </a:t>
            </a:r>
            <a:r>
              <a:rPr lang="tr-TR" sz="2400" b="1">
                <a:solidFill>
                  <a:srgbClr val="00ACE6"/>
                </a:solidFill>
              </a:rPr>
              <a:t>common</a:t>
            </a:r>
            <a:r>
              <a:rPr lang="tr-TR" sz="2400" b="1">
                <a:solidFill>
                  <a:prstClr val="black"/>
                </a:solidFill>
              </a:rPr>
              <a:t> </a:t>
            </a:r>
            <a:r>
              <a:rPr lang="tr-TR" sz="2400" b="1">
                <a:solidFill>
                  <a:srgbClr val="00ACE6"/>
                </a:solidFill>
              </a:rPr>
              <a:t>infrastructure</a:t>
            </a:r>
            <a:r>
              <a:rPr lang="tr-TR" sz="2400" b="1">
                <a:solidFill>
                  <a:prstClr val="black"/>
                </a:solidFill>
              </a:rPr>
              <a:t> </a:t>
            </a:r>
            <a:r>
              <a:rPr lang="tr-TR" sz="2400">
                <a:solidFill>
                  <a:prstClr val="black"/>
                </a:solidFill>
              </a:rPr>
              <a:t>for</a:t>
            </a:r>
          </a:p>
          <a:p>
            <a:pPr marL="342900" indent="-342900">
              <a:buFontTx/>
              <a:buChar char="-"/>
            </a:pPr>
            <a:r>
              <a:rPr lang="tr-TR" sz="2000">
                <a:solidFill>
                  <a:prstClr val="black"/>
                </a:solidFill>
              </a:rPr>
              <a:t>Models and coupled systems</a:t>
            </a:r>
          </a:p>
          <a:p>
            <a:pPr marL="342900" indent="-342900">
              <a:buFontTx/>
              <a:buChar char="-"/>
            </a:pPr>
            <a:r>
              <a:rPr lang="tr-TR" sz="2000">
                <a:solidFill>
                  <a:prstClr val="black"/>
                </a:solidFill>
              </a:rPr>
              <a:t>HPC environment</a:t>
            </a:r>
          </a:p>
          <a:p>
            <a:pPr marL="342900" indent="-342900">
              <a:buFontTx/>
              <a:buChar char="-"/>
            </a:pPr>
            <a:r>
              <a:rPr lang="tr-TR" sz="2000">
                <a:solidFill>
                  <a:prstClr val="black"/>
                </a:solidFill>
              </a:rPr>
              <a:t>Setup and run model experiments</a:t>
            </a:r>
          </a:p>
          <a:p>
            <a:pPr marL="342900" indent="-342900">
              <a:buFontTx/>
              <a:buChar char="-"/>
            </a:pPr>
            <a:r>
              <a:rPr lang="tr-TR" sz="2000">
                <a:solidFill>
                  <a:prstClr val="black"/>
                </a:solidFill>
              </a:rPr>
              <a:t>Consistent file / directory structure</a:t>
            </a:r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348693" y="469063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12 / 23</a:t>
            </a:r>
          </a:p>
        </p:txBody>
      </p:sp>
    </p:spTree>
    <p:extLst>
      <p:ext uri="{BB962C8B-B14F-4D97-AF65-F5344CB8AC3E}">
        <p14:creationId xmlns:p14="http://schemas.microsoft.com/office/powerpoint/2010/main" val="123369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     Why do we need ESM-Tools?</a:t>
            </a:r>
          </a:p>
        </p:txBody>
      </p:sp>
      <p:sp>
        <p:nvSpPr>
          <p:cNvPr id="3" name="Oval 2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1012" y="1562482"/>
            <a:ext cx="1006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ACE6"/>
                </a:solidFill>
              </a:rPr>
              <a:t>Target audience: </a:t>
            </a:r>
            <a:r>
              <a:rPr lang="en-US" sz="2400">
                <a:solidFill>
                  <a:prstClr val="black"/>
                </a:solidFill>
              </a:rPr>
              <a:t>Earth</a:t>
            </a:r>
            <a:r>
              <a:rPr lang="tr-TR" sz="2400">
                <a:solidFill>
                  <a:prstClr val="black"/>
                </a:solidFill>
              </a:rPr>
              <a:t> </a:t>
            </a:r>
            <a:r>
              <a:rPr lang="en-US" sz="2400">
                <a:solidFill>
                  <a:prstClr val="black"/>
                </a:solidFill>
              </a:rPr>
              <a:t>System </a:t>
            </a:r>
            <a:r>
              <a:rPr lang="tr-TR" sz="2400">
                <a:solidFill>
                  <a:prstClr val="black"/>
                </a:solidFill>
              </a:rPr>
              <a:t>m</a:t>
            </a:r>
            <a:r>
              <a:rPr lang="en-US" sz="2400">
                <a:solidFill>
                  <a:prstClr val="black"/>
                </a:solidFill>
              </a:rPr>
              <a:t>odellers working on HPC machines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623153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1012" y="2290264"/>
            <a:ext cx="1006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</a:rPr>
              <a:t>ESM are </a:t>
            </a:r>
            <a:r>
              <a:rPr lang="en-US" sz="2400" b="1">
                <a:solidFill>
                  <a:srgbClr val="00B0F0"/>
                </a:solidFill>
              </a:rPr>
              <a:t>complex</a:t>
            </a:r>
            <a:r>
              <a:rPr lang="en-US" sz="2400">
                <a:solidFill>
                  <a:prstClr val="black"/>
                </a:solidFill>
              </a:rPr>
              <a:t> softwares that require </a:t>
            </a:r>
            <a:r>
              <a:rPr lang="en-US" sz="2400" b="1">
                <a:solidFill>
                  <a:srgbClr val="00B0F0"/>
                </a:solidFill>
              </a:rPr>
              <a:t>technical</a:t>
            </a:r>
            <a:r>
              <a:rPr lang="en-US" sz="2400">
                <a:solidFill>
                  <a:srgbClr val="00B0F0"/>
                </a:solidFill>
              </a:rPr>
              <a:t> </a:t>
            </a:r>
            <a:r>
              <a:rPr lang="en-US" sz="2400">
                <a:solidFill>
                  <a:prstClr val="black"/>
                </a:solidFill>
              </a:rPr>
              <a:t>knowledge</a:t>
            </a:r>
          </a:p>
        </p:txBody>
      </p:sp>
      <p:sp>
        <p:nvSpPr>
          <p:cNvPr id="9" name="Isosceles Triangle 8"/>
          <p:cNvSpPr/>
          <p:nvPr/>
        </p:nvSpPr>
        <p:spPr>
          <a:xfrm rot="5400000">
            <a:off x="348694" y="236993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1012" y="3033562"/>
            <a:ext cx="10069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srgbClr val="00ACE6"/>
                </a:solidFill>
              </a:rPr>
              <a:t>Build</a:t>
            </a:r>
            <a:r>
              <a:rPr lang="tr-TR" sz="2400">
                <a:solidFill>
                  <a:prstClr val="black"/>
                </a:solidFill>
              </a:rPr>
              <a:t> is difficult:</a:t>
            </a:r>
          </a:p>
          <a:p>
            <a:pPr marL="342900" indent="-342900">
              <a:buFontTx/>
              <a:buChar char="-"/>
            </a:pPr>
            <a:r>
              <a:rPr lang="en-US">
                <a:solidFill>
                  <a:prstClr val="black"/>
                </a:solidFill>
              </a:rPr>
              <a:t>Many different models &amp; different build systems &amp; different configurations</a:t>
            </a:r>
            <a:endParaRPr lang="tr-TR">
              <a:solidFill>
                <a:prstClr val="black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>
                <a:solidFill>
                  <a:prstClr val="black"/>
                </a:solidFill>
              </a:rPr>
              <a:t>Different HPC and batch syste</a:t>
            </a:r>
            <a:r>
              <a:rPr lang="tr-TR">
                <a:solidFill>
                  <a:prstClr val="black"/>
                </a:solidFill>
              </a:rPr>
              <a:t>ms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5400000">
            <a:off x="348693" y="3065135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1012" y="4221854"/>
            <a:ext cx="1006997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srgbClr val="00ACE6"/>
                </a:solidFill>
              </a:rPr>
              <a:t>Setup</a:t>
            </a:r>
            <a:r>
              <a:rPr lang="tr-TR" sz="2400">
                <a:solidFill>
                  <a:prstClr val="black"/>
                </a:solidFill>
              </a:rPr>
              <a:t> &amp; </a:t>
            </a:r>
            <a:r>
              <a:rPr lang="tr-TR" sz="2400" b="1">
                <a:solidFill>
                  <a:srgbClr val="00ACE6"/>
                </a:solidFill>
              </a:rPr>
              <a:t>Run</a:t>
            </a:r>
            <a:r>
              <a:rPr lang="tr-TR" sz="2400">
                <a:solidFill>
                  <a:prstClr val="black"/>
                </a:solidFill>
              </a:rPr>
              <a:t> are difficult:</a:t>
            </a:r>
            <a:endParaRPr lang="tr-TR" sz="2000">
              <a:solidFill>
                <a:prstClr val="black"/>
              </a:solidFill>
            </a:endParaRPr>
          </a:p>
          <a:p>
            <a:pPr marL="342900" indent="-342900">
              <a:buFontTx/>
              <a:buChar char="-"/>
            </a:pPr>
            <a:r>
              <a:rPr lang="tr-TR">
                <a:solidFill>
                  <a:prstClr val="black"/>
                </a:solidFill>
              </a:rPr>
              <a:t>Complex configurations &amp; Couplings</a:t>
            </a:r>
          </a:p>
          <a:p>
            <a:pPr marL="342900" indent="-342900">
              <a:buFontTx/>
              <a:buChar char="-"/>
            </a:pPr>
            <a:r>
              <a:rPr lang="tr-TR">
                <a:solidFill>
                  <a:prstClr val="black"/>
                </a:solidFill>
              </a:rPr>
              <a:t>Requires and generates many </a:t>
            </a:r>
            <a:r>
              <a:rPr lang="tr-TR">
                <a:solidFill>
                  <a:srgbClr val="00ACE6"/>
                </a:solidFill>
              </a:rPr>
              <a:t>files</a:t>
            </a:r>
          </a:p>
          <a:p>
            <a:pPr marL="342900" indent="-342900">
              <a:buFontTx/>
              <a:buChar char="-"/>
            </a:pPr>
            <a:r>
              <a:rPr lang="tr-TR">
                <a:solidFill>
                  <a:prstClr val="black"/>
                </a:solidFill>
              </a:rPr>
              <a:t>Requires a </a:t>
            </a:r>
            <a:r>
              <a:rPr lang="tr-TR">
                <a:solidFill>
                  <a:srgbClr val="00ACE6"/>
                </a:solidFill>
              </a:rPr>
              <a:t>consistent </a:t>
            </a:r>
            <a:r>
              <a:rPr lang="tr-TR">
                <a:solidFill>
                  <a:prstClr val="black"/>
                </a:solidFill>
              </a:rPr>
              <a:t>directory structure, CMORization</a:t>
            </a:r>
          </a:p>
          <a:p>
            <a:pPr marL="342900" indent="-342900">
              <a:buFontTx/>
              <a:buChar char="-"/>
            </a:pPr>
            <a:r>
              <a:rPr lang="tr-TR">
                <a:solidFill>
                  <a:srgbClr val="00ACE6"/>
                </a:solidFill>
              </a:rPr>
              <a:t>A</a:t>
            </a:r>
            <a:r>
              <a:rPr lang="en-US">
                <a:solidFill>
                  <a:srgbClr val="00ACE6"/>
                </a:solidFill>
              </a:rPr>
              <a:t>utomatization</a:t>
            </a:r>
            <a:r>
              <a:rPr lang="tr-TR">
                <a:solidFill>
                  <a:srgbClr val="00ACE6"/>
                </a:solidFill>
              </a:rPr>
              <a:t>:</a:t>
            </a:r>
            <a:r>
              <a:rPr lang="en-US">
                <a:solidFill>
                  <a:srgbClr val="00ACE6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Repeating the same simulation multiple times</a:t>
            </a:r>
            <a:endParaRPr lang="tr-TR">
              <a:solidFill>
                <a:prstClr val="black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>
                <a:solidFill>
                  <a:srgbClr val="00ACE6"/>
                </a:solidFill>
              </a:rPr>
              <a:t>Reproducibilit</a:t>
            </a:r>
            <a:r>
              <a:rPr lang="tr-TR">
                <a:solidFill>
                  <a:srgbClr val="00ACE6"/>
                </a:solidFill>
              </a:rPr>
              <a:t>y</a:t>
            </a:r>
            <a:endParaRPr lang="tr-TR">
              <a:solidFill>
                <a:prstClr val="black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348693" y="425342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" y="6226288"/>
            <a:ext cx="12192000" cy="6316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300">
                <a:solidFill>
                  <a:prstClr val="white"/>
                </a:solidFill>
              </a:rPr>
              <a:t>Less technical demand </a:t>
            </a:r>
            <a:r>
              <a:rPr lang="tr-TR" sz="2400" b="1" spc="300">
                <a:solidFill>
                  <a:prstClr val="white"/>
                </a:solidFill>
              </a:rPr>
              <a:t>  →   </a:t>
            </a:r>
            <a:r>
              <a:rPr lang="en-US" sz="2400" b="1" spc="300">
                <a:solidFill>
                  <a:prstClr val="white"/>
                </a:solidFill>
              </a:rPr>
              <a:t>more </a:t>
            </a:r>
            <a:r>
              <a:rPr lang="tr-TR" sz="2400" b="1" spc="300">
                <a:solidFill>
                  <a:prstClr val="white"/>
                </a:solidFill>
              </a:rPr>
              <a:t>time for </a:t>
            </a:r>
            <a:r>
              <a:rPr lang="en-US" sz="2400" b="1" spc="300">
                <a:solidFill>
                  <a:prstClr val="white"/>
                </a:solidFill>
              </a:rPr>
              <a:t>scien</a:t>
            </a:r>
            <a:r>
              <a:rPr lang="tr-TR" sz="2400" b="1" spc="300">
                <a:solidFill>
                  <a:prstClr val="white"/>
                </a:solidFill>
              </a:rPr>
              <a:t>ce &amp; research</a:t>
            </a:r>
            <a:endParaRPr lang="en-US" sz="2400" b="1" spc="3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992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Supported Models &amp; Couplings, Partners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1197" y="1400386"/>
          <a:ext cx="3841843" cy="5345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270">
                <a:tc>
                  <a:txBody>
                    <a:bodyPr/>
                    <a:lstStyle/>
                    <a:p>
                      <a:r>
                        <a:rPr lang="tr-TR"/>
                        <a:t>Coupled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/>
                        <a:t>FOCI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VILMA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/>
                        <a:t>FOCI-OIFS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ICON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/>
                        <a:t>FESOM-REcoM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NEMO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/>
                        <a:t>AWIESM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REcoM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54">
                <a:tc>
                  <a:txBody>
                    <a:bodyPr/>
                    <a:lstStyle/>
                    <a:p>
                      <a:r>
                        <a:rPr lang="tr-TR" sz="1200"/>
                        <a:t>OIFSCL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AMIP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/>
                        <a:t>AWICM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debm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/>
                        <a:t>AWICM3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FESOM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/>
                        <a:t>OIFSAMIP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/>
                        <a:t>AWICMCR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xios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r>
                        <a:rPr lang="tr-TR" sz="1200"/>
                        <a:t>MPIESM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Echam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YAC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fesom_mesh_part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oasis3mct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rnfmap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MPIOM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PISM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nemobasemodel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2270">
                <a:tc>
                  <a:txBody>
                    <a:bodyPr/>
                    <a:lstStyle/>
                    <a:p>
                      <a:endParaRPr lang="tr-T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OIFS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281" y="1683755"/>
            <a:ext cx="7769285" cy="458496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14 / 23</a:t>
            </a:r>
          </a:p>
        </p:txBody>
      </p:sp>
    </p:spTree>
    <p:extLst>
      <p:ext uri="{BB962C8B-B14F-4D97-AF65-F5344CB8AC3E}">
        <p14:creationId xmlns:p14="http://schemas.microsoft.com/office/powerpoint/2010/main" val="1894380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123008" y="0"/>
            <a:ext cx="6068992" cy="6858000"/>
          </a:xfrm>
          <a:prstGeom prst="rect">
            <a:avLst/>
          </a:pr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6130824" cy="6858000"/>
          </a:xfrm>
          <a:prstGeom prst="rect">
            <a:avLst/>
          </a:prstGeom>
          <a:solidFill>
            <a:srgbClr val="00B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292" y="2479162"/>
            <a:ext cx="5294729" cy="2294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4292" y="5959936"/>
            <a:ext cx="531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http://phdcomics.com/comics/archive/phd031214s.gif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475" y="5956341"/>
            <a:ext cx="953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Prof. Carole Goble</a:t>
            </a:r>
          </a:p>
          <a:p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Software Sustainability Institute</a:t>
            </a:r>
          </a:p>
          <a:p>
            <a:r>
              <a:rPr 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https://ieeexplore.ieee.org/document/6886129</a:t>
            </a:r>
          </a:p>
        </p:txBody>
      </p:sp>
      <p:sp>
        <p:nvSpPr>
          <p:cNvPr id="13" name="Oval 12"/>
          <p:cNvSpPr/>
          <p:nvPr/>
        </p:nvSpPr>
        <p:spPr>
          <a:xfrm>
            <a:off x="5660686" y="3191039"/>
            <a:ext cx="870628" cy="8706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/>
              <a:t>VS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97749" y="1656583"/>
            <a:ext cx="242998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7200" b="1">
                <a:solidFill>
                  <a:schemeClr val="bg1"/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BETTER</a:t>
            </a:r>
            <a:r>
              <a:rPr lang="tr-TR" sz="6000" b="1">
                <a:solidFill>
                  <a:schemeClr val="bg1"/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 </a:t>
            </a:r>
          </a:p>
          <a:p>
            <a:pPr algn="just"/>
            <a:r>
              <a:rPr lang="tr-TR" sz="4800" b="1">
                <a:solidFill>
                  <a:schemeClr val="bg1"/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SOFTWARE</a:t>
            </a:r>
          </a:p>
          <a:p>
            <a:pPr algn="just"/>
            <a:r>
              <a:rPr lang="tr-TR" sz="7200" b="1">
                <a:solidFill>
                  <a:schemeClr val="bg1"/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BETTER </a:t>
            </a:r>
          </a:p>
          <a:p>
            <a:pPr algn="just"/>
            <a:r>
              <a:rPr lang="tr-TR" sz="4800" b="1">
                <a:solidFill>
                  <a:schemeClr val="bg1"/>
                </a:solidFill>
                <a:latin typeface="Bahnschrift Condensed" panose="020B0502040204020203" pitchFamily="34" charset="0"/>
                <a:cs typeface="Calibri" panose="020F0502020204030204" pitchFamily="34" charset="0"/>
              </a:rPr>
              <a:t>RESEARCH</a:t>
            </a:r>
          </a:p>
          <a:p>
            <a:pPr algn="just"/>
            <a:r>
              <a:rPr lang="tr-TR" sz="1200" spc="37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www.software.ac.uk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Need for the high-quality research software </a:t>
            </a:r>
          </a:p>
        </p:txBody>
      </p:sp>
    </p:spTree>
    <p:extLst>
      <p:ext uri="{BB962C8B-B14F-4D97-AF65-F5344CB8AC3E}">
        <p14:creationId xmlns:p14="http://schemas.microsoft.com/office/powerpoint/2010/main" val="3584199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6068992" cy="6858000"/>
          </a:xfrm>
          <a:prstGeom prst="rect">
            <a:avLst/>
          </a:pr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6061176" y="0"/>
            <a:ext cx="6130824" cy="6858000"/>
          </a:xfrm>
          <a:prstGeom prst="rect">
            <a:avLst/>
          </a:prstGeom>
          <a:solidFill>
            <a:srgbClr val="00B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b="1"/>
          </a:p>
        </p:txBody>
      </p:sp>
      <p:sp>
        <p:nvSpPr>
          <p:cNvPr id="2" name="TextBox 1"/>
          <p:cNvSpPr txBox="1"/>
          <p:nvPr/>
        </p:nvSpPr>
        <p:spPr>
          <a:xfrm>
            <a:off x="1633649" y="164813"/>
            <a:ext cx="5729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>
                <a:solidFill>
                  <a:srgbClr val="3B3838"/>
                </a:solidFill>
              </a:rPr>
              <a:t>Old Workflow</a:t>
            </a:r>
            <a:endParaRPr lang="tr-TR" sz="3200">
              <a:solidFill>
                <a:srgbClr val="3B383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7442" y="164256"/>
            <a:ext cx="5961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>
                <a:solidFill>
                  <a:srgbClr val="FFFFFF"/>
                </a:solidFill>
              </a:rPr>
              <a:t>ESM-Tools workflow</a:t>
            </a:r>
            <a:endParaRPr lang="tr-TR" sz="3200" u="sng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195" y="1368773"/>
            <a:ext cx="5752618" cy="536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tr-TR"/>
              <a:t>O</a:t>
            </a:r>
            <a:r>
              <a:rPr lang="en-US"/>
              <a:t>btain the model source code (usually a tar ball)</a:t>
            </a:r>
            <a:endParaRPr lang="tr-TR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tr-TR"/>
              <a:t>Build the model</a:t>
            </a:r>
          </a:p>
          <a:p>
            <a:pPr marL="800100" lvl="1" indent="-342900">
              <a:spcAft>
                <a:spcPts val="300"/>
              </a:spcAft>
              <a:buFont typeface="+mj-lt"/>
              <a:buAutoNum type="arabicPeriod"/>
            </a:pPr>
            <a:r>
              <a:rPr lang="tr-TR">
                <a:latin typeface="Courier New" panose="02070309020205020404" pitchFamily="49" charset="0"/>
                <a:cs typeface="Courier New" panose="02070309020205020404" pitchFamily="49" charset="0"/>
              </a:rPr>
              <a:t>configure</a:t>
            </a:r>
            <a:endParaRPr lang="tr-TR">
              <a:cs typeface="Courier New" panose="02070309020205020404" pitchFamily="49" charset="0"/>
            </a:endParaRPr>
          </a:p>
          <a:p>
            <a:pPr marL="800100" lvl="1" indent="-342900">
              <a:spcAft>
                <a:spcPts val="300"/>
              </a:spcAft>
              <a:buFont typeface="+mj-lt"/>
              <a:buAutoNum type="arabicPeriod"/>
            </a:pPr>
            <a:r>
              <a:rPr lang="tr-TR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800100" lvl="1" indent="-342900">
              <a:spcAft>
                <a:spcPts val="300"/>
              </a:spcAft>
              <a:buFont typeface="+mj-lt"/>
              <a:buAutoNum type="arabicPeriod"/>
            </a:pPr>
            <a:r>
              <a:rPr lang="tr-TR"/>
              <a:t>      </a:t>
            </a:r>
            <a:r>
              <a:rPr lang="tr-TR" b="1">
                <a:solidFill>
                  <a:srgbClr val="FF0000"/>
                </a:solidFill>
              </a:rPr>
              <a:t>FAIL:</a:t>
            </a:r>
            <a:r>
              <a:rPr lang="tr-TR"/>
              <a:t> </a:t>
            </a:r>
            <a:r>
              <a:rPr lang="en-US"/>
              <a:t>Read the HPC documentation and repeat (libraries, compilers, modules, ...)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/>
              <a:t>Prepare the data folders (input, boundary conditions, output, ...)</a:t>
            </a:r>
            <a:endParaRPr lang="tr-TR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/>
              <a:t>Setup the namelist for the models</a:t>
            </a:r>
            <a:endParaRPr lang="tr-TR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/>
              <a:t>Submit your job to the HPC system</a:t>
            </a:r>
            <a:endParaRPr lang="tr-TR"/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/>
              <a:t>    </a:t>
            </a:r>
            <a:r>
              <a:rPr lang="tr-TR" b="1">
                <a:solidFill>
                  <a:schemeClr val="accent4">
                    <a:lumMod val="75000"/>
                  </a:schemeClr>
                </a:solidFill>
              </a:rPr>
              <a:t>Warning:</a:t>
            </a:r>
            <a:r>
              <a:rPr lang="tr-TR"/>
              <a:t> environment mismatch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tr-TR"/>
              <a:t>Resubmit / Iterative coupling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en-US"/>
              <a:t>Move the data to the storage disk </a:t>
            </a:r>
            <a:endParaRPr lang="tr-TR"/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r>
              <a:rPr lang="tr-TR"/>
              <a:t>Postprocessing of the results</a:t>
            </a:r>
          </a:p>
          <a:p>
            <a:pPr marL="342900" indent="-342900">
              <a:spcAft>
                <a:spcPts val="300"/>
              </a:spcAft>
              <a:buFont typeface="+mj-lt"/>
              <a:buAutoNum type="arabicPeriod"/>
            </a:pPr>
            <a:endParaRPr lang="tr-TR"/>
          </a:p>
          <a:p>
            <a:pPr>
              <a:spcAft>
                <a:spcPts val="300"/>
              </a:spcAft>
            </a:pPr>
            <a:r>
              <a:rPr lang="en-US" sz="2000"/>
              <a:t>Repeat the whole process for the next run or write a shell script for automatization.</a:t>
            </a:r>
            <a:endParaRPr lang="tr-TR" sz="2000"/>
          </a:p>
        </p:txBody>
      </p:sp>
      <p:sp>
        <p:nvSpPr>
          <p:cNvPr id="16" name="TextBox 15"/>
          <p:cNvSpPr txBox="1"/>
          <p:nvPr/>
        </p:nvSpPr>
        <p:spPr>
          <a:xfrm>
            <a:off x="6254187" y="1405776"/>
            <a:ext cx="5909474" cy="503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 b="1">
                <a:cs typeface="Courier New" panose="02070309020205020404" pitchFamily="49" charset="0"/>
              </a:rPr>
              <a:t>Obtain</a:t>
            </a:r>
            <a:r>
              <a:rPr lang="tr-TR">
                <a:cs typeface="Courier New" panose="02070309020205020404" pitchFamily="49" charset="0"/>
              </a:rPr>
              <a:t> and </a:t>
            </a:r>
            <a:r>
              <a:rPr lang="tr-TR" b="1">
                <a:cs typeface="Courier New" panose="02070309020205020404" pitchFamily="49" charset="0"/>
              </a:rPr>
              <a:t>build </a:t>
            </a:r>
            <a:r>
              <a:rPr lang="tr-TR">
                <a:cs typeface="Courier New" panose="02070309020205020404" pitchFamily="49" charset="0"/>
              </a:rPr>
              <a:t>the model code (from a repository)</a:t>
            </a:r>
          </a:p>
          <a:p>
            <a:pPr lvl="2">
              <a:spcAft>
                <a:spcPts val="300"/>
              </a:spcAft>
            </a:pPr>
            <a:r>
              <a:rPr lang="tr-TR" sz="1600" b="1">
                <a:cs typeface="Courier New" panose="02070309020205020404" pitchFamily="49" charset="0"/>
              </a:rPr>
              <a:t>Uniform</a:t>
            </a:r>
            <a:r>
              <a:rPr lang="tr-TR" sz="1600">
                <a:cs typeface="Courier New" panose="02070309020205020404" pitchFamily="49" charset="0"/>
              </a:rPr>
              <a:t> environment for both installation and running </a:t>
            </a:r>
          </a:p>
          <a:p>
            <a:pPr lvl="2">
              <a:spcAft>
                <a:spcPts val="300"/>
              </a:spcAft>
            </a:pPr>
            <a:r>
              <a:rPr lang="tr-TR" sz="1600">
                <a:cs typeface="Courier New" panose="02070309020205020404" pitchFamily="49" charset="0"/>
              </a:rPr>
              <a:t>→ guaranteed integrity.</a:t>
            </a:r>
          </a:p>
          <a:p>
            <a:pPr lvl="1">
              <a:spcAft>
                <a:spcPts val="300"/>
              </a:spcAft>
            </a:pPr>
            <a:endParaRPr lang="tr-TR" sz="1600"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esm_master</a:t>
            </a:r>
            <a:r>
              <a:rPr lang="tr-TR" sz="1400">
                <a:latin typeface="Courier New" panose="02070309020205020404" pitchFamily="49" charset="0"/>
                <a:cs typeface="Courier New" panose="02070309020205020404" pitchFamily="49" charset="0"/>
              </a:rPr>
              <a:t> install-awicm-2.0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tr-TR"/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/>
              <a:t>Prepare </a:t>
            </a:r>
            <a:r>
              <a:rPr lang="tr-TR" b="1"/>
              <a:t>YAML</a:t>
            </a:r>
            <a:r>
              <a:rPr lang="tr-TR"/>
              <a:t> based runscript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tr-TR"/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/>
              <a:t>[OPTIONAL] </a:t>
            </a:r>
            <a:r>
              <a:rPr lang="tr-TR" b="1"/>
              <a:t>Check</a:t>
            </a:r>
            <a:r>
              <a:rPr lang="tr-TR"/>
              <a:t> if your run would run successfully: 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esm_runscripts my_awicm_runscript.yaml -e my_first_test </a:t>
            </a:r>
            <a:r>
              <a:rPr lang="tr-TR" sz="1200" b="1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tr-TR"/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 b="1"/>
              <a:t>Submit</a:t>
            </a:r>
            <a:r>
              <a:rPr lang="tr-TR"/>
              <a:t> your job to the system: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esm_runscripts my_awicm_runscript.yaml -e my_first_test</a:t>
            </a:r>
            <a:endParaRPr lang="tr-TR" sz="1200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tr-TR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/>
              <a:t>Monitor your log files</a:t>
            </a:r>
          </a:p>
          <a:p>
            <a:pPr>
              <a:spcAft>
                <a:spcPts val="300"/>
              </a:spcAft>
            </a:pPr>
            <a:endParaRPr lang="tr-TR"/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tr-TR" b="1"/>
              <a:t>Postprocess</a:t>
            </a:r>
            <a:r>
              <a:rPr lang="tr-TR"/>
              <a:t> the results (esmviz, in progress)</a:t>
            </a:r>
            <a:endParaRPr lang="tr-TR" b="1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14401"/>
            <a:ext cx="6130824" cy="176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61176" y="932013"/>
            <a:ext cx="6102485" cy="28792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25862" y="9020"/>
            <a:ext cx="917178" cy="91717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/>
              <a:t>VS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03" y="4465193"/>
            <a:ext cx="237467" cy="217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0" y="2684453"/>
            <a:ext cx="219600" cy="21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693" y="1780820"/>
            <a:ext cx="209618" cy="2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22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6068992" cy="6858000"/>
          </a:xfrm>
          <a:prstGeom prst="rect">
            <a:avLst/>
          </a:pr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6061176" y="0"/>
            <a:ext cx="6130824" cy="6858000"/>
          </a:xfrm>
          <a:prstGeom prst="rect">
            <a:avLst/>
          </a:prstGeom>
          <a:solidFill>
            <a:srgbClr val="00B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b="1"/>
          </a:p>
        </p:txBody>
      </p:sp>
      <p:sp>
        <p:nvSpPr>
          <p:cNvPr id="2" name="TextBox 1"/>
          <p:cNvSpPr txBox="1"/>
          <p:nvPr/>
        </p:nvSpPr>
        <p:spPr>
          <a:xfrm>
            <a:off x="1633649" y="164813"/>
            <a:ext cx="5729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>
                <a:solidFill>
                  <a:srgbClr val="3B3838"/>
                </a:solidFill>
              </a:rPr>
              <a:t>Old Workflow</a:t>
            </a:r>
            <a:endParaRPr lang="tr-TR" sz="3200">
              <a:solidFill>
                <a:srgbClr val="3B3838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7442" y="164256"/>
            <a:ext cx="5961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>
                <a:solidFill>
                  <a:srgbClr val="FFFFFF"/>
                </a:solidFill>
              </a:rPr>
              <a:t>ESM-Tools workflow</a:t>
            </a:r>
            <a:endParaRPr lang="tr-TR" sz="3200" u="sng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103" y="1004735"/>
            <a:ext cx="5752618" cy="57708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echam_prepare_forcing()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# forcing</a:t>
            </a:r>
          </a:p>
          <a:p>
            <a:pPr>
              <a:spcAft>
                <a:spcPts val="300"/>
              </a:spcAft>
            </a:pPr>
            <a:endParaRPr lang="tr-TR" sz="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[[ "v$setup_name" = "vecham_standalone" ]];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$SCENARIO_echam in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1850 | PI-CTRL*)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${echam_INPUT_DIR}/${RES_echam}/${RES_echam}${OCERES_echam}_piControl-LR_sst_1880-2379.nc unit.20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${echam_INPUT_DIR}/${RES_echam}/${RES_echam}${OCERES_echam}_piControl-LR_sic_1880-2379.nc unit.96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    ;;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    HIST )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spcAft>
                <a:spcPts val="300"/>
              </a:spcAft>
            </a:pPr>
            <a:endParaRPr lang="tr-TR" sz="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((yr = YR0_echam + -2; yr &lt;= YRN_echam + 2; ++yr));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do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 $yr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-le 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1849 ] 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${echam_INPUT_DIR}/${RES_echam}/ozone/$ozonefile_1850 ozon$yr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 $yr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-le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2014 ] 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${echam_INPUT_DIR}/${RES_echam}/ozone/$ozonefile_hist ozon$yr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${echam_INPUT_DIR}/${RES_echam}/ozone/$ozonefile_scen ozon$yr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 $yr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-le 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1849 ] 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${echam_INPUT_DIR}/${RES_echam}/volcano_aerosols/strat_aerosol_ir_${RES_echam}_1850.nc strat_aerosol_ir_${yr}.nc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${echam_INPUT_DIR}/${RES_echam}/volcano_aerosols/strat_aerosol_sw_${RES_echam}_1850.nc strat_aerosol_sw_${yr}.nc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 $yr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-le 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2024 ] 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${echam_INPUT_DIR}/${RES_echam}/volcano_aerosols/strat_aerosol_ir_${RES_echam}_${yr}.nc strat_aerosol_ir_${yr}.nc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${echam_INPUT_DIR}/${RES_echam}/volcano_aerosols/strat_aerosol_sw_${RES_echam}_${yr}.nc strat_aerosol_sw_${yr}.nc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[ $yr -gt 2024 ] ;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${echam_INPUT_DIR}/${RES_echam}/volcano_aerosols/strat_aerosol_ir_${RES_echam}_2024.nc strat_aerosol_ir_${yr}.nc</a:t>
            </a:r>
          </a:p>
          <a:p>
            <a:pPr>
              <a:spcAft>
                <a:spcPts val="300"/>
              </a:spcAft>
            </a:pP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tr-TR" sz="600" b="1">
                <a:latin typeface="Courier New" panose="02070309020205020404" pitchFamily="49" charset="0"/>
                <a:cs typeface="Courier New" panose="02070309020205020404" pitchFamily="49" charset="0"/>
              </a:rPr>
              <a:t>add_to</a:t>
            </a:r>
            <a:r>
              <a:rPr lang="tr-TR" sz="600">
                <a:latin typeface="Courier New" panose="02070309020205020404" pitchFamily="49" charset="0"/>
                <a:cs typeface="Courier New" panose="02070309020205020404" pitchFamily="49" charset="0"/>
              </a:rPr>
              <a:t> ${echam_INPUT_DIR}/${RES_echam}/volcano_aerosols/strat_aerosol_sw_${RES_echam}_2024.nc</a:t>
            </a:r>
          </a:p>
          <a:p>
            <a:pPr>
              <a:spcAft>
                <a:spcPts val="300"/>
              </a:spcAft>
            </a:pPr>
            <a:endParaRPr lang="tr-TR" sz="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16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 and many more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14401"/>
            <a:ext cx="6130824" cy="176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61176" y="932013"/>
            <a:ext cx="6102485" cy="28792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54187" y="1383429"/>
            <a:ext cx="5752618" cy="51860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tr-TR" sz="1200" b="1">
                <a:solidFill>
                  <a:srgbClr val="00AC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general: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setup_name: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"awicm"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compute_time: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"00:15:00"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initial_date: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"2000-01-01"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final_date: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"2000-02-29"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base_dir: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"/work/ollie/dural/sample_work_dir/"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nmonth: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nyear: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>
              <a:spcAft>
                <a:spcPts val="300"/>
              </a:spcAft>
            </a:pPr>
            <a:endParaRPr lang="tr-T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1200" b="1">
                <a:solidFill>
                  <a:srgbClr val="00AC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awicm: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"CMIP6"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postprocessing: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scenario: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"PI-CTRL"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model_dir: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"/work/ollie/dbarbi/modelcodes/awicm-CMIP6/"</a:t>
            </a:r>
          </a:p>
          <a:p>
            <a:pPr>
              <a:spcAft>
                <a:spcPts val="300"/>
              </a:spcAft>
            </a:pPr>
            <a:endParaRPr lang="tr-T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</a:pPr>
            <a:r>
              <a:rPr lang="tr-TR" sz="1200" b="1">
                <a:solidFill>
                  <a:srgbClr val="00ACE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fesom: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pool_dir: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"/work/ollie/pool/FESOM/"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mesh_dir: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"/work/ollie/pool/FESOM/meshes_default/core/"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restart_rate: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restart_unit: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"m"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restart_first:</a:t>
            </a: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tr-TR" sz="12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further_reading:</a:t>
            </a:r>
          </a:p>
          <a:p>
            <a:pPr>
              <a:spcAft>
                <a:spcPts val="300"/>
              </a:spcAft>
            </a:pPr>
            <a:r>
              <a:rPr lang="tr-TR" sz="1200">
                <a:latin typeface="Courier New" panose="02070309020205020404" pitchFamily="49" charset="0"/>
                <a:cs typeface="Courier New" panose="02070309020205020404" pitchFamily="49" charset="0"/>
              </a:rPr>
              <a:t>        - "fesom_output_control.yaml"</a:t>
            </a:r>
          </a:p>
        </p:txBody>
      </p:sp>
      <p:sp>
        <p:nvSpPr>
          <p:cNvPr id="13" name="Oval 12"/>
          <p:cNvSpPr/>
          <p:nvPr/>
        </p:nvSpPr>
        <p:spPr>
          <a:xfrm>
            <a:off x="5633678" y="7625"/>
            <a:ext cx="919522" cy="9195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311723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     Advantages of ESM-Tools</a:t>
            </a:r>
          </a:p>
        </p:txBody>
      </p:sp>
      <p:sp>
        <p:nvSpPr>
          <p:cNvPr id="3" name="Oval 2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6460" y="1645776"/>
            <a:ext cx="100699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z="2400" b="1"/>
              <a:t>A</a:t>
            </a:r>
            <a:r>
              <a:rPr lang="en-US" sz="2400" b="1"/>
              <a:t>utomation</a:t>
            </a:r>
            <a:r>
              <a:rPr lang="tr-TR" sz="2400" b="1"/>
              <a:t>: </a:t>
            </a:r>
            <a:r>
              <a:rPr lang="tr-TR" sz="2400"/>
              <a:t>minimal manual interaction</a:t>
            </a:r>
            <a:br>
              <a:rPr lang="en-US" sz="2400"/>
            </a:br>
            <a:r>
              <a:rPr lang="tr-TR" sz="2400" b="1"/>
              <a:t>U</a:t>
            </a:r>
            <a:r>
              <a:rPr lang="en-US" sz="2400" b="1"/>
              <a:t>niform</a:t>
            </a:r>
            <a:r>
              <a:rPr lang="tr-TR" sz="2400" b="1"/>
              <a:t> </a:t>
            </a:r>
            <a:r>
              <a:rPr lang="tr-TR" sz="2400"/>
              <a:t>(same structure)</a:t>
            </a:r>
            <a:r>
              <a:rPr lang="tr-TR" sz="2400" b="1"/>
              <a:t>, Data Integrity → Reproducible</a:t>
            </a:r>
            <a:br>
              <a:rPr lang="en-US" sz="2400"/>
            </a:br>
            <a:r>
              <a:rPr lang="tr-TR" sz="2400" b="1"/>
              <a:t>P</a:t>
            </a:r>
            <a:r>
              <a:rPr lang="en-US" sz="2400" b="1"/>
              <a:t>ortability</a:t>
            </a:r>
            <a:r>
              <a:rPr lang="tr-TR" sz="2400" b="1"/>
              <a:t>: </a:t>
            </a:r>
            <a:r>
              <a:rPr lang="tr-TR" sz="2400"/>
              <a:t>across different supported HPCs</a:t>
            </a:r>
            <a:br>
              <a:rPr lang="en-US" sz="2400"/>
            </a:br>
            <a:r>
              <a:rPr lang="tr-TR" sz="2400" b="1"/>
              <a:t>A</a:t>
            </a:r>
            <a:r>
              <a:rPr lang="en-US" sz="2400" b="1"/>
              <a:t>bstraction</a:t>
            </a:r>
            <a:r>
              <a:rPr lang="tr-TR" sz="2400" b="1"/>
              <a:t>: </a:t>
            </a:r>
            <a:r>
              <a:rPr lang="tr-TR" sz="2400"/>
              <a:t>configuration (</a:t>
            </a:r>
            <a:r>
              <a:rPr lang="tr-TR" sz="2400">
                <a:latin typeface="Consolas" panose="020B0609020204030204" pitchFamily="49" charset="0"/>
              </a:rPr>
              <a:t>YAML</a:t>
            </a:r>
            <a:r>
              <a:rPr lang="tr-TR" sz="2400"/>
              <a:t>) and operations (</a:t>
            </a:r>
            <a:r>
              <a:rPr lang="tr-TR" sz="2400">
                <a:latin typeface="Consolas" panose="020B0609020204030204" pitchFamily="49" charset="0"/>
              </a:rPr>
              <a:t>Python</a:t>
            </a:r>
            <a:r>
              <a:rPr lang="tr-TR" sz="2400"/>
              <a:t>) are separated</a:t>
            </a:r>
          </a:p>
          <a:p>
            <a:pPr>
              <a:lnSpc>
                <a:spcPct val="200000"/>
              </a:lnSpc>
            </a:pPr>
            <a:r>
              <a:rPr lang="tr-TR" sz="2400" b="1">
                <a:solidFill>
                  <a:prstClr val="black"/>
                </a:solidFill>
              </a:rPr>
              <a:t>Stateful:</a:t>
            </a:r>
            <a:r>
              <a:rPr lang="tr-TR" sz="2400">
                <a:solidFill>
                  <a:prstClr val="black"/>
                </a:solidFill>
              </a:rPr>
              <a:t> simulation configuration is stored</a:t>
            </a:r>
          </a:p>
          <a:p>
            <a:endParaRPr lang="tr-TR" sz="2400" b="1">
              <a:solidFill>
                <a:prstClr val="black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569457" y="197604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 rot="5400000">
            <a:off x="569457" y="2694000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 rot="5400000">
            <a:off x="569457" y="3448515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569457" y="415855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9" name="Isosceles Triangle 18"/>
          <p:cNvSpPr/>
          <p:nvPr/>
        </p:nvSpPr>
        <p:spPr>
          <a:xfrm rot="5400000">
            <a:off x="569457" y="4868593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18 / 23</a:t>
            </a:r>
          </a:p>
        </p:txBody>
      </p:sp>
      <p:sp>
        <p:nvSpPr>
          <p:cNvPr id="13" name="Isosceles Triangle 12"/>
          <p:cNvSpPr/>
          <p:nvPr/>
        </p:nvSpPr>
        <p:spPr>
          <a:xfrm rot="5400000">
            <a:off x="569457" y="5578632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6460" y="5503839"/>
            <a:ext cx="94515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Modular &amp; Extendable:</a:t>
            </a:r>
            <a:r>
              <a:rPr lang="tr-TR" sz="2400">
                <a:solidFill>
                  <a:prstClr val="black"/>
                </a:solidFill>
              </a:rPr>
              <a:t> easy to implement a new model and coupled setup or user plugins</a:t>
            </a:r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161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803FDC-10DD-438A-B784-C4295550D488}"/>
              </a:ext>
            </a:extLst>
          </p:cNvPr>
          <p:cNvGrpSpPr/>
          <p:nvPr/>
        </p:nvGrpSpPr>
        <p:grpSpPr>
          <a:xfrm>
            <a:off x="974977" y="3870388"/>
            <a:ext cx="2581023" cy="1661994"/>
            <a:chOff x="2551705" y="4283314"/>
            <a:chExt cx="2133933" cy="166199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7A6864-9F94-40E6-B02E-84014A25B056}"/>
                </a:ext>
              </a:extLst>
            </p:cNvPr>
            <p:cNvSpPr txBox="1"/>
            <p:nvPr/>
          </p:nvSpPr>
          <p:spPr>
            <a:xfrm>
              <a:off x="2551706" y="4560313"/>
              <a:ext cx="18506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de-DE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Standardized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Compile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Runtime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Environments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means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fewer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needed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software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packages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Deploy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optimal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machine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settings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new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modules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easily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76B41C-58E0-43A0-8986-D80F94F6F0C9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5B9BD5"/>
                  </a:solidFill>
                  <a:cs typeface="Arial" pitchFamily="34" charset="0"/>
                </a:rPr>
                <a:t>System Admins</a:t>
              </a:r>
              <a:endParaRPr lang="ko-KR" altLang="en-US" sz="1600" b="1" dirty="0">
                <a:solidFill>
                  <a:srgbClr val="5B9BD5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D7A769-0B90-4EC9-BE53-142D44DEBB79}"/>
              </a:ext>
            </a:extLst>
          </p:cNvPr>
          <p:cNvGrpSpPr/>
          <p:nvPr/>
        </p:nvGrpSpPr>
        <p:grpSpPr>
          <a:xfrm>
            <a:off x="5799592" y="3877325"/>
            <a:ext cx="2155688" cy="1661993"/>
            <a:chOff x="2551705" y="4283314"/>
            <a:chExt cx="2152228" cy="166199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4619C7-114B-45F9-9332-12292CBE0F30}"/>
                </a:ext>
              </a:extLst>
            </p:cNvPr>
            <p:cNvSpPr txBox="1"/>
            <p:nvPr/>
          </p:nvSpPr>
          <p:spPr>
            <a:xfrm>
              <a:off x="2551705" y="4560312"/>
              <a:ext cx="215222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Run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simulations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in an </a:t>
              </a:r>
              <a:r>
                <a:rPr lang="de-DE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unified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way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independent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of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hardware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Have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lots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of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functions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with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few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lines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of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runscript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81F554-23C9-4CC9-873D-379A5B55611B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solidFill>
                    <a:srgbClr val="91C61A"/>
                  </a:solidFill>
                  <a:cs typeface="Arial" pitchFamily="34" charset="0"/>
                </a:rPr>
                <a:t>Modellers</a:t>
              </a:r>
              <a:r>
                <a:rPr lang="en-US" altLang="ko-KR" sz="1600" b="1" dirty="0">
                  <a:solidFill>
                    <a:srgbClr val="91C61A"/>
                  </a:solidFill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rgbClr val="91C61A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0C8C65-5F9C-44A5-8531-BAC07A73ACC5}"/>
              </a:ext>
            </a:extLst>
          </p:cNvPr>
          <p:cNvGrpSpPr/>
          <p:nvPr/>
        </p:nvGrpSpPr>
        <p:grpSpPr>
          <a:xfrm>
            <a:off x="3365470" y="5128337"/>
            <a:ext cx="2281995" cy="1446550"/>
            <a:chOff x="2551705" y="4283314"/>
            <a:chExt cx="2563034" cy="144655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948FAE-7272-4A00-AE96-0DA7BB35D346}"/>
                </a:ext>
              </a:extLst>
            </p:cNvPr>
            <p:cNvSpPr txBox="1"/>
            <p:nvPr/>
          </p:nvSpPr>
          <p:spPr>
            <a:xfrm>
              <a:off x="2551706" y="4560313"/>
              <a:ext cx="256303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de-DE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Organize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developments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de-DE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deploy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them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on different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machines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Co-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work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with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other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institutes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on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same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code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AE36EE-DE98-47A7-B8D1-B9E1ABE92421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ED7D31"/>
                  </a:solidFill>
                  <a:cs typeface="Arial" pitchFamily="34" charset="0"/>
                </a:rPr>
                <a:t>Model developers</a:t>
              </a:r>
              <a:endParaRPr lang="ko-KR" altLang="en-US" sz="1600" b="1" dirty="0">
                <a:solidFill>
                  <a:srgbClr val="ED7D3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AB6999-4124-4974-9048-28C234152914}"/>
              </a:ext>
            </a:extLst>
          </p:cNvPr>
          <p:cNvGrpSpPr/>
          <p:nvPr/>
        </p:nvGrpSpPr>
        <p:grpSpPr>
          <a:xfrm>
            <a:off x="8233714" y="5128337"/>
            <a:ext cx="2727148" cy="1446550"/>
            <a:chOff x="2551705" y="4283314"/>
            <a:chExt cx="2152229" cy="144655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CD9016-823B-47AC-9DBB-CA119ADF13C6}"/>
                </a:ext>
              </a:extLst>
            </p:cNvPr>
            <p:cNvSpPr txBox="1"/>
            <p:nvPr/>
          </p:nvSpPr>
          <p:spPr>
            <a:xfrm>
              <a:off x="2551706" y="4560313"/>
              <a:ext cx="215222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Solve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problems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once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not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over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over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again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Deploy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bugfixes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/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new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hardware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configurations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quickly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</a:t>
              </a:r>
              <a:r>
                <a:rPr lang="de-D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all </a:t>
              </a:r>
              <a:r>
                <a:rPr lang="de-DE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users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Same experiment layout also means less context switching.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12A8DC-5995-46AB-878E-65799D10FFAE}"/>
                </a:ext>
              </a:extLst>
            </p:cNvPr>
            <p:cNvSpPr txBox="1"/>
            <p:nvPr/>
          </p:nvSpPr>
          <p:spPr>
            <a:xfrm>
              <a:off x="2551705" y="4283314"/>
              <a:ext cx="2133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C000"/>
                  </a:solidFill>
                  <a:cs typeface="Arial" pitchFamily="34" charset="0"/>
                </a:rPr>
                <a:t>Model supporters</a:t>
              </a:r>
              <a:endParaRPr lang="ko-KR" altLang="en-US" sz="16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43">
            <a:extLst>
              <a:ext uri="{FF2B5EF4-FFF2-40B4-BE49-F238E27FC236}">
                <a16:creationId xmlns:a16="http://schemas.microsoft.com/office/drawing/2014/main" id="{97238C91-39C3-4C50-B6C2-A509D639F0F5}"/>
              </a:ext>
            </a:extLst>
          </p:cNvPr>
          <p:cNvGrpSpPr/>
          <p:nvPr/>
        </p:nvGrpSpPr>
        <p:grpSpPr>
          <a:xfrm>
            <a:off x="974977" y="1883352"/>
            <a:ext cx="10272400" cy="1608262"/>
            <a:chOff x="974977" y="1772823"/>
            <a:chExt cx="7679076" cy="1608262"/>
          </a:xfrm>
        </p:grpSpPr>
        <p:sp>
          <p:nvSpPr>
            <p:cNvPr id="20" name="Right Arrow Callout 4">
              <a:extLst>
                <a:ext uri="{FF2B5EF4-FFF2-40B4-BE49-F238E27FC236}">
                  <a16:creationId xmlns:a16="http://schemas.microsoft.com/office/drawing/2014/main" id="{FCFD924B-CE0F-4AAE-AC99-B7BDCFE9E269}"/>
                </a:ext>
              </a:extLst>
            </p:cNvPr>
            <p:cNvSpPr/>
            <p:nvPr/>
          </p:nvSpPr>
          <p:spPr>
            <a:xfrm>
              <a:off x="6387345" y="1772823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595"/>
              </a:avLst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ight Arrow Callout 5">
              <a:extLst>
                <a:ext uri="{FF2B5EF4-FFF2-40B4-BE49-F238E27FC236}">
                  <a16:creationId xmlns:a16="http://schemas.microsoft.com/office/drawing/2014/main" id="{AD4F5DD1-3523-4E78-A087-5CEB87F97355}"/>
                </a:ext>
              </a:extLst>
            </p:cNvPr>
            <p:cNvSpPr/>
            <p:nvPr/>
          </p:nvSpPr>
          <p:spPr>
            <a:xfrm>
              <a:off x="4581591" y="1778945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272"/>
              </a:avLst>
            </a:prstGeom>
            <a:solidFill>
              <a:schemeClr val="bg1"/>
            </a:solidFill>
            <a:ln w="63500">
              <a:solidFill>
                <a:srgbClr val="91C61A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Right Arrow Callout 6">
              <a:extLst>
                <a:ext uri="{FF2B5EF4-FFF2-40B4-BE49-F238E27FC236}">
                  <a16:creationId xmlns:a16="http://schemas.microsoft.com/office/drawing/2014/main" id="{1915F009-AEE8-4443-89A2-1BB6A5862A92}"/>
                </a:ext>
              </a:extLst>
            </p:cNvPr>
            <p:cNvSpPr/>
            <p:nvPr/>
          </p:nvSpPr>
          <p:spPr>
            <a:xfrm>
              <a:off x="2778284" y="1778944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1258"/>
              </a:avLst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ight Arrow Callout 7">
              <a:extLst>
                <a:ext uri="{FF2B5EF4-FFF2-40B4-BE49-F238E27FC236}">
                  <a16:creationId xmlns:a16="http://schemas.microsoft.com/office/drawing/2014/main" id="{0317B4CC-8150-49AF-8F0D-4D21F2461FB5}"/>
                </a:ext>
              </a:extLst>
            </p:cNvPr>
            <p:cNvSpPr/>
            <p:nvPr/>
          </p:nvSpPr>
          <p:spPr>
            <a:xfrm>
              <a:off x="974977" y="1778943"/>
              <a:ext cx="2266708" cy="1602140"/>
            </a:xfrm>
            <a:prstGeom prst="rightArrowCallout">
              <a:avLst>
                <a:gd name="adj1" fmla="val 30293"/>
                <a:gd name="adj2" fmla="val 25630"/>
                <a:gd name="adj3" fmla="val 24276"/>
                <a:gd name="adj4" fmla="val 70927"/>
              </a:avLst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  <a:effectLst>
              <a:outerShdw blurRad="25400" dist="25400" algn="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4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9067096" y="2232467"/>
            <a:ext cx="833630" cy="903909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rgbClr val="F1A6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1CA70209-82A7-44B1-BD3F-84AFF225C28E}"/>
              </a:ext>
            </a:extLst>
          </p:cNvPr>
          <p:cNvSpPr>
            <a:spLocks noChangeAspect="1"/>
          </p:cNvSpPr>
          <p:nvPr/>
        </p:nvSpPr>
        <p:spPr>
          <a:xfrm>
            <a:off x="1702378" y="2360260"/>
            <a:ext cx="722680" cy="720000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rgbClr val="397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Graphic 5">
            <a:extLst>
              <a:ext uri="{FF2B5EF4-FFF2-40B4-BE49-F238E27FC236}">
                <a16:creationId xmlns:a16="http://schemas.microsoft.com/office/drawing/2014/main" id="{0C406B6E-C528-4B99-8600-80FDBC75CCB6}"/>
              </a:ext>
            </a:extLst>
          </p:cNvPr>
          <p:cNvSpPr/>
          <p:nvPr/>
        </p:nvSpPr>
        <p:spPr>
          <a:xfrm>
            <a:off x="4217468" y="2232467"/>
            <a:ext cx="788992" cy="984599"/>
          </a:xfrm>
          <a:custGeom>
            <a:avLst/>
            <a:gdLst>
              <a:gd name="connsiteX0" fmla="*/ 0 w 5488226"/>
              <a:gd name="connsiteY0" fmla="*/ 2923156 h 6848868"/>
              <a:gd name="connsiteX1" fmla="*/ 728720 w 5488226"/>
              <a:gd name="connsiteY1" fmla="*/ 2905806 h 6848868"/>
              <a:gd name="connsiteX2" fmla="*/ 762507 w 5488226"/>
              <a:gd name="connsiteY2" fmla="*/ 2881150 h 6848868"/>
              <a:gd name="connsiteX3" fmla="*/ 855652 w 5488226"/>
              <a:gd name="connsiteY3" fmla="*/ 2750565 h 6848868"/>
              <a:gd name="connsiteX4" fmla="*/ 940578 w 5488226"/>
              <a:gd name="connsiteY4" fmla="*/ 2684816 h 6848868"/>
              <a:gd name="connsiteX5" fmla="*/ 1013632 w 5488226"/>
              <a:gd name="connsiteY5" fmla="*/ 2529575 h 6848868"/>
              <a:gd name="connsiteX6" fmla="*/ 778945 w 5488226"/>
              <a:gd name="connsiteY6" fmla="*/ 449345 h 6848868"/>
              <a:gd name="connsiteX7" fmla="*/ 811819 w 5488226"/>
              <a:gd name="connsiteY7" fmla="*/ 392728 h 6848868"/>
              <a:gd name="connsiteX8" fmla="*/ 911356 w 5488226"/>
              <a:gd name="connsiteY8" fmla="*/ 363506 h 6848868"/>
              <a:gd name="connsiteX9" fmla="*/ 1018198 w 5488226"/>
              <a:gd name="connsiteY9" fmla="*/ 427429 h 6848868"/>
              <a:gd name="connsiteX10" fmla="*/ 1110430 w 5488226"/>
              <a:gd name="connsiteY10" fmla="*/ 764393 h 6848868"/>
              <a:gd name="connsiteX11" fmla="*/ 1444655 w 5488226"/>
              <a:gd name="connsiteY11" fmla="*/ 2230964 h 6848868"/>
              <a:gd name="connsiteX12" fmla="*/ 1486661 w 5488226"/>
              <a:gd name="connsiteY12" fmla="*/ 2434603 h 6848868"/>
              <a:gd name="connsiteX13" fmla="*/ 1460179 w 5488226"/>
              <a:gd name="connsiteY13" fmla="*/ 2470218 h 6848868"/>
              <a:gd name="connsiteX14" fmla="*/ 1391690 w 5488226"/>
              <a:gd name="connsiteY14" fmla="*/ 2486655 h 6848868"/>
              <a:gd name="connsiteX15" fmla="*/ 1367947 w 5488226"/>
              <a:gd name="connsiteY15" fmla="*/ 2496700 h 6848868"/>
              <a:gd name="connsiteX16" fmla="*/ 1218185 w 5488226"/>
              <a:gd name="connsiteY16" fmla="*/ 2424559 h 6848868"/>
              <a:gd name="connsiteX17" fmla="*/ 1178005 w 5488226"/>
              <a:gd name="connsiteY17" fmla="*/ 2287581 h 6848868"/>
              <a:gd name="connsiteX18" fmla="*/ 1172526 w 5488226"/>
              <a:gd name="connsiteY18" fmla="*/ 2338719 h 6848868"/>
              <a:gd name="connsiteX19" fmla="*/ 1181658 w 5488226"/>
              <a:gd name="connsiteY19" fmla="*/ 2572494 h 6848868"/>
              <a:gd name="connsiteX20" fmla="*/ 1216359 w 5488226"/>
              <a:gd name="connsiteY20" fmla="*/ 2639157 h 6848868"/>
              <a:gd name="connsiteX21" fmla="*/ 1430957 w 5488226"/>
              <a:gd name="connsiteY21" fmla="*/ 2817227 h 6848868"/>
              <a:gd name="connsiteX22" fmla="*/ 1760616 w 5488226"/>
              <a:gd name="connsiteY22" fmla="*/ 2932288 h 6848868"/>
              <a:gd name="connsiteX23" fmla="*/ 1839149 w 5488226"/>
              <a:gd name="connsiteY23" fmla="*/ 2860147 h 6848868"/>
              <a:gd name="connsiteX24" fmla="*/ 1941426 w 5488226"/>
              <a:gd name="connsiteY24" fmla="*/ 2772481 h 6848868"/>
              <a:gd name="connsiteX25" fmla="*/ 2389798 w 5488226"/>
              <a:gd name="connsiteY25" fmla="*/ 2809008 h 6848868"/>
              <a:gd name="connsiteX26" fmla="*/ 2515818 w 5488226"/>
              <a:gd name="connsiteY26" fmla="*/ 2815401 h 6848868"/>
              <a:gd name="connsiteX27" fmla="*/ 2429978 w 5488226"/>
              <a:gd name="connsiteY27" fmla="*/ 2739607 h 6848868"/>
              <a:gd name="connsiteX28" fmla="*/ 2300306 w 5488226"/>
              <a:gd name="connsiteY28" fmla="*/ 2731388 h 6848868"/>
              <a:gd name="connsiteX29" fmla="*/ 2238210 w 5488226"/>
              <a:gd name="connsiteY29" fmla="*/ 2703992 h 6848868"/>
              <a:gd name="connsiteX30" fmla="*/ 2273824 w 5488226"/>
              <a:gd name="connsiteY30" fmla="*/ 2638243 h 6848868"/>
              <a:gd name="connsiteX31" fmla="*/ 2456461 w 5488226"/>
              <a:gd name="connsiteY31" fmla="*/ 2547838 h 6848868"/>
              <a:gd name="connsiteX32" fmla="*/ 2620834 w 5488226"/>
              <a:gd name="connsiteY32" fmla="*/ 2574321 h 6848868"/>
              <a:gd name="connsiteX33" fmla="*/ 2688409 w 5488226"/>
              <a:gd name="connsiteY33" fmla="*/ 2631851 h 6848868"/>
              <a:gd name="connsiteX34" fmla="*/ 3162351 w 5488226"/>
              <a:gd name="connsiteY34" fmla="*/ 2792571 h 6848868"/>
              <a:gd name="connsiteX35" fmla="*/ 3594286 w 5488226"/>
              <a:gd name="connsiteY35" fmla="*/ 2724082 h 6848868"/>
              <a:gd name="connsiteX36" fmla="*/ 3660035 w 5488226"/>
              <a:gd name="connsiteY36" fmla="*/ 2642809 h 6848868"/>
              <a:gd name="connsiteX37" fmla="*/ 3699302 w 5488226"/>
              <a:gd name="connsiteY37" fmla="*/ 2224572 h 6848868"/>
              <a:gd name="connsiteX38" fmla="*/ 3751353 w 5488226"/>
              <a:gd name="connsiteY38" fmla="*/ 1861125 h 6848868"/>
              <a:gd name="connsiteX39" fmla="*/ 3870980 w 5488226"/>
              <a:gd name="connsiteY39" fmla="*/ 1579865 h 6848868"/>
              <a:gd name="connsiteX40" fmla="*/ 3887418 w 5488226"/>
              <a:gd name="connsiteY40" fmla="*/ 1504071 h 6848868"/>
              <a:gd name="connsiteX41" fmla="*/ 3896549 w 5488226"/>
              <a:gd name="connsiteY41" fmla="*/ 1368006 h 6848868"/>
              <a:gd name="connsiteX42" fmla="*/ 3907507 w 5488226"/>
              <a:gd name="connsiteY42" fmla="*/ 1253859 h 6848868"/>
              <a:gd name="connsiteX43" fmla="*/ 3850890 w 5488226"/>
              <a:gd name="connsiteY43" fmla="*/ 1212765 h 6848868"/>
              <a:gd name="connsiteX44" fmla="*/ 3686517 w 5488226"/>
              <a:gd name="connsiteY44" fmla="*/ 1269383 h 6848868"/>
              <a:gd name="connsiteX45" fmla="*/ 3511186 w 5488226"/>
              <a:gd name="connsiteY45" fmla="*/ 1151582 h 6848868"/>
              <a:gd name="connsiteX46" fmla="*/ 3465527 w 5488226"/>
              <a:gd name="connsiteY46" fmla="*/ 1105923 h 6848868"/>
              <a:gd name="connsiteX47" fmla="*/ 3473746 w 5488226"/>
              <a:gd name="connsiteY47" fmla="*/ 1073049 h 6848868"/>
              <a:gd name="connsiteX48" fmla="*/ 3435392 w 5488226"/>
              <a:gd name="connsiteY48" fmla="*/ 1044740 h 6848868"/>
              <a:gd name="connsiteX49" fmla="*/ 3394299 w 5488226"/>
              <a:gd name="connsiteY49" fmla="*/ 965293 h 6848868"/>
              <a:gd name="connsiteX50" fmla="*/ 3324897 w 5488226"/>
              <a:gd name="connsiteY50" fmla="*/ 926026 h 6848868"/>
              <a:gd name="connsiteX51" fmla="*/ 3297502 w 5488226"/>
              <a:gd name="connsiteY51" fmla="*/ 641113 h 6848868"/>
              <a:gd name="connsiteX52" fmla="*/ 3249103 w 5488226"/>
              <a:gd name="connsiteY52" fmla="*/ 506875 h 6848868"/>
              <a:gd name="connsiteX53" fmla="*/ 3162351 w 5488226"/>
              <a:gd name="connsiteY53" fmla="*/ 342503 h 6848868"/>
              <a:gd name="connsiteX54" fmla="*/ 3164177 w 5488226"/>
              <a:gd name="connsiteY54" fmla="*/ 308715 h 6848868"/>
              <a:gd name="connsiteX55" fmla="*/ 3365990 w 5488226"/>
              <a:gd name="connsiteY55" fmla="*/ 158953 h 6848868"/>
              <a:gd name="connsiteX56" fmla="*/ 3672820 w 5488226"/>
              <a:gd name="connsiteY56" fmla="*/ 19236 h 6848868"/>
              <a:gd name="connsiteX57" fmla="*/ 3963212 w 5488226"/>
              <a:gd name="connsiteY57" fmla="*/ 16496 h 6848868"/>
              <a:gd name="connsiteX58" fmla="*/ 4154067 w 5488226"/>
              <a:gd name="connsiteY58" fmla="*/ 163519 h 6848868"/>
              <a:gd name="connsiteX59" fmla="*/ 4265475 w 5488226"/>
              <a:gd name="connsiteY59" fmla="*/ 808226 h 6848868"/>
              <a:gd name="connsiteX60" fmla="*/ 4295610 w 5488226"/>
              <a:gd name="connsiteY60" fmla="*/ 912328 h 6848868"/>
              <a:gd name="connsiteX61" fmla="*/ 4403366 w 5488226"/>
              <a:gd name="connsiteY61" fmla="*/ 1040174 h 6848868"/>
              <a:gd name="connsiteX62" fmla="*/ 4584176 w 5488226"/>
              <a:gd name="connsiteY62" fmla="*/ 1172585 h 6848868"/>
              <a:gd name="connsiteX63" fmla="*/ 4783249 w 5488226"/>
              <a:gd name="connsiteY63" fmla="*/ 1368920 h 6848868"/>
              <a:gd name="connsiteX64" fmla="*/ 4929359 w 5488226"/>
              <a:gd name="connsiteY64" fmla="*/ 1882128 h 6848868"/>
              <a:gd name="connsiteX65" fmla="*/ 4924793 w 5488226"/>
              <a:gd name="connsiteY65" fmla="*/ 3042783 h 6848868"/>
              <a:gd name="connsiteX66" fmla="*/ 4866349 w 5488226"/>
              <a:gd name="connsiteY66" fmla="*/ 3249162 h 6848868"/>
              <a:gd name="connsiteX67" fmla="*/ 4866349 w 5488226"/>
              <a:gd name="connsiteY67" fmla="*/ 3381574 h 6848868"/>
              <a:gd name="connsiteX68" fmla="*/ 4916574 w 5488226"/>
              <a:gd name="connsiteY68" fmla="*/ 3705754 h 6848868"/>
              <a:gd name="connsiteX69" fmla="*/ 4672755 w 5488226"/>
              <a:gd name="connsiteY69" fmla="*/ 4377856 h 6848868"/>
              <a:gd name="connsiteX70" fmla="*/ 4661796 w 5488226"/>
              <a:gd name="connsiteY70" fmla="*/ 4392467 h 6848868"/>
              <a:gd name="connsiteX71" fmla="*/ 4659970 w 5488226"/>
              <a:gd name="connsiteY71" fmla="*/ 4399772 h 6848868"/>
              <a:gd name="connsiteX72" fmla="*/ 4837127 w 5488226"/>
              <a:gd name="connsiteY72" fmla="*/ 4344981 h 6848868"/>
              <a:gd name="connsiteX73" fmla="*/ 4923880 w 5488226"/>
              <a:gd name="connsiteY73" fmla="*/ 4102075 h 6848868"/>
              <a:gd name="connsiteX74" fmla="*/ 4985063 w 5488226"/>
              <a:gd name="connsiteY74" fmla="*/ 3611696 h 6848868"/>
              <a:gd name="connsiteX75" fmla="*/ 5177744 w 5488226"/>
              <a:gd name="connsiteY75" fmla="*/ 2236443 h 6848868"/>
              <a:gd name="connsiteX76" fmla="*/ 5193268 w 5488226"/>
              <a:gd name="connsiteY76" fmla="*/ 2163388 h 6848868"/>
              <a:gd name="connsiteX77" fmla="*/ 5244406 w 5488226"/>
              <a:gd name="connsiteY77" fmla="*/ 2146951 h 6848868"/>
              <a:gd name="connsiteX78" fmla="*/ 5292805 w 5488226"/>
              <a:gd name="connsiteY78" fmla="*/ 2299453 h 6848868"/>
              <a:gd name="connsiteX79" fmla="*/ 5259931 w 5488226"/>
              <a:gd name="connsiteY79" fmla="*/ 2466565 h 6848868"/>
              <a:gd name="connsiteX80" fmla="*/ 5199661 w 5488226"/>
              <a:gd name="connsiteY80" fmla="*/ 3017214 h 6848868"/>
              <a:gd name="connsiteX81" fmla="*/ 5108343 w 5488226"/>
              <a:gd name="connsiteY81" fmla="*/ 3926744 h 6848868"/>
              <a:gd name="connsiteX82" fmla="*/ 4913834 w 5488226"/>
              <a:gd name="connsiteY82" fmla="*/ 4479219 h 6848868"/>
              <a:gd name="connsiteX83" fmla="*/ 4763159 w 5488226"/>
              <a:gd name="connsiteY83" fmla="*/ 4565972 h 6848868"/>
              <a:gd name="connsiteX84" fmla="*/ 4321179 w 5488226"/>
              <a:gd name="connsiteY84" fmla="*/ 4571450 h 6848868"/>
              <a:gd name="connsiteX85" fmla="*/ 4283739 w 5488226"/>
              <a:gd name="connsiteY85" fmla="*/ 4603412 h 6848868"/>
              <a:gd name="connsiteX86" fmla="*/ 4270954 w 5488226"/>
              <a:gd name="connsiteY86" fmla="*/ 4814357 h 6848868"/>
              <a:gd name="connsiteX87" fmla="*/ 4286478 w 5488226"/>
              <a:gd name="connsiteY87" fmla="*/ 5606086 h 6848868"/>
              <a:gd name="connsiteX88" fmla="*/ 4373231 w 5488226"/>
              <a:gd name="connsiteY88" fmla="*/ 6290060 h 6848868"/>
              <a:gd name="connsiteX89" fmla="*/ 4391494 w 5488226"/>
              <a:gd name="connsiteY89" fmla="*/ 6350330 h 6848868"/>
              <a:gd name="connsiteX90" fmla="*/ 4511121 w 5488226"/>
              <a:gd name="connsiteY90" fmla="*/ 6460825 h 6848868"/>
              <a:gd name="connsiteX91" fmla="*/ 4850825 w 5488226"/>
              <a:gd name="connsiteY91" fmla="*/ 6521095 h 6848868"/>
              <a:gd name="connsiteX92" fmla="*/ 5448046 w 5488226"/>
              <a:gd name="connsiteY92" fmla="*/ 6618806 h 6848868"/>
              <a:gd name="connsiteX93" fmla="*/ 5490053 w 5488226"/>
              <a:gd name="connsiteY93" fmla="*/ 6669944 h 6848868"/>
              <a:gd name="connsiteX94" fmla="*/ 5481834 w 5488226"/>
              <a:gd name="connsiteY94" fmla="*/ 6773134 h 6848868"/>
              <a:gd name="connsiteX95" fmla="*/ 5379557 w 5488226"/>
              <a:gd name="connsiteY95" fmla="*/ 6855320 h 6848868"/>
              <a:gd name="connsiteX96" fmla="*/ 5276368 w 5488226"/>
              <a:gd name="connsiteY96" fmla="*/ 6785918 h 6848868"/>
              <a:gd name="connsiteX97" fmla="*/ 5263584 w 5488226"/>
              <a:gd name="connsiteY97" fmla="*/ 6751217 h 6848868"/>
              <a:gd name="connsiteX98" fmla="*/ 5158568 w 5488226"/>
              <a:gd name="connsiteY98" fmla="*/ 6672684 h 6848868"/>
              <a:gd name="connsiteX99" fmla="*/ 4571391 w 5488226"/>
              <a:gd name="connsiteY99" fmla="*/ 6608761 h 6848868"/>
              <a:gd name="connsiteX100" fmla="*/ 4306568 w 5488226"/>
              <a:gd name="connsiteY100" fmla="*/ 6655333 h 6848868"/>
              <a:gd name="connsiteX101" fmla="*/ 3938556 w 5488226"/>
              <a:gd name="connsiteY101" fmla="*/ 6711950 h 6848868"/>
              <a:gd name="connsiteX102" fmla="*/ 3681038 w 5488226"/>
              <a:gd name="connsiteY102" fmla="*/ 6676336 h 6848868"/>
              <a:gd name="connsiteX103" fmla="*/ 3514839 w 5488226"/>
              <a:gd name="connsiteY103" fmla="*/ 6679989 h 6848868"/>
              <a:gd name="connsiteX104" fmla="*/ 3355945 w 5488226"/>
              <a:gd name="connsiteY104" fmla="*/ 6817879 h 6848868"/>
              <a:gd name="connsiteX105" fmla="*/ 3305720 w 5488226"/>
              <a:gd name="connsiteY105" fmla="*/ 6854407 h 6848868"/>
              <a:gd name="connsiteX106" fmla="*/ 3172396 w 5488226"/>
              <a:gd name="connsiteY106" fmla="*/ 6854407 h 6848868"/>
              <a:gd name="connsiteX107" fmla="*/ 3148653 w 5488226"/>
              <a:gd name="connsiteY107" fmla="*/ 6675423 h 6848868"/>
              <a:gd name="connsiteX108" fmla="*/ 3182441 w 5488226"/>
              <a:gd name="connsiteY108" fmla="*/ 6642548 h 6848868"/>
              <a:gd name="connsiteX109" fmla="*/ 3534929 w 5488226"/>
              <a:gd name="connsiteY109" fmla="*/ 6568581 h 6848868"/>
              <a:gd name="connsiteX110" fmla="*/ 3681038 w 5488226"/>
              <a:gd name="connsiteY110" fmla="*/ 6541185 h 6848868"/>
              <a:gd name="connsiteX111" fmla="*/ 3881025 w 5488226"/>
              <a:gd name="connsiteY111" fmla="*/ 6418818 h 6848868"/>
              <a:gd name="connsiteX112" fmla="*/ 4001565 w 5488226"/>
              <a:gd name="connsiteY112" fmla="*/ 6098292 h 6848868"/>
              <a:gd name="connsiteX113" fmla="*/ 4012523 w 5488226"/>
              <a:gd name="connsiteY113" fmla="*/ 5457237 h 6848868"/>
              <a:gd name="connsiteX114" fmla="*/ 3965038 w 5488226"/>
              <a:gd name="connsiteY114" fmla="*/ 5028955 h 6848868"/>
              <a:gd name="connsiteX115" fmla="*/ 3973257 w 5488226"/>
              <a:gd name="connsiteY115" fmla="*/ 4647245 h 6848868"/>
              <a:gd name="connsiteX116" fmla="*/ 3924858 w 5488226"/>
              <a:gd name="connsiteY116" fmla="*/ 4580582 h 6848868"/>
              <a:gd name="connsiteX117" fmla="*/ 3781488 w 5488226"/>
              <a:gd name="connsiteY117" fmla="*/ 4566885 h 6848868"/>
              <a:gd name="connsiteX118" fmla="*/ 3264627 w 5488226"/>
              <a:gd name="connsiteY118" fmla="*/ 4573277 h 6848868"/>
              <a:gd name="connsiteX119" fmla="*/ 3199791 w 5488226"/>
              <a:gd name="connsiteY119" fmla="*/ 4627155 h 6848868"/>
              <a:gd name="connsiteX120" fmla="*/ 3195225 w 5488226"/>
              <a:gd name="connsiteY120" fmla="*/ 4797007 h 6848868"/>
              <a:gd name="connsiteX121" fmla="*/ 3557759 w 5488226"/>
              <a:gd name="connsiteY121" fmla="*/ 5982317 h 6848868"/>
              <a:gd name="connsiteX122" fmla="*/ 3530363 w 5488226"/>
              <a:gd name="connsiteY122" fmla="*/ 6014279 h 6848868"/>
              <a:gd name="connsiteX123" fmla="*/ 3559585 w 5488226"/>
              <a:gd name="connsiteY123" fmla="*/ 6489134 h 6848868"/>
              <a:gd name="connsiteX124" fmla="*/ 3529450 w 5488226"/>
              <a:gd name="connsiteY124" fmla="*/ 6528400 h 6848868"/>
              <a:gd name="connsiteX125" fmla="*/ 3387907 w 5488226"/>
              <a:gd name="connsiteY125" fmla="*/ 6583191 h 6848868"/>
              <a:gd name="connsiteX126" fmla="*/ 3314852 w 5488226"/>
              <a:gd name="connsiteY126" fmla="*/ 6503745 h 6848868"/>
              <a:gd name="connsiteX127" fmla="*/ 3160524 w 5488226"/>
              <a:gd name="connsiteY127" fmla="*/ 6648941 h 6848868"/>
              <a:gd name="connsiteX128" fmla="*/ 2778814 w 5488226"/>
              <a:gd name="connsiteY128" fmla="*/ 6734780 h 6848868"/>
              <a:gd name="connsiteX129" fmla="*/ 2760550 w 5488226"/>
              <a:gd name="connsiteY129" fmla="*/ 6736606 h 6848868"/>
              <a:gd name="connsiteX130" fmla="*/ 2657361 w 5488226"/>
              <a:gd name="connsiteY130" fmla="*/ 6693687 h 6848868"/>
              <a:gd name="connsiteX131" fmla="*/ 2711239 w 5488226"/>
              <a:gd name="connsiteY131" fmla="*/ 6566754 h 6848868"/>
              <a:gd name="connsiteX132" fmla="*/ 2881090 w 5488226"/>
              <a:gd name="connsiteY132" fmla="*/ 6452606 h 6848868"/>
              <a:gd name="connsiteX133" fmla="*/ 3061900 w 5488226"/>
              <a:gd name="connsiteY133" fmla="*/ 6277275 h 6848868"/>
              <a:gd name="connsiteX134" fmla="*/ 3055508 w 5488226"/>
              <a:gd name="connsiteY134" fmla="*/ 6127514 h 6848868"/>
              <a:gd name="connsiteX135" fmla="*/ 2950492 w 5488226"/>
              <a:gd name="connsiteY135" fmla="*/ 6104684 h 6848868"/>
              <a:gd name="connsiteX136" fmla="*/ 2763290 w 5488226"/>
              <a:gd name="connsiteY136" fmla="*/ 6059938 h 6848868"/>
              <a:gd name="connsiteX137" fmla="*/ 2690235 w 5488226"/>
              <a:gd name="connsiteY137" fmla="*/ 5968620 h 6848868"/>
              <a:gd name="connsiteX138" fmla="*/ 2545952 w 5488226"/>
              <a:gd name="connsiteY138" fmla="*/ 5190588 h 6848868"/>
              <a:gd name="connsiteX139" fmla="*/ 2534994 w 5488226"/>
              <a:gd name="connsiteY139" fmla="*/ 5139450 h 6848868"/>
              <a:gd name="connsiteX140" fmla="*/ 2517644 w 5488226"/>
              <a:gd name="connsiteY140" fmla="*/ 5186022 h 6848868"/>
              <a:gd name="connsiteX141" fmla="*/ 2447329 w 5488226"/>
              <a:gd name="connsiteY141" fmla="*/ 5436234 h 6848868"/>
              <a:gd name="connsiteX142" fmla="*/ 2290262 w 5488226"/>
              <a:gd name="connsiteY142" fmla="*/ 5912002 h 6848868"/>
              <a:gd name="connsiteX143" fmla="*/ 2254647 w 5488226"/>
              <a:gd name="connsiteY143" fmla="*/ 6116555 h 6848868"/>
              <a:gd name="connsiteX144" fmla="*/ 2242776 w 5488226"/>
              <a:gd name="connsiteY144" fmla="*/ 6269057 h 6848868"/>
              <a:gd name="connsiteX145" fmla="*/ 2215381 w 5488226"/>
              <a:gd name="connsiteY145" fmla="*/ 6490047 h 6848868"/>
              <a:gd name="connsiteX146" fmla="*/ 2171548 w 5488226"/>
              <a:gd name="connsiteY146" fmla="*/ 6580452 h 6848868"/>
              <a:gd name="connsiteX147" fmla="*/ 1988911 w 5488226"/>
              <a:gd name="connsiteY147" fmla="*/ 6570407 h 6848868"/>
              <a:gd name="connsiteX148" fmla="*/ 1961516 w 5488226"/>
              <a:gd name="connsiteY148" fmla="*/ 6458086 h 6848868"/>
              <a:gd name="connsiteX149" fmla="*/ 1792577 w 5488226"/>
              <a:gd name="connsiteY149" fmla="*/ 6552143 h 6848868"/>
              <a:gd name="connsiteX150" fmla="*/ 992629 w 5488226"/>
              <a:gd name="connsiteY150" fmla="*/ 6564928 h 6848868"/>
              <a:gd name="connsiteX151" fmla="*/ 942404 w 5488226"/>
              <a:gd name="connsiteY151" fmla="*/ 6557622 h 6848868"/>
              <a:gd name="connsiteX152" fmla="*/ 1041028 w 5488226"/>
              <a:gd name="connsiteY152" fmla="*/ 6406034 h 6848868"/>
              <a:gd name="connsiteX153" fmla="*/ 1212706 w 5488226"/>
              <a:gd name="connsiteY153" fmla="*/ 6323848 h 6848868"/>
              <a:gd name="connsiteX154" fmla="*/ 1384385 w 5488226"/>
              <a:gd name="connsiteY154" fmla="*/ 6241661 h 6848868"/>
              <a:gd name="connsiteX155" fmla="*/ 1562455 w 5488226"/>
              <a:gd name="connsiteY155" fmla="*/ 6148517 h 6848868"/>
              <a:gd name="connsiteX156" fmla="*/ 1611767 w 5488226"/>
              <a:gd name="connsiteY156" fmla="*/ 6084594 h 6848868"/>
              <a:gd name="connsiteX157" fmla="*/ 1588024 w 5488226"/>
              <a:gd name="connsiteY157" fmla="*/ 6019758 h 6848868"/>
              <a:gd name="connsiteX158" fmla="*/ 1515883 w 5488226"/>
              <a:gd name="connsiteY158" fmla="*/ 5869083 h 6848868"/>
              <a:gd name="connsiteX159" fmla="*/ 1695780 w 5488226"/>
              <a:gd name="connsiteY159" fmla="*/ 5350395 h 6848868"/>
              <a:gd name="connsiteX160" fmla="*/ 1973387 w 5488226"/>
              <a:gd name="connsiteY160" fmla="*/ 4330370 h 6848868"/>
              <a:gd name="connsiteX161" fmla="*/ 2136847 w 5488226"/>
              <a:gd name="connsiteY161" fmla="*/ 4068287 h 6848868"/>
              <a:gd name="connsiteX162" fmla="*/ 2492075 w 5488226"/>
              <a:gd name="connsiteY162" fmla="*/ 3906654 h 6848868"/>
              <a:gd name="connsiteX163" fmla="*/ 3626247 w 5488226"/>
              <a:gd name="connsiteY163" fmla="*/ 3483850 h 6848868"/>
              <a:gd name="connsiteX164" fmla="*/ 3684691 w 5488226"/>
              <a:gd name="connsiteY164" fmla="*/ 3422667 h 6848868"/>
              <a:gd name="connsiteX165" fmla="*/ 3636292 w 5488226"/>
              <a:gd name="connsiteY165" fmla="*/ 3300301 h 6848868"/>
              <a:gd name="connsiteX166" fmla="*/ 3393386 w 5488226"/>
              <a:gd name="connsiteY166" fmla="*/ 3236378 h 6848868"/>
              <a:gd name="connsiteX167" fmla="*/ 3195225 w 5488226"/>
              <a:gd name="connsiteY167" fmla="*/ 3187066 h 6848868"/>
              <a:gd name="connsiteX168" fmla="*/ 3123997 w 5488226"/>
              <a:gd name="connsiteY168" fmla="*/ 3210809 h 6848868"/>
              <a:gd name="connsiteX169" fmla="*/ 3022634 w 5488226"/>
              <a:gd name="connsiteY169" fmla="*/ 3249162 h 6848868"/>
              <a:gd name="connsiteX170" fmla="*/ 2713978 w 5488226"/>
              <a:gd name="connsiteY170" fmla="*/ 3244596 h 6848868"/>
              <a:gd name="connsiteX171" fmla="*/ 988977 w 5488226"/>
              <a:gd name="connsiteY171" fmla="*/ 3244596 h 6848868"/>
              <a:gd name="connsiteX172" fmla="*/ 937838 w 5488226"/>
              <a:gd name="connsiteY172" fmla="*/ 3244596 h 6848868"/>
              <a:gd name="connsiteX173" fmla="*/ 933272 w 5488226"/>
              <a:gd name="connsiteY173" fmla="*/ 3339567 h 6848868"/>
              <a:gd name="connsiteX174" fmla="*/ 918661 w 5488226"/>
              <a:gd name="connsiteY174" fmla="*/ 5450845 h 6848868"/>
              <a:gd name="connsiteX175" fmla="*/ 919575 w 5488226"/>
              <a:gd name="connsiteY175" fmla="*/ 6477262 h 6848868"/>
              <a:gd name="connsiteX176" fmla="*/ 871176 w 5488226"/>
              <a:gd name="connsiteY176" fmla="*/ 6536619 h 6848868"/>
              <a:gd name="connsiteX177" fmla="*/ 697671 w 5488226"/>
              <a:gd name="connsiteY177" fmla="*/ 6544838 h 6848868"/>
              <a:gd name="connsiteX178" fmla="*/ 605440 w 5488226"/>
              <a:gd name="connsiteY178" fmla="*/ 6450780 h 6848868"/>
              <a:gd name="connsiteX179" fmla="*/ 606353 w 5488226"/>
              <a:gd name="connsiteY179" fmla="*/ 4190653 h 6848868"/>
              <a:gd name="connsiteX180" fmla="*/ 590829 w 5488226"/>
              <a:gd name="connsiteY180" fmla="*/ 3321304 h 6848868"/>
              <a:gd name="connsiteX181" fmla="*/ 530559 w 5488226"/>
              <a:gd name="connsiteY181" fmla="*/ 3255555 h 6848868"/>
              <a:gd name="connsiteX182" fmla="*/ 158894 w 5488226"/>
              <a:gd name="connsiteY182" fmla="*/ 3244596 h 684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488226" h="6848868">
                <a:moveTo>
                  <a:pt x="0" y="2923156"/>
                </a:moveTo>
                <a:cubicBezTo>
                  <a:pt x="242907" y="2917677"/>
                  <a:pt x="485813" y="2911285"/>
                  <a:pt x="728720" y="2905806"/>
                </a:cubicBezTo>
                <a:cubicBezTo>
                  <a:pt x="747896" y="2905806"/>
                  <a:pt x="757028" y="2900327"/>
                  <a:pt x="762507" y="2881150"/>
                </a:cubicBezTo>
                <a:cubicBezTo>
                  <a:pt x="777118" y="2826359"/>
                  <a:pt x="810906" y="2784353"/>
                  <a:pt x="855652" y="2750565"/>
                </a:cubicBezTo>
                <a:cubicBezTo>
                  <a:pt x="883961" y="2728648"/>
                  <a:pt x="913182" y="2707645"/>
                  <a:pt x="940578" y="2684816"/>
                </a:cubicBezTo>
                <a:cubicBezTo>
                  <a:pt x="989890" y="2644635"/>
                  <a:pt x="1011806" y="2593497"/>
                  <a:pt x="1013632" y="2529575"/>
                </a:cubicBezTo>
                <a:cubicBezTo>
                  <a:pt x="1030983" y="1825511"/>
                  <a:pt x="940578" y="1133319"/>
                  <a:pt x="778945" y="449345"/>
                </a:cubicBezTo>
                <a:cubicBezTo>
                  <a:pt x="770726" y="415557"/>
                  <a:pt x="774379" y="399120"/>
                  <a:pt x="811819" y="392728"/>
                </a:cubicBezTo>
                <a:cubicBezTo>
                  <a:pt x="845607" y="386335"/>
                  <a:pt x="877568" y="371724"/>
                  <a:pt x="911356" y="363506"/>
                </a:cubicBezTo>
                <a:cubicBezTo>
                  <a:pt x="979845" y="347068"/>
                  <a:pt x="999935" y="358940"/>
                  <a:pt x="1018198" y="427429"/>
                </a:cubicBezTo>
                <a:cubicBezTo>
                  <a:pt x="1049247" y="539750"/>
                  <a:pt x="1079382" y="652071"/>
                  <a:pt x="1110430" y="764393"/>
                </a:cubicBezTo>
                <a:cubicBezTo>
                  <a:pt x="1243754" y="1248380"/>
                  <a:pt x="1343291" y="1739672"/>
                  <a:pt x="1444655" y="2230964"/>
                </a:cubicBezTo>
                <a:cubicBezTo>
                  <a:pt x="1458352" y="2298539"/>
                  <a:pt x="1471137" y="2367028"/>
                  <a:pt x="1486661" y="2434603"/>
                </a:cubicBezTo>
                <a:cubicBezTo>
                  <a:pt x="1492140" y="2459260"/>
                  <a:pt x="1484835" y="2467478"/>
                  <a:pt x="1460179" y="2470218"/>
                </a:cubicBezTo>
                <a:cubicBezTo>
                  <a:pt x="1437349" y="2472044"/>
                  <a:pt x="1414519" y="2480263"/>
                  <a:pt x="1391690" y="2486655"/>
                </a:cubicBezTo>
                <a:cubicBezTo>
                  <a:pt x="1383471" y="2488481"/>
                  <a:pt x="1376166" y="2493960"/>
                  <a:pt x="1367947" y="2496700"/>
                </a:cubicBezTo>
                <a:cubicBezTo>
                  <a:pt x="1277542" y="2532314"/>
                  <a:pt x="1245581" y="2517703"/>
                  <a:pt x="1218185" y="2424559"/>
                </a:cubicBezTo>
                <a:cubicBezTo>
                  <a:pt x="1205401" y="2379813"/>
                  <a:pt x="1195356" y="2333240"/>
                  <a:pt x="1178005" y="2287581"/>
                </a:cubicBezTo>
                <a:cubicBezTo>
                  <a:pt x="1176179" y="2304932"/>
                  <a:pt x="1172526" y="2321369"/>
                  <a:pt x="1172526" y="2338719"/>
                </a:cubicBezTo>
                <a:cubicBezTo>
                  <a:pt x="1174353" y="2416340"/>
                  <a:pt x="1175266" y="2494874"/>
                  <a:pt x="1181658" y="2572494"/>
                </a:cubicBezTo>
                <a:cubicBezTo>
                  <a:pt x="1183484" y="2595324"/>
                  <a:pt x="1198095" y="2622719"/>
                  <a:pt x="1216359" y="2639157"/>
                </a:cubicBezTo>
                <a:cubicBezTo>
                  <a:pt x="1285761" y="2700340"/>
                  <a:pt x="1357902" y="2759696"/>
                  <a:pt x="1430957" y="2817227"/>
                </a:cubicBezTo>
                <a:cubicBezTo>
                  <a:pt x="1527754" y="2893021"/>
                  <a:pt x="1636423" y="2934114"/>
                  <a:pt x="1760616" y="2932288"/>
                </a:cubicBezTo>
                <a:cubicBezTo>
                  <a:pt x="1821799" y="2931375"/>
                  <a:pt x="1833670" y="2921330"/>
                  <a:pt x="1839149" y="2860147"/>
                </a:cubicBezTo>
                <a:cubicBezTo>
                  <a:pt x="1846455" y="2784353"/>
                  <a:pt x="1863805" y="2767002"/>
                  <a:pt x="1941426" y="2772481"/>
                </a:cubicBezTo>
                <a:cubicBezTo>
                  <a:pt x="2091188" y="2783439"/>
                  <a:pt x="2240036" y="2797137"/>
                  <a:pt x="2389798" y="2809008"/>
                </a:cubicBezTo>
                <a:cubicBezTo>
                  <a:pt x="2431805" y="2812661"/>
                  <a:pt x="2473811" y="2813574"/>
                  <a:pt x="2515818" y="2815401"/>
                </a:cubicBezTo>
                <a:cubicBezTo>
                  <a:pt x="2507599" y="2770655"/>
                  <a:pt x="2482030" y="2745999"/>
                  <a:pt x="2429978" y="2739607"/>
                </a:cubicBezTo>
                <a:cubicBezTo>
                  <a:pt x="2387059" y="2734127"/>
                  <a:pt x="2343226" y="2734127"/>
                  <a:pt x="2300306" y="2731388"/>
                </a:cubicBezTo>
                <a:cubicBezTo>
                  <a:pt x="2276564" y="2729562"/>
                  <a:pt x="2247342" y="2735954"/>
                  <a:pt x="2238210" y="2703992"/>
                </a:cubicBezTo>
                <a:cubicBezTo>
                  <a:pt x="2229078" y="2672031"/>
                  <a:pt x="2248255" y="2651028"/>
                  <a:pt x="2273824" y="2638243"/>
                </a:cubicBezTo>
                <a:cubicBezTo>
                  <a:pt x="2334094" y="2607195"/>
                  <a:pt x="2394364" y="2574321"/>
                  <a:pt x="2456461" y="2547838"/>
                </a:cubicBezTo>
                <a:cubicBezTo>
                  <a:pt x="2514904" y="2523182"/>
                  <a:pt x="2570608" y="2535054"/>
                  <a:pt x="2620834" y="2574321"/>
                </a:cubicBezTo>
                <a:cubicBezTo>
                  <a:pt x="2644576" y="2592584"/>
                  <a:pt x="2668319" y="2610848"/>
                  <a:pt x="2688409" y="2631851"/>
                </a:cubicBezTo>
                <a:cubicBezTo>
                  <a:pt x="2819907" y="2764262"/>
                  <a:pt x="2985193" y="2806269"/>
                  <a:pt x="3162351" y="2792571"/>
                </a:cubicBezTo>
                <a:cubicBezTo>
                  <a:pt x="3307547" y="2780700"/>
                  <a:pt x="3450916" y="2749651"/>
                  <a:pt x="3594286" y="2724082"/>
                </a:cubicBezTo>
                <a:cubicBezTo>
                  <a:pt x="3641771" y="2715864"/>
                  <a:pt x="3654556" y="2696687"/>
                  <a:pt x="3660035" y="2642809"/>
                </a:cubicBezTo>
                <a:cubicBezTo>
                  <a:pt x="3673733" y="2503092"/>
                  <a:pt x="3682864" y="2363375"/>
                  <a:pt x="3699302" y="2224572"/>
                </a:cubicBezTo>
                <a:cubicBezTo>
                  <a:pt x="3713000" y="2103118"/>
                  <a:pt x="3730350" y="1981665"/>
                  <a:pt x="3751353" y="1861125"/>
                </a:cubicBezTo>
                <a:cubicBezTo>
                  <a:pt x="3769617" y="1758849"/>
                  <a:pt x="3809797" y="1663878"/>
                  <a:pt x="3870980" y="1579865"/>
                </a:cubicBezTo>
                <a:cubicBezTo>
                  <a:pt x="3888331" y="1556122"/>
                  <a:pt x="3889244" y="1532379"/>
                  <a:pt x="3887418" y="1504071"/>
                </a:cubicBezTo>
                <a:cubicBezTo>
                  <a:pt x="3884678" y="1459325"/>
                  <a:pt x="3891983" y="1413666"/>
                  <a:pt x="3896549" y="1368006"/>
                </a:cubicBezTo>
                <a:cubicBezTo>
                  <a:pt x="3900202" y="1329653"/>
                  <a:pt x="3908421" y="1292212"/>
                  <a:pt x="3907507" y="1253859"/>
                </a:cubicBezTo>
                <a:cubicBezTo>
                  <a:pt x="3906594" y="1209113"/>
                  <a:pt x="3892896" y="1199981"/>
                  <a:pt x="3850890" y="1212765"/>
                </a:cubicBezTo>
                <a:cubicBezTo>
                  <a:pt x="3795186" y="1229203"/>
                  <a:pt x="3741308" y="1250206"/>
                  <a:pt x="3686517" y="1269383"/>
                </a:cubicBezTo>
                <a:cubicBezTo>
                  <a:pt x="3601591" y="1301344"/>
                  <a:pt x="3520318" y="1297691"/>
                  <a:pt x="3511186" y="1151582"/>
                </a:cubicBezTo>
                <a:cubicBezTo>
                  <a:pt x="3501141" y="1123274"/>
                  <a:pt x="3495662" y="1134232"/>
                  <a:pt x="3465527" y="1105923"/>
                </a:cubicBezTo>
                <a:cubicBezTo>
                  <a:pt x="3456395" y="1097704"/>
                  <a:pt x="3478312" y="1084007"/>
                  <a:pt x="3473746" y="1073049"/>
                </a:cubicBezTo>
                <a:cubicBezTo>
                  <a:pt x="3468267" y="1060264"/>
                  <a:pt x="3433566" y="1058438"/>
                  <a:pt x="3435392" y="1044740"/>
                </a:cubicBezTo>
                <a:cubicBezTo>
                  <a:pt x="3441784" y="1007299"/>
                  <a:pt x="3441784" y="982643"/>
                  <a:pt x="3394299" y="965293"/>
                </a:cubicBezTo>
                <a:cubicBezTo>
                  <a:pt x="3373296" y="958901"/>
                  <a:pt x="3323071" y="963467"/>
                  <a:pt x="3324897" y="926026"/>
                </a:cubicBezTo>
                <a:cubicBezTo>
                  <a:pt x="3326723" y="831968"/>
                  <a:pt x="3320331" y="733345"/>
                  <a:pt x="3297502" y="641113"/>
                </a:cubicBezTo>
                <a:cubicBezTo>
                  <a:pt x="3285630" y="594541"/>
                  <a:pt x="3270106" y="548882"/>
                  <a:pt x="3249103" y="506875"/>
                </a:cubicBezTo>
                <a:cubicBezTo>
                  <a:pt x="3221707" y="451171"/>
                  <a:pt x="3190659" y="398207"/>
                  <a:pt x="3162351" y="342503"/>
                </a:cubicBezTo>
                <a:cubicBezTo>
                  <a:pt x="3157785" y="333371"/>
                  <a:pt x="3158698" y="314194"/>
                  <a:pt x="3164177" y="308715"/>
                </a:cubicBezTo>
                <a:cubicBezTo>
                  <a:pt x="3229926" y="255750"/>
                  <a:pt x="3296588" y="204612"/>
                  <a:pt x="3365990" y="158953"/>
                </a:cubicBezTo>
                <a:cubicBezTo>
                  <a:pt x="3460048" y="97770"/>
                  <a:pt x="3560498" y="47545"/>
                  <a:pt x="3672820" y="19236"/>
                </a:cubicBezTo>
                <a:cubicBezTo>
                  <a:pt x="3768704" y="-4507"/>
                  <a:pt x="3866414" y="-7246"/>
                  <a:pt x="3963212" y="16496"/>
                </a:cubicBezTo>
                <a:cubicBezTo>
                  <a:pt x="4048137" y="37500"/>
                  <a:pt x="4113887" y="84072"/>
                  <a:pt x="4154067" y="163519"/>
                </a:cubicBezTo>
                <a:cubicBezTo>
                  <a:pt x="4256343" y="367159"/>
                  <a:pt x="4300176" y="580843"/>
                  <a:pt x="4265475" y="808226"/>
                </a:cubicBezTo>
                <a:cubicBezTo>
                  <a:pt x="4259083" y="850232"/>
                  <a:pt x="4265475" y="881280"/>
                  <a:pt x="4295610" y="912328"/>
                </a:cubicBezTo>
                <a:cubicBezTo>
                  <a:pt x="4333964" y="952508"/>
                  <a:pt x="4367751" y="997254"/>
                  <a:pt x="4403366" y="1040174"/>
                </a:cubicBezTo>
                <a:cubicBezTo>
                  <a:pt x="4452678" y="1099531"/>
                  <a:pt x="4511121" y="1148843"/>
                  <a:pt x="4584176" y="1172585"/>
                </a:cubicBezTo>
                <a:cubicBezTo>
                  <a:pt x="4684626" y="1205460"/>
                  <a:pt x="4743070" y="1276688"/>
                  <a:pt x="4783249" y="1368920"/>
                </a:cubicBezTo>
                <a:cubicBezTo>
                  <a:pt x="4854477" y="1533293"/>
                  <a:pt x="4899224" y="1705884"/>
                  <a:pt x="4929359" y="1882128"/>
                </a:cubicBezTo>
                <a:cubicBezTo>
                  <a:pt x="4995108" y="2269318"/>
                  <a:pt x="4995108" y="2656507"/>
                  <a:pt x="4924793" y="3042783"/>
                </a:cubicBezTo>
                <a:cubicBezTo>
                  <a:pt x="4912008" y="3113098"/>
                  <a:pt x="4891918" y="3182500"/>
                  <a:pt x="4866349" y="3249162"/>
                </a:cubicBezTo>
                <a:cubicBezTo>
                  <a:pt x="4848999" y="3295735"/>
                  <a:pt x="4848086" y="3337741"/>
                  <a:pt x="4866349" y="3381574"/>
                </a:cubicBezTo>
                <a:cubicBezTo>
                  <a:pt x="4910182" y="3485677"/>
                  <a:pt x="4919314" y="3595258"/>
                  <a:pt x="4916574" y="3705754"/>
                </a:cubicBezTo>
                <a:cubicBezTo>
                  <a:pt x="4909268" y="3956879"/>
                  <a:pt x="4827996" y="4180608"/>
                  <a:pt x="4672755" y="4377856"/>
                </a:cubicBezTo>
                <a:cubicBezTo>
                  <a:pt x="4669102" y="4382422"/>
                  <a:pt x="4664536" y="4386988"/>
                  <a:pt x="4661796" y="4392467"/>
                </a:cubicBezTo>
                <a:cubicBezTo>
                  <a:pt x="4660883" y="4394293"/>
                  <a:pt x="4660883" y="4397033"/>
                  <a:pt x="4659970" y="4399772"/>
                </a:cubicBezTo>
                <a:cubicBezTo>
                  <a:pt x="4733938" y="4421689"/>
                  <a:pt x="4792381" y="4404338"/>
                  <a:pt x="4837127" y="4344981"/>
                </a:cubicBezTo>
                <a:cubicBezTo>
                  <a:pt x="4891005" y="4272840"/>
                  <a:pt x="4911095" y="4187914"/>
                  <a:pt x="4923880" y="4102075"/>
                </a:cubicBezTo>
                <a:cubicBezTo>
                  <a:pt x="4948536" y="3939528"/>
                  <a:pt x="4964973" y="3775155"/>
                  <a:pt x="4985063" y="3611696"/>
                </a:cubicBezTo>
                <a:cubicBezTo>
                  <a:pt x="5042593" y="3152365"/>
                  <a:pt x="5083687" y="2690295"/>
                  <a:pt x="5177744" y="2236443"/>
                </a:cubicBezTo>
                <a:cubicBezTo>
                  <a:pt x="5182310" y="2211787"/>
                  <a:pt x="5187789" y="2188044"/>
                  <a:pt x="5193268" y="2163388"/>
                </a:cubicBezTo>
                <a:cubicBezTo>
                  <a:pt x="5201487" y="2128688"/>
                  <a:pt x="5217011" y="2123208"/>
                  <a:pt x="5244406" y="2146951"/>
                </a:cubicBezTo>
                <a:cubicBezTo>
                  <a:pt x="5290979" y="2188044"/>
                  <a:pt x="5301937" y="2241009"/>
                  <a:pt x="5292805" y="2299453"/>
                </a:cubicBezTo>
                <a:cubicBezTo>
                  <a:pt x="5283673" y="2356070"/>
                  <a:pt x="5266323" y="2410861"/>
                  <a:pt x="5259931" y="2466565"/>
                </a:cubicBezTo>
                <a:cubicBezTo>
                  <a:pt x="5238014" y="2650115"/>
                  <a:pt x="5218837" y="2833664"/>
                  <a:pt x="5199661" y="3017214"/>
                </a:cubicBezTo>
                <a:cubicBezTo>
                  <a:pt x="5169525" y="3320390"/>
                  <a:pt x="5144870" y="3624480"/>
                  <a:pt x="5108343" y="3926744"/>
                </a:cubicBezTo>
                <a:cubicBezTo>
                  <a:pt x="5084600" y="4123991"/>
                  <a:pt x="5021590" y="4309367"/>
                  <a:pt x="4913834" y="4479219"/>
                </a:cubicBezTo>
                <a:cubicBezTo>
                  <a:pt x="4877307" y="4537663"/>
                  <a:pt x="4832561" y="4565972"/>
                  <a:pt x="4763159" y="4565972"/>
                </a:cubicBezTo>
                <a:cubicBezTo>
                  <a:pt x="4616137" y="4565058"/>
                  <a:pt x="4468201" y="4569624"/>
                  <a:pt x="4321179" y="4571450"/>
                </a:cubicBezTo>
                <a:cubicBezTo>
                  <a:pt x="4296523" y="4571450"/>
                  <a:pt x="4285565" y="4577843"/>
                  <a:pt x="4283739" y="4603412"/>
                </a:cubicBezTo>
                <a:cubicBezTo>
                  <a:pt x="4280086" y="4673727"/>
                  <a:pt x="4270041" y="4744042"/>
                  <a:pt x="4270954" y="4814357"/>
                </a:cubicBezTo>
                <a:cubicBezTo>
                  <a:pt x="4273694" y="5078267"/>
                  <a:pt x="4276433" y="5342177"/>
                  <a:pt x="4286478" y="5606086"/>
                </a:cubicBezTo>
                <a:cubicBezTo>
                  <a:pt x="4295610" y="5836208"/>
                  <a:pt x="4315700" y="6066330"/>
                  <a:pt x="4373231" y="6290060"/>
                </a:cubicBezTo>
                <a:cubicBezTo>
                  <a:pt x="4378710" y="6310150"/>
                  <a:pt x="4385102" y="6330240"/>
                  <a:pt x="4391494" y="6350330"/>
                </a:cubicBezTo>
                <a:cubicBezTo>
                  <a:pt x="4410671" y="6408774"/>
                  <a:pt x="4449938" y="6448954"/>
                  <a:pt x="4511121" y="6460825"/>
                </a:cubicBezTo>
                <a:cubicBezTo>
                  <a:pt x="4624356" y="6482741"/>
                  <a:pt x="4737590" y="6501918"/>
                  <a:pt x="4850825" y="6521095"/>
                </a:cubicBezTo>
                <a:cubicBezTo>
                  <a:pt x="5049899" y="6553970"/>
                  <a:pt x="5248972" y="6586844"/>
                  <a:pt x="5448046" y="6618806"/>
                </a:cubicBezTo>
                <a:cubicBezTo>
                  <a:pt x="5479094" y="6623372"/>
                  <a:pt x="5493705" y="6637069"/>
                  <a:pt x="5490053" y="6669944"/>
                </a:cubicBezTo>
                <a:cubicBezTo>
                  <a:pt x="5486400" y="6704645"/>
                  <a:pt x="5489139" y="6739346"/>
                  <a:pt x="5481834" y="6773134"/>
                </a:cubicBezTo>
                <a:cubicBezTo>
                  <a:pt x="5470876" y="6823359"/>
                  <a:pt x="5429782" y="6852580"/>
                  <a:pt x="5379557" y="6855320"/>
                </a:cubicBezTo>
                <a:cubicBezTo>
                  <a:pt x="5321114" y="6858059"/>
                  <a:pt x="5300111" y="6844362"/>
                  <a:pt x="5276368" y="6785918"/>
                </a:cubicBezTo>
                <a:cubicBezTo>
                  <a:pt x="5271802" y="6774047"/>
                  <a:pt x="5267236" y="6763088"/>
                  <a:pt x="5263584" y="6751217"/>
                </a:cubicBezTo>
                <a:cubicBezTo>
                  <a:pt x="5248059" y="6699166"/>
                  <a:pt x="5211532" y="6678162"/>
                  <a:pt x="5158568" y="6672684"/>
                </a:cubicBezTo>
                <a:cubicBezTo>
                  <a:pt x="4963146" y="6652593"/>
                  <a:pt x="4766812" y="6630677"/>
                  <a:pt x="4571391" y="6608761"/>
                </a:cubicBezTo>
                <a:cubicBezTo>
                  <a:pt x="4478247" y="6597803"/>
                  <a:pt x="4389668" y="6603281"/>
                  <a:pt x="4306568" y="6655333"/>
                </a:cubicBezTo>
                <a:cubicBezTo>
                  <a:pt x="4193334" y="6726561"/>
                  <a:pt x="4066401" y="6725648"/>
                  <a:pt x="3938556" y="6711950"/>
                </a:cubicBezTo>
                <a:cubicBezTo>
                  <a:pt x="3852716" y="6702818"/>
                  <a:pt x="3766877" y="6684555"/>
                  <a:pt x="3681038" y="6676336"/>
                </a:cubicBezTo>
                <a:cubicBezTo>
                  <a:pt x="3626247" y="6670857"/>
                  <a:pt x="3569630" y="6671770"/>
                  <a:pt x="3514839" y="6679989"/>
                </a:cubicBezTo>
                <a:cubicBezTo>
                  <a:pt x="3434479" y="6691860"/>
                  <a:pt x="3379688" y="6740259"/>
                  <a:pt x="3355945" y="6817879"/>
                </a:cubicBezTo>
                <a:cubicBezTo>
                  <a:pt x="3347727" y="6846188"/>
                  <a:pt x="3333116" y="6855320"/>
                  <a:pt x="3305720" y="6854407"/>
                </a:cubicBezTo>
                <a:cubicBezTo>
                  <a:pt x="3260061" y="6852580"/>
                  <a:pt x="3215315" y="6854407"/>
                  <a:pt x="3172396" y="6854407"/>
                </a:cubicBezTo>
                <a:cubicBezTo>
                  <a:pt x="3164177" y="6790484"/>
                  <a:pt x="3156872" y="6732953"/>
                  <a:pt x="3148653" y="6675423"/>
                </a:cubicBezTo>
                <a:cubicBezTo>
                  <a:pt x="3144087" y="6646201"/>
                  <a:pt x="3165090" y="6646201"/>
                  <a:pt x="3182441" y="6642548"/>
                </a:cubicBezTo>
                <a:cubicBezTo>
                  <a:pt x="3300241" y="6617893"/>
                  <a:pt x="3417129" y="6592323"/>
                  <a:pt x="3534929" y="6568581"/>
                </a:cubicBezTo>
                <a:cubicBezTo>
                  <a:pt x="3583328" y="6558536"/>
                  <a:pt x="3631726" y="6546664"/>
                  <a:pt x="3681038" y="6541185"/>
                </a:cubicBezTo>
                <a:cubicBezTo>
                  <a:pt x="3766877" y="6530227"/>
                  <a:pt x="3830800" y="6485481"/>
                  <a:pt x="3881025" y="6418818"/>
                </a:cubicBezTo>
                <a:cubicBezTo>
                  <a:pt x="3952253" y="6323848"/>
                  <a:pt x="3980562" y="6212439"/>
                  <a:pt x="4001565" y="6098292"/>
                </a:cubicBezTo>
                <a:cubicBezTo>
                  <a:pt x="4040832" y="5885520"/>
                  <a:pt x="4034440" y="5670922"/>
                  <a:pt x="4012523" y="5457237"/>
                </a:cubicBezTo>
                <a:cubicBezTo>
                  <a:pt x="3997912" y="5314781"/>
                  <a:pt x="3972343" y="5172324"/>
                  <a:pt x="3965038" y="5028955"/>
                </a:cubicBezTo>
                <a:cubicBezTo>
                  <a:pt x="3958646" y="4902023"/>
                  <a:pt x="3968691" y="4774177"/>
                  <a:pt x="3973257" y="4647245"/>
                </a:cubicBezTo>
                <a:cubicBezTo>
                  <a:pt x="3975083" y="4599759"/>
                  <a:pt x="3971430" y="4589714"/>
                  <a:pt x="3924858" y="4580582"/>
                </a:cubicBezTo>
                <a:cubicBezTo>
                  <a:pt x="3877372" y="4572364"/>
                  <a:pt x="3828974" y="4566885"/>
                  <a:pt x="3781488" y="4566885"/>
                </a:cubicBezTo>
                <a:cubicBezTo>
                  <a:pt x="3608897" y="4567798"/>
                  <a:pt x="3437218" y="4571450"/>
                  <a:pt x="3264627" y="4573277"/>
                </a:cubicBezTo>
                <a:cubicBezTo>
                  <a:pt x="3227187" y="4573277"/>
                  <a:pt x="3203444" y="4593367"/>
                  <a:pt x="3199791" y="4627155"/>
                </a:cubicBezTo>
                <a:cubicBezTo>
                  <a:pt x="3194312" y="4683772"/>
                  <a:pt x="3193399" y="4740389"/>
                  <a:pt x="3195225" y="4797007"/>
                </a:cubicBezTo>
                <a:cubicBezTo>
                  <a:pt x="3204357" y="5147669"/>
                  <a:pt x="3434479" y="5659964"/>
                  <a:pt x="3557759" y="5982317"/>
                </a:cubicBezTo>
                <a:cubicBezTo>
                  <a:pt x="3569630" y="6012452"/>
                  <a:pt x="3514839" y="5985970"/>
                  <a:pt x="3530363" y="6014279"/>
                </a:cubicBezTo>
                <a:cubicBezTo>
                  <a:pt x="3638119" y="6207874"/>
                  <a:pt x="3604331" y="6278189"/>
                  <a:pt x="3559585" y="6489134"/>
                </a:cubicBezTo>
                <a:cubicBezTo>
                  <a:pt x="3556845" y="6503745"/>
                  <a:pt x="3543148" y="6522008"/>
                  <a:pt x="3529450" y="6528400"/>
                </a:cubicBezTo>
                <a:cubicBezTo>
                  <a:pt x="3483791" y="6549404"/>
                  <a:pt x="3436305" y="6568581"/>
                  <a:pt x="3387907" y="6583191"/>
                </a:cubicBezTo>
                <a:cubicBezTo>
                  <a:pt x="3338595" y="6597803"/>
                  <a:pt x="3344074" y="6540272"/>
                  <a:pt x="3314852" y="6503745"/>
                </a:cubicBezTo>
                <a:cubicBezTo>
                  <a:pt x="3264627" y="6532966"/>
                  <a:pt x="3208923" y="6619719"/>
                  <a:pt x="3160524" y="6648941"/>
                </a:cubicBezTo>
                <a:cubicBezTo>
                  <a:pt x="3054595" y="6714690"/>
                  <a:pt x="2901181" y="6717429"/>
                  <a:pt x="2778814" y="6734780"/>
                </a:cubicBezTo>
                <a:cubicBezTo>
                  <a:pt x="2772422" y="6735693"/>
                  <a:pt x="2766029" y="6735693"/>
                  <a:pt x="2760550" y="6736606"/>
                </a:cubicBezTo>
                <a:cubicBezTo>
                  <a:pt x="2706673" y="6739346"/>
                  <a:pt x="2667406" y="6722909"/>
                  <a:pt x="2657361" y="6693687"/>
                </a:cubicBezTo>
                <a:cubicBezTo>
                  <a:pt x="2645490" y="6658986"/>
                  <a:pt x="2673798" y="6591410"/>
                  <a:pt x="2711239" y="6566754"/>
                </a:cubicBezTo>
                <a:cubicBezTo>
                  <a:pt x="2767856" y="6529314"/>
                  <a:pt x="2829039" y="6496439"/>
                  <a:pt x="2881090" y="6452606"/>
                </a:cubicBezTo>
                <a:cubicBezTo>
                  <a:pt x="2945013" y="6398729"/>
                  <a:pt x="3006197" y="6340285"/>
                  <a:pt x="3061900" y="6277275"/>
                </a:cubicBezTo>
                <a:cubicBezTo>
                  <a:pt x="3108473" y="6224311"/>
                  <a:pt x="3101167" y="6122948"/>
                  <a:pt x="3055508" y="6127514"/>
                </a:cubicBezTo>
                <a:cubicBezTo>
                  <a:pt x="3041811" y="6112902"/>
                  <a:pt x="2971495" y="6108336"/>
                  <a:pt x="2950492" y="6104684"/>
                </a:cubicBezTo>
                <a:cubicBezTo>
                  <a:pt x="2867393" y="6090073"/>
                  <a:pt x="2846390" y="6071809"/>
                  <a:pt x="2763290" y="6059938"/>
                </a:cubicBezTo>
                <a:cubicBezTo>
                  <a:pt x="2730415" y="6055372"/>
                  <a:pt x="2696628" y="6006060"/>
                  <a:pt x="2690235" y="5968620"/>
                </a:cubicBezTo>
                <a:cubicBezTo>
                  <a:pt x="2643663" y="5709276"/>
                  <a:pt x="2594351" y="5449932"/>
                  <a:pt x="2545952" y="5190588"/>
                </a:cubicBezTo>
                <a:cubicBezTo>
                  <a:pt x="2543213" y="5176890"/>
                  <a:pt x="2540474" y="5164106"/>
                  <a:pt x="2534994" y="5139450"/>
                </a:cubicBezTo>
                <a:cubicBezTo>
                  <a:pt x="2526776" y="5161367"/>
                  <a:pt x="2521297" y="5173238"/>
                  <a:pt x="2517644" y="5186022"/>
                </a:cubicBezTo>
                <a:cubicBezTo>
                  <a:pt x="2493901" y="5269122"/>
                  <a:pt x="2468332" y="5352221"/>
                  <a:pt x="2447329" y="5436234"/>
                </a:cubicBezTo>
                <a:cubicBezTo>
                  <a:pt x="2407149" y="5598781"/>
                  <a:pt x="2352358" y="5755848"/>
                  <a:pt x="2290262" y="5912002"/>
                </a:cubicBezTo>
                <a:cubicBezTo>
                  <a:pt x="2264692" y="5976838"/>
                  <a:pt x="2271085" y="6048067"/>
                  <a:pt x="2254647" y="6116555"/>
                </a:cubicBezTo>
                <a:cubicBezTo>
                  <a:pt x="2235471" y="6199655"/>
                  <a:pt x="2229991" y="6186870"/>
                  <a:pt x="2242776" y="6269057"/>
                </a:cubicBezTo>
                <a:cubicBezTo>
                  <a:pt x="2251908" y="6327500"/>
                  <a:pt x="2240036" y="6434343"/>
                  <a:pt x="2215381" y="6490047"/>
                </a:cubicBezTo>
                <a:cubicBezTo>
                  <a:pt x="2200770" y="6522921"/>
                  <a:pt x="2209901" y="6585018"/>
                  <a:pt x="2171548" y="6580452"/>
                </a:cubicBezTo>
                <a:cubicBezTo>
                  <a:pt x="2138673" y="6576799"/>
                  <a:pt x="2021786" y="6575886"/>
                  <a:pt x="1988911" y="6570407"/>
                </a:cubicBezTo>
                <a:cubicBezTo>
                  <a:pt x="1970648" y="6545751"/>
                  <a:pt x="1975214" y="6527487"/>
                  <a:pt x="1961516" y="6458086"/>
                </a:cubicBezTo>
                <a:cubicBezTo>
                  <a:pt x="1862892" y="6459912"/>
                  <a:pt x="1874763" y="6514703"/>
                  <a:pt x="1792577" y="6552143"/>
                </a:cubicBezTo>
                <a:cubicBezTo>
                  <a:pt x="1741439" y="6550317"/>
                  <a:pt x="1043767" y="6569494"/>
                  <a:pt x="992629" y="6564928"/>
                </a:cubicBezTo>
                <a:cubicBezTo>
                  <a:pt x="978018" y="6564015"/>
                  <a:pt x="964321" y="6561275"/>
                  <a:pt x="942404" y="6557622"/>
                </a:cubicBezTo>
                <a:cubicBezTo>
                  <a:pt x="915922" y="6529314"/>
                  <a:pt x="1030070" y="6416993"/>
                  <a:pt x="1041028" y="6406034"/>
                </a:cubicBezTo>
                <a:cubicBezTo>
                  <a:pt x="1096732" y="6370420"/>
                  <a:pt x="1135086" y="6358549"/>
                  <a:pt x="1212706" y="6323848"/>
                </a:cubicBezTo>
                <a:cubicBezTo>
                  <a:pt x="1266584" y="6299192"/>
                  <a:pt x="1333246" y="6270883"/>
                  <a:pt x="1384385" y="6241661"/>
                </a:cubicBezTo>
                <a:cubicBezTo>
                  <a:pt x="1447394" y="6205134"/>
                  <a:pt x="1504011" y="6192349"/>
                  <a:pt x="1562455" y="6148517"/>
                </a:cubicBezTo>
                <a:cubicBezTo>
                  <a:pt x="1583458" y="6132992"/>
                  <a:pt x="1598982" y="6107423"/>
                  <a:pt x="1611767" y="6084594"/>
                </a:cubicBezTo>
                <a:cubicBezTo>
                  <a:pt x="1629117" y="6053545"/>
                  <a:pt x="1620899" y="6033456"/>
                  <a:pt x="1588024" y="6019758"/>
                </a:cubicBezTo>
                <a:cubicBezTo>
                  <a:pt x="1504011" y="5984144"/>
                  <a:pt x="1486661" y="5959488"/>
                  <a:pt x="1515883" y="5869083"/>
                </a:cubicBezTo>
                <a:cubicBezTo>
                  <a:pt x="1571587" y="5694665"/>
                  <a:pt x="1630944" y="5521160"/>
                  <a:pt x="1695780" y="5350395"/>
                </a:cubicBezTo>
                <a:cubicBezTo>
                  <a:pt x="1762442" y="5175064"/>
                  <a:pt x="1972474" y="4357766"/>
                  <a:pt x="1973387" y="4330370"/>
                </a:cubicBezTo>
                <a:cubicBezTo>
                  <a:pt x="1975214" y="4209830"/>
                  <a:pt x="2028178" y="4120338"/>
                  <a:pt x="2136847" y="4068287"/>
                </a:cubicBezTo>
                <a:cubicBezTo>
                  <a:pt x="2253734" y="4011670"/>
                  <a:pt x="2371535" y="3955965"/>
                  <a:pt x="2492075" y="3906654"/>
                </a:cubicBezTo>
                <a:cubicBezTo>
                  <a:pt x="2865566" y="3754152"/>
                  <a:pt x="3239971" y="3603477"/>
                  <a:pt x="3626247" y="3483850"/>
                </a:cubicBezTo>
                <a:cubicBezTo>
                  <a:pt x="3657295" y="3474718"/>
                  <a:pt x="3686517" y="3461934"/>
                  <a:pt x="3684691" y="3422667"/>
                </a:cubicBezTo>
                <a:cubicBezTo>
                  <a:pt x="3683778" y="3376095"/>
                  <a:pt x="3700215" y="3319477"/>
                  <a:pt x="3636292" y="3300301"/>
                </a:cubicBezTo>
                <a:cubicBezTo>
                  <a:pt x="3555932" y="3276558"/>
                  <a:pt x="3474659" y="3256468"/>
                  <a:pt x="3393386" y="3236378"/>
                </a:cubicBezTo>
                <a:cubicBezTo>
                  <a:pt x="3327637" y="3219940"/>
                  <a:pt x="3260974" y="3205330"/>
                  <a:pt x="3195225" y="3187066"/>
                </a:cubicBezTo>
                <a:cubicBezTo>
                  <a:pt x="3163264" y="3177934"/>
                  <a:pt x="3141347" y="3177934"/>
                  <a:pt x="3123997" y="3210809"/>
                </a:cubicBezTo>
                <a:cubicBezTo>
                  <a:pt x="3102081" y="3251902"/>
                  <a:pt x="3060988" y="3249162"/>
                  <a:pt x="3022634" y="3249162"/>
                </a:cubicBezTo>
                <a:cubicBezTo>
                  <a:pt x="2919444" y="3248249"/>
                  <a:pt x="2817168" y="3244596"/>
                  <a:pt x="2713978" y="3244596"/>
                </a:cubicBezTo>
                <a:cubicBezTo>
                  <a:pt x="2138673" y="3243683"/>
                  <a:pt x="1564281" y="3244596"/>
                  <a:pt x="988977" y="3244596"/>
                </a:cubicBezTo>
                <a:cubicBezTo>
                  <a:pt x="973452" y="3244596"/>
                  <a:pt x="957015" y="3244596"/>
                  <a:pt x="937838" y="3244596"/>
                </a:cubicBezTo>
                <a:cubicBezTo>
                  <a:pt x="936012" y="3278384"/>
                  <a:pt x="933272" y="3308519"/>
                  <a:pt x="933272" y="3339567"/>
                </a:cubicBezTo>
                <a:cubicBezTo>
                  <a:pt x="928706" y="4043631"/>
                  <a:pt x="923227" y="4746782"/>
                  <a:pt x="918661" y="5450845"/>
                </a:cubicBezTo>
                <a:cubicBezTo>
                  <a:pt x="916835" y="5793288"/>
                  <a:pt x="917748" y="6134819"/>
                  <a:pt x="919575" y="6477262"/>
                </a:cubicBezTo>
                <a:cubicBezTo>
                  <a:pt x="919575" y="6516529"/>
                  <a:pt x="904964" y="6533880"/>
                  <a:pt x="871176" y="6536619"/>
                </a:cubicBezTo>
                <a:cubicBezTo>
                  <a:pt x="813646" y="6542098"/>
                  <a:pt x="755202" y="6544838"/>
                  <a:pt x="697671" y="6544838"/>
                </a:cubicBezTo>
                <a:cubicBezTo>
                  <a:pt x="606353" y="6544838"/>
                  <a:pt x="605440" y="6543012"/>
                  <a:pt x="605440" y="6450780"/>
                </a:cubicBezTo>
                <a:cubicBezTo>
                  <a:pt x="606353" y="5697404"/>
                  <a:pt x="608179" y="4944029"/>
                  <a:pt x="606353" y="4190653"/>
                </a:cubicBezTo>
                <a:cubicBezTo>
                  <a:pt x="605440" y="3901175"/>
                  <a:pt x="596308" y="3610783"/>
                  <a:pt x="590829" y="3321304"/>
                </a:cubicBezTo>
                <a:cubicBezTo>
                  <a:pt x="589916" y="3272905"/>
                  <a:pt x="578958" y="3257381"/>
                  <a:pt x="530559" y="3255555"/>
                </a:cubicBezTo>
                <a:cubicBezTo>
                  <a:pt x="407279" y="3250076"/>
                  <a:pt x="283087" y="3245510"/>
                  <a:pt x="158894" y="3244596"/>
                </a:cubicBezTo>
              </a:path>
            </a:pathLst>
          </a:custGeom>
          <a:solidFill>
            <a:schemeClr val="accent2"/>
          </a:solidFill>
          <a:ln w="91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">
            <a:extLst>
              <a:ext uri="{FF2B5EF4-FFF2-40B4-BE49-F238E27FC236}">
                <a16:creationId xmlns:a16="http://schemas.microsoft.com/office/drawing/2014/main" id="{40E10D3B-A636-4560-ABA9-B1710B6CF971}"/>
              </a:ext>
            </a:extLst>
          </p:cNvPr>
          <p:cNvSpPr/>
          <p:nvPr/>
        </p:nvSpPr>
        <p:spPr>
          <a:xfrm flipH="1">
            <a:off x="6629775" y="2183273"/>
            <a:ext cx="664643" cy="953104"/>
          </a:xfrm>
          <a:custGeom>
            <a:avLst/>
            <a:gdLst>
              <a:gd name="connsiteX0" fmla="*/ 1759294 w 4022581"/>
              <a:gd name="connsiteY0" fmla="*/ 3774190 h 5586511"/>
              <a:gd name="connsiteX1" fmla="*/ 2712181 w 4022581"/>
              <a:gd name="connsiteY1" fmla="*/ 3774190 h 5586511"/>
              <a:gd name="connsiteX2" fmla="*/ 2733706 w 4022581"/>
              <a:gd name="connsiteY2" fmla="*/ 3795715 h 5586511"/>
              <a:gd name="connsiteX3" fmla="*/ 2712706 w 4022581"/>
              <a:gd name="connsiteY3" fmla="*/ 3817241 h 5586511"/>
              <a:gd name="connsiteX4" fmla="*/ 1759294 w 4022581"/>
              <a:gd name="connsiteY4" fmla="*/ 3817241 h 5586511"/>
              <a:gd name="connsiteX5" fmla="*/ 1737769 w 4022581"/>
              <a:gd name="connsiteY5" fmla="*/ 3795715 h 5586511"/>
              <a:gd name="connsiteX6" fmla="*/ 1759294 w 4022581"/>
              <a:gd name="connsiteY6" fmla="*/ 3774190 h 5586511"/>
              <a:gd name="connsiteX7" fmla="*/ 43050 w 4022581"/>
              <a:gd name="connsiteY7" fmla="*/ 3774190 h 5586511"/>
              <a:gd name="connsiteX8" fmla="*/ 1169189 w 4022581"/>
              <a:gd name="connsiteY8" fmla="*/ 3774190 h 5586511"/>
              <a:gd name="connsiteX9" fmla="*/ 1190714 w 4022581"/>
              <a:gd name="connsiteY9" fmla="*/ 3795715 h 5586511"/>
              <a:gd name="connsiteX10" fmla="*/ 1169189 w 4022581"/>
              <a:gd name="connsiteY10" fmla="*/ 3817241 h 5586511"/>
              <a:gd name="connsiteX11" fmla="*/ 43050 w 4022581"/>
              <a:gd name="connsiteY11" fmla="*/ 3817241 h 5586511"/>
              <a:gd name="connsiteX12" fmla="*/ 21525 w 4022581"/>
              <a:gd name="connsiteY12" fmla="*/ 3795715 h 5586511"/>
              <a:gd name="connsiteX13" fmla="*/ 43050 w 4022581"/>
              <a:gd name="connsiteY13" fmla="*/ 3774190 h 5586511"/>
              <a:gd name="connsiteX14" fmla="*/ 1205938 w 4022581"/>
              <a:gd name="connsiteY14" fmla="*/ 3529537 h 5586511"/>
              <a:gd name="connsiteX15" fmla="*/ 1708369 w 4022581"/>
              <a:gd name="connsiteY15" fmla="*/ 3529537 h 5586511"/>
              <a:gd name="connsiteX16" fmla="*/ 1710470 w 4022581"/>
              <a:gd name="connsiteY16" fmla="*/ 3535837 h 5586511"/>
              <a:gd name="connsiteX17" fmla="*/ 1668469 w 4022581"/>
              <a:gd name="connsiteY17" fmla="*/ 3562613 h 5586511"/>
              <a:gd name="connsiteX18" fmla="*/ 1273664 w 4022581"/>
              <a:gd name="connsiteY18" fmla="*/ 3572589 h 5586511"/>
              <a:gd name="connsiteX19" fmla="*/ 1224838 w 4022581"/>
              <a:gd name="connsiteY19" fmla="*/ 3550012 h 5586511"/>
              <a:gd name="connsiteX20" fmla="*/ 1205938 w 4022581"/>
              <a:gd name="connsiteY20" fmla="*/ 3529537 h 5586511"/>
              <a:gd name="connsiteX21" fmla="*/ 1710469 w 4022581"/>
              <a:gd name="connsiteY21" fmla="*/ 2010171 h 5586511"/>
              <a:gd name="connsiteX22" fmla="*/ 1632243 w 4022581"/>
              <a:gd name="connsiteY22" fmla="*/ 2088397 h 5586511"/>
              <a:gd name="connsiteX23" fmla="*/ 1710469 w 4022581"/>
              <a:gd name="connsiteY23" fmla="*/ 2166623 h 5586511"/>
              <a:gd name="connsiteX24" fmla="*/ 1788695 w 4022581"/>
              <a:gd name="connsiteY24" fmla="*/ 2088397 h 5586511"/>
              <a:gd name="connsiteX25" fmla="*/ 1710469 w 4022581"/>
              <a:gd name="connsiteY25" fmla="*/ 2010171 h 5586511"/>
              <a:gd name="connsiteX26" fmla="*/ 1710469 w 4022581"/>
              <a:gd name="connsiteY26" fmla="*/ 1933520 h 5586511"/>
              <a:gd name="connsiteX27" fmla="*/ 1865345 w 4022581"/>
              <a:gd name="connsiteY27" fmla="*/ 2088397 h 5586511"/>
              <a:gd name="connsiteX28" fmla="*/ 1710469 w 4022581"/>
              <a:gd name="connsiteY28" fmla="*/ 2243273 h 5586511"/>
              <a:gd name="connsiteX29" fmla="*/ 1555592 w 4022581"/>
              <a:gd name="connsiteY29" fmla="*/ 2088397 h 5586511"/>
              <a:gd name="connsiteX30" fmla="*/ 1710469 w 4022581"/>
              <a:gd name="connsiteY30" fmla="*/ 1933520 h 5586511"/>
              <a:gd name="connsiteX31" fmla="*/ 1710470 w 4022581"/>
              <a:gd name="connsiteY31" fmla="*/ 1845319 h 5586511"/>
              <a:gd name="connsiteX32" fmla="*/ 1467392 w 4022581"/>
              <a:gd name="connsiteY32" fmla="*/ 2088396 h 5586511"/>
              <a:gd name="connsiteX33" fmla="*/ 1710470 w 4022581"/>
              <a:gd name="connsiteY33" fmla="*/ 2331474 h 5586511"/>
              <a:gd name="connsiteX34" fmla="*/ 1953547 w 4022581"/>
              <a:gd name="connsiteY34" fmla="*/ 2088396 h 5586511"/>
              <a:gd name="connsiteX35" fmla="*/ 1710470 w 4022581"/>
              <a:gd name="connsiteY35" fmla="*/ 1845319 h 5586511"/>
              <a:gd name="connsiteX36" fmla="*/ 1202263 w 4022581"/>
              <a:gd name="connsiteY36" fmla="*/ 167400 h 5586511"/>
              <a:gd name="connsiteX37" fmla="*/ 1738820 w 4022581"/>
              <a:gd name="connsiteY37" fmla="*/ 167400 h 5586511"/>
              <a:gd name="connsiteX38" fmla="*/ 1744070 w 4022581"/>
              <a:gd name="connsiteY38" fmla="*/ 1336588 h 5586511"/>
              <a:gd name="connsiteX39" fmla="*/ 1955122 w 4022581"/>
              <a:gd name="connsiteY39" fmla="*/ 1631116 h 5586511"/>
              <a:gd name="connsiteX40" fmla="*/ 2234426 w 4022581"/>
              <a:gd name="connsiteY40" fmla="*/ 1630066 h 5586511"/>
              <a:gd name="connsiteX41" fmla="*/ 2258576 w 4022581"/>
              <a:gd name="connsiteY41" fmla="*/ 1653167 h 5586511"/>
              <a:gd name="connsiteX42" fmla="*/ 2258576 w 4022581"/>
              <a:gd name="connsiteY42" fmla="*/ 1713542 h 5586511"/>
              <a:gd name="connsiteX43" fmla="*/ 2280101 w 4022581"/>
              <a:gd name="connsiteY43" fmla="*/ 1736642 h 5586511"/>
              <a:gd name="connsiteX44" fmla="*/ 2678055 w 4022581"/>
              <a:gd name="connsiteY44" fmla="*/ 1749243 h 5586511"/>
              <a:gd name="connsiteX45" fmla="*/ 3728592 w 4022581"/>
              <a:gd name="connsiteY45" fmla="*/ 3139458 h 5586511"/>
              <a:gd name="connsiteX46" fmla="*/ 3981120 w 4022581"/>
              <a:gd name="connsiteY46" fmla="*/ 3625088 h 5586511"/>
              <a:gd name="connsiteX47" fmla="*/ 4002120 w 4022581"/>
              <a:gd name="connsiteY47" fmla="*/ 4043518 h 5586511"/>
              <a:gd name="connsiteX48" fmla="*/ 3678191 w 4022581"/>
              <a:gd name="connsiteY48" fmla="*/ 4530724 h 5586511"/>
              <a:gd name="connsiteX49" fmla="*/ 3216186 w 4022581"/>
              <a:gd name="connsiteY49" fmla="*/ 4718676 h 5586511"/>
              <a:gd name="connsiteX50" fmla="*/ 3216186 w 4022581"/>
              <a:gd name="connsiteY50" fmla="*/ 5032629 h 5586511"/>
              <a:gd name="connsiteX51" fmla="*/ 3979020 w 4022581"/>
              <a:gd name="connsiteY51" fmla="*/ 5038929 h 5586511"/>
              <a:gd name="connsiteX52" fmla="*/ 3979020 w 4022581"/>
              <a:gd name="connsiteY52" fmla="*/ 5586511 h 5586511"/>
              <a:gd name="connsiteX53" fmla="*/ 0 w 4022581"/>
              <a:gd name="connsiteY53" fmla="*/ 5586511 h 5586511"/>
              <a:gd name="connsiteX54" fmla="*/ 0 w 4022581"/>
              <a:gd name="connsiteY54" fmla="*/ 5037879 h 5586511"/>
              <a:gd name="connsiteX55" fmla="*/ 405829 w 4022581"/>
              <a:gd name="connsiteY55" fmla="*/ 5028954 h 5586511"/>
              <a:gd name="connsiteX56" fmla="*/ 405829 w 4022581"/>
              <a:gd name="connsiteY56" fmla="*/ 4847827 h 5586511"/>
              <a:gd name="connsiteX57" fmla="*/ 933460 w 4022581"/>
              <a:gd name="connsiteY57" fmla="*/ 4842052 h 5586511"/>
              <a:gd name="connsiteX58" fmla="*/ 1391791 w 4022581"/>
              <a:gd name="connsiteY58" fmla="*/ 4577974 h 5586511"/>
              <a:gd name="connsiteX59" fmla="*/ 1426967 w 4022581"/>
              <a:gd name="connsiteY59" fmla="*/ 4577449 h 5586511"/>
              <a:gd name="connsiteX60" fmla="*/ 1822821 w 4022581"/>
              <a:gd name="connsiteY60" fmla="*/ 4773801 h 5586511"/>
              <a:gd name="connsiteX61" fmla="*/ 1812321 w 4022581"/>
              <a:gd name="connsiteY61" fmla="*/ 4347496 h 5586511"/>
              <a:gd name="connsiteX62" fmla="*/ 746558 w 4022581"/>
              <a:gd name="connsiteY62" fmla="*/ 4336471 h 5586511"/>
              <a:gd name="connsiteX63" fmla="*/ 738683 w 4022581"/>
              <a:gd name="connsiteY63" fmla="*/ 4018843 h 5586511"/>
              <a:gd name="connsiteX64" fmla="*/ 47251 w 4022581"/>
              <a:gd name="connsiteY64" fmla="*/ 4008868 h 5586511"/>
              <a:gd name="connsiteX65" fmla="*/ 22050 w 4022581"/>
              <a:gd name="connsiteY65" fmla="*/ 4008868 h 5586511"/>
              <a:gd name="connsiteX66" fmla="*/ 22050 w 4022581"/>
              <a:gd name="connsiteY66" fmla="*/ 3859241 h 5586511"/>
              <a:gd name="connsiteX67" fmla="*/ 2680155 w 4022581"/>
              <a:gd name="connsiteY67" fmla="*/ 3859241 h 5586511"/>
              <a:gd name="connsiteX68" fmla="*/ 2735281 w 4022581"/>
              <a:gd name="connsiteY68" fmla="*/ 4002567 h 5586511"/>
              <a:gd name="connsiteX69" fmla="*/ 3160011 w 4022581"/>
              <a:gd name="connsiteY69" fmla="*/ 3584138 h 5586511"/>
              <a:gd name="connsiteX70" fmla="*/ 3134286 w 4022581"/>
              <a:gd name="connsiteY70" fmla="*/ 3287510 h 5586511"/>
              <a:gd name="connsiteX71" fmla="*/ 2877558 w 4022581"/>
              <a:gd name="connsiteY71" fmla="*/ 2957806 h 5586511"/>
              <a:gd name="connsiteX72" fmla="*/ 2569379 w 4022581"/>
              <a:gd name="connsiteY72" fmla="*/ 2858055 h 5586511"/>
              <a:gd name="connsiteX73" fmla="*/ 1834896 w 4022581"/>
              <a:gd name="connsiteY73" fmla="*/ 2850180 h 5586511"/>
              <a:gd name="connsiteX74" fmla="*/ 1819671 w 4022581"/>
              <a:gd name="connsiteY74" fmla="*/ 3051257 h 5586511"/>
              <a:gd name="connsiteX75" fmla="*/ 1737770 w 4022581"/>
              <a:gd name="connsiteY75" fmla="*/ 3109008 h 5586511"/>
              <a:gd name="connsiteX76" fmla="*/ 1726745 w 4022581"/>
              <a:gd name="connsiteY76" fmla="*/ 3494362 h 5586511"/>
              <a:gd name="connsiteX77" fmla="*/ 1191238 w 4022581"/>
              <a:gd name="connsiteY77" fmla="*/ 3497512 h 5586511"/>
              <a:gd name="connsiteX78" fmla="*/ 1185463 w 4022581"/>
              <a:gd name="connsiteY78" fmla="*/ 3135258 h 5586511"/>
              <a:gd name="connsiteX79" fmla="*/ 937660 w 4022581"/>
              <a:gd name="connsiteY79" fmla="*/ 3013457 h 5586511"/>
              <a:gd name="connsiteX80" fmla="*/ 936085 w 4022581"/>
              <a:gd name="connsiteY80" fmla="*/ 3013457 h 5586511"/>
              <a:gd name="connsiteX81" fmla="*/ 824784 w 4022581"/>
              <a:gd name="connsiteY81" fmla="*/ 3290660 h 5586511"/>
              <a:gd name="connsiteX82" fmla="*/ 737633 w 4022581"/>
              <a:gd name="connsiteY82" fmla="*/ 3265459 h 5586511"/>
              <a:gd name="connsiteX83" fmla="*/ 660457 w 4022581"/>
              <a:gd name="connsiteY83" fmla="*/ 3297485 h 5586511"/>
              <a:gd name="connsiteX84" fmla="*/ 352279 w 4022581"/>
              <a:gd name="connsiteY84" fmla="*/ 3164658 h 5586511"/>
              <a:gd name="connsiteX85" fmla="*/ 525006 w 4022581"/>
              <a:gd name="connsiteY85" fmla="*/ 2749904 h 5586511"/>
              <a:gd name="connsiteX86" fmla="*/ 536556 w 4022581"/>
              <a:gd name="connsiteY86" fmla="*/ 2717353 h 5586511"/>
              <a:gd name="connsiteX87" fmla="*/ 514506 w 4022581"/>
              <a:gd name="connsiteY87" fmla="*/ 2660653 h 5586511"/>
              <a:gd name="connsiteX88" fmla="*/ 498230 w 4022581"/>
              <a:gd name="connsiteY88" fmla="*/ 2602902 h 5586511"/>
              <a:gd name="connsiteX89" fmla="*/ 592206 w 4022581"/>
              <a:gd name="connsiteY89" fmla="*/ 2387650 h 5586511"/>
              <a:gd name="connsiteX90" fmla="*/ 998561 w 4022581"/>
              <a:gd name="connsiteY90" fmla="*/ 2551976 h 5586511"/>
              <a:gd name="connsiteX91" fmla="*/ 1003286 w 4022581"/>
              <a:gd name="connsiteY91" fmla="*/ 1752393 h 5586511"/>
              <a:gd name="connsiteX92" fmla="*/ 1190188 w 4022581"/>
              <a:gd name="connsiteY92" fmla="*/ 1599091 h 5586511"/>
              <a:gd name="connsiteX93" fmla="*/ 1202263 w 4022581"/>
              <a:gd name="connsiteY93" fmla="*/ 167400 h 5586511"/>
              <a:gd name="connsiteX94" fmla="*/ 1169095 w 4022581"/>
              <a:gd name="connsiteY94" fmla="*/ 0 h 5586511"/>
              <a:gd name="connsiteX95" fmla="*/ 1766794 w 4022581"/>
              <a:gd name="connsiteY95" fmla="*/ 0 h 5586511"/>
              <a:gd name="connsiteX96" fmla="*/ 1827246 w 4022581"/>
              <a:gd name="connsiteY96" fmla="*/ 60452 h 5586511"/>
              <a:gd name="connsiteX97" fmla="*/ 1827245 w 4022581"/>
              <a:gd name="connsiteY97" fmla="*/ 60452 h 5586511"/>
              <a:gd name="connsiteX98" fmla="*/ 1766793 w 4022581"/>
              <a:gd name="connsiteY98" fmla="*/ 120904 h 5586511"/>
              <a:gd name="connsiteX99" fmla="*/ 1169095 w 4022581"/>
              <a:gd name="connsiteY99" fmla="*/ 120903 h 5586511"/>
              <a:gd name="connsiteX100" fmla="*/ 1113394 w 4022581"/>
              <a:gd name="connsiteY100" fmla="*/ 83982 h 5586511"/>
              <a:gd name="connsiteX101" fmla="*/ 1108643 w 4022581"/>
              <a:gd name="connsiteY101" fmla="*/ 60452 h 5586511"/>
              <a:gd name="connsiteX102" fmla="*/ 1113394 w 4022581"/>
              <a:gd name="connsiteY102" fmla="*/ 36921 h 5586511"/>
              <a:gd name="connsiteX103" fmla="*/ 1169095 w 4022581"/>
              <a:gd name="connsiteY103" fmla="*/ 0 h 558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4022581" h="5586511">
                <a:moveTo>
                  <a:pt x="1759294" y="3774190"/>
                </a:moveTo>
                <a:lnTo>
                  <a:pt x="2712181" y="3774190"/>
                </a:lnTo>
                <a:cubicBezTo>
                  <a:pt x="2723731" y="3774190"/>
                  <a:pt x="2733706" y="3783640"/>
                  <a:pt x="2733706" y="3795715"/>
                </a:cubicBezTo>
                <a:cubicBezTo>
                  <a:pt x="2733706" y="3807791"/>
                  <a:pt x="2724256" y="3817241"/>
                  <a:pt x="2712706" y="3817241"/>
                </a:cubicBezTo>
                <a:lnTo>
                  <a:pt x="1759294" y="3817241"/>
                </a:lnTo>
                <a:cubicBezTo>
                  <a:pt x="1747744" y="3817241"/>
                  <a:pt x="1737769" y="3807791"/>
                  <a:pt x="1737769" y="3795715"/>
                </a:cubicBezTo>
                <a:cubicBezTo>
                  <a:pt x="1737769" y="3784165"/>
                  <a:pt x="1747219" y="3774190"/>
                  <a:pt x="1759294" y="3774190"/>
                </a:cubicBezTo>
                <a:close/>
                <a:moveTo>
                  <a:pt x="43050" y="3774190"/>
                </a:moveTo>
                <a:lnTo>
                  <a:pt x="1169189" y="3774190"/>
                </a:lnTo>
                <a:cubicBezTo>
                  <a:pt x="1180739" y="3774190"/>
                  <a:pt x="1190714" y="3783640"/>
                  <a:pt x="1190714" y="3795715"/>
                </a:cubicBezTo>
                <a:cubicBezTo>
                  <a:pt x="1190714" y="3807791"/>
                  <a:pt x="1180739" y="3817241"/>
                  <a:pt x="1169189" y="3817241"/>
                </a:cubicBezTo>
                <a:lnTo>
                  <a:pt x="43050" y="3817241"/>
                </a:lnTo>
                <a:cubicBezTo>
                  <a:pt x="31500" y="3817241"/>
                  <a:pt x="21525" y="3807791"/>
                  <a:pt x="21525" y="3795715"/>
                </a:cubicBezTo>
                <a:cubicBezTo>
                  <a:pt x="21525" y="3784165"/>
                  <a:pt x="30975" y="3774190"/>
                  <a:pt x="43050" y="3774190"/>
                </a:cubicBezTo>
                <a:close/>
                <a:moveTo>
                  <a:pt x="1205938" y="3529537"/>
                </a:moveTo>
                <a:cubicBezTo>
                  <a:pt x="1378665" y="3529537"/>
                  <a:pt x="1543518" y="3529537"/>
                  <a:pt x="1708369" y="3529537"/>
                </a:cubicBezTo>
                <a:cubicBezTo>
                  <a:pt x="1708894" y="3531637"/>
                  <a:pt x="1709945" y="3533737"/>
                  <a:pt x="1710470" y="3535837"/>
                </a:cubicBezTo>
                <a:cubicBezTo>
                  <a:pt x="1696294" y="3544762"/>
                  <a:pt x="1683169" y="3554738"/>
                  <a:pt x="1668469" y="3562613"/>
                </a:cubicBezTo>
                <a:cubicBezTo>
                  <a:pt x="1538793" y="3632439"/>
                  <a:pt x="1406491" y="3629814"/>
                  <a:pt x="1273664" y="3572589"/>
                </a:cubicBezTo>
                <a:cubicBezTo>
                  <a:pt x="1257389" y="3565764"/>
                  <a:pt x="1240588" y="3558938"/>
                  <a:pt x="1224838" y="3550012"/>
                </a:cubicBezTo>
                <a:cubicBezTo>
                  <a:pt x="1218013" y="3546337"/>
                  <a:pt x="1213813" y="3538462"/>
                  <a:pt x="1205938" y="3529537"/>
                </a:cubicBezTo>
                <a:close/>
                <a:moveTo>
                  <a:pt x="1710469" y="2010171"/>
                </a:moveTo>
                <a:cubicBezTo>
                  <a:pt x="1667418" y="2010171"/>
                  <a:pt x="1632243" y="2045346"/>
                  <a:pt x="1632243" y="2088397"/>
                </a:cubicBezTo>
                <a:cubicBezTo>
                  <a:pt x="1632243" y="2131447"/>
                  <a:pt x="1667418" y="2166623"/>
                  <a:pt x="1710469" y="2166623"/>
                </a:cubicBezTo>
                <a:cubicBezTo>
                  <a:pt x="1754044" y="2166623"/>
                  <a:pt x="1788695" y="2131447"/>
                  <a:pt x="1788695" y="2088397"/>
                </a:cubicBezTo>
                <a:cubicBezTo>
                  <a:pt x="1788695" y="2045346"/>
                  <a:pt x="1753519" y="2010171"/>
                  <a:pt x="1710469" y="2010171"/>
                </a:cubicBezTo>
                <a:close/>
                <a:moveTo>
                  <a:pt x="1710469" y="1933520"/>
                </a:moveTo>
                <a:cubicBezTo>
                  <a:pt x="1796045" y="1933520"/>
                  <a:pt x="1865345" y="2002821"/>
                  <a:pt x="1865345" y="2088397"/>
                </a:cubicBezTo>
                <a:cubicBezTo>
                  <a:pt x="1865345" y="2173973"/>
                  <a:pt x="1796045" y="2243273"/>
                  <a:pt x="1710469" y="2243273"/>
                </a:cubicBezTo>
                <a:cubicBezTo>
                  <a:pt x="1624893" y="2243273"/>
                  <a:pt x="1555592" y="2173973"/>
                  <a:pt x="1555592" y="2088397"/>
                </a:cubicBezTo>
                <a:cubicBezTo>
                  <a:pt x="1555592" y="2002821"/>
                  <a:pt x="1624893" y="1933520"/>
                  <a:pt x="1710469" y="1933520"/>
                </a:cubicBezTo>
                <a:close/>
                <a:moveTo>
                  <a:pt x="1710470" y="1845319"/>
                </a:moveTo>
                <a:cubicBezTo>
                  <a:pt x="1576068" y="1845319"/>
                  <a:pt x="1467392" y="1953995"/>
                  <a:pt x="1467392" y="2088396"/>
                </a:cubicBezTo>
                <a:cubicBezTo>
                  <a:pt x="1467392" y="2222798"/>
                  <a:pt x="1576068" y="2331474"/>
                  <a:pt x="1710470" y="2331474"/>
                </a:cubicBezTo>
                <a:cubicBezTo>
                  <a:pt x="1844871" y="2331474"/>
                  <a:pt x="1953547" y="2222798"/>
                  <a:pt x="1953547" y="2088396"/>
                </a:cubicBezTo>
                <a:cubicBezTo>
                  <a:pt x="1953547" y="1953995"/>
                  <a:pt x="1844871" y="1845319"/>
                  <a:pt x="1710470" y="1845319"/>
                </a:cubicBezTo>
                <a:close/>
                <a:moveTo>
                  <a:pt x="1202263" y="167400"/>
                </a:moveTo>
                <a:cubicBezTo>
                  <a:pt x="1380766" y="167400"/>
                  <a:pt x="1558218" y="167400"/>
                  <a:pt x="1738820" y="167400"/>
                </a:cubicBezTo>
                <a:cubicBezTo>
                  <a:pt x="1738820" y="174750"/>
                  <a:pt x="1741970" y="954384"/>
                  <a:pt x="1744070" y="1336588"/>
                </a:cubicBezTo>
                <a:cubicBezTo>
                  <a:pt x="1744070" y="1349188"/>
                  <a:pt x="1935697" y="1631116"/>
                  <a:pt x="1955122" y="1631116"/>
                </a:cubicBezTo>
                <a:cubicBezTo>
                  <a:pt x="2048574" y="1630066"/>
                  <a:pt x="2141499" y="1631116"/>
                  <a:pt x="2234426" y="1630066"/>
                </a:cubicBezTo>
                <a:cubicBezTo>
                  <a:pt x="2252801" y="1629541"/>
                  <a:pt x="2259101" y="1635316"/>
                  <a:pt x="2258576" y="1653167"/>
                </a:cubicBezTo>
                <a:cubicBezTo>
                  <a:pt x="2257526" y="1673117"/>
                  <a:pt x="2259101" y="1693592"/>
                  <a:pt x="2258576" y="1713542"/>
                </a:cubicBezTo>
                <a:cubicBezTo>
                  <a:pt x="2258051" y="1729817"/>
                  <a:pt x="2262251" y="1736117"/>
                  <a:pt x="2280101" y="1736642"/>
                </a:cubicBezTo>
                <a:cubicBezTo>
                  <a:pt x="2412928" y="1739793"/>
                  <a:pt x="2545229" y="1744518"/>
                  <a:pt x="2678055" y="1749243"/>
                </a:cubicBezTo>
                <a:cubicBezTo>
                  <a:pt x="2686981" y="1749768"/>
                  <a:pt x="3500739" y="2793479"/>
                  <a:pt x="3728592" y="3139458"/>
                </a:cubicBezTo>
                <a:cubicBezTo>
                  <a:pt x="3837793" y="3301685"/>
                  <a:pt x="3907094" y="3431886"/>
                  <a:pt x="3981120" y="3625088"/>
                </a:cubicBezTo>
                <a:cubicBezTo>
                  <a:pt x="4046745" y="3853991"/>
                  <a:pt x="4018920" y="3983143"/>
                  <a:pt x="4002120" y="4043518"/>
                </a:cubicBezTo>
                <a:cubicBezTo>
                  <a:pt x="3978495" y="4145894"/>
                  <a:pt x="3899219" y="4389497"/>
                  <a:pt x="3678191" y="4530724"/>
                </a:cubicBezTo>
                <a:cubicBezTo>
                  <a:pt x="3613616" y="4563799"/>
                  <a:pt x="3479214" y="4637825"/>
                  <a:pt x="3216186" y="4718676"/>
                </a:cubicBezTo>
                <a:cubicBezTo>
                  <a:pt x="3216186" y="4822627"/>
                  <a:pt x="3216186" y="4925003"/>
                  <a:pt x="3216186" y="5032629"/>
                </a:cubicBezTo>
                <a:cubicBezTo>
                  <a:pt x="3471864" y="5034729"/>
                  <a:pt x="3724917" y="5036829"/>
                  <a:pt x="3979020" y="5038929"/>
                </a:cubicBezTo>
                <a:cubicBezTo>
                  <a:pt x="3979020" y="5223206"/>
                  <a:pt x="3979020" y="5404333"/>
                  <a:pt x="3979020" y="5586511"/>
                </a:cubicBezTo>
                <a:cubicBezTo>
                  <a:pt x="2652855" y="5586511"/>
                  <a:pt x="1327216" y="5586511"/>
                  <a:pt x="0" y="5586511"/>
                </a:cubicBezTo>
                <a:cubicBezTo>
                  <a:pt x="0" y="5404858"/>
                  <a:pt x="0" y="5223731"/>
                  <a:pt x="0" y="5037879"/>
                </a:cubicBezTo>
                <a:cubicBezTo>
                  <a:pt x="134926" y="5035254"/>
                  <a:pt x="269328" y="5032104"/>
                  <a:pt x="405829" y="5028954"/>
                </a:cubicBezTo>
                <a:cubicBezTo>
                  <a:pt x="405829" y="4969103"/>
                  <a:pt x="405829" y="4909778"/>
                  <a:pt x="405829" y="4847827"/>
                </a:cubicBezTo>
                <a:cubicBezTo>
                  <a:pt x="416330" y="4847827"/>
                  <a:pt x="765983" y="4844677"/>
                  <a:pt x="933460" y="4842052"/>
                </a:cubicBezTo>
                <a:cubicBezTo>
                  <a:pt x="945535" y="4841527"/>
                  <a:pt x="1251089" y="4662500"/>
                  <a:pt x="1391791" y="4577974"/>
                </a:cubicBezTo>
                <a:cubicBezTo>
                  <a:pt x="1404391" y="4570099"/>
                  <a:pt x="1413842" y="4570624"/>
                  <a:pt x="1426967" y="4577449"/>
                </a:cubicBezTo>
                <a:cubicBezTo>
                  <a:pt x="1544568" y="4638350"/>
                  <a:pt x="1806546" y="4768026"/>
                  <a:pt x="1822821" y="4773801"/>
                </a:cubicBezTo>
                <a:cubicBezTo>
                  <a:pt x="1819146" y="4628900"/>
                  <a:pt x="1815996" y="4489248"/>
                  <a:pt x="1812321" y="4347496"/>
                </a:cubicBezTo>
                <a:cubicBezTo>
                  <a:pt x="1457417" y="4343821"/>
                  <a:pt x="1103562" y="4340146"/>
                  <a:pt x="746558" y="4336471"/>
                </a:cubicBezTo>
                <a:cubicBezTo>
                  <a:pt x="743933" y="4230420"/>
                  <a:pt x="741308" y="4126469"/>
                  <a:pt x="738683" y="4018843"/>
                </a:cubicBezTo>
                <a:cubicBezTo>
                  <a:pt x="720308" y="4017268"/>
                  <a:pt x="259353" y="4010443"/>
                  <a:pt x="47251" y="4008868"/>
                </a:cubicBezTo>
                <a:cubicBezTo>
                  <a:pt x="39375" y="4008868"/>
                  <a:pt x="31500" y="4008868"/>
                  <a:pt x="22050" y="4008868"/>
                </a:cubicBezTo>
                <a:cubicBezTo>
                  <a:pt x="22050" y="3958992"/>
                  <a:pt x="22050" y="3910167"/>
                  <a:pt x="22050" y="3859241"/>
                </a:cubicBezTo>
                <a:cubicBezTo>
                  <a:pt x="28875" y="3859241"/>
                  <a:pt x="1800771" y="3859241"/>
                  <a:pt x="2680155" y="3859241"/>
                </a:cubicBezTo>
                <a:cubicBezTo>
                  <a:pt x="2715856" y="3859241"/>
                  <a:pt x="2730556" y="3966867"/>
                  <a:pt x="2735281" y="4002567"/>
                </a:cubicBezTo>
                <a:cubicBezTo>
                  <a:pt x="2954734" y="3954267"/>
                  <a:pt x="3116435" y="3816190"/>
                  <a:pt x="3160011" y="3584138"/>
                </a:cubicBezTo>
                <a:cubicBezTo>
                  <a:pt x="3178911" y="3484912"/>
                  <a:pt x="3160536" y="3385686"/>
                  <a:pt x="3134286" y="3287510"/>
                </a:cubicBezTo>
                <a:cubicBezTo>
                  <a:pt x="3094910" y="3140508"/>
                  <a:pt x="2999359" y="3036032"/>
                  <a:pt x="2877558" y="2957806"/>
                </a:cubicBezTo>
                <a:cubicBezTo>
                  <a:pt x="2786206" y="2898480"/>
                  <a:pt x="2683305" y="2858580"/>
                  <a:pt x="2569379" y="2858055"/>
                </a:cubicBezTo>
                <a:cubicBezTo>
                  <a:pt x="2329977" y="2855955"/>
                  <a:pt x="1841721" y="2849655"/>
                  <a:pt x="1834896" y="2850180"/>
                </a:cubicBezTo>
                <a:cubicBezTo>
                  <a:pt x="1833321" y="2885355"/>
                  <a:pt x="1825446" y="3018707"/>
                  <a:pt x="1819671" y="3051257"/>
                </a:cubicBezTo>
                <a:cubicBezTo>
                  <a:pt x="1811796" y="3093258"/>
                  <a:pt x="1747220" y="3107958"/>
                  <a:pt x="1737770" y="3109008"/>
                </a:cubicBezTo>
                <a:cubicBezTo>
                  <a:pt x="1734095" y="3236584"/>
                  <a:pt x="1730420" y="3364161"/>
                  <a:pt x="1726745" y="3494362"/>
                </a:cubicBezTo>
                <a:cubicBezTo>
                  <a:pt x="1547193" y="3490687"/>
                  <a:pt x="1388116" y="3501187"/>
                  <a:pt x="1191238" y="3497512"/>
                </a:cubicBezTo>
                <a:cubicBezTo>
                  <a:pt x="1191238" y="3488062"/>
                  <a:pt x="1186513" y="3242884"/>
                  <a:pt x="1185463" y="3135258"/>
                </a:cubicBezTo>
                <a:cubicBezTo>
                  <a:pt x="1185463" y="3123183"/>
                  <a:pt x="1015361" y="3045482"/>
                  <a:pt x="937660" y="3013457"/>
                </a:cubicBezTo>
                <a:cubicBezTo>
                  <a:pt x="936610" y="3012932"/>
                  <a:pt x="934510" y="3013457"/>
                  <a:pt x="936085" y="3013457"/>
                </a:cubicBezTo>
                <a:cubicBezTo>
                  <a:pt x="898810" y="3105858"/>
                  <a:pt x="862059" y="3197209"/>
                  <a:pt x="824784" y="3290660"/>
                </a:cubicBezTo>
                <a:cubicBezTo>
                  <a:pt x="794859" y="3281735"/>
                  <a:pt x="766508" y="3273859"/>
                  <a:pt x="737633" y="3265459"/>
                </a:cubicBezTo>
                <a:cubicBezTo>
                  <a:pt x="701408" y="3254959"/>
                  <a:pt x="662557" y="3294860"/>
                  <a:pt x="660457" y="3297485"/>
                </a:cubicBezTo>
                <a:cubicBezTo>
                  <a:pt x="558606" y="3253384"/>
                  <a:pt x="457805" y="3209809"/>
                  <a:pt x="352279" y="3164658"/>
                </a:cubicBezTo>
                <a:cubicBezTo>
                  <a:pt x="365404" y="3128958"/>
                  <a:pt x="481430" y="2849655"/>
                  <a:pt x="525006" y="2749904"/>
                </a:cubicBezTo>
                <a:cubicBezTo>
                  <a:pt x="529206" y="2739404"/>
                  <a:pt x="533931" y="2728378"/>
                  <a:pt x="536556" y="2717353"/>
                </a:cubicBezTo>
                <a:cubicBezTo>
                  <a:pt x="543906" y="2689003"/>
                  <a:pt x="538656" y="2676928"/>
                  <a:pt x="514506" y="2660653"/>
                </a:cubicBezTo>
                <a:cubicBezTo>
                  <a:pt x="483530" y="2639653"/>
                  <a:pt x="483005" y="2637027"/>
                  <a:pt x="498230" y="2602902"/>
                </a:cubicBezTo>
                <a:cubicBezTo>
                  <a:pt x="527631" y="2535176"/>
                  <a:pt x="589581" y="2392900"/>
                  <a:pt x="592206" y="2387650"/>
                </a:cubicBezTo>
                <a:cubicBezTo>
                  <a:pt x="726608" y="2441725"/>
                  <a:pt x="859959" y="2495801"/>
                  <a:pt x="998561" y="2551976"/>
                </a:cubicBezTo>
                <a:cubicBezTo>
                  <a:pt x="998561" y="2537276"/>
                  <a:pt x="1001711" y="2008595"/>
                  <a:pt x="1003286" y="1752393"/>
                </a:cubicBezTo>
                <a:cubicBezTo>
                  <a:pt x="1003286" y="1738217"/>
                  <a:pt x="1190188" y="1605391"/>
                  <a:pt x="1190188" y="1599091"/>
                </a:cubicBezTo>
                <a:cubicBezTo>
                  <a:pt x="1191763" y="1514040"/>
                  <a:pt x="1202263" y="174750"/>
                  <a:pt x="1202263" y="167400"/>
                </a:cubicBezTo>
                <a:close/>
                <a:moveTo>
                  <a:pt x="1169095" y="0"/>
                </a:moveTo>
                <a:lnTo>
                  <a:pt x="1766794" y="0"/>
                </a:lnTo>
                <a:cubicBezTo>
                  <a:pt x="1800181" y="0"/>
                  <a:pt x="1827246" y="27065"/>
                  <a:pt x="1827246" y="60452"/>
                </a:cubicBezTo>
                <a:lnTo>
                  <a:pt x="1827245" y="60452"/>
                </a:lnTo>
                <a:cubicBezTo>
                  <a:pt x="1827245" y="93839"/>
                  <a:pt x="1800180" y="120904"/>
                  <a:pt x="1766793" y="120904"/>
                </a:cubicBezTo>
                <a:lnTo>
                  <a:pt x="1169095" y="120903"/>
                </a:lnTo>
                <a:cubicBezTo>
                  <a:pt x="1144055" y="120903"/>
                  <a:pt x="1122571" y="105679"/>
                  <a:pt x="1113394" y="83982"/>
                </a:cubicBezTo>
                <a:lnTo>
                  <a:pt x="1108643" y="60452"/>
                </a:lnTo>
                <a:lnTo>
                  <a:pt x="1113394" y="36921"/>
                </a:lnTo>
                <a:cubicBezTo>
                  <a:pt x="1122571" y="15224"/>
                  <a:pt x="1144055" y="0"/>
                  <a:pt x="1169095" y="0"/>
                </a:cubicBezTo>
                <a:close/>
              </a:path>
            </a:pathLst>
          </a:custGeom>
          <a:solidFill>
            <a:srgbClr val="91C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     Who benefits from ESM-Tools</a:t>
            </a:r>
          </a:p>
        </p:txBody>
      </p:sp>
      <p:sp>
        <p:nvSpPr>
          <p:cNvPr id="29" name="Oval 28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19 / 23</a:t>
            </a:r>
          </a:p>
        </p:txBody>
      </p:sp>
    </p:spTree>
    <p:extLst>
      <p:ext uri="{BB962C8B-B14F-4D97-AF65-F5344CB8AC3E}">
        <p14:creationId xmlns:p14="http://schemas.microsoft.com/office/powerpoint/2010/main" val="360488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AGENDA</a:t>
            </a:r>
            <a:endParaRPr lang="tr-TR" sz="4800" b="1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900" y="1828294"/>
            <a:ext cx="17868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prstClr val="black"/>
                </a:solidFill>
              </a:rPr>
              <a:t>Day</a:t>
            </a:r>
            <a:r>
              <a:rPr lang="tr-TR" b="1" dirty="0">
                <a:solidFill>
                  <a:prstClr val="black"/>
                </a:solidFill>
              </a:rPr>
              <a:t> 1</a:t>
            </a:r>
          </a:p>
          <a:p>
            <a:pPr lvl="1"/>
            <a:endParaRPr lang="tr-TR" sz="1600" dirty="0">
              <a:solidFill>
                <a:prstClr val="black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7C5358-2F1C-B4A2-80BA-4EB8F6F09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62279"/>
              </p:ext>
            </p:extLst>
          </p:nvPr>
        </p:nvGraphicFramePr>
        <p:xfrm>
          <a:off x="324052" y="2250529"/>
          <a:ext cx="7530644" cy="614680"/>
        </p:xfrm>
        <a:graphic>
          <a:graphicData uri="http://schemas.openxmlformats.org/drawingml/2006/table">
            <a:tbl>
              <a:tblPr/>
              <a:tblGrid>
                <a:gridCol w="1170630">
                  <a:extLst>
                    <a:ext uri="{9D8B030D-6E8A-4147-A177-3AD203B41FA5}">
                      <a16:colId xmlns:a16="http://schemas.microsoft.com/office/drawing/2014/main" val="2085809158"/>
                    </a:ext>
                  </a:extLst>
                </a:gridCol>
                <a:gridCol w="277570">
                  <a:extLst>
                    <a:ext uri="{9D8B030D-6E8A-4147-A177-3AD203B41FA5}">
                      <a16:colId xmlns:a16="http://schemas.microsoft.com/office/drawing/2014/main" val="1162518780"/>
                    </a:ext>
                  </a:extLst>
                </a:gridCol>
                <a:gridCol w="6082444">
                  <a:extLst>
                    <a:ext uri="{9D8B030D-6E8A-4147-A177-3AD203B41FA5}">
                      <a16:colId xmlns:a16="http://schemas.microsoft.com/office/drawing/2014/main" val="1360676965"/>
                    </a:ext>
                  </a:extLst>
                </a:gridCol>
              </a:tblGrid>
              <a:tr h="5614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aa-ET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aa-ET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47829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696782"/>
              </p:ext>
            </p:extLst>
          </p:nvPr>
        </p:nvGraphicFramePr>
        <p:xfrm>
          <a:off x="324052" y="2250529"/>
          <a:ext cx="7530644" cy="3945496"/>
        </p:xfrm>
        <a:graphic>
          <a:graphicData uri="http://schemas.openxmlformats.org/drawingml/2006/table">
            <a:tbl>
              <a:tblPr/>
              <a:tblGrid>
                <a:gridCol w="117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2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12:00-12:30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Lunch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12:30-13:00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Introduction to the workshop and participants</a:t>
                      </a: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ESM-Tool introduction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13:00-13:15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Introduction to YAML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62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13:15-14:15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Hands-on introduction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Build and run FESOM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Build and run AWI-ESM-2.1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14:15-15:30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ESM-Tools extended YAML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syntax and</a:t>
                      </a:r>
                      <a:r>
                        <a:rPr lang="tr-TR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hands-on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exercises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15:30-16:00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Coffee break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75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16:00-17:30</a:t>
                      </a:r>
                      <a:endParaRPr lang="aa-ET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aa-ET" sz="24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Introduction to the workflow manager (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offline coupling)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and machine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environments</a:t>
                      </a:r>
                      <a:endParaRPr lang="en-US" sz="24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7C5358-2F1C-B4A2-80BA-4EB8F6F09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61601"/>
              </p:ext>
            </p:extLst>
          </p:nvPr>
        </p:nvGraphicFramePr>
        <p:xfrm>
          <a:off x="6987906" y="2250529"/>
          <a:ext cx="4652405" cy="3961112"/>
        </p:xfrm>
        <a:graphic>
          <a:graphicData uri="http://schemas.openxmlformats.org/drawingml/2006/table">
            <a:tbl>
              <a:tblPr/>
              <a:tblGrid>
                <a:gridCol w="1046485">
                  <a:extLst>
                    <a:ext uri="{9D8B030D-6E8A-4147-A177-3AD203B41FA5}">
                      <a16:colId xmlns:a16="http://schemas.microsoft.com/office/drawing/2014/main" val="2085809158"/>
                    </a:ext>
                  </a:extLst>
                </a:gridCol>
                <a:gridCol w="236306">
                  <a:extLst>
                    <a:ext uri="{9D8B030D-6E8A-4147-A177-3AD203B41FA5}">
                      <a16:colId xmlns:a16="http://schemas.microsoft.com/office/drawing/2014/main" val="1162518780"/>
                    </a:ext>
                  </a:extLst>
                </a:gridCol>
                <a:gridCol w="3369614">
                  <a:extLst>
                    <a:ext uri="{9D8B030D-6E8A-4147-A177-3AD203B41FA5}">
                      <a16:colId xmlns:a16="http://schemas.microsoft.com/office/drawing/2014/main" val="1360676965"/>
                    </a:ext>
                  </a:extLst>
                </a:gridCol>
              </a:tblGrid>
              <a:tr h="10722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09:00-10:45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Working groups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New models into ESM-Tools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Offline coupling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Levante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172577"/>
                  </a:ext>
                </a:extLst>
              </a:tr>
              <a:tr h="6055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10:45-11:15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Coffee break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844909"/>
                  </a:ext>
                </a:extLst>
              </a:tr>
              <a:tr h="10722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11:15-12:45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Working groups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New models into ESM-Tools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Offline coupling</a:t>
                      </a:r>
                    </a:p>
                    <a:p>
                      <a:pPr marL="285750" indent="-28575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Levante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766124"/>
                  </a:ext>
                </a:extLst>
              </a:tr>
              <a:tr h="6055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12:45-13:00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Resume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798815"/>
                  </a:ext>
                </a:extLst>
              </a:tr>
              <a:tr h="6055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1" i="0" u="none" strike="noStrike" dirty="0">
                          <a:solidFill>
                            <a:srgbClr val="FF9900"/>
                          </a:solidFill>
                          <a:effectLst/>
                          <a:latin typeface="+mn-lt"/>
                        </a:rPr>
                        <a:t>13:00-14:00</a:t>
                      </a:r>
                      <a:endParaRPr lang="aa-ET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a-ET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aa-ET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Lunch and adjourn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16171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04269" y="1828294"/>
            <a:ext cx="22945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err="1">
                <a:solidFill>
                  <a:prstClr val="black"/>
                </a:solidFill>
              </a:rPr>
              <a:t>Day</a:t>
            </a:r>
            <a:r>
              <a:rPr lang="tr-TR" b="1">
                <a:solidFill>
                  <a:prstClr val="black"/>
                </a:solidFill>
              </a:rPr>
              <a:t> 2 (Hands-on)</a:t>
            </a:r>
            <a:endParaRPr lang="tr-TR" b="1" dirty="0">
              <a:solidFill>
                <a:prstClr val="black"/>
              </a:solidFill>
            </a:endParaRPr>
          </a:p>
          <a:p>
            <a:pPr lvl="1"/>
            <a:endParaRPr lang="tr-TR" sz="2000" dirty="0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>
            <a:stCxn id="2" idx="2"/>
          </p:cNvCxnSpPr>
          <p:nvPr/>
        </p:nvCxnSpPr>
        <p:spPr>
          <a:xfrm>
            <a:off x="6096000" y="1296366"/>
            <a:ext cx="0" cy="55616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2 / 23</a:t>
            </a:r>
          </a:p>
        </p:txBody>
      </p:sp>
    </p:spTree>
    <p:extLst>
      <p:ext uri="{BB962C8B-B14F-4D97-AF65-F5344CB8AC3E}">
        <p14:creationId xmlns:p14="http://schemas.microsoft.com/office/powerpoint/2010/main" val="2356342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Technical reasons for using ESM-Tools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8466" y="2415824"/>
            <a:ext cx="5741892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/>
              <a:t>(extended) YAML syntax is </a:t>
            </a:r>
            <a:r>
              <a:rPr lang="en-US" sz="2000" b="1">
                <a:solidFill>
                  <a:srgbClr val="00ACE6"/>
                </a:solidFill>
              </a:rPr>
              <a:t>easy</a:t>
            </a:r>
            <a:r>
              <a:rPr lang="en-US" sz="2000"/>
              <a:t> to read</a:t>
            </a:r>
            <a:endParaRPr lang="tr-TR" sz="2000"/>
          </a:p>
          <a:p>
            <a:pPr>
              <a:spcAft>
                <a:spcPts val="1800"/>
              </a:spcAft>
            </a:pPr>
            <a:r>
              <a:rPr lang="tr-TR" sz="2000"/>
              <a:t>Sample runscripts are already available</a:t>
            </a:r>
          </a:p>
          <a:p>
            <a:pPr>
              <a:spcAft>
                <a:spcPts val="1800"/>
              </a:spcAft>
            </a:pPr>
            <a:r>
              <a:rPr lang="tr-TR" sz="2000"/>
              <a:t>Well </a:t>
            </a:r>
            <a:r>
              <a:rPr lang="tr-TR" sz="2000" b="1">
                <a:solidFill>
                  <a:srgbClr val="00ACE6"/>
                </a:solidFill>
              </a:rPr>
              <a:t>maintained</a:t>
            </a:r>
          </a:p>
          <a:p>
            <a:pPr>
              <a:spcAft>
                <a:spcPts val="1800"/>
              </a:spcAft>
            </a:pPr>
            <a:r>
              <a:rPr lang="tr-TR" sz="2000"/>
              <a:t>Issues on GitHub (and we will take care of them)</a:t>
            </a:r>
          </a:p>
          <a:p>
            <a:pPr>
              <a:spcAft>
                <a:spcPts val="1800"/>
              </a:spcAft>
            </a:pPr>
            <a:r>
              <a:rPr lang="tr-TR" sz="2000" b="1">
                <a:solidFill>
                  <a:srgbClr val="00ACE6"/>
                </a:solidFill>
              </a:rPr>
              <a:t>Updated</a:t>
            </a:r>
            <a:r>
              <a:rPr lang="tr-TR" sz="2000"/>
              <a:t> regularly</a:t>
            </a:r>
          </a:p>
          <a:p>
            <a:pPr>
              <a:spcAft>
                <a:spcPts val="1800"/>
              </a:spcAft>
            </a:pPr>
            <a:r>
              <a:rPr lang="tr-TR" sz="2000"/>
              <a:t>Portable &amp; </a:t>
            </a:r>
            <a:r>
              <a:rPr lang="tr-TR" sz="2000" b="1">
                <a:solidFill>
                  <a:srgbClr val="00ACE6"/>
                </a:solidFill>
              </a:rPr>
              <a:t>Tested</a:t>
            </a:r>
          </a:p>
          <a:p>
            <a:pPr>
              <a:spcAft>
                <a:spcPts val="1800"/>
              </a:spcAft>
            </a:pPr>
            <a:r>
              <a:rPr lang="tr-TR" sz="2000" b="1">
                <a:solidFill>
                  <a:srgbClr val="00ACE6"/>
                </a:solidFill>
              </a:rPr>
              <a:t>Documentation</a:t>
            </a:r>
            <a:r>
              <a:rPr lang="tr-TR" sz="2000"/>
              <a:t> (sphinx, readthedocs)</a:t>
            </a:r>
          </a:p>
          <a:p>
            <a:pPr>
              <a:spcAft>
                <a:spcPts val="1800"/>
              </a:spcAft>
            </a:pPr>
            <a:r>
              <a:rPr lang="tr-TR" sz="2000" b="1">
                <a:solidFill>
                  <a:srgbClr val="00ACE6"/>
                </a:solidFill>
              </a:rPr>
              <a:t>Workshops</a:t>
            </a:r>
          </a:p>
        </p:txBody>
      </p:sp>
      <p:cxnSp>
        <p:nvCxnSpPr>
          <p:cNvPr id="6" name="Straight Connector 5"/>
          <p:cNvCxnSpPr>
            <a:stCxn id="2" idx="2"/>
          </p:cNvCxnSpPr>
          <p:nvPr/>
        </p:nvCxnSpPr>
        <p:spPr>
          <a:xfrm>
            <a:off x="6096000" y="1296366"/>
            <a:ext cx="13519" cy="5561634"/>
          </a:xfrm>
          <a:prstGeom prst="line">
            <a:avLst/>
          </a:prstGeom>
          <a:ln w="34925">
            <a:solidFill>
              <a:srgbClr val="00A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66720" y="1563233"/>
            <a:ext cx="2101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/>
              <a:t>For Developers</a:t>
            </a:r>
            <a:endParaRPr lang="tr-TR" sz="240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518" y="1507793"/>
            <a:ext cx="540196" cy="5631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349" y="1471043"/>
            <a:ext cx="442068" cy="55385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864389" y="1563233"/>
            <a:ext cx="1372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/>
              <a:t>For Users</a:t>
            </a:r>
            <a:endParaRPr lang="tr-TR" sz="2400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204652" y="251539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204652" y="3015040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204652" y="3514681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204652" y="409120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204652" y="4667737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204652" y="5167378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204652" y="5743906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969" y="2415824"/>
            <a:ext cx="1190599" cy="467735"/>
          </a:xfrm>
          <a:prstGeom prst="rect">
            <a:avLst/>
          </a:prstGeom>
        </p:spPr>
      </p:pic>
      <p:sp>
        <p:nvSpPr>
          <p:cNvPr id="27" name="Isosceles Triangle 26"/>
          <p:cNvSpPr/>
          <p:nvPr/>
        </p:nvSpPr>
        <p:spPr>
          <a:xfrm rot="5400000">
            <a:off x="6617689" y="251539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6617689" y="3015040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Isosceles Triangle 28"/>
          <p:cNvSpPr/>
          <p:nvPr/>
        </p:nvSpPr>
        <p:spPr>
          <a:xfrm rot="5400000">
            <a:off x="6617689" y="3514681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Isosceles Triangle 29"/>
          <p:cNvSpPr/>
          <p:nvPr/>
        </p:nvSpPr>
        <p:spPr>
          <a:xfrm rot="5400000">
            <a:off x="6617689" y="409120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Isosceles Triangle 30"/>
          <p:cNvSpPr/>
          <p:nvPr/>
        </p:nvSpPr>
        <p:spPr>
          <a:xfrm rot="5400000">
            <a:off x="6602163" y="5148039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6602163" y="5647680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6602163" y="6224208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Rectangle 34"/>
          <p:cNvSpPr/>
          <p:nvPr/>
        </p:nvSpPr>
        <p:spPr>
          <a:xfrm>
            <a:off x="7028950" y="2977412"/>
            <a:ext cx="4087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/>
              <a:t>E</a:t>
            </a:r>
            <a:r>
              <a:rPr lang="en-US"/>
              <a:t>asier to read / write (compared to </a:t>
            </a:r>
            <a:r>
              <a:rPr lang="tr-TR"/>
              <a:t>       </a:t>
            </a:r>
            <a:r>
              <a:rPr lang="en-US"/>
              <a:t>)</a:t>
            </a:r>
            <a:endParaRPr lang="tr-TR"/>
          </a:p>
        </p:txBody>
      </p:sp>
      <p:sp>
        <p:nvSpPr>
          <p:cNvPr id="36" name="Rectangle 35"/>
          <p:cNvSpPr/>
          <p:nvPr/>
        </p:nvSpPr>
        <p:spPr>
          <a:xfrm>
            <a:off x="7028948" y="3500917"/>
            <a:ext cx="315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/>
              <a:t>OOP, High level data structures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028948" y="4083819"/>
            <a:ext cx="3098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/>
              <a:t>Easier to </a:t>
            </a:r>
            <a:r>
              <a:rPr lang="tr-TR" b="1">
                <a:solidFill>
                  <a:srgbClr val="00ACE6"/>
                </a:solidFill>
              </a:rPr>
              <a:t>debug</a:t>
            </a:r>
            <a:r>
              <a:rPr lang="tr-TR"/>
              <a:t> (via pdb, ipdb)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013422" y="5144580"/>
            <a:ext cx="4431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/>
              <a:t>Hosted on GitHub &amp; robust branching model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013424" y="5615375"/>
            <a:ext cx="4091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 b="1">
                <a:solidFill>
                  <a:srgbClr val="00B0F0"/>
                </a:solidFill>
              </a:rPr>
              <a:t>Open-source</a:t>
            </a:r>
            <a:r>
              <a:rPr lang="tr-TR"/>
              <a:t> development is encouraged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013423" y="6172106"/>
            <a:ext cx="453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/>
              <a:t>[In progress] CI/CD, DevOps, Automated </a:t>
            </a:r>
            <a:r>
              <a:rPr lang="tr-TR" b="1">
                <a:solidFill>
                  <a:srgbClr val="00B0F0"/>
                </a:solidFill>
              </a:rPr>
              <a:t>tests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5247" y="2969591"/>
            <a:ext cx="273933" cy="359537"/>
          </a:xfrm>
          <a:prstGeom prst="rect">
            <a:avLst/>
          </a:prstGeom>
        </p:spPr>
      </p:pic>
      <p:sp>
        <p:nvSpPr>
          <p:cNvPr id="42" name="Isosceles Triangle 41"/>
          <p:cNvSpPr/>
          <p:nvPr/>
        </p:nvSpPr>
        <p:spPr>
          <a:xfrm rot="5400000">
            <a:off x="6602163" y="4604586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Rectangle 42"/>
          <p:cNvSpPr/>
          <p:nvPr/>
        </p:nvSpPr>
        <p:spPr>
          <a:xfrm>
            <a:off x="7013422" y="4590822"/>
            <a:ext cx="3280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tr-TR"/>
              <a:t>Configuration files are </a:t>
            </a:r>
            <a:r>
              <a:rPr lang="tr-TR" b="1">
                <a:solidFill>
                  <a:srgbClr val="00B0F0"/>
                </a:solidFill>
              </a:rPr>
              <a:t>inherited</a:t>
            </a:r>
          </a:p>
        </p:txBody>
      </p:sp>
      <p:sp>
        <p:nvSpPr>
          <p:cNvPr id="44" name="Isosceles Triangle 43"/>
          <p:cNvSpPr/>
          <p:nvPr/>
        </p:nvSpPr>
        <p:spPr>
          <a:xfrm rot="5400000">
            <a:off x="204652" y="6224207"/>
            <a:ext cx="325949" cy="280991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20 / 23</a:t>
            </a:r>
          </a:p>
        </p:txBody>
      </p:sp>
    </p:spTree>
    <p:extLst>
      <p:ext uri="{BB962C8B-B14F-4D97-AF65-F5344CB8AC3E}">
        <p14:creationId xmlns:p14="http://schemas.microsoft.com/office/powerpoint/2010/main" val="417446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123008" y="0"/>
            <a:ext cx="6068992" cy="6858000"/>
          </a:xfrm>
          <a:prstGeom prst="rect">
            <a:avLst/>
          </a:prstGeom>
          <a:solidFill>
            <a:schemeClr val="bg1">
              <a:lumMod val="7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6130824" cy="6858000"/>
          </a:xfrm>
          <a:prstGeom prst="rect">
            <a:avLst/>
          </a:prstGeom>
          <a:solidFill>
            <a:srgbClr val="00B05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r-TR" b="1"/>
          </a:p>
        </p:txBody>
      </p:sp>
      <p:sp>
        <p:nvSpPr>
          <p:cNvPr id="2" name="TextBox 1"/>
          <p:cNvSpPr txBox="1"/>
          <p:nvPr/>
        </p:nvSpPr>
        <p:spPr>
          <a:xfrm>
            <a:off x="185195" y="1335772"/>
            <a:ext cx="5729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>
                <a:solidFill>
                  <a:schemeClr val="bg1"/>
                </a:solidFill>
              </a:rPr>
              <a:t>What ESM-Tools are / do</a:t>
            </a:r>
            <a:endParaRPr lang="tr-TR" sz="3200"/>
          </a:p>
        </p:txBody>
      </p:sp>
      <p:sp>
        <p:nvSpPr>
          <p:cNvPr id="15" name="TextBox 14"/>
          <p:cNvSpPr txBox="1"/>
          <p:nvPr/>
        </p:nvSpPr>
        <p:spPr>
          <a:xfrm>
            <a:off x="6180881" y="1335772"/>
            <a:ext cx="5961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2">
                    <a:lumMod val="25000"/>
                  </a:schemeClr>
                </a:solidFill>
              </a:rPr>
              <a:t>What ESM-Tools </a:t>
            </a:r>
            <a:r>
              <a:rPr lang="tr-TR" sz="3200" b="1">
                <a:solidFill>
                  <a:schemeClr val="bg2">
                    <a:lumMod val="25000"/>
                  </a:schemeClr>
                </a:solidFill>
              </a:rPr>
              <a:t>are / </a:t>
            </a:r>
            <a:r>
              <a:rPr lang="en-US" sz="3200" b="1">
                <a:solidFill>
                  <a:schemeClr val="bg2">
                    <a:lumMod val="25000"/>
                  </a:schemeClr>
                </a:solidFill>
              </a:rPr>
              <a:t>do </a:t>
            </a:r>
            <a:r>
              <a:rPr lang="en-US" sz="3200" b="1" u="sng">
                <a:solidFill>
                  <a:schemeClr val="bg2">
                    <a:lumMod val="25000"/>
                  </a:schemeClr>
                </a:solidFill>
              </a:rPr>
              <a:t>not</a:t>
            </a:r>
            <a:endParaRPr lang="tr-TR" sz="3200" u="sng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027" y="2069984"/>
            <a:ext cx="575261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 b="1"/>
              <a:t>unified</a:t>
            </a:r>
            <a:r>
              <a:rPr lang="en-US"/>
              <a:t> infrastructure for ESM modelling</a:t>
            </a:r>
            <a:endParaRPr lang="tr-TR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/>
              <a:t>B</a:t>
            </a:r>
            <a:r>
              <a:rPr lang="en-US"/>
              <a:t>uild the model</a:t>
            </a:r>
            <a:r>
              <a:rPr lang="tr-TR"/>
              <a:t>s</a:t>
            </a:r>
            <a:r>
              <a:rPr lang="en-US"/>
              <a:t> </a:t>
            </a:r>
            <a:r>
              <a:rPr lang="en-US" b="1"/>
              <a:t>without</a:t>
            </a:r>
            <a:r>
              <a:rPr lang="en-US"/>
              <a:t> knowing the details of the HPC system</a:t>
            </a:r>
            <a:endParaRPr lang="tr-TR"/>
          </a:p>
          <a:p>
            <a:pPr marL="7429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1600"/>
              <a:t>great for education, new colleagues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/>
              <a:t>Run</a:t>
            </a:r>
            <a:r>
              <a:rPr lang="en-US"/>
              <a:t> your simulation as easy as possible</a:t>
            </a:r>
            <a:endParaRPr lang="tr-TR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/>
              <a:t>One interface: </a:t>
            </a:r>
            <a:r>
              <a:rPr lang="en-US"/>
              <a:t>standardize the modelling process for all of your models</a:t>
            </a:r>
            <a:endParaRPr lang="tr-TR"/>
          </a:p>
          <a:p>
            <a:pPr marL="742950" lvl="1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/>
              <a:t>One software to rule them all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Provide </a:t>
            </a:r>
            <a:r>
              <a:rPr lang="en-US" b="1"/>
              <a:t>easy</a:t>
            </a:r>
            <a:r>
              <a:rPr lang="en-US"/>
              <a:t> to read/write </a:t>
            </a:r>
            <a:r>
              <a:rPr lang="en-US" b="1"/>
              <a:t>YAML</a:t>
            </a:r>
            <a:r>
              <a:rPr lang="en-US"/>
              <a:t> based configuration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Generate a </a:t>
            </a:r>
            <a:r>
              <a:rPr lang="en-US" b="1"/>
              <a:t>log</a:t>
            </a:r>
            <a:r>
              <a:rPr lang="en-US"/>
              <a:t> documentation</a:t>
            </a:r>
            <a:r>
              <a:rPr lang="tr-TR"/>
              <a:t>, easy </a:t>
            </a:r>
            <a:r>
              <a:rPr lang="tr-TR" b="1"/>
              <a:t>monitoring</a:t>
            </a:r>
            <a:endParaRPr lang="en-US" b="1"/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/>
              <a:t>Organize</a:t>
            </a:r>
            <a:r>
              <a:rPr lang="en-US"/>
              <a:t> files </a:t>
            </a:r>
            <a:r>
              <a:rPr lang="tr-TR"/>
              <a:t>&amp;</a:t>
            </a:r>
            <a:r>
              <a:rPr lang="en-US"/>
              <a:t> directories (eg. input, forcing, output, log, executables, ...)</a:t>
            </a:r>
            <a:r>
              <a:rPr lang="tr-TR"/>
              <a:t>, </a:t>
            </a:r>
            <a:r>
              <a:rPr lang="tr-TR" b="1"/>
              <a:t>archieve</a:t>
            </a:r>
            <a:r>
              <a:rPr lang="tr-TR"/>
              <a:t> or </a:t>
            </a:r>
            <a:r>
              <a:rPr lang="tr-TR" b="1"/>
              <a:t>clean</a:t>
            </a:r>
            <a:r>
              <a:rPr lang="tr-TR"/>
              <a:t> your simulations.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281195" y="2069984"/>
            <a:ext cx="575261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/>
              <a:t>A new model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/>
              <a:t>A new coupler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/>
              <a:t>A new imperative programming language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/>
              <a:t>Change the model code / build process</a:t>
            </a:r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974089"/>
            <a:ext cx="6130824" cy="176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30824" y="1991701"/>
            <a:ext cx="6061176" cy="8806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/>
              <a:t>      Recap: Aim &amp; Motivation</a:t>
            </a:r>
          </a:p>
        </p:txBody>
      </p:sp>
      <p:sp>
        <p:nvSpPr>
          <p:cNvPr id="13" name="Oval 12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90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     Contact &amp; Community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8921" y="3910376"/>
            <a:ext cx="10069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  <a:latin typeface="Consolas" panose="020B0609020204030204" pitchFamily="49" charset="0"/>
                <a:hlinkClick r:id="rId3"/>
              </a:rPr>
              <a:t>https://</a:t>
            </a:r>
            <a:r>
              <a:rPr lang="tr-TR" sz="2000" b="1">
                <a:solidFill>
                  <a:prstClr val="black"/>
                </a:solidFill>
                <a:latin typeface="Consolas" panose="020B0609020204030204" pitchFamily="49" charset="0"/>
                <a:hlinkClick r:id="rId3"/>
              </a:rPr>
              <a:t>www.esm-tools.net</a:t>
            </a:r>
            <a:endParaRPr lang="tr-TR" sz="2000" b="1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88925" y="6045104"/>
            <a:ext cx="177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ESMTools</a:t>
            </a:r>
            <a:endParaRPr lang="en-US" sz="2400" b="1">
              <a:solidFill>
                <a:prstClr val="black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04" y="3914723"/>
            <a:ext cx="485783" cy="43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787" y="5108039"/>
            <a:ext cx="486000" cy="3917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787" y="2856821"/>
            <a:ext cx="486000" cy="47284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88921" y="2893187"/>
            <a:ext cx="1006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>
                <a:solidFill>
                  <a:prstClr val="black"/>
                </a:solidFill>
                <a:latin typeface="Consolas" panose="020B0609020204030204" pitchFamily="49" charset="0"/>
                <a:hlinkClick r:id="rId7"/>
              </a:rPr>
              <a:t>https://esm-tools.readthedocs.io</a:t>
            </a:r>
            <a:endParaRPr lang="tr-TR" sz="2000" b="1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tr-TR" sz="2000" b="1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88921" y="4894274"/>
            <a:ext cx="1006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@ToolsEsm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787" y="6095256"/>
            <a:ext cx="1282715" cy="287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787" y="1655536"/>
            <a:ext cx="486000" cy="4698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788920" y="1654386"/>
            <a:ext cx="51605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>
                <a:solidFill>
                  <a:prstClr val="black"/>
                </a:solidFill>
                <a:latin typeface="Consolas" panose="020B0609020204030204" pitchFamily="49" charset="0"/>
                <a:hlinkClick r:id="rId10"/>
              </a:rPr>
              <a:t>https://github.com/esm-tools</a:t>
            </a:r>
            <a:endParaRPr lang="tr-TR" sz="2000" b="1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tr-TR" sz="1000" b="1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tr-TR" sz="1200" b="1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200">
                <a:solidFill>
                  <a:prstClr val="black"/>
                </a:solidFill>
                <a:latin typeface="Consolas" panose="020B0609020204030204" pitchFamily="49" charset="0"/>
                <a:hlinkClick r:id="rId11"/>
              </a:rPr>
              <a:t>https://github.com/esm-tools/esm_tools/discussions</a:t>
            </a:r>
            <a:endParaRPr lang="tr-TR" sz="12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tr-TR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sz="1200">
                <a:solidFill>
                  <a:prstClr val="black"/>
                </a:solidFill>
                <a:latin typeface="Consolas" panose="020B0609020204030204" pitchFamily="49" charset="0"/>
                <a:hlinkClick r:id="rId12"/>
              </a:rPr>
              <a:t>https://github.com/esm-tools/esm_tools/issues</a:t>
            </a:r>
            <a:r>
              <a:rPr lang="tr-TR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20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lang="tr-TR" sz="200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92619" y="1746131"/>
            <a:ext cx="4843270" cy="26232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4" name="Straight Connector 13"/>
          <p:cNvCxnSpPr/>
          <p:nvPr/>
        </p:nvCxnSpPr>
        <p:spPr>
          <a:xfrm>
            <a:off x="6693408" y="1296366"/>
            <a:ext cx="0" cy="55616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631" y="223649"/>
            <a:ext cx="902369" cy="902369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22 / 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9439" y="4499840"/>
            <a:ext cx="4058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>
                <a:solidFill>
                  <a:srgbClr val="00B0F0"/>
                </a:solidFill>
                <a:hlinkClick r:id="rId15"/>
              </a:rPr>
              <a:t>https://gmd.copernicus.org/articles/14/4051/2021/</a:t>
            </a:r>
            <a:r>
              <a:rPr lang="tr-TR" sz="140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6949439" y="4894274"/>
            <a:ext cx="5322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cs typeface="Calibri"/>
              </a:rPr>
              <a:t>Barbi </a:t>
            </a:r>
            <a:r>
              <a:rPr lang="en-US" sz="1400" i="1">
                <a:cs typeface="Calibri"/>
              </a:rPr>
              <a:t>et. al.</a:t>
            </a:r>
            <a:r>
              <a:rPr lang="en-US" sz="1400">
                <a:cs typeface="Calibri"/>
              </a:rPr>
              <a:t>, GMD (2021): </a:t>
            </a:r>
            <a:r>
              <a:rPr lang="en-US" sz="1400">
                <a:hlinkClick r:id="rId16"/>
              </a:rPr>
              <a:t>https://doi.org/10.5194/gmd-14-4051-2021</a:t>
            </a:r>
            <a:endParaRPr lang="tr-TR" sz="1400"/>
          </a:p>
          <a:p>
            <a:endParaRPr lang="en-US" sz="1400" i="1">
              <a:cs typeface="Calibri"/>
            </a:endParaRPr>
          </a:p>
          <a:p>
            <a:r>
              <a:rPr lang="en-US" sz="1400">
                <a:cs typeface="Calibri"/>
              </a:rPr>
              <a:t>Zenodo: </a:t>
            </a:r>
            <a:r>
              <a:rPr lang="en-US" sz="1400">
                <a:hlinkClick r:id="rId17"/>
              </a:rPr>
              <a:t>https://doi.org/10.5281/zenodo.5787476</a:t>
            </a:r>
            <a:r>
              <a:rPr lang="tr-TR" sz="140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752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6" y="2935223"/>
            <a:ext cx="5619180" cy="38369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885" y="2935223"/>
            <a:ext cx="6368115" cy="28712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     Community: Issues and Discussions</a:t>
            </a:r>
          </a:p>
        </p:txBody>
      </p:sp>
      <p:sp>
        <p:nvSpPr>
          <p:cNvPr id="7" name="Oval 6"/>
          <p:cNvSpPr/>
          <p:nvPr/>
        </p:nvSpPr>
        <p:spPr>
          <a:xfrm>
            <a:off x="161197" y="364604"/>
            <a:ext cx="567159" cy="5671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600" b="1">
                <a:solidFill>
                  <a:srgbClr val="00ACE6"/>
                </a:solidFill>
              </a:rPr>
              <a:t>1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365771" y="1466804"/>
            <a:ext cx="216057" cy="18625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706904" y="1394247"/>
            <a:ext cx="1993687" cy="1431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tr-TR" b="1">
                <a:solidFill>
                  <a:srgbClr val="00B0F0"/>
                </a:solidFill>
              </a:rPr>
              <a:t>Open</a:t>
            </a:r>
            <a:r>
              <a:rPr lang="tr-TR">
                <a:solidFill>
                  <a:srgbClr val="00B0F0"/>
                </a:solidFill>
              </a:rPr>
              <a:t> </a:t>
            </a:r>
            <a:r>
              <a:rPr lang="tr-TR"/>
              <a:t>to everyone </a:t>
            </a:r>
          </a:p>
          <a:p>
            <a:pPr>
              <a:spcAft>
                <a:spcPts val="600"/>
              </a:spcAft>
            </a:pPr>
            <a:r>
              <a:rPr lang="tr-TR" b="1">
                <a:solidFill>
                  <a:srgbClr val="00B0F0"/>
                </a:solidFill>
              </a:rPr>
              <a:t>Single</a:t>
            </a:r>
            <a:r>
              <a:rPr lang="tr-TR">
                <a:solidFill>
                  <a:srgbClr val="00B0F0"/>
                </a:solidFill>
              </a:rPr>
              <a:t> </a:t>
            </a:r>
            <a:r>
              <a:rPr lang="tr-TR"/>
              <a:t>platform </a:t>
            </a:r>
          </a:p>
          <a:p>
            <a:pPr>
              <a:spcAft>
                <a:spcPts val="600"/>
              </a:spcAft>
            </a:pPr>
            <a:r>
              <a:rPr lang="tr-TR" b="1">
                <a:solidFill>
                  <a:srgbClr val="00B0F0"/>
                </a:solidFill>
              </a:rPr>
              <a:t>Searchable</a:t>
            </a:r>
            <a:endParaRPr lang="tr-TR"/>
          </a:p>
          <a:p>
            <a:pPr>
              <a:spcAft>
                <a:spcPts val="600"/>
              </a:spcAft>
            </a:pPr>
            <a:r>
              <a:rPr lang="tr-TR" b="1">
                <a:solidFill>
                  <a:srgbClr val="00B0F0"/>
                </a:solidFill>
              </a:rPr>
              <a:t>Agile</a:t>
            </a:r>
          </a:p>
        </p:txBody>
      </p:sp>
      <p:sp>
        <p:nvSpPr>
          <p:cNvPr id="10" name="Isosceles Triangle 9"/>
          <p:cNvSpPr/>
          <p:nvPr/>
        </p:nvSpPr>
        <p:spPr>
          <a:xfrm rot="5400000">
            <a:off x="362163" y="1850058"/>
            <a:ext cx="216057" cy="18625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365771" y="2195275"/>
            <a:ext cx="216057" cy="18625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365771" y="2543947"/>
            <a:ext cx="216057" cy="18625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23 / 23</a:t>
            </a:r>
          </a:p>
        </p:txBody>
      </p:sp>
    </p:spTree>
    <p:extLst>
      <p:ext uri="{BB962C8B-B14F-4D97-AF65-F5344CB8AC3E}">
        <p14:creationId xmlns:p14="http://schemas.microsoft.com/office/powerpoint/2010/main" val="102584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OUTLINE:</a:t>
            </a:r>
          </a:p>
        </p:txBody>
      </p:sp>
      <p:sp>
        <p:nvSpPr>
          <p:cNvPr id="4" name="Oval 3"/>
          <p:cNvSpPr/>
          <p:nvPr/>
        </p:nvSpPr>
        <p:spPr>
          <a:xfrm>
            <a:off x="520861" y="1515357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20861" y="3309974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20860" y="4412158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1721" y="1515357"/>
            <a:ext cx="100699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What are ESM-Tools?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Motivation &amp; Aim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Advantages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Supported systems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Repository, Documentation, Community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71721" y="3289668"/>
            <a:ext cx="85652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Introduction to YAML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Basic YAML Syntax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Brief overview of ESM-Tools Extended YAML Syntax</a:t>
            </a:r>
            <a:endParaRPr lang="tr-TR" sz="240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1721" y="4448426"/>
            <a:ext cx="807867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Lets’s Get Started: (Hands-on introduction)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/>
              <a:t>Install ESM-Tools and verify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/>
              <a:t>Troubleshooting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/>
              <a:t>Installed programs, command-line options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/>
              <a:t>Brief overview of the folders and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491" y="4455767"/>
            <a:ext cx="479940" cy="4799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831" y="3309974"/>
            <a:ext cx="489600" cy="489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831" y="1592916"/>
            <a:ext cx="489600" cy="489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631" y="2677196"/>
            <a:ext cx="540000" cy="540000"/>
          </a:xfrm>
          <a:prstGeom prst="rect">
            <a:avLst/>
          </a:prstGeom>
        </p:spPr>
      </p:pic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3 / 23</a:t>
            </a:r>
          </a:p>
        </p:txBody>
      </p:sp>
    </p:spTree>
    <p:extLst>
      <p:ext uri="{BB962C8B-B14F-4D97-AF65-F5344CB8AC3E}">
        <p14:creationId xmlns:p14="http://schemas.microsoft.com/office/powerpoint/2010/main" val="299010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OUTLINE:</a:t>
            </a:r>
          </a:p>
        </p:txBody>
      </p:sp>
      <p:sp>
        <p:nvSpPr>
          <p:cNvPr id="4" name="Oval 3"/>
          <p:cNvSpPr/>
          <p:nvPr/>
        </p:nvSpPr>
        <p:spPr>
          <a:xfrm>
            <a:off x="520861" y="1515357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1721" y="1515357"/>
            <a:ext cx="1006997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ESM-Tools Terminology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Overview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YAML Hierarchy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Configuration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Runscripts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YAML Sections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Feature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Compilation Scripts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.run files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600" y="1515357"/>
            <a:ext cx="479940" cy="4799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896" y="1505697"/>
            <a:ext cx="489600" cy="489600"/>
          </a:xfrm>
          <a:prstGeom prst="rect">
            <a:avLst/>
          </a:prstGeom>
        </p:spPr>
      </p:pic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4 / 23</a:t>
            </a:r>
          </a:p>
        </p:txBody>
      </p:sp>
      <p:sp>
        <p:nvSpPr>
          <p:cNvPr id="14" name="Oval 13"/>
          <p:cNvSpPr/>
          <p:nvPr/>
        </p:nvSpPr>
        <p:spPr>
          <a:xfrm>
            <a:off x="520861" y="4437998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71721" y="4437998"/>
            <a:ext cx="10069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Hands-on Practice with FESOM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Briefing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Install FESOM and verify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Write our (very basic) first runscript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Check run and verify our settings.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Submit our simulation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Monitor and check our simulation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600" y="4437998"/>
            <a:ext cx="479940" cy="47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9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OUTLINE:</a:t>
            </a:r>
          </a:p>
        </p:txBody>
      </p:sp>
      <p:sp>
        <p:nvSpPr>
          <p:cNvPr id="6" name="Oval 5"/>
          <p:cNvSpPr/>
          <p:nvPr/>
        </p:nvSpPr>
        <p:spPr>
          <a:xfrm>
            <a:off x="520860" y="1515600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72399" y="1515600"/>
            <a:ext cx="88428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prstClr val="black"/>
                </a:solidFill>
              </a:rPr>
              <a:t>ESM-Tools </a:t>
            </a:r>
            <a:r>
              <a:rPr lang="tr-TR" sz="2400" b="1" dirty="0" err="1">
                <a:solidFill>
                  <a:prstClr val="black"/>
                </a:solidFill>
              </a:rPr>
              <a:t>extended</a:t>
            </a:r>
            <a:r>
              <a:rPr lang="tr-TR" sz="2400" b="1" dirty="0">
                <a:solidFill>
                  <a:prstClr val="black"/>
                </a:solidFill>
              </a:rPr>
              <a:t> YAML </a:t>
            </a:r>
            <a:r>
              <a:rPr lang="tr-TR" sz="2400" b="1" dirty="0" err="1">
                <a:solidFill>
                  <a:prstClr val="black"/>
                </a:solidFill>
              </a:rPr>
              <a:t>syntax</a:t>
            </a:r>
            <a:r>
              <a:rPr lang="tr-TR" sz="2400" b="1" dirty="0">
                <a:solidFill>
                  <a:prstClr val="black"/>
                </a:solidFill>
              </a:rPr>
              <a:t> &amp; </a:t>
            </a:r>
            <a:r>
              <a:rPr lang="tr-TR" sz="2400" b="1" dirty="0" err="1">
                <a:solidFill>
                  <a:prstClr val="black"/>
                </a:solidFill>
              </a:rPr>
              <a:t>operations</a:t>
            </a:r>
            <a:r>
              <a:rPr lang="tr-TR" sz="2400" b="1" dirty="0">
                <a:solidFill>
                  <a:prstClr val="black"/>
                </a:solidFill>
              </a:rPr>
              <a:t> (Hands-on </a:t>
            </a:r>
            <a:r>
              <a:rPr lang="tr-TR" sz="2400" b="1" dirty="0" err="1">
                <a:solidFill>
                  <a:prstClr val="black"/>
                </a:solidFill>
              </a:rPr>
              <a:t>session</a:t>
            </a:r>
            <a:r>
              <a:rPr lang="tr-TR" sz="2400" b="1" dirty="0">
                <a:solidFill>
                  <a:prstClr val="black"/>
                </a:solidFill>
              </a:rPr>
              <a:t>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Finished</a:t>
            </a:r>
            <a:r>
              <a:rPr lang="tr-TR" sz="2000" dirty="0">
                <a:solidFill>
                  <a:prstClr val="black"/>
                </a:solidFill>
              </a:rPr>
              <a:t> YAML </a:t>
            </a:r>
            <a:r>
              <a:rPr lang="tr-TR" sz="2000" dirty="0" err="1">
                <a:solidFill>
                  <a:prstClr val="black"/>
                </a:solidFill>
              </a:rPr>
              <a:t>config</a:t>
            </a:r>
            <a:r>
              <a:rPr lang="tr-TR" sz="2000" dirty="0">
                <a:solidFill>
                  <a:prstClr val="black"/>
                </a:solidFill>
              </a:rPr>
              <a:t>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Declaring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and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accessing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variables</a:t>
            </a:r>
            <a:endParaRPr lang="tr-T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Switches</a:t>
            </a:r>
            <a:r>
              <a:rPr lang="tr-TR" sz="2000" dirty="0">
                <a:solidFill>
                  <a:prstClr val="black"/>
                </a:solidFill>
              </a:rPr>
              <a:t>, </a:t>
            </a:r>
            <a:r>
              <a:rPr lang="tr-TR" sz="2000" dirty="0" err="1">
                <a:solidFill>
                  <a:prstClr val="black"/>
                </a:solidFill>
              </a:rPr>
              <a:t>adds</a:t>
            </a:r>
            <a:r>
              <a:rPr lang="tr-TR" sz="2000" dirty="0">
                <a:solidFill>
                  <a:prstClr val="black"/>
                </a:solidFill>
              </a:rPr>
              <a:t>, </a:t>
            </a:r>
            <a:r>
              <a:rPr lang="tr-TR" sz="2000" dirty="0" err="1">
                <a:solidFill>
                  <a:prstClr val="black"/>
                </a:solidFill>
              </a:rPr>
              <a:t>removes</a:t>
            </a:r>
            <a:endParaRPr lang="tr-T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Arithmetic</a:t>
            </a:r>
            <a:r>
              <a:rPr lang="tr-TR" sz="2000" dirty="0">
                <a:solidFill>
                  <a:prstClr val="black"/>
                </a:solidFill>
              </a:rPr>
              <a:t>, Math </a:t>
            </a:r>
            <a:r>
              <a:rPr lang="tr-TR" sz="2000" dirty="0" err="1">
                <a:solidFill>
                  <a:prstClr val="black"/>
                </a:solidFill>
              </a:rPr>
              <a:t>and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calendar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options</a:t>
            </a:r>
            <a:endParaRPr lang="tr-T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Namelist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changes</a:t>
            </a:r>
            <a:endParaRPr lang="tr-T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prstClr val="black"/>
                </a:solidFill>
              </a:rPr>
              <a:t>YAML </a:t>
            </a:r>
            <a:r>
              <a:rPr lang="tr-TR" sz="2000" dirty="0" err="1">
                <a:solidFill>
                  <a:prstClr val="black"/>
                </a:solidFill>
              </a:rPr>
              <a:t>hierarchy</a:t>
            </a:r>
            <a:endParaRPr lang="tr-TR" sz="2000" dirty="0">
              <a:solidFill>
                <a:prstClr val="black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668" y="1515600"/>
            <a:ext cx="489600" cy="489600"/>
          </a:xfrm>
          <a:prstGeom prst="rect">
            <a:avLst/>
          </a:prstGeom>
        </p:spPr>
      </p:pic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5 / 23</a:t>
            </a:r>
          </a:p>
        </p:txBody>
      </p:sp>
      <p:sp>
        <p:nvSpPr>
          <p:cNvPr id="10" name="Oval 9"/>
          <p:cNvSpPr/>
          <p:nvPr/>
        </p:nvSpPr>
        <p:spPr>
          <a:xfrm>
            <a:off x="520860" y="3944273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>
                <a:solidFill>
                  <a:prstClr val="white"/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72400" y="3944273"/>
            <a:ext cx="6840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prstClr val="black"/>
                </a:solidFill>
              </a:rPr>
              <a:t>Machine </a:t>
            </a:r>
            <a:r>
              <a:rPr lang="tr-TR" sz="2400" b="1" dirty="0" err="1">
                <a:solidFill>
                  <a:prstClr val="black"/>
                </a:solidFill>
              </a:rPr>
              <a:t>files</a:t>
            </a:r>
            <a:r>
              <a:rPr lang="tr-TR" sz="2400" b="1" dirty="0">
                <a:solidFill>
                  <a:prstClr val="black"/>
                </a:solidFill>
              </a:rPr>
              <a:t> </a:t>
            </a:r>
            <a:r>
              <a:rPr lang="tr-TR" sz="2400" b="1" dirty="0" err="1">
                <a:solidFill>
                  <a:prstClr val="black"/>
                </a:solidFill>
              </a:rPr>
              <a:t>and</a:t>
            </a:r>
            <a:r>
              <a:rPr lang="tr-TR" sz="2400" b="1" dirty="0">
                <a:solidFill>
                  <a:prstClr val="black"/>
                </a:solidFill>
              </a:rPr>
              <a:t> </a:t>
            </a:r>
            <a:r>
              <a:rPr lang="tr-TR" sz="2400" b="1" dirty="0" err="1">
                <a:solidFill>
                  <a:prstClr val="black"/>
                </a:solidFill>
              </a:rPr>
              <a:t>environment_changes</a:t>
            </a:r>
            <a:endParaRPr lang="tr-TR" sz="2400" b="1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Relevant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feature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variables</a:t>
            </a:r>
            <a:endParaRPr lang="tr-T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environment_changes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dictionaries</a:t>
            </a:r>
            <a:endParaRPr lang="tr-TR" sz="2000" dirty="0">
              <a:solidFill>
                <a:prstClr val="black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2FF2BF-EB4E-55C1-6509-CC52FAC22DDE}"/>
              </a:ext>
            </a:extLst>
          </p:cNvPr>
          <p:cNvSpPr/>
          <p:nvPr/>
        </p:nvSpPr>
        <p:spPr>
          <a:xfrm>
            <a:off x="520860" y="5298345"/>
            <a:ext cx="567159" cy="567159"/>
          </a:xfrm>
          <a:prstGeom prst="ellips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prstClr val="white"/>
                </a:solidFill>
              </a:rPr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01796F-49AA-293B-A9D0-FA771921E9D8}"/>
              </a:ext>
            </a:extLst>
          </p:cNvPr>
          <p:cNvSpPr txBox="1"/>
          <p:nvPr/>
        </p:nvSpPr>
        <p:spPr>
          <a:xfrm>
            <a:off x="1472400" y="5298345"/>
            <a:ext cx="68406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solidFill>
                  <a:prstClr val="black"/>
                </a:solidFill>
              </a:rPr>
              <a:t>Workflow</a:t>
            </a:r>
            <a:r>
              <a:rPr lang="tr-TR" sz="2400" b="1" dirty="0">
                <a:solidFill>
                  <a:prstClr val="black"/>
                </a:solidFill>
              </a:rPr>
              <a:t> </a:t>
            </a:r>
            <a:r>
              <a:rPr lang="tr-TR" sz="2400" b="1" dirty="0" err="1">
                <a:solidFill>
                  <a:prstClr val="black"/>
                </a:solidFill>
              </a:rPr>
              <a:t>manager</a:t>
            </a:r>
            <a:r>
              <a:rPr lang="tr-TR" sz="2400" b="1" dirty="0">
                <a:solidFill>
                  <a:prstClr val="black"/>
                </a:solidFill>
              </a:rPr>
              <a:t> </a:t>
            </a:r>
            <a:r>
              <a:rPr lang="tr-TR" sz="2400" b="1" dirty="0" err="1">
                <a:solidFill>
                  <a:prstClr val="black"/>
                </a:solidFill>
              </a:rPr>
              <a:t>and</a:t>
            </a:r>
            <a:r>
              <a:rPr lang="tr-TR" sz="2400" b="1" dirty="0">
                <a:solidFill>
                  <a:prstClr val="black"/>
                </a:solidFill>
              </a:rPr>
              <a:t> offline </a:t>
            </a:r>
            <a:r>
              <a:rPr lang="tr-TR" sz="2400" b="1" dirty="0" err="1">
                <a:solidFill>
                  <a:prstClr val="black"/>
                </a:solidFill>
              </a:rPr>
              <a:t>coupling</a:t>
            </a:r>
            <a:endParaRPr lang="tr-TR" sz="2400" b="1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Intro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to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the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workflow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manager</a:t>
            </a:r>
            <a:endParaRPr lang="tr-T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prstClr val="black"/>
                </a:solidFill>
              </a:rPr>
              <a:t>Workflow</a:t>
            </a:r>
            <a:r>
              <a:rPr lang="tr-TR" sz="2000" dirty="0">
                <a:solidFill>
                  <a:prstClr val="black"/>
                </a:solidFill>
              </a:rPr>
              <a:t> </a:t>
            </a:r>
            <a:r>
              <a:rPr lang="tr-TR" sz="2000" dirty="0" err="1">
                <a:solidFill>
                  <a:prstClr val="black"/>
                </a:solidFill>
              </a:rPr>
              <a:t>dictionary</a:t>
            </a:r>
            <a:endParaRPr lang="tr-TR" sz="2000" dirty="0">
              <a:solidFill>
                <a:prstClr val="black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prstClr val="black"/>
                </a:solidFill>
              </a:rPr>
              <a:t>VILMA-PISM</a:t>
            </a:r>
          </a:p>
        </p:txBody>
      </p:sp>
    </p:spTree>
    <p:extLst>
      <p:ext uri="{BB962C8B-B14F-4D97-AF65-F5344CB8AC3E}">
        <p14:creationId xmlns:p14="http://schemas.microsoft.com/office/powerpoint/2010/main" val="427761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473" y="252788"/>
            <a:ext cx="684063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TODO: Runscripts and YAML files in more detail</a:t>
            </a:r>
          </a:p>
          <a:p>
            <a:pPr lvl="1"/>
            <a:r>
              <a:rPr lang="tr-TR" sz="2000">
                <a:solidFill>
                  <a:prstClr val="black"/>
                </a:solidFill>
              </a:rPr>
              <a:t>+++ Directory structure</a:t>
            </a:r>
          </a:p>
          <a:p>
            <a:pPr lvl="1"/>
            <a:r>
              <a:rPr lang="tr-TR" sz="2000">
                <a:solidFill>
                  <a:prstClr val="black"/>
                </a:solidFill>
              </a:rPr>
              <a:t>+++ YAML commands and common operations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Important conceps: config files, ...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044" y="3464594"/>
            <a:ext cx="68406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>
                <a:solidFill>
                  <a:prstClr val="black"/>
                </a:solidFill>
              </a:rPr>
              <a:t>AWI-ESM 2 coupled system</a:t>
            </a:r>
          </a:p>
          <a:p>
            <a:endParaRPr lang="tr-TR">
              <a:solidFill>
                <a:prstClr val="black"/>
              </a:solidFill>
            </a:endParaRPr>
          </a:p>
          <a:p>
            <a:r>
              <a:rPr lang="tr-TR">
                <a:solidFill>
                  <a:prstClr val="black"/>
                </a:solidFill>
              </a:rPr>
              <a:t>Important Concepts slide:</a:t>
            </a:r>
          </a:p>
          <a:p>
            <a:pPr marL="342900" indent="-342900">
              <a:buFontTx/>
              <a:buChar char="-"/>
            </a:pPr>
            <a:r>
              <a:rPr lang="tr-TR">
                <a:solidFill>
                  <a:prstClr val="black"/>
                </a:solidFill>
              </a:rPr>
              <a:t>Miguel will share on GitHub</a:t>
            </a:r>
          </a:p>
          <a:p>
            <a:pPr marL="342900" indent="-342900">
              <a:buFontTx/>
              <a:buChar char="-"/>
            </a:pPr>
            <a:endParaRPr lang="tr-TR">
              <a:solidFill>
                <a:prstClr val="black"/>
              </a:solidFill>
            </a:endParaRPr>
          </a:p>
          <a:p>
            <a:r>
              <a:rPr lang="tr-TR">
                <a:solidFill>
                  <a:prstClr val="black"/>
                </a:solidFill>
              </a:rPr>
              <a:t>Fesom restarts, </a:t>
            </a:r>
            <a:r>
              <a:rPr lang="tr-TR" b="1">
                <a:solidFill>
                  <a:prstClr val="black"/>
                </a:solidFill>
              </a:rPr>
              <a:t>branch-off </a:t>
            </a:r>
            <a:r>
              <a:rPr lang="tr-TR">
                <a:solidFill>
                  <a:prstClr val="black"/>
                </a:solidFill>
              </a:rPr>
              <a:t>experiment (Dirk’s slides), 2 day simulation and restart from finished simulation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044" y="1771823"/>
            <a:ext cx="857718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>
                <a:solidFill>
                  <a:prstClr val="black"/>
                </a:solidFill>
              </a:rPr>
              <a:t>Final part of day 1: Introduction to coupled setups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Overview: online vs offline coupling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Overview of sample YAMLs: AWI-ESM, model YAML inheritance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000">
                <a:solidFill>
                  <a:prstClr val="black"/>
                </a:solidFill>
              </a:rPr>
              <a:t>Important conceps: config files, ...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tr-TR" sz="200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960329">
            <a:off x="138937" y="2676056"/>
            <a:ext cx="11632387" cy="1261884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3800" b="1">
                <a:solidFill>
                  <a:srgbClr val="FF0000"/>
                </a:solidFill>
              </a:rPr>
              <a:t>TODO: </a:t>
            </a:r>
          </a:p>
          <a:p>
            <a:pPr algn="ctr"/>
            <a:r>
              <a:rPr lang="tr-TR" sz="3800" b="1">
                <a:solidFill>
                  <a:srgbClr val="FF0000"/>
                </a:solidFill>
              </a:rPr>
              <a:t>These were some notes. Maybe we can remove these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6 / 23</a:t>
            </a:r>
          </a:p>
        </p:txBody>
      </p:sp>
    </p:spTree>
    <p:extLst>
      <p:ext uri="{BB962C8B-B14F-4D97-AF65-F5344CB8AC3E}">
        <p14:creationId xmlns:p14="http://schemas.microsoft.com/office/powerpoint/2010/main" val="62961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1038" y="2054655"/>
            <a:ext cx="5360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/>
              <a:t>https://github.com/esm-tools/workshops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>
                <a:solidFill>
                  <a:prstClr val="white"/>
                </a:solidFill>
              </a:rPr>
              <a:t> Before we start:</a:t>
            </a:r>
          </a:p>
        </p:txBody>
      </p:sp>
      <p:sp>
        <p:nvSpPr>
          <p:cNvPr id="6" name="Isosceles Triangle 5"/>
          <p:cNvSpPr/>
          <p:nvPr/>
        </p:nvSpPr>
        <p:spPr>
          <a:xfrm rot="5400000">
            <a:off x="562701" y="2090081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562701" y="2942876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1038" y="2911303"/>
            <a:ext cx="4930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/>
              <a:t>Presentations, runscripts, exercises, ...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133" y="211397"/>
            <a:ext cx="616796" cy="87357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11038" y="3764098"/>
            <a:ext cx="4013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/>
              <a:t>https://github.com/esm-tools</a:t>
            </a:r>
          </a:p>
        </p:txBody>
      </p:sp>
      <p:sp>
        <p:nvSpPr>
          <p:cNvPr id="12" name="Isosceles Triangle 11"/>
          <p:cNvSpPr/>
          <p:nvPr/>
        </p:nvSpPr>
        <p:spPr>
          <a:xfrm rot="5400000">
            <a:off x="562701" y="3799524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11038" y="4624599"/>
            <a:ext cx="6813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/>
              <a:t>https://github.com/esm-tools/esm_tools/discussions</a:t>
            </a:r>
          </a:p>
        </p:txBody>
      </p:sp>
      <p:sp>
        <p:nvSpPr>
          <p:cNvPr id="16" name="Isosceles Triangle 15"/>
          <p:cNvSpPr/>
          <p:nvPr/>
        </p:nvSpPr>
        <p:spPr>
          <a:xfrm rot="5400000">
            <a:off x="562701" y="4660025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7 / 23</a:t>
            </a:r>
          </a:p>
        </p:txBody>
      </p:sp>
    </p:spTree>
    <p:extLst>
      <p:ext uri="{BB962C8B-B14F-4D97-AF65-F5344CB8AC3E}">
        <p14:creationId xmlns:p14="http://schemas.microsoft.com/office/powerpoint/2010/main" val="312276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dirty="0">
                <a:solidFill>
                  <a:prstClr val="white"/>
                </a:solidFill>
              </a:rPr>
              <a:t> ESM-Tools </a:t>
            </a:r>
            <a:r>
              <a:rPr lang="tr-TR" sz="4800" b="1" dirty="0" err="1">
                <a:solidFill>
                  <a:prstClr val="white"/>
                </a:solidFill>
              </a:rPr>
              <a:t>development</a:t>
            </a:r>
            <a:r>
              <a:rPr lang="tr-TR" sz="4800" b="1" dirty="0">
                <a:solidFill>
                  <a:prstClr val="white"/>
                </a:solidFill>
              </a:rPr>
              <a:t> </a:t>
            </a:r>
            <a:r>
              <a:rPr lang="tr-TR" sz="4800" b="1" dirty="0" err="1">
                <a:solidFill>
                  <a:prstClr val="white"/>
                </a:solidFill>
              </a:rPr>
              <a:t>history</a:t>
            </a:r>
            <a:endParaRPr lang="tr-TR" sz="4800" b="1" dirty="0">
              <a:solidFill>
                <a:prstClr val="white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D35D03-D121-9498-2C51-A5A349E647E3}"/>
              </a:ext>
            </a:extLst>
          </p:cNvPr>
          <p:cNvGraphicFramePr>
            <a:graphicFrameLocks noGrp="1"/>
          </p:cNvGraphicFramePr>
          <p:nvPr/>
        </p:nvGraphicFramePr>
        <p:xfrm>
          <a:off x="369870" y="1489753"/>
          <a:ext cx="1158924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:a16="http://schemas.microsoft.com/office/drawing/2014/main" val="422164040"/>
                    </a:ext>
                  </a:extLst>
                </a:gridCol>
              </a:tblGrid>
              <a:tr h="515968">
                <a:tc>
                  <a:txBody>
                    <a:bodyPr/>
                    <a:lstStyle/>
                    <a:p>
                      <a:r>
                        <a:rPr lang="tr-TR" sz="1800" b="1" dirty="0" err="1">
                          <a:solidFill>
                            <a:prstClr val="black"/>
                          </a:solidFill>
                        </a:rPr>
                        <a:t>Period</a:t>
                      </a:r>
                      <a:r>
                        <a:rPr lang="tr-TR" sz="1800" b="1" dirty="0">
                          <a:solidFill>
                            <a:prstClr val="black"/>
                          </a:solidFill>
                        </a:rPr>
                        <a:t> 		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b="1" dirty="0" err="1">
                          <a:solidFill>
                            <a:prstClr val="black"/>
                          </a:solidFill>
                        </a:rPr>
                        <a:t>Developments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1" dirty="0">
                          <a:solidFill>
                            <a:prstClr val="black"/>
                          </a:solidFill>
                        </a:rPr>
                        <a:t>Team</a:t>
                      </a:r>
                      <a:endParaRPr lang="en-GB" sz="1600" dirty="0"/>
                    </a:p>
                    <a:p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632641"/>
                  </a:ext>
                </a:extLst>
              </a:tr>
              <a:tr h="482893">
                <a:tc>
                  <a:txBody>
                    <a:bodyPr/>
                    <a:lstStyle/>
                    <a:p>
                      <a:endParaRPr lang="en-GB" sz="1600" dirty="0"/>
                    </a:p>
                    <a:p>
                      <a:r>
                        <a:rPr lang="en-GB" sz="1600" dirty="0"/>
                        <a:t>pre-2019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/>
                        <a:t>First version of the tools written in </a:t>
                      </a:r>
                      <a:r>
                        <a:rPr lang="en-GB" sz="1600" b="1" dirty="0" err="1"/>
                        <a:t>ksh</a:t>
                      </a:r>
                      <a:r>
                        <a:rPr lang="en-GB" sz="1600" dirty="0"/>
                        <a:t> with to support AWI couple setups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Dirk </a:t>
                      </a:r>
                      <a:r>
                        <a:rPr lang="en-GB" sz="1600" dirty="0" err="1"/>
                        <a:t>Barbi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Nadine Wieters</a:t>
                      </a:r>
                    </a:p>
                    <a:p>
                      <a:r>
                        <a:rPr lang="en-GB" sz="1600" dirty="0"/>
                        <a:t>Luisa </a:t>
                      </a:r>
                      <a:r>
                        <a:rPr lang="en-GB" sz="1600" dirty="0" err="1"/>
                        <a:t>Cristini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504873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E04C80DE-6A26-5CE4-A3BE-B287E47340EE}"/>
              </a:ext>
            </a:extLst>
          </p:cNvPr>
          <p:cNvGraphicFramePr>
            <a:graphicFrameLocks noGrp="1"/>
          </p:cNvGraphicFramePr>
          <p:nvPr/>
        </p:nvGraphicFramePr>
        <p:xfrm>
          <a:off x="369870" y="3274445"/>
          <a:ext cx="11589247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:a16="http://schemas.microsoft.com/office/drawing/2014/main" val="422164040"/>
                    </a:ext>
                  </a:extLst>
                </a:gridCol>
              </a:tblGrid>
              <a:tr h="482893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Summer 2019-Spring 2020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Version 3.1: Translating all the functionality to 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Python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More modular and generalized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Separation of concerns (functionality in 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, model-specific in </a:t>
                      </a:r>
                      <a:r>
                        <a:rPr lang="en-GB" sz="1600" b="1" dirty="0" err="1">
                          <a:solidFill>
                            <a:schemeClr val="tx1"/>
                          </a:solidFill>
                        </a:rPr>
                        <a:t>yaml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Support for AWI coupled systems and FOCI (GEOMAR)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Dirk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Barbi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Paul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Gierz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Nadine Wieters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Luisa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Cristini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Sebastian Wahl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485096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E76D31D-A97A-025C-6AF1-7BB5722B9993}"/>
              </a:ext>
            </a:extLst>
          </p:cNvPr>
          <p:cNvGraphicFramePr>
            <a:graphicFrameLocks noGrp="1"/>
          </p:cNvGraphicFramePr>
          <p:nvPr/>
        </p:nvGraphicFramePr>
        <p:xfrm>
          <a:off x="301376" y="5047085"/>
          <a:ext cx="11589247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:a16="http://schemas.microsoft.com/office/drawing/2014/main" val="422164040"/>
                    </a:ext>
                  </a:extLst>
                </a:gridCol>
              </a:tblGrid>
              <a:tr h="482893"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Spring 2020-Spring 2021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Version 4.0 (April 2020): finishing off most of the Python functionality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Version 5.0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(December 2020): new models and features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- 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AWI-ESM-2 (ECHAM6 + FESOM2)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FOCI (ECHAM6 + NEMO4) and FOCI-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OpenIFS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 (OpenIFS43 + NEMO4)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AWI-CM-3 (OpenIFS43 + FESOM2)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Dirk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Barbi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Paul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Gierz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Miguel Andres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Deniz Ural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Nadine Wieters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Luisa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Cristini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Sebastian Wahl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4103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24E46EA-DF6A-D5E3-DEF6-8DB7EBF6905D}"/>
              </a:ext>
            </a:extLst>
          </p:cNvPr>
          <p:cNvSpPr txBox="1"/>
          <p:nvPr/>
        </p:nvSpPr>
        <p:spPr>
          <a:xfrm rot="20700000">
            <a:off x="7330814" y="6008669"/>
            <a:ext cx="261353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Tools development phase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0C701B-BBB0-F751-6975-160B59712296}"/>
              </a:ext>
            </a:extLst>
          </p:cNvPr>
          <p:cNvSpPr txBox="1"/>
          <p:nvPr/>
        </p:nvSpPr>
        <p:spPr>
          <a:xfrm rot="20700000">
            <a:off x="7330815" y="4074955"/>
            <a:ext cx="261353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Tools development phase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2E750-208E-9DEC-5FF7-142882D5FD9B}"/>
              </a:ext>
            </a:extLst>
          </p:cNvPr>
          <p:cNvSpPr txBox="1"/>
          <p:nvPr/>
        </p:nvSpPr>
        <p:spPr>
          <a:xfrm rot="20700000">
            <a:off x="7330814" y="2727744"/>
            <a:ext cx="261353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Tools development phase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8 / 23</a:t>
            </a:r>
          </a:p>
        </p:txBody>
      </p:sp>
    </p:spTree>
    <p:extLst>
      <p:ext uri="{BB962C8B-B14F-4D97-AF65-F5344CB8AC3E}">
        <p14:creationId xmlns:p14="http://schemas.microsoft.com/office/powerpoint/2010/main" val="207034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7E66515-F1DE-178E-A84A-B5FCB0CB9A6E}"/>
              </a:ext>
            </a:extLst>
          </p:cNvPr>
          <p:cNvGraphicFramePr>
            <a:graphicFrameLocks noGrp="1"/>
          </p:cNvGraphicFramePr>
          <p:nvPr/>
        </p:nvGraphicFramePr>
        <p:xfrm>
          <a:off x="369870" y="2005721"/>
          <a:ext cx="11589247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:a16="http://schemas.microsoft.com/office/drawing/2014/main" val="422164040"/>
                    </a:ext>
                  </a:extLst>
                </a:gridCol>
              </a:tblGrid>
              <a:tr h="482893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accent2"/>
                          </a:solidFill>
                        </a:rPr>
                        <a:t>Spring 2021 – end 2021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Version 6.0: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Workflow manager and 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offline coupling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VILMA-PISM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Stability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Focus on the end user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All packages in one single repository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CI, automatic testing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- Production runs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Dirk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Barbi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Miguel Andres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Deniz Ural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Paul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Gierz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Sebastian Wahl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Jan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Streffing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50487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FFB52C9-14BB-C781-81A9-99BB8BD40080}"/>
              </a:ext>
            </a:extLst>
          </p:cNvPr>
          <p:cNvGraphicFramePr>
            <a:graphicFrameLocks noGrp="1"/>
          </p:cNvGraphicFramePr>
          <p:nvPr/>
        </p:nvGraphicFramePr>
        <p:xfrm>
          <a:off x="369870" y="4208406"/>
          <a:ext cx="1158924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:a16="http://schemas.microsoft.com/office/drawing/2014/main" val="422164040"/>
                    </a:ext>
                  </a:extLst>
                </a:gridCol>
              </a:tblGrid>
              <a:tr h="482893">
                <a:tc>
                  <a:txBody>
                    <a:bodyPr/>
                    <a:lstStyle/>
                    <a:p>
                      <a:endParaRPr lang="en-GB" sz="1600" dirty="0"/>
                    </a:p>
                    <a:p>
                      <a:r>
                        <a:rPr lang="en-GB" sz="1600" b="1" dirty="0">
                          <a:solidFill>
                            <a:schemeClr val="accent2"/>
                          </a:solidFill>
                        </a:rPr>
                        <a:t>2022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Stability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Clean the Python code (refactorizations)  -&gt;  adding transparency to the “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blackbox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Encourage advance users to contribute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Community building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Miguel Andres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Paul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Gierz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Deniz Ural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Sebastian Wahl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Jan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</a:rPr>
                        <a:t>Streffing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48509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4800" b="1" dirty="0">
                <a:solidFill>
                  <a:prstClr val="white"/>
                </a:solidFill>
              </a:rPr>
              <a:t> ESM-Tools </a:t>
            </a:r>
            <a:r>
              <a:rPr lang="tr-TR" sz="4800" b="1" dirty="0" err="1">
                <a:solidFill>
                  <a:prstClr val="white"/>
                </a:solidFill>
              </a:rPr>
              <a:t>development</a:t>
            </a:r>
            <a:r>
              <a:rPr lang="tr-TR" sz="4800" b="1" dirty="0">
                <a:solidFill>
                  <a:prstClr val="white"/>
                </a:solidFill>
              </a:rPr>
              <a:t> </a:t>
            </a:r>
            <a:r>
              <a:rPr lang="tr-TR" sz="4800" b="1" dirty="0" err="1">
                <a:solidFill>
                  <a:prstClr val="white"/>
                </a:solidFill>
              </a:rPr>
              <a:t>history</a:t>
            </a:r>
            <a:endParaRPr lang="tr-TR" sz="4800" b="1" dirty="0">
              <a:solidFill>
                <a:prstClr val="white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D35D03-D121-9498-2C51-A5A349E647E3}"/>
              </a:ext>
            </a:extLst>
          </p:cNvPr>
          <p:cNvGraphicFramePr>
            <a:graphicFrameLocks noGrp="1"/>
          </p:cNvGraphicFramePr>
          <p:nvPr/>
        </p:nvGraphicFramePr>
        <p:xfrm>
          <a:off x="369870" y="1489753"/>
          <a:ext cx="11589247" cy="51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379">
                  <a:extLst>
                    <a:ext uri="{9D8B030D-6E8A-4147-A177-3AD203B41FA5}">
                      <a16:colId xmlns:a16="http://schemas.microsoft.com/office/drawing/2014/main" val="2352134718"/>
                    </a:ext>
                  </a:extLst>
                </a:gridCol>
                <a:gridCol w="7848151">
                  <a:extLst>
                    <a:ext uri="{9D8B030D-6E8A-4147-A177-3AD203B41FA5}">
                      <a16:colId xmlns:a16="http://schemas.microsoft.com/office/drawing/2014/main" val="3164436195"/>
                    </a:ext>
                  </a:extLst>
                </a:gridCol>
                <a:gridCol w="1900717">
                  <a:extLst>
                    <a:ext uri="{9D8B030D-6E8A-4147-A177-3AD203B41FA5}">
                      <a16:colId xmlns:a16="http://schemas.microsoft.com/office/drawing/2014/main" val="422164040"/>
                    </a:ext>
                  </a:extLst>
                </a:gridCol>
              </a:tblGrid>
              <a:tr h="515968">
                <a:tc>
                  <a:txBody>
                    <a:bodyPr/>
                    <a:lstStyle/>
                    <a:p>
                      <a:r>
                        <a:rPr lang="tr-TR" sz="1800" b="1" dirty="0" err="1">
                          <a:solidFill>
                            <a:prstClr val="black"/>
                          </a:solidFill>
                        </a:rPr>
                        <a:t>Period</a:t>
                      </a:r>
                      <a:r>
                        <a:rPr lang="tr-TR" sz="1800" b="1" dirty="0">
                          <a:solidFill>
                            <a:prstClr val="black"/>
                          </a:solidFill>
                        </a:rPr>
                        <a:t> 	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b="1" dirty="0" err="1">
                          <a:solidFill>
                            <a:prstClr val="black"/>
                          </a:solidFill>
                        </a:rPr>
                        <a:t>Developments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600" b="1" dirty="0">
                          <a:solidFill>
                            <a:prstClr val="black"/>
                          </a:solidFill>
                        </a:rPr>
                        <a:t>Team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6326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301DF9-28A3-4B00-8591-B5926CDE80E7}"/>
              </a:ext>
            </a:extLst>
          </p:cNvPr>
          <p:cNvSpPr txBox="1"/>
          <p:nvPr/>
        </p:nvSpPr>
        <p:spPr>
          <a:xfrm rot="20700000">
            <a:off x="6277938" y="2958958"/>
            <a:ext cx="301678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Stability and user-friendliness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58AFB-4019-4190-3951-5A0E14B40F76}"/>
              </a:ext>
            </a:extLst>
          </p:cNvPr>
          <p:cNvSpPr txBox="1"/>
          <p:nvPr/>
        </p:nvSpPr>
        <p:spPr>
          <a:xfrm rot="20700000">
            <a:off x="6270025" y="5578220"/>
            <a:ext cx="3481209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Stability and advance user friendly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23040" y="6485550"/>
            <a:ext cx="568960" cy="37245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tr-TR" sz="1000"/>
              <a:t>9 / 23</a:t>
            </a:r>
          </a:p>
        </p:txBody>
      </p:sp>
    </p:spTree>
    <p:extLst>
      <p:ext uri="{BB962C8B-B14F-4D97-AF65-F5344CB8AC3E}">
        <p14:creationId xmlns:p14="http://schemas.microsoft.com/office/powerpoint/2010/main" val="58589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2535</Words>
  <Application>Microsoft Macintosh PowerPoint</Application>
  <PresentationFormat>Widescreen</PresentationFormat>
  <Paragraphs>498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Bahnschrift Condensed</vt:lpstr>
      <vt:lpstr>Calibri</vt:lpstr>
      <vt:lpstr>Calibri Light</vt:lpstr>
      <vt:lpstr>Consolas</vt:lpstr>
      <vt:lpstr>Courier New</vt:lpstr>
      <vt:lpstr>Wingdings</vt:lpstr>
      <vt:lpstr>Office Theme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Deniz Ural</dc:creator>
  <cp:lastModifiedBy>Miguel A</cp:lastModifiedBy>
  <cp:revision>308</cp:revision>
  <dcterms:created xsi:type="dcterms:W3CDTF">2022-04-14T07:17:36Z</dcterms:created>
  <dcterms:modified xsi:type="dcterms:W3CDTF">2022-04-19T11:27:01Z</dcterms:modified>
</cp:coreProperties>
</file>