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0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6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24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343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8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3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0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7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8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8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1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6E9E-6D07-45B8-9C9E-0B0CBFAFACE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B04B1-8A10-45FA-A134-9E45B7F848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01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sm-tools.readthedocs.io/en/latest/yaml.html#math-and-calendar-operation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 smtClean="0"/>
              <a:t>1 </a:t>
            </a:r>
            <a:r>
              <a:rPr lang="tr-TR" sz="1000" smtClean="0"/>
              <a:t>/ </a:t>
            </a:r>
            <a:r>
              <a:rPr lang="tr-TR" sz="1000"/>
              <a:t>3</a:t>
            </a:r>
            <a:endParaRPr lang="tr-TR" sz="1000"/>
          </a:p>
        </p:txBody>
      </p:sp>
      <p:sp>
        <p:nvSpPr>
          <p:cNvPr id="16" name="Rectangle 15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</a:t>
            </a:r>
            <a:r>
              <a:rPr lang="tr-TR" sz="4800" b="1"/>
              <a:t>Extended YAML </a:t>
            </a:r>
            <a:r>
              <a:rPr lang="tr-TR" sz="4800" b="1" smtClean="0"/>
              <a:t>Syntax:</a:t>
            </a:r>
            <a:endParaRPr lang="tr-TR" sz="4800" b="1">
              <a:solidFill>
                <a:prstClr val="white"/>
              </a:solidFill>
            </a:endParaRPr>
          </a:p>
          <a:p>
            <a:pPr lvl="1"/>
            <a:r>
              <a:rPr lang="tr-TR" sz="2400" b="1" smtClean="0">
                <a:solidFill>
                  <a:prstClr val="white"/>
                </a:solidFill>
              </a:rPr>
              <a:t>          - Maths and Calendar Operations</a:t>
            </a:r>
            <a:endParaRPr lang="tr-TR" sz="4800" b="1"/>
          </a:p>
        </p:txBody>
      </p:sp>
      <p:sp>
        <p:nvSpPr>
          <p:cNvPr id="18" name="Oval 1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6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293" y="2204297"/>
            <a:ext cx="1867819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tr-TR" sz="1600" smtClean="0">
                <a:solidFill>
                  <a:srgbClr val="4B69C6"/>
                </a:solidFill>
                <a:latin typeface="Consolas" panose="020B0609020204030204" pitchFamily="49" charset="0"/>
              </a:rPr>
              <a:t>variable</a:t>
            </a:r>
            <a:r>
              <a:rPr lang="tr-TR" sz="1600" smtClean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 smtClean="0">
                <a:solidFill>
                  <a:srgbClr val="448C27"/>
                </a:solidFill>
                <a:latin typeface="Consolas" panose="020B0609020204030204" pitchFamily="49" charset="0"/>
              </a:rPr>
              <a:t>value</a:t>
            </a:r>
            <a:endParaRPr lang="tr-TR" sz="160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5957548" y="2204297"/>
            <a:ext cx="55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</a:rPr>
              <a:t>B</a:t>
            </a:r>
            <a:r>
              <a:rPr lang="tr-TR" b="1" smtClean="0">
                <a:solidFill>
                  <a:prstClr val="black"/>
                </a:solidFill>
              </a:rPr>
              <a:t>asic assignment. Can be scalar, compound (lists, dicts) </a:t>
            </a:r>
            <a:endParaRPr lang="tr-TR" b="1" smtClean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293" y="2711752"/>
            <a:ext cx="298992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tr-TR" sz="160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 smtClean="0">
                <a:solidFill>
                  <a:srgbClr val="448C27"/>
                </a:solidFill>
                <a:latin typeface="Consolas" panose="020B0609020204030204" pitchFamily="49" charset="0"/>
              </a:rPr>
              <a:t>${name_of_the_variable}</a:t>
            </a:r>
            <a:r>
              <a:rPr lang="tr-TR" sz="160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5957549" y="2711752"/>
            <a:ext cx="48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>
                <a:solidFill>
                  <a:prstClr val="black"/>
                </a:solidFill>
              </a:rPr>
              <a:t>G</a:t>
            </a:r>
            <a:r>
              <a:rPr lang="tr-TR" b="1" smtClean="0">
                <a:solidFill>
                  <a:prstClr val="black"/>
                </a:solidFill>
              </a:rPr>
              <a:t>et the value of a variable</a:t>
            </a:r>
            <a:endParaRPr lang="tr-TR" b="1" smtClean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8293" y="3529442"/>
            <a:ext cx="512269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# source: configs/components/pism/pism.yaml</a:t>
            </a:r>
            <a:endParaRPr lang="tr-T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600" smtClean="0">
                <a:solidFill>
                  <a:srgbClr val="4B69C6"/>
                </a:solidFill>
                <a:latin typeface="Consolas" panose="020B0609020204030204" pitchFamily="49" charset="0"/>
              </a:rPr>
              <a:t>setup_dir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${model_dir}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4B69C6"/>
                </a:solidFill>
                <a:latin typeface="Consolas" panose="020B0609020204030204" pitchFamily="49" charset="0"/>
              </a:rPr>
              <a:t>bin_dir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${setup_dir}/bin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479" y="3164839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Example:</a:t>
            </a:r>
            <a:endParaRPr lang="tr-TR" b="1"/>
          </a:p>
        </p:txBody>
      </p:sp>
      <p:sp>
        <p:nvSpPr>
          <p:cNvPr id="28" name="Rectangle 27"/>
          <p:cNvSpPr/>
          <p:nvPr/>
        </p:nvSpPr>
        <p:spPr>
          <a:xfrm>
            <a:off x="528292" y="4771479"/>
            <a:ext cx="298992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${&lt;section&gt;.&lt;variable&gt;}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8292" y="6144973"/>
            <a:ext cx="582387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configs/setups/foci/foci.yaml</a:t>
            </a:r>
            <a:endParaRPr lang="tr-T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4B69C6"/>
                </a:solidFill>
                <a:latin typeface="Consolas" panose="020B0609020204030204" pitchFamily="49" charset="0"/>
              </a:rPr>
              <a:t>resolution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${echam.resolution}_${nemo.resolution}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8292" y="5259193"/>
            <a:ext cx="441905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${&lt;file_label&gt;.&lt;section&gt;.&lt;variable</a:t>
            </a:r>
            <a:r>
              <a:rPr lang="tr-TR" sz="1600" smtClean="0">
                <a:solidFill>
                  <a:srgbClr val="448C27"/>
                </a:solidFill>
                <a:latin typeface="Consolas" panose="020B0609020204030204" pitchFamily="49" charset="0"/>
              </a:rPr>
              <a:t>&gt;}</a:t>
            </a:r>
            <a:r>
              <a:rPr lang="tr-TR" sz="160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5957549" y="4920639"/>
            <a:ext cx="17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Nested variables</a:t>
            </a:r>
            <a:endParaRPr lang="tr-TR" b="1" smtClean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2479" y="5775641"/>
            <a:ext cx="105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Example:</a:t>
            </a:r>
            <a:endParaRPr lang="tr-TR" b="1"/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450567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82240" y="1346158"/>
            <a:ext cx="829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mtClean="0">
                <a:hlinkClick r:id="rId2"/>
              </a:rPr>
              <a:t>https://esm-tools.readthedocs.io/en/latest/yaml.html#math-and-calendar-operations</a:t>
            </a:r>
            <a:r>
              <a:rPr lang="tr-TR" smtClean="0"/>
              <a:t> </a:t>
            </a:r>
            <a:endParaRPr lang="tr-TR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9" y="1287538"/>
            <a:ext cx="540000" cy="5400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0" y="1835069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3</a:t>
            </a:r>
            <a:endParaRPr lang="tr-TR" sz="1000"/>
          </a:p>
        </p:txBody>
      </p:sp>
      <p:sp>
        <p:nvSpPr>
          <p:cNvPr id="16" name="Rectangle 15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</a:t>
            </a:r>
            <a:r>
              <a:rPr lang="tr-TR" sz="4800" b="1"/>
              <a:t>Extended YAML </a:t>
            </a:r>
            <a:r>
              <a:rPr lang="tr-TR" sz="4800" b="1" smtClean="0"/>
              <a:t>Syntax:</a:t>
            </a:r>
            <a:endParaRPr lang="tr-TR" sz="4800" b="1">
              <a:solidFill>
                <a:prstClr val="white"/>
              </a:solidFill>
            </a:endParaRPr>
          </a:p>
          <a:p>
            <a:pPr lvl="1"/>
            <a:r>
              <a:rPr lang="tr-TR" sz="2400" b="1" smtClean="0">
                <a:solidFill>
                  <a:prstClr val="white"/>
                </a:solidFill>
              </a:rPr>
              <a:t>          - Maths and Calendar Operations</a:t>
            </a:r>
            <a:endParaRPr lang="tr-TR" sz="4800" b="1"/>
          </a:p>
        </p:txBody>
      </p:sp>
      <p:sp>
        <p:nvSpPr>
          <p:cNvPr id="18" name="Oval 1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6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9200" y="3430115"/>
            <a:ext cx="938163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>
                <a:solidFill>
                  <a:srgbClr val="4B69C6"/>
                </a:solidFill>
                <a:latin typeface="Consolas" panose="020B0609020204030204" pitchFamily="49" charset="0"/>
              </a:rPr>
              <a:t>variable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$(( ${variable_1} </a:t>
            </a:r>
            <a:r>
              <a:rPr lang="tr-TR" sz="1600">
                <a:solidFill>
                  <a:schemeClr val="accent2"/>
                </a:solidFill>
                <a:latin typeface="Consolas" panose="020B0609020204030204" pitchFamily="49" charset="0"/>
              </a:rPr>
              <a:t>operator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 ${variable_2} </a:t>
            </a:r>
            <a:r>
              <a:rPr lang="tr-TR" sz="1600">
                <a:solidFill>
                  <a:schemeClr val="accent2"/>
                </a:solidFill>
                <a:latin typeface="Consolas" panose="020B0609020204030204" pitchFamily="49" charset="0"/>
              </a:rPr>
              <a:t>operator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 ... ${variable_n} </a:t>
            </a:r>
            <a:r>
              <a:rPr lang="tr-TR" sz="1600" smtClean="0">
                <a:solidFill>
                  <a:srgbClr val="448C27"/>
                </a:solidFill>
                <a:latin typeface="Consolas" panose="020B0609020204030204" pitchFamily="49" charset="0"/>
              </a:rPr>
              <a:t>))</a:t>
            </a:r>
            <a:r>
              <a:rPr lang="tr-TR" sz="1600" smtClean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9200" y="4194589"/>
            <a:ext cx="568365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</a:t>
            </a:r>
            <a:r>
              <a:rPr lang="en-US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configs/components/fesom/fesom-2.1.yaml</a:t>
            </a:r>
            <a:endParaRPr lang="en-US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4B69C6"/>
                </a:solidFill>
                <a:latin typeface="Consolas" panose="020B0609020204030204" pitchFamily="49" charset="0"/>
              </a:rPr>
              <a:t>time_step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9C5D27"/>
                </a:solidFill>
                <a:latin typeface="Consolas" panose="020B0609020204030204" pitchFamily="49" charset="0"/>
              </a:rPr>
              <a:t>1800</a:t>
            </a:r>
            <a:endParaRPr lang="en-US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4B69C6"/>
                </a:solidFill>
                <a:latin typeface="Consolas" panose="020B0609020204030204" pitchFamily="49" charset="0"/>
              </a:rPr>
              <a:t>steps_per_day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448C27"/>
                </a:solidFill>
                <a:latin typeface="Consolas" panose="020B0609020204030204" pitchFamily="49" charset="0"/>
              </a:rPr>
              <a:t>$(( 86400 / ${time_step} ))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200" y="5236962"/>
            <a:ext cx="908520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configs/setups/focioifs/focioifs.new.yaml</a:t>
            </a:r>
            <a:endParaRPr lang="tr-T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600">
                <a:solidFill>
                  <a:srgbClr val="4B69C6"/>
                </a:solidFill>
                <a:latin typeface="Consolas" panose="020B0609020204030204" pitchFamily="49" charset="0"/>
              </a:rPr>
              <a:t>coupling_freq_in_steps</a:t>
            </a:r>
            <a:r>
              <a:rPr lang="tr-TR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600">
                <a:solidFill>
                  <a:srgbClr val="448C27"/>
                </a:solidFill>
                <a:latin typeface="Consolas" panose="020B0609020204030204" pitchFamily="49" charset="0"/>
              </a:rPr>
              <a:t>$((${oasis3mct.coupling_time_step} / ${nemo.time_step}))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9200" y="6033113"/>
            <a:ext cx="676234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rgbClr val="AAAAAA"/>
                </a:solidFill>
                <a:latin typeface="Consolas" panose="020B0609020204030204" pitchFamily="49" charset="0"/>
              </a:rPr>
              <a:t># Is it a branchoff experiment?</a:t>
            </a:r>
            <a:endParaRPr lang="en-US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4B69C6"/>
                </a:solidFill>
                <a:latin typeface="Consolas" panose="020B0609020204030204" pitchFamily="49" charset="0"/>
              </a:rPr>
              <a:t>branchoff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600">
                <a:solidFill>
                  <a:srgbClr val="448C27"/>
                </a:solidFill>
                <a:latin typeface="Consolas" panose="020B0609020204030204" pitchFamily="49" charset="0"/>
              </a:rPr>
              <a:t>$(( ${lresume} and ${general.run_number}==1 ))</a:t>
            </a:r>
            <a:r>
              <a:rPr lang="en-US" sz="16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en-US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444775" y="3065916"/>
            <a:ext cx="610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Using variables and operators together to form a statement:</a:t>
            </a:r>
            <a:endParaRPr lang="tr-TR" b="1" smtClean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2479" y="3836049"/>
            <a:ext cx="1150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Examples:</a:t>
            </a:r>
            <a:endParaRPr lang="tr-TR" b="1"/>
          </a:p>
        </p:txBody>
      </p:sp>
      <p:sp>
        <p:nvSpPr>
          <p:cNvPr id="3" name="Rectangle 2"/>
          <p:cNvSpPr/>
          <p:nvPr/>
        </p:nvSpPr>
        <p:spPr>
          <a:xfrm>
            <a:off x="529200" y="1854819"/>
            <a:ext cx="8011685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6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configs/setups/oifsamip/oifsamip.yaml</a:t>
            </a:r>
            <a:endParaRPr lang="en-US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600" b="0" smtClean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namelist_dir</a:t>
            </a:r>
            <a:r>
              <a:rPr lang="tr-TR" sz="1600" b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sz="1600" b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smtClean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${general.esm_namelist_dir}/oifs/${version}/awicm3/v3.0</a:t>
            </a:r>
            <a:endParaRPr lang="tr-TR" sz="1600" b="0" smtClean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tr-TR" sz="1600" b="0" smtClean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execution_command</a:t>
            </a:r>
            <a:r>
              <a:rPr lang="tr-TR" sz="1600" b="0" smtClean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sz="1600" b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smtClean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${executable} -v ecmwf -e ${oifs.input_expid}</a:t>
            </a:r>
            <a:endParaRPr lang="tr-TR" sz="16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444775" y="1461845"/>
            <a:ext cx="87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String concatenation: </a:t>
            </a:r>
            <a:r>
              <a:rPr lang="tr-TR" smtClean="0">
                <a:solidFill>
                  <a:prstClr val="black"/>
                </a:solidFill>
              </a:rPr>
              <a:t>Eg. forming variable strings such as directory names and commands</a:t>
            </a:r>
            <a:endParaRPr lang="tr-TR" smtClean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2910336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</a:t>
            </a:r>
            <a:r>
              <a:rPr lang="tr-TR" sz="1000" smtClean="0"/>
              <a:t> </a:t>
            </a:r>
            <a:r>
              <a:rPr lang="tr-TR" sz="1000" smtClean="0"/>
              <a:t>/ </a:t>
            </a:r>
            <a:r>
              <a:rPr lang="tr-TR" sz="1000"/>
              <a:t>3</a:t>
            </a:r>
            <a:endParaRPr lang="tr-TR" sz="1000"/>
          </a:p>
        </p:txBody>
      </p:sp>
      <p:sp>
        <p:nvSpPr>
          <p:cNvPr id="16" name="Rectangle 15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smtClean="0"/>
              <a:t>      ESM-Tools </a:t>
            </a:r>
            <a:r>
              <a:rPr lang="tr-TR" sz="4800" b="1"/>
              <a:t>Extended YAML </a:t>
            </a:r>
            <a:r>
              <a:rPr lang="tr-TR" sz="4800" b="1" smtClean="0"/>
              <a:t>Syntax:</a:t>
            </a:r>
            <a:endParaRPr lang="tr-TR" sz="4800" b="1">
              <a:solidFill>
                <a:prstClr val="white"/>
              </a:solidFill>
            </a:endParaRPr>
          </a:p>
          <a:p>
            <a:pPr lvl="1"/>
            <a:r>
              <a:rPr lang="tr-TR" sz="2400" b="1" smtClean="0">
                <a:solidFill>
                  <a:prstClr val="white"/>
                </a:solidFill>
              </a:rPr>
              <a:t>          - Maths and Calendar Operations</a:t>
            </a:r>
            <a:endParaRPr lang="tr-TR" sz="4800" b="1"/>
          </a:p>
        </p:txBody>
      </p:sp>
      <p:sp>
        <p:nvSpPr>
          <p:cNvPr id="18" name="Oval 17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 smtClean="0">
                <a:solidFill>
                  <a:srgbClr val="00ACE6"/>
                </a:solidFill>
              </a:rPr>
              <a:t>6</a:t>
            </a:r>
            <a:endParaRPr lang="tr-TR" sz="3600" b="1">
              <a:solidFill>
                <a:srgbClr val="00ACE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775" y="2055127"/>
            <a:ext cx="92611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yearnew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$(( ${initial_date!syear} - 1 ))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tr-TR" sz="14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4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configs/setups/foci/foci.yaml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pseudo_start_date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$((${start_date} - ${time_step}seconds))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tr-TR" sz="14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4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configs/components/echam/echam.yaml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year_before_date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$(( ${start_date} - "1years" ))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tr-TR" sz="14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4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configs/components/echam/echam.yaml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namelist_changes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namelist.echam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runctl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400">
                <a:solidFill>
                  <a:srgbClr val="4B69C6"/>
                </a:solidFill>
                <a:latin typeface="Consolas" panose="020B0609020204030204" pitchFamily="49" charset="0"/>
              </a:rPr>
              <a:t>dt_start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          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${pseudo_start_date!year}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          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${pseudo_start_date!month}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          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${pseudo_start_date!day}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tr-TR" sz="1400" i="1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tr-TR" sz="1400" i="1" smtClean="0">
                <a:solidFill>
                  <a:srgbClr val="AAAAAA"/>
                </a:solidFill>
                <a:latin typeface="Consolas" panose="020B0609020204030204" pitchFamily="49" charset="0"/>
              </a:rPr>
              <a:t>source: configs/components/echam/echam.yaml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 smtClean="0">
                <a:solidFill>
                  <a:srgbClr val="4B69C6"/>
                </a:solidFill>
                <a:latin typeface="Consolas" panose="020B0609020204030204" pitchFamily="49" charset="0"/>
              </a:rPr>
              <a:t>outdata_sources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tr-TR" sz="14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[[streams--&gt;STREAM]]</a:t>
            </a:r>
            <a:r>
              <a:rPr lang="tr-TR" sz="140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tr-TR" sz="14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tr-TR" sz="1400">
                <a:solidFill>
                  <a:srgbClr val="448C27"/>
                </a:solidFill>
                <a:latin typeface="Consolas" panose="020B0609020204030204" pitchFamily="49" charset="0"/>
              </a:rPr>
              <a:t>${general.expid}_${start_date!syear}*.${start_date!sday}_STREAM</a:t>
            </a:r>
            <a:endParaRPr lang="tr-TR" sz="14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444775" y="1461845"/>
            <a:ext cx="764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smtClean="0">
                <a:solidFill>
                  <a:prstClr val="black"/>
                </a:solidFill>
              </a:rPr>
              <a:t>ESM-Tools can also perform calendar arithmetic:</a:t>
            </a:r>
            <a:endParaRPr lang="tr-TR" b="1" smtClean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9558512" y="2018807"/>
            <a:ext cx="234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smtClean="0">
                <a:solidFill>
                  <a:prstClr val="black"/>
                </a:solidFill>
              </a:rPr>
              <a:t>Accessing parts of a date</a:t>
            </a:r>
            <a:endParaRPr lang="tr-TR" sz="1600" b="1" smtClean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9558512" y="2581311"/>
            <a:ext cx="2349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smtClean="0">
                <a:solidFill>
                  <a:prstClr val="black"/>
                </a:solidFill>
              </a:rPr>
              <a:t>Accessing parts of a date</a:t>
            </a:r>
            <a:endParaRPr lang="tr-TR" sz="1600" b="1" smtClean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8468149" y="5671465"/>
            <a:ext cx="3439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smtClean="0">
                <a:solidFill>
                  <a:prstClr val="black"/>
                </a:solidFill>
              </a:rPr>
              <a:t>Combination of dates and globbing (*)</a:t>
            </a:r>
            <a:endParaRPr lang="tr-TR" sz="1600" b="1" smtClean="0">
              <a:solidFill>
                <a:prstClr val="black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6AC39F-60F3-024D-851F-8A08C3437913}"/>
              </a:ext>
            </a:extLst>
          </p:cNvPr>
          <p:cNvSpPr txBox="1"/>
          <p:nvPr/>
        </p:nvSpPr>
        <p:spPr>
          <a:xfrm>
            <a:off x="8832715" y="3840230"/>
            <a:ext cx="3074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b="1" smtClean="0">
                <a:solidFill>
                  <a:prstClr val="black"/>
                </a:solidFill>
              </a:rPr>
              <a:t>Calendar operations are essential for setting information into model namelists</a:t>
            </a:r>
            <a:endParaRPr lang="tr-TR" sz="1600" b="1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280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Deniz Ural</cp:lastModifiedBy>
  <cp:revision>20</cp:revision>
  <dcterms:created xsi:type="dcterms:W3CDTF">2022-04-19T14:24:13Z</dcterms:created>
  <dcterms:modified xsi:type="dcterms:W3CDTF">2022-04-19T15:27:02Z</dcterms:modified>
</cp:coreProperties>
</file>