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BC002"/>
    <a:srgbClr val="F8CBAD"/>
    <a:srgbClr val="31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88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90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22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41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08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583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196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45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14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A6E-A9F3-40C8-A047-16E35C64F658}" type="datetimeFigureOut">
              <a:rPr lang="tr-TR" smtClean="0"/>
              <a:t>19.04.2022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A312E-BA31-46B1-B4DD-38141A4BF6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50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Feature time variables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66353"/>
            <a:ext cx="1006997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ED7D31"/>
                </a:solidFill>
              </a:rPr>
              <a:t>Feature variables </a:t>
            </a:r>
            <a:r>
              <a:rPr lang="en-GB" sz="2400" dirty="0"/>
              <a:t>that control the whole experiment or the run length, or that can be used to retrieve time information for use in the configuration files</a:t>
            </a:r>
          </a:p>
          <a:p>
            <a:endParaRPr lang="en-GB" sz="2400" dirty="0"/>
          </a:p>
          <a:p>
            <a:r>
              <a:rPr lang="en-GB" sz="2400" dirty="0"/>
              <a:t>Full experiment length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initial_date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final_date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Run/leg length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nday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nmonth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nyear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r>
              <a:rPr lang="en-GB" sz="2400" dirty="0"/>
              <a:t>Note: each model controls their timing in a different</a:t>
            </a:r>
            <a:br>
              <a:rPr lang="en-GB" sz="2400" dirty="0"/>
            </a:br>
            <a:r>
              <a:rPr lang="en-GB" sz="2400" dirty="0"/>
              <a:t>way, for FESOM for example with the restart variables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9" name="Isosceles Triangle 6">
            <a:extLst>
              <a:ext uri="{FF2B5EF4-FFF2-40B4-BE49-F238E27FC236}">
                <a16:creationId xmlns:a16="http://schemas.microsoft.com/office/drawing/2014/main" id="{C8A477D7-37D5-C571-F295-169D7D1718A1}"/>
              </a:ext>
            </a:extLst>
          </p:cNvPr>
          <p:cNvSpPr/>
          <p:nvPr/>
        </p:nvSpPr>
        <p:spPr>
          <a:xfrm rot="5400000">
            <a:off x="348693" y="279985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id="{9658ACC7-ED86-2019-853F-3B121838169A}"/>
              </a:ext>
            </a:extLst>
          </p:cNvPr>
          <p:cNvSpPr/>
          <p:nvPr/>
        </p:nvSpPr>
        <p:spPr>
          <a:xfrm rot="5400000">
            <a:off x="348693" y="4293958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70A3594-2797-D4B1-5336-CF7A9F1A4BEE}"/>
              </a:ext>
            </a:extLst>
          </p:cNvPr>
          <p:cNvSpPr/>
          <p:nvPr/>
        </p:nvSpPr>
        <p:spPr>
          <a:xfrm>
            <a:off x="2694562" y="4720197"/>
            <a:ext cx="136187" cy="100194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424EC-262E-67CE-7444-4460B63E2B07}"/>
              </a:ext>
            </a:extLst>
          </p:cNvPr>
          <p:cNvSpPr/>
          <p:nvPr/>
        </p:nvSpPr>
        <p:spPr>
          <a:xfrm>
            <a:off x="2940594" y="4898005"/>
            <a:ext cx="4040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Frequency of restarts. By default set to 0.</a:t>
            </a:r>
            <a:br>
              <a:rPr lang="en-GB" dirty="0"/>
            </a:br>
            <a:r>
              <a:rPr lang="en-GB" dirty="0"/>
              <a:t>At least one needs to be defined.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F805A2-0570-3CCC-B315-1D9420AB92D8}"/>
              </a:ext>
            </a:extLst>
          </p:cNvPr>
          <p:cNvSpPr/>
          <p:nvPr/>
        </p:nvSpPr>
        <p:spPr>
          <a:xfrm>
            <a:off x="7930588" y="2505961"/>
            <a:ext cx="4261412" cy="43396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/>
              <a:t>fesom_runscript.yaml</a:t>
            </a:r>
            <a:endParaRPr lang="en-GB" sz="1600" b="1" dirty="0">
              <a:solidFill>
                <a:srgbClr val="0E6E35"/>
              </a:solidFill>
            </a:endParaRPr>
          </a:p>
          <a:p>
            <a:r>
              <a:rPr lang="en-GB" sz="1400" dirty="0">
                <a:solidFill>
                  <a:srgbClr val="0E6E35"/>
                </a:solidFill>
                <a:latin typeface="Courier" pitchFamily="2" charset="0"/>
              </a:rPr>
              <a:t>general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account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your_account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setup_name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fesom</a:t>
            </a:r>
            <a:endParaRPr lang="en-GB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compute_time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C100C4"/>
                </a:solidFill>
                <a:latin typeface="Courier" pitchFamily="2" charset="0"/>
              </a:rPr>
              <a:t>"00:20:00”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initial_date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'2001-01-01’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final_dat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e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'2001-03-01’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base_dir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your_basedir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nyear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nmonth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nday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use_venv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False</a:t>
            </a:r>
          </a:p>
          <a:p>
            <a:r>
              <a:rPr lang="en-GB" sz="1400" dirty="0" err="1">
                <a:solidFill>
                  <a:srgbClr val="0E6E35"/>
                </a:solidFill>
                <a:latin typeface="Courier" pitchFamily="2" charset="0"/>
              </a:rPr>
              <a:t>fesom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version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2.1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model_dir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&lt;</a:t>
            </a:r>
            <a:r>
              <a:rPr lang="en-GB" sz="1400" dirty="0" err="1">
                <a:solidFill>
                  <a:srgbClr val="000000"/>
                </a:solidFill>
                <a:latin typeface="Courier" pitchFamily="2" charset="0"/>
              </a:rPr>
              <a:t>your_model_dir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&gt;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lresume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0</a:t>
            </a:r>
          </a:p>
          <a:p>
            <a:r>
              <a:rPr lang="en-GB" sz="1400" b="1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restart_rate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b="1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400" b="1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restart_first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b="1" dirty="0">
                <a:solidFill>
                  <a:srgbClr val="000000"/>
                </a:solidFill>
                <a:latin typeface="Courier" pitchFamily="2" charset="0"/>
              </a:rPr>
              <a:t>1</a:t>
            </a:r>
          </a:p>
          <a:p>
            <a:r>
              <a:rPr lang="en-GB" sz="1400" b="1" dirty="0">
                <a:solidFill>
                  <a:srgbClr val="0F7001"/>
                </a:solidFill>
                <a:latin typeface="Courier" pitchFamily="2" charset="0"/>
              </a:rPr>
              <a:t>        </a:t>
            </a:r>
            <a:r>
              <a:rPr lang="en-GB" sz="1400" b="1" dirty="0" err="1">
                <a:solidFill>
                  <a:srgbClr val="0F7001"/>
                </a:solidFill>
                <a:latin typeface="Courier" pitchFamily="2" charset="0"/>
              </a:rPr>
              <a:t>restart_unit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b="1" dirty="0">
                <a:solidFill>
                  <a:srgbClr val="000000"/>
                </a:solidFill>
                <a:latin typeface="Courier" pitchFamily="2" charset="0"/>
              </a:rPr>
              <a:t>'m’</a:t>
            </a:r>
          </a:p>
        </p:txBody>
      </p: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CB0E112C-DC32-DFF0-B6B0-D43384CBA674}"/>
              </a:ext>
            </a:extLst>
          </p:cNvPr>
          <p:cNvSpPr/>
          <p:nvPr/>
        </p:nvSpPr>
        <p:spPr>
          <a:xfrm rot="5400000">
            <a:off x="348693" y="6118505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0C389-6AAA-029B-119A-1B6576AFF750}"/>
              </a:ext>
            </a:extLst>
          </p:cNvPr>
          <p:cNvSpPr/>
          <p:nvPr/>
        </p:nvSpPr>
        <p:spPr>
          <a:xfrm>
            <a:off x="380266" y="4180980"/>
            <a:ext cx="6932579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/>
              <a:t>fesom-2.1.yaml</a:t>
            </a:r>
            <a:endParaRPr lang="en-GB" sz="1400" b="1" dirty="0">
              <a:solidFill>
                <a:srgbClr val="0E6E35"/>
              </a:solidFill>
            </a:endParaRPr>
          </a:p>
          <a:p>
            <a:r>
              <a:rPr lang="en-GB" sz="1400" dirty="0" err="1">
                <a:solidFill>
                  <a:srgbClr val="0E6E35"/>
                </a:solidFill>
                <a:latin typeface="Courier" pitchFamily="2" charset="0"/>
              </a:rPr>
              <a:t>namelist_changes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400" dirty="0">
                <a:solidFill>
                  <a:srgbClr val="0E6E35"/>
                </a:solidFill>
                <a:latin typeface="Courier" pitchFamily="2" charset="0"/>
              </a:rPr>
              <a:t>        </a:t>
            </a:r>
            <a:r>
              <a:rPr lang="en-GB" sz="1400" dirty="0" err="1">
                <a:solidFill>
                  <a:srgbClr val="0E6E35"/>
                </a:solidFill>
                <a:latin typeface="Courier" pitchFamily="2" charset="0"/>
              </a:rPr>
              <a:t>namelist.config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</a:t>
            </a:r>
          </a:p>
          <a:p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                </a:t>
            </a:r>
            <a:r>
              <a:rPr lang="en-GB" sz="1400" dirty="0">
                <a:solidFill>
                  <a:srgbClr val="21FFFF"/>
                </a:solidFill>
                <a:latin typeface="Courier" pitchFamily="2" charset="0"/>
              </a:rPr>
              <a:t>...</a:t>
            </a:r>
          </a:p>
          <a:p>
            <a:r>
              <a:rPr lang="en-GB" sz="1400" dirty="0">
                <a:solidFill>
                  <a:srgbClr val="0E6E35"/>
                </a:solidFill>
                <a:latin typeface="Courier" pitchFamily="2" charset="0"/>
              </a:rPr>
              <a:t>                </a:t>
            </a:r>
            <a:r>
              <a:rPr lang="en-GB" sz="1400" dirty="0" err="1">
                <a:solidFill>
                  <a:srgbClr val="0E6E35"/>
                </a:solidFill>
                <a:latin typeface="Courier" pitchFamily="2" charset="0"/>
              </a:rPr>
              <a:t>restart_log</a:t>
            </a:r>
            <a:r>
              <a:rPr lang="en-GB" sz="1400" dirty="0">
                <a:solidFill>
                  <a:srgbClr val="000000"/>
                </a:solidFill>
                <a:latin typeface="Courier" pitchFamily="2" charset="0"/>
              </a:rPr>
              <a:t>: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restart_length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GB" sz="1400" dirty="0" err="1">
                <a:solidFill>
                  <a:srgbClr val="C100C4"/>
                </a:solidFill>
                <a:latin typeface="Courier" pitchFamily="2" charset="0"/>
              </a:rPr>
              <a:t>restart_rate</a:t>
            </a:r>
            <a:r>
              <a:rPr lang="en-GB" sz="1400" dirty="0">
                <a:solidFill>
                  <a:srgbClr val="C100C4"/>
                </a:solidFill>
                <a:latin typeface="Courier" pitchFamily="2" charset="0"/>
              </a:rPr>
              <a:t>}”</a:t>
            </a:r>
          </a:p>
          <a:p>
            <a:r>
              <a:rPr lang="en-GB" sz="1400" dirty="0">
                <a:solidFill>
                  <a:srgbClr val="0F7001"/>
                </a:solidFill>
                <a:latin typeface="Courier" pitchFamily="2" charset="0"/>
              </a:rPr>
              <a:t>                        </a:t>
            </a:r>
            <a:r>
              <a:rPr lang="en-GB" sz="1400" dirty="0" err="1">
                <a:solidFill>
                  <a:srgbClr val="0F7001"/>
                </a:solidFill>
                <a:latin typeface="Courier" pitchFamily="2" charset="0"/>
              </a:rPr>
              <a:t>restart_length_unit</a:t>
            </a:r>
            <a:r>
              <a:rPr lang="en-GB" sz="1400" b="1" dirty="0">
                <a:solidFill>
                  <a:srgbClr val="921A20"/>
                </a:solidFill>
                <a:latin typeface="Courier-Bold" pitchFamily="2" charset="0"/>
              </a:rPr>
              <a:t>: </a:t>
            </a:r>
            <a:r>
              <a:rPr lang="en-GB" sz="1400" dirty="0">
                <a:solidFill>
                  <a:srgbClr val="C100C4"/>
                </a:solidFill>
                <a:latin typeface="Courier" pitchFamily="2" charset="0"/>
              </a:rPr>
              <a:t>"${</a:t>
            </a:r>
            <a:r>
              <a:rPr lang="en-GB" sz="1400" dirty="0" err="1">
                <a:solidFill>
                  <a:srgbClr val="C100C4"/>
                </a:solidFill>
                <a:latin typeface="Courier" pitchFamily="2" charset="0"/>
              </a:rPr>
              <a:t>restart_unit</a:t>
            </a:r>
            <a:r>
              <a:rPr lang="en-GB" sz="1400" dirty="0">
                <a:solidFill>
                  <a:srgbClr val="C100C4"/>
                </a:solidFill>
                <a:latin typeface="Courier" pitchFamily="2" charset="0"/>
              </a:rPr>
              <a:t>}"</a:t>
            </a:r>
            <a:endParaRPr lang="en-GB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98BBAC-E374-1013-1B74-3908FE2D86BE}"/>
              </a:ext>
            </a:extLst>
          </p:cNvPr>
          <p:cNvCxnSpPr>
            <a:cxnSpLocks/>
          </p:cNvCxnSpPr>
          <p:nvPr/>
        </p:nvCxnSpPr>
        <p:spPr>
          <a:xfrm flipH="1" flipV="1">
            <a:off x="7312845" y="5812196"/>
            <a:ext cx="1429544" cy="5036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"/>
            <a:ext cx="12192000" cy="1296364"/>
          </a:xfrm>
          <a:prstGeom prst="rect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800" b="1" dirty="0"/>
              <a:t>Feature time variables</a:t>
            </a:r>
          </a:p>
        </p:txBody>
      </p:sp>
      <p:sp>
        <p:nvSpPr>
          <p:cNvPr id="7" name="Isosceles Triangle 6"/>
          <p:cNvSpPr/>
          <p:nvPr/>
        </p:nvSpPr>
        <p:spPr>
          <a:xfrm rot="5400000">
            <a:off x="348693" y="1701779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061012" y="1666353"/>
            <a:ext cx="100699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Variables to retrieve information for the configuration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start_date</a:t>
            </a:r>
            <a:r>
              <a:rPr lang="en-GB" sz="2400" dirty="0"/>
              <a:t> – start date of this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end_date</a:t>
            </a:r>
            <a:r>
              <a:rPr lang="en-GB" sz="2400" dirty="0"/>
              <a:t> – end date of this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next_date</a:t>
            </a:r>
            <a:r>
              <a:rPr lang="en-GB" sz="2400" dirty="0"/>
              <a:t> – next run initial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parent_date</a:t>
            </a:r>
            <a:r>
              <a:rPr lang="en-GB" sz="2400" dirty="0"/>
              <a:t> – ending date of the previous run</a:t>
            </a:r>
          </a:p>
          <a:p>
            <a:endParaRPr lang="en-GB" sz="2400" dirty="0"/>
          </a:p>
          <a:p>
            <a:r>
              <a:rPr lang="en-GB" sz="2400" b="1" dirty="0"/>
              <a:t>Use case</a:t>
            </a:r>
          </a:p>
          <a:p>
            <a:endParaRPr lang="en-GB" sz="2400" dirty="0">
              <a:solidFill>
                <a:schemeClr val="accent2"/>
              </a:solidFill>
            </a:endParaRPr>
          </a:p>
          <a:p>
            <a:r>
              <a:rPr lang="en-GB" sz="2400" dirty="0"/>
              <a:t>Most of the models produce time-stamped output. In order to be able to handle this output files (copy/move) the name needs to be constructed in the </a:t>
            </a:r>
            <a:r>
              <a:rPr lang="en-GB" sz="2400" dirty="0">
                <a:solidFill>
                  <a:schemeClr val="accent2"/>
                </a:solidFill>
              </a:rPr>
              <a:t>configuration files </a:t>
            </a:r>
            <a:r>
              <a:rPr lang="en-GB" sz="2400" dirty="0"/>
              <a:t>using the information from the ESM-Tools calendar. This variables allow for such operations. Same goes for input files and restarts whose names need to be correctly time-stamped to be taken by the models.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8E768783-1EBB-B648-A25C-F80524782FBA}"/>
              </a:ext>
            </a:extLst>
          </p:cNvPr>
          <p:cNvSpPr/>
          <p:nvPr/>
        </p:nvSpPr>
        <p:spPr>
          <a:xfrm rot="5400000">
            <a:off x="348693" y="3919317"/>
            <a:ext cx="457812" cy="394666"/>
          </a:xfrm>
          <a:prstGeom prst="triangle">
            <a:avLst/>
          </a:prstGeom>
          <a:solidFill>
            <a:srgbClr val="00A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0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359</Words>
  <Application>Microsoft Macintosh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Courier-Bold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 for Earth-System Modellers    A modular infrastructure for stand-alone and coupled Earth System Modelling </dc:title>
  <dc:creator>Deniz Ural</dc:creator>
  <cp:lastModifiedBy>Miguel A</cp:lastModifiedBy>
  <cp:revision>15</cp:revision>
  <dcterms:created xsi:type="dcterms:W3CDTF">2022-04-13T12:18:39Z</dcterms:created>
  <dcterms:modified xsi:type="dcterms:W3CDTF">2022-04-19T16:54:10Z</dcterms:modified>
</cp:coreProperties>
</file>