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77C54-82B8-654A-9CA2-0A589C40138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31A3B-DCB4-9A4D-B12B-6C08A7E3D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0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Deniz: split to another powerpoint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94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 dirty="0">
                <a:solidFill>
                  <a:prstClr val="white"/>
                </a:solidFill>
              </a:rPr>
              <a:t>Machine </a:t>
            </a:r>
            <a:r>
              <a:rPr lang="tr-TR" sz="4800" b="1" dirty="0" err="1">
                <a:solidFill>
                  <a:prstClr val="white"/>
                </a:solidFill>
              </a:rPr>
              <a:t>files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and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environment_changes</a:t>
            </a:r>
            <a:endParaRPr lang="tr-TR" sz="4800" b="1" dirty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>
                <a:solidFill>
                  <a:srgbClr val="00ACE6"/>
                </a:solidFill>
              </a:rPr>
              <a:t>7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 / 6</a:t>
            </a:r>
          </a:p>
        </p:txBody>
      </p:sp>
    </p:spTree>
    <p:extLst>
      <p:ext uri="{BB962C8B-B14F-4D97-AF65-F5344CB8AC3E}">
        <p14:creationId xmlns:p14="http://schemas.microsoft.com/office/powerpoint/2010/main" val="231075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environment_changes</a:t>
            </a:r>
            <a:endParaRPr lang="en-GB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  <a:p>
            <a:endParaRPr lang="en-US" sz="2400" dirty="0"/>
          </a:p>
          <a:p>
            <a:endParaRPr lang="en-GB" sz="2400" dirty="0">
              <a:solidFill>
                <a:srgbClr val="ED7D31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15049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2F14A-CE06-4DDC-DCA2-C0DF5CCEDCEA}"/>
              </a:ext>
            </a:extLst>
          </p:cNvPr>
          <p:cNvSpPr/>
          <p:nvPr/>
        </p:nvSpPr>
        <p:spPr>
          <a:xfrm>
            <a:off x="2863822" y="1459218"/>
            <a:ext cx="8035823" cy="255454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Menlo-Regular" panose="020B0609030804020204" pitchFamily="49" charset="0"/>
              </a:rPr>
              <a:t>fesom-2.1.yaml</a:t>
            </a:r>
            <a:endParaRPr lang="en-GB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compiletime_environment_changes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add_export_vars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        taken2from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     fesom2_compile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choose_computer.name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    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juwels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            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add_module_actions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                                - 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"unload </a:t>
            </a:r>
            <a:r>
              <a:rPr lang="en-GB" sz="1600" dirty="0" err="1">
                <a:solidFill>
                  <a:srgbClr val="C100C4"/>
                </a:solidFill>
                <a:latin typeface="Courier" pitchFamily="2" charset="0"/>
              </a:rPr>
              <a:t>ParaStationMPI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”</a:t>
            </a:r>
          </a:p>
          <a:p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                                - 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"load </a:t>
            </a:r>
            <a:r>
              <a:rPr lang="en-GB" sz="1600" dirty="0" err="1">
                <a:solidFill>
                  <a:srgbClr val="C100C4"/>
                </a:solidFill>
                <a:latin typeface="Courier" pitchFamily="2" charset="0"/>
              </a:rPr>
              <a:t>ParaStationMPI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/5.4.4-1”</a:t>
            </a:r>
          </a:p>
          <a:p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                                - 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"load </a:t>
            </a:r>
            <a:r>
              <a:rPr lang="en-GB" sz="1600" dirty="0" err="1">
                <a:solidFill>
                  <a:srgbClr val="C100C4"/>
                </a:solidFill>
                <a:latin typeface="Courier" pitchFamily="2" charset="0"/>
              </a:rPr>
              <a:t>netCDF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-Fortran/4.4.5"</a:t>
            </a:r>
            <a:endParaRPr lang="en-GB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83B31-ACC5-4052-729D-818284D4215B}"/>
              </a:ext>
            </a:extLst>
          </p:cNvPr>
          <p:cNvSpPr/>
          <p:nvPr/>
        </p:nvSpPr>
        <p:spPr>
          <a:xfrm>
            <a:off x="3833733" y="4305434"/>
            <a:ext cx="6096000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1600" b="1" dirty="0">
                <a:latin typeface="Menlo-Regular" panose="020B0609030804020204" pitchFamily="49" charset="0"/>
              </a:rPr>
              <a:t>comp-fesom-2.1.yaml in </a:t>
            </a:r>
            <a:r>
              <a:rPr lang="en-GB" sz="1600" b="1" dirty="0" err="1">
                <a:latin typeface="Menlo-Regular" panose="020B0609030804020204" pitchFamily="49" charset="0"/>
              </a:rPr>
              <a:t>Juwels</a:t>
            </a:r>
            <a:endParaRPr lang="en-GB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600" i="1" dirty="0">
                <a:solidFill>
                  <a:srgbClr val="535353"/>
                </a:solidFill>
                <a:latin typeface="Courier-Oblique" pitchFamily="2" charset="0"/>
              </a:rPr>
              <a:t>#&lt;module actions defined in </a:t>
            </a:r>
            <a:r>
              <a:rPr lang="en-GB" sz="1600" i="1" dirty="0" err="1">
                <a:solidFill>
                  <a:srgbClr val="535353"/>
                </a:solidFill>
                <a:latin typeface="Courier-Oblique" pitchFamily="2" charset="0"/>
              </a:rPr>
              <a:t>juwels.yaml</a:t>
            </a:r>
            <a:r>
              <a:rPr lang="en-GB" sz="1600" i="1" dirty="0">
                <a:solidFill>
                  <a:srgbClr val="535353"/>
                </a:solidFill>
                <a:latin typeface="Courier-Oblique" pitchFamily="2" charset="0"/>
              </a:rPr>
              <a:t>&gt;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module unload </a:t>
            </a:r>
            <a:r>
              <a:rPr lang="en-GB" sz="1600" b="1" dirty="0" err="1">
                <a:solidFill>
                  <a:srgbClr val="000000"/>
                </a:solidFill>
                <a:latin typeface="Courier" pitchFamily="2" charset="0"/>
              </a:rPr>
              <a:t>ParaStationMPI</a:t>
            </a:r>
            <a:endParaRPr lang="en-GB" sz="1600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module load </a:t>
            </a:r>
            <a:r>
              <a:rPr lang="en-GB" sz="1600" b="1" dirty="0" err="1">
                <a:solidFill>
                  <a:srgbClr val="000000"/>
                </a:solidFill>
                <a:latin typeface="Courier" pitchFamily="2" charset="0"/>
              </a:rPr>
              <a:t>ParaStationMPI</a:t>
            </a:r>
            <a:r>
              <a:rPr lang="en-GB" sz="16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5.4.4-1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module load </a:t>
            </a:r>
            <a:r>
              <a:rPr lang="en-GB" sz="1600" b="1" dirty="0" err="1">
                <a:solidFill>
                  <a:srgbClr val="000000"/>
                </a:solidFill>
                <a:latin typeface="Courier" pitchFamily="2" charset="0"/>
              </a:rPr>
              <a:t>netCDF</a:t>
            </a:r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-Fortran</a:t>
            </a:r>
            <a:r>
              <a:rPr lang="en-GB" sz="16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4.4.5 </a:t>
            </a:r>
          </a:p>
          <a:p>
            <a:endParaRPr lang="en-GB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600" i="1" dirty="0">
                <a:solidFill>
                  <a:srgbClr val="535353"/>
                </a:solidFill>
                <a:latin typeface="Courier-Oblique" pitchFamily="2" charset="0"/>
              </a:rPr>
              <a:t>#&lt;exported variables as defined in the </a:t>
            </a:r>
            <a:r>
              <a:rPr lang="en-GB" sz="1600" i="1" dirty="0" err="1">
                <a:solidFill>
                  <a:srgbClr val="535353"/>
                </a:solidFill>
                <a:latin typeface="Courier-Oblique" pitchFamily="2" charset="0"/>
              </a:rPr>
              <a:t>juwels.yaml</a:t>
            </a:r>
            <a:r>
              <a:rPr lang="en-GB" sz="1600" i="1" dirty="0">
                <a:solidFill>
                  <a:srgbClr val="535353"/>
                </a:solidFill>
                <a:latin typeface="Courier-Oblique" pitchFamily="2" charset="0"/>
              </a:rPr>
              <a:t>&gt;</a:t>
            </a:r>
          </a:p>
          <a:p>
            <a:r>
              <a:rPr lang="en-GB" sz="1600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 dirty="0">
                <a:solidFill>
                  <a:srgbClr val="0E6801"/>
                </a:solidFill>
                <a:latin typeface="Courier" pitchFamily="2" charset="0"/>
              </a:rPr>
              <a:t>taken2from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600" dirty="0">
                <a:solidFill>
                  <a:srgbClr val="FB0007"/>
                </a:solidFill>
                <a:latin typeface="Courier" pitchFamily="2" charset="0"/>
              </a:rPr>
              <a:t>"fesom2_compile"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 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3026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environment_changes</a:t>
            </a:r>
            <a:endParaRPr lang="en-GB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296366"/>
            <a:ext cx="1006997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Coupled setups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ED7D31"/>
                </a:solidFill>
              </a:rPr>
              <a:t>compiletime_environment_changes</a:t>
            </a:r>
            <a:r>
              <a:rPr lang="en-GB" sz="2400" dirty="0">
                <a:solidFill>
                  <a:srgbClr val="ED7D31"/>
                </a:solidFill>
              </a:rPr>
              <a:t> </a:t>
            </a:r>
            <a:r>
              <a:rPr lang="en-GB" sz="2400" dirty="0"/>
              <a:t>allows for different compilation environments under the same coupled setup (i.e. in AWI-ESM-2, the </a:t>
            </a:r>
            <a:r>
              <a:rPr lang="en-GB" dirty="0" err="1">
                <a:latin typeface="Monaco" pitchFamily="2" charset="77"/>
              </a:rPr>
              <a:t>echam.yaml</a:t>
            </a:r>
            <a:r>
              <a:rPr lang="en-GB" dirty="0">
                <a:latin typeface="Monaco" pitchFamily="2" charset="77"/>
              </a:rPr>
              <a:t> </a:t>
            </a:r>
            <a:r>
              <a:rPr lang="en-GB" sz="2400" dirty="0"/>
              <a:t>and the </a:t>
            </a:r>
            <a:r>
              <a:rPr lang="en-GB" dirty="0">
                <a:latin typeface="Monaco" pitchFamily="2" charset="77"/>
              </a:rPr>
              <a:t>fesom-2.1.yaml </a:t>
            </a:r>
            <a:r>
              <a:rPr lang="en-GB" sz="2400" dirty="0"/>
              <a:t>both contain </a:t>
            </a:r>
            <a:r>
              <a:rPr lang="en-GB" sz="2400" dirty="0" err="1">
                <a:solidFill>
                  <a:srgbClr val="ED7D31"/>
                </a:solidFill>
              </a:rPr>
              <a:t>compiletime_environment_changes</a:t>
            </a:r>
            <a:r>
              <a:rPr lang="en-GB" sz="2400" dirty="0"/>
              <a:t>, resulting in different compilation environments during </a:t>
            </a:r>
            <a:r>
              <a:rPr lang="en-GB" dirty="0" err="1">
                <a:latin typeface="Monaco" pitchFamily="2" charset="77"/>
              </a:rPr>
              <a:t>esm_master</a:t>
            </a:r>
            <a:r>
              <a:rPr lang="en-GB" dirty="0">
                <a:latin typeface="Monaco" pitchFamily="2" charset="77"/>
              </a:rPr>
              <a:t> comp-awiesm-2.1</a:t>
            </a:r>
            <a:r>
              <a:rPr lang="en-GB" sz="24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runtime environment for online coupled setups is the result of combining: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The environment information of the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endParaRPr lang="en-GB" sz="2400" dirty="0">
              <a:solidFill>
                <a:srgbClr val="ED7D3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The environment information contained in the </a:t>
            </a:r>
            <a:r>
              <a:rPr lang="en-GB" sz="2400" dirty="0" err="1">
                <a:solidFill>
                  <a:srgbClr val="ED7D31"/>
                </a:solidFill>
              </a:rPr>
              <a:t>runtime_environment_changes</a:t>
            </a:r>
            <a:r>
              <a:rPr lang="en-GB" sz="2400" dirty="0">
                <a:solidFill>
                  <a:srgbClr val="ED7D31"/>
                </a:solidFill>
              </a:rPr>
              <a:t> </a:t>
            </a:r>
            <a:r>
              <a:rPr lang="en-GB" sz="2400" dirty="0"/>
              <a:t>in the </a:t>
            </a:r>
            <a:r>
              <a:rPr lang="en-GB" sz="2400" dirty="0">
                <a:solidFill>
                  <a:srgbClr val="ED7D31"/>
                </a:solidFill>
              </a:rPr>
              <a:t>component files </a:t>
            </a:r>
            <a:r>
              <a:rPr lang="en-GB" sz="2400" dirty="0"/>
              <a:t>(i.e. </a:t>
            </a:r>
            <a:r>
              <a:rPr lang="en-GB" dirty="0" err="1">
                <a:latin typeface="Monaco" pitchFamily="2" charset="77"/>
              </a:rPr>
              <a:t>echam.yaml</a:t>
            </a:r>
            <a:r>
              <a:rPr lang="en-GB" sz="1400" dirty="0">
                <a:latin typeface="Monaco" pitchFamily="2" charset="77"/>
              </a:rPr>
              <a:t>, </a:t>
            </a:r>
            <a:r>
              <a:rPr lang="en-GB" dirty="0">
                <a:latin typeface="Monaco" pitchFamily="2" charset="77"/>
              </a:rPr>
              <a:t>fesom-2.1.yaml</a:t>
            </a:r>
            <a:r>
              <a:rPr lang="en-GB" sz="2400" dirty="0"/>
              <a:t>, ...)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The environment information contained in the </a:t>
            </a:r>
            <a:r>
              <a:rPr lang="en-GB" sz="2400" dirty="0" err="1">
                <a:solidFill>
                  <a:srgbClr val="ED7D31"/>
                </a:solidFill>
              </a:rPr>
              <a:t>runtime_environment_changes</a:t>
            </a:r>
            <a:r>
              <a:rPr lang="en-GB" sz="2400" dirty="0"/>
              <a:t> in the </a:t>
            </a:r>
            <a:r>
              <a:rPr lang="en-GB" sz="2400" dirty="0">
                <a:solidFill>
                  <a:srgbClr val="ED7D31"/>
                </a:solidFill>
              </a:rPr>
              <a:t>setup file </a:t>
            </a:r>
            <a:r>
              <a:rPr lang="en-GB" sz="2400" dirty="0"/>
              <a:t>(</a:t>
            </a:r>
            <a:r>
              <a:rPr lang="en-GB" dirty="0" err="1">
                <a:latin typeface="Monaco" pitchFamily="2" charset="77"/>
              </a:rPr>
              <a:t>awiesm.yaml</a:t>
            </a:r>
            <a:r>
              <a:rPr lang="en-GB" sz="2400" dirty="0"/>
              <a:t>)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1380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504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environment_changes</a:t>
            </a:r>
            <a:endParaRPr lang="en-GB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759213"/>
            <a:ext cx="10069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Coupled setups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define a general </a:t>
            </a:r>
            <a:r>
              <a:rPr lang="en-US" sz="2400" dirty="0" err="1">
                <a:solidFill>
                  <a:srgbClr val="ED7D31"/>
                </a:solidFill>
              </a:rPr>
              <a:t>environment_changes</a:t>
            </a:r>
            <a:r>
              <a:rPr lang="en-US" sz="2400" dirty="0"/>
              <a:t> </a:t>
            </a:r>
            <a:r>
              <a:rPr lang="en-US" sz="2400" b="1" dirty="0"/>
              <a:t>for all the components of a setup</a:t>
            </a:r>
            <a:r>
              <a:rPr lang="en-US" sz="2400" dirty="0"/>
              <a:t>, include the </a:t>
            </a:r>
            <a:r>
              <a:rPr lang="en-US" sz="2400" dirty="0" err="1">
                <a:solidFill>
                  <a:srgbClr val="ED7D31"/>
                </a:solidFill>
              </a:rPr>
              <a:t>environment_changes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inside the </a:t>
            </a:r>
            <a:r>
              <a:rPr lang="en-US" sz="2400" dirty="0">
                <a:solidFill>
                  <a:srgbClr val="ED7D31"/>
                </a:solidFill>
              </a:rPr>
              <a:t>general</a:t>
            </a:r>
            <a:r>
              <a:rPr lang="en-US" sz="2400" dirty="0"/>
              <a:t> section of the </a:t>
            </a:r>
            <a:r>
              <a:rPr lang="en-US" sz="2400" dirty="0">
                <a:solidFill>
                  <a:srgbClr val="ED7D31"/>
                </a:solidFill>
              </a:rPr>
              <a:t>setup file</a:t>
            </a:r>
            <a:r>
              <a:rPr lang="en-US" sz="2400" dirty="0"/>
              <a:t>. </a:t>
            </a:r>
            <a:r>
              <a:rPr lang="en-US" sz="2400" b="1" dirty="0"/>
              <a:t>This will ignore all the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ED7D31"/>
                </a:solidFill>
              </a:rPr>
              <a:t>environment_changes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b="1" dirty="0"/>
              <a:t>defined by the standalone files</a:t>
            </a:r>
            <a:r>
              <a:rPr lang="en-US" sz="2400" dirty="0"/>
              <a:t>. It is still possible to add component-specific </a:t>
            </a:r>
            <a:r>
              <a:rPr lang="en-US" sz="2400" dirty="0" err="1">
                <a:solidFill>
                  <a:srgbClr val="ED7D31"/>
                </a:solidFill>
              </a:rPr>
              <a:t>environment_changes</a:t>
            </a:r>
            <a:r>
              <a:rPr lang="en-US" sz="2400" dirty="0"/>
              <a:t> </a:t>
            </a:r>
            <a:r>
              <a:rPr lang="en-US" sz="2400" b="1" dirty="0"/>
              <a:t>from the </a:t>
            </a:r>
            <a:r>
              <a:rPr lang="en-US" sz="2400" b="1" dirty="0">
                <a:solidFill>
                  <a:srgbClr val="ED7D31"/>
                </a:solidFill>
              </a:rPr>
              <a:t>component</a:t>
            </a:r>
            <a:r>
              <a:rPr lang="en-US" sz="2400" b="1" dirty="0"/>
              <a:t> section inside the setup file</a:t>
            </a:r>
            <a:r>
              <a:rPr lang="en-US" sz="2400" dirty="0"/>
              <a:t>.</a:t>
            </a:r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178715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25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ESM-Tools recognises in which machine is operating (using the </a:t>
            </a:r>
            <a:r>
              <a:rPr lang="en-GB" sz="2400" dirty="0" err="1">
                <a:solidFill>
                  <a:schemeClr val="accent2"/>
                </a:solidFill>
              </a:rPr>
              <a:t>all_machines.yaml</a:t>
            </a:r>
            <a:r>
              <a:rPr lang="en-GB" sz="2400" dirty="0"/>
              <a:t>) and loads the content of the &lt;</a:t>
            </a:r>
            <a:r>
              <a:rPr lang="en-GB" sz="2400" dirty="0">
                <a:solidFill>
                  <a:schemeClr val="accent2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(</a:t>
            </a:r>
            <a:r>
              <a:rPr lang="en-GB" sz="1600" dirty="0" err="1">
                <a:latin typeface="Monaco" pitchFamily="2" charset="77"/>
              </a:rPr>
              <a:t>esm_tools</a:t>
            </a:r>
            <a:r>
              <a:rPr lang="en-GB" sz="1600" dirty="0">
                <a:latin typeface="Monaco" pitchFamily="2" charset="77"/>
              </a:rPr>
              <a:t>/configs/machines/</a:t>
            </a:r>
            <a:r>
              <a:rPr lang="en-GB" sz="1600" dirty="0" err="1">
                <a:latin typeface="Monaco" pitchFamily="2" charset="77"/>
              </a:rPr>
              <a:t>mistral.yaml</a:t>
            </a:r>
            <a:r>
              <a:rPr lang="en-GB" sz="2400" dirty="0"/>
              <a:t>)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under the </a:t>
            </a:r>
            <a:r>
              <a:rPr lang="en-GB" sz="2400" dirty="0">
                <a:solidFill>
                  <a:schemeClr val="accent2"/>
                </a:solidFill>
              </a:rPr>
              <a:t>computer</a:t>
            </a:r>
            <a:r>
              <a:rPr lang="en-GB" sz="2400" dirty="0"/>
              <a:t> section of the </a:t>
            </a:r>
            <a:r>
              <a:rPr lang="en-GB" sz="2400" dirty="0">
                <a:solidFill>
                  <a:schemeClr val="accent2"/>
                </a:solidFill>
              </a:rPr>
              <a:t>config </a:t>
            </a:r>
            <a:r>
              <a:rPr lang="en-GB" sz="2400" dirty="0"/>
              <a:t>python object</a:t>
            </a:r>
          </a:p>
          <a:p>
            <a:endParaRPr lang="en-GB" sz="2400" dirty="0"/>
          </a:p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>
                <a:solidFill>
                  <a:srgbClr val="ED7D31"/>
                </a:solidFill>
              </a:rPr>
              <a:t>name</a:t>
            </a:r>
            <a:r>
              <a:rPr lang="en-GB" sz="2400" dirty="0"/>
              <a:t> – name given to the HPC</a:t>
            </a:r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40156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6509D7-3D5B-C6E8-A44F-D6E486DA4788}"/>
              </a:ext>
            </a:extLst>
          </p:cNvPr>
          <p:cNvSpPr/>
          <p:nvPr/>
        </p:nvSpPr>
        <p:spPr>
          <a:xfrm>
            <a:off x="5704159" y="3666389"/>
            <a:ext cx="6096000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1400" b="1" dirty="0">
                <a:solidFill>
                  <a:srgbClr val="ED7D31"/>
                </a:solidFill>
              </a:rPr>
              <a:t>config object</a:t>
            </a:r>
            <a:endParaRPr lang="en-GB" sz="1200" dirty="0">
              <a:solidFill>
                <a:srgbClr val="ED7D31"/>
              </a:solidFill>
              <a:latin typeface="Courier" pitchFamily="2" charset="0"/>
            </a:endParaRP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computer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name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mistral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additional_flags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"--men=0”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use_hyperthreading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False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accounting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True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partitions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     computer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      name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"compute”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cores_per_node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"24”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endParaRPr lang="en-GB" sz="1200" dirty="0"/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1F7FBECC-D66A-FDB7-01DD-AD3438F6FB83}"/>
              </a:ext>
            </a:extLst>
          </p:cNvPr>
          <p:cNvSpPr/>
          <p:nvPr/>
        </p:nvSpPr>
        <p:spPr>
          <a:xfrm>
            <a:off x="8092515" y="2813186"/>
            <a:ext cx="3811817" cy="704953"/>
          </a:xfrm>
          <a:prstGeom prst="wedgeEllipseCallout">
            <a:avLst>
              <a:gd name="adj1" fmla="val -44496"/>
              <a:gd name="adj2" fmla="val 560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Have a look at the </a:t>
            </a:r>
            <a:r>
              <a:rPr lang="en-GB" sz="1200" dirty="0" err="1">
                <a:solidFill>
                  <a:schemeClr val="tx1"/>
                </a:solidFill>
                <a:latin typeface="Monaco" pitchFamily="2" charset="77"/>
              </a:rPr>
              <a:t>esm_tools</a:t>
            </a:r>
            <a:r>
              <a:rPr lang="en-GB" sz="1200" dirty="0">
                <a:solidFill>
                  <a:schemeClr val="tx1"/>
                </a:solidFill>
                <a:latin typeface="Monaco" pitchFamily="2" charset="77"/>
              </a:rPr>
              <a:t>/configs/machines/</a:t>
            </a:r>
            <a:r>
              <a:rPr lang="en-GB" sz="1200" dirty="0" err="1">
                <a:solidFill>
                  <a:schemeClr val="tx1"/>
                </a:solidFill>
                <a:latin typeface="Monaco" pitchFamily="2" charset="77"/>
              </a:rPr>
              <a:t>mistral.yaml</a:t>
            </a:r>
            <a:endParaRPr lang="en-GB" dirty="0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D4698-2F5D-05E3-7062-08068325DB54}"/>
              </a:ext>
            </a:extLst>
          </p:cNvPr>
          <p:cNvSpPr/>
          <p:nvPr/>
        </p:nvSpPr>
        <p:spPr>
          <a:xfrm>
            <a:off x="6096000" y="4441860"/>
            <a:ext cx="2920678" cy="2028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C22C3-E649-282A-E613-6AB6B6F9B688}"/>
              </a:ext>
            </a:extLst>
          </p:cNvPr>
          <p:cNvSpPr txBox="1"/>
          <p:nvPr/>
        </p:nvSpPr>
        <p:spPr>
          <a:xfrm>
            <a:off x="8756600" y="4272583"/>
            <a:ext cx="3020409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This comes from the </a:t>
            </a:r>
            <a:r>
              <a:rPr lang="en-GB" sz="1600" b="1" dirty="0" err="1"/>
              <a:t>mistral.yaml</a:t>
            </a:r>
            <a:r>
              <a:rPr lang="en-GB" sz="1600" dirty="0"/>
              <a:t>, the </a:t>
            </a:r>
            <a:r>
              <a:rPr lang="en-GB" sz="1600" b="1" dirty="0"/>
              <a:t>computer section</a:t>
            </a:r>
            <a:r>
              <a:rPr lang="en-GB" sz="1600" dirty="0"/>
              <a:t>s in the </a:t>
            </a:r>
            <a:r>
              <a:rPr lang="en-GB" sz="1600" b="1" dirty="0"/>
              <a:t>configuration files</a:t>
            </a:r>
            <a:r>
              <a:rPr lang="en-GB" sz="1600" dirty="0"/>
              <a:t>/</a:t>
            </a:r>
            <a:r>
              <a:rPr lang="en-GB" sz="1600" b="1" dirty="0" err="1"/>
              <a:t>runscript</a:t>
            </a:r>
            <a:r>
              <a:rPr lang="en-GB" sz="1600" dirty="0"/>
              <a:t>, and the </a:t>
            </a:r>
            <a:r>
              <a:rPr lang="en-GB" sz="1600" b="1" dirty="0" err="1"/>
              <a:t>environment_changes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/>
              <a:t>SBATCH flags – list of featured variables that can be used from the </a:t>
            </a:r>
            <a:r>
              <a:rPr lang="en-GB" sz="2400" dirty="0">
                <a:solidFill>
                  <a:srgbClr val="ED7D31"/>
                </a:solidFill>
              </a:rPr>
              <a:t>computer</a:t>
            </a:r>
            <a:r>
              <a:rPr lang="en-GB" sz="2400" dirty="0"/>
              <a:t> section to set SBATCH flags (and their defaults):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ED7D31"/>
                </a:solidFill>
              </a:rPr>
              <a:t>exclusive_flag</a:t>
            </a:r>
            <a:r>
              <a:rPr lang="en-GB" sz="1400" dirty="0"/>
              <a:t>: ”--exclusive"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ED7D31"/>
                </a:solidFill>
              </a:rPr>
              <a:t>notification_flag</a:t>
            </a:r>
            <a:r>
              <a:rPr lang="en-GB" sz="1400" dirty="0"/>
              <a:t>: “--</a:t>
            </a:r>
            <a:r>
              <a:rPr lang="en-GB" sz="1400" dirty="0" err="1"/>
              <a:t>mail_type</a:t>
            </a:r>
            <a:r>
              <a:rPr lang="en-GB" sz="1400" dirty="0"/>
              <a:t>=&lt;type&gt; --</a:t>
            </a:r>
            <a:r>
              <a:rPr lang="en-GB" sz="1400" dirty="0" err="1"/>
              <a:t>mail_user</a:t>
            </a:r>
            <a:r>
              <a:rPr lang="en-GB" sz="1400" dirty="0"/>
              <a:t>=&lt;email&gt;”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single_proc_submit_flag</a:t>
            </a:r>
            <a:r>
              <a:rPr lang="en-US" sz="1400" dirty="0"/>
              <a:t>: "--</a:t>
            </a:r>
            <a:r>
              <a:rPr lang="en-US" sz="1400" dirty="0" err="1"/>
              <a:t>ntasks</a:t>
            </a:r>
            <a:r>
              <a:rPr lang="en-US" sz="1400" dirty="0"/>
              <a:t>-per-node=1”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ESM-Tools, based on </a:t>
            </a:r>
            <a:r>
              <a:rPr lang="en-US" sz="1400" dirty="0" err="1"/>
              <a:t>nproc</a:t>
            </a:r>
            <a:r>
              <a:rPr lang="en-US" sz="1400" dirty="0"/>
              <a:t>, </a:t>
            </a:r>
            <a:r>
              <a:rPr lang="en-US" sz="1400" dirty="0" err="1"/>
              <a:t>nproca</a:t>
            </a:r>
            <a:r>
              <a:rPr lang="en-US" sz="1400" dirty="0"/>
              <a:t>/</a:t>
            </a:r>
            <a:r>
              <a:rPr lang="en-US" sz="1400" dirty="0" err="1"/>
              <a:t>nprocb</a:t>
            </a:r>
            <a:r>
              <a:rPr lang="en-US" sz="1400" dirty="0"/>
              <a:t>, </a:t>
            </a:r>
            <a:r>
              <a:rPr lang="en-US" sz="1400" dirty="0" err="1"/>
              <a:t>omp_num_threads</a:t>
            </a:r>
            <a:r>
              <a:rPr lang="en-US" sz="1400" dirty="0"/>
              <a:t>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tasks_flag</a:t>
            </a:r>
            <a:r>
              <a:rPr lang="en-US" sz="1400" dirty="0"/>
              <a:t>: "--</a:t>
            </a:r>
            <a:r>
              <a:rPr lang="en-US" sz="1400" dirty="0" err="1"/>
              <a:t>ntasks</a:t>
            </a:r>
            <a:r>
              <a:rPr lang="en-US" sz="1400" dirty="0"/>
              <a:t>=@tasks@”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ESM-Tools, based on </a:t>
            </a:r>
            <a:r>
              <a:rPr lang="en-US" sz="1400" dirty="0" err="1"/>
              <a:t>nproc</a:t>
            </a:r>
            <a:r>
              <a:rPr lang="en-US" sz="1400" dirty="0"/>
              <a:t>, </a:t>
            </a:r>
            <a:r>
              <a:rPr lang="en-US" sz="1400" dirty="0" err="1"/>
              <a:t>nproca</a:t>
            </a:r>
            <a:r>
              <a:rPr lang="en-US" sz="1400" dirty="0"/>
              <a:t>/</a:t>
            </a:r>
            <a:r>
              <a:rPr lang="en-US" sz="1400" dirty="0" err="1"/>
              <a:t>nprocb</a:t>
            </a:r>
            <a:r>
              <a:rPr lang="en-US" sz="1400" dirty="0"/>
              <a:t>, </a:t>
            </a:r>
            <a:r>
              <a:rPr lang="en-US" sz="1400" dirty="0" err="1"/>
              <a:t>omp_num_threads</a:t>
            </a:r>
            <a:r>
              <a:rPr lang="en-US" sz="1400" dirty="0"/>
              <a:t>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partition_flag</a:t>
            </a:r>
            <a:r>
              <a:rPr lang="en-US" sz="1400" dirty="0"/>
              <a:t>: "--partition=@partition@” (</a:t>
            </a:r>
            <a:r>
              <a:rPr lang="en-US" sz="1400" b="1" dirty="0"/>
              <a:t>calculated automatical</a:t>
            </a:r>
            <a:r>
              <a:rPr lang="en-US" sz="1400" dirty="0"/>
              <a:t>ly by ESM-Tools with the info from </a:t>
            </a:r>
            <a:r>
              <a:rPr lang="en-US" sz="1400" dirty="0">
                <a:solidFill>
                  <a:srgbClr val="ED7D31"/>
                </a:solidFill>
              </a:rPr>
              <a:t>partitions</a:t>
            </a:r>
            <a:r>
              <a:rPr lang="en-US" sz="1400" dirty="0"/>
              <a:t> dictionary –next slide-)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nodes_flag</a:t>
            </a:r>
            <a:r>
              <a:rPr lang="en-US" sz="1400" dirty="0"/>
              <a:t>: "--nodes=@nodes@”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ESM-Tools, based on </a:t>
            </a:r>
            <a:r>
              <a:rPr lang="en-US" sz="1400" dirty="0" err="1"/>
              <a:t>nproc</a:t>
            </a:r>
            <a:r>
              <a:rPr lang="en-US" sz="1400" dirty="0"/>
              <a:t>, </a:t>
            </a:r>
            <a:r>
              <a:rPr lang="en-US" sz="1400" dirty="0" err="1"/>
              <a:t>nproca</a:t>
            </a:r>
            <a:r>
              <a:rPr lang="en-US" sz="1400" dirty="0"/>
              <a:t>/</a:t>
            </a:r>
            <a:r>
              <a:rPr lang="en-US" sz="1400" dirty="0" err="1"/>
              <a:t>nprocb</a:t>
            </a:r>
            <a:r>
              <a:rPr lang="en-US" sz="1400" dirty="0"/>
              <a:t>, </a:t>
            </a:r>
            <a:r>
              <a:rPr lang="en-US" sz="1400" dirty="0" err="1"/>
              <a:t>omp_num_threads</a:t>
            </a:r>
            <a:r>
              <a:rPr lang="en-US" sz="1400" dirty="0"/>
              <a:t>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time_flag</a:t>
            </a:r>
            <a:r>
              <a:rPr lang="en-US" sz="1400" dirty="0"/>
              <a:t>: "--time=${</a:t>
            </a:r>
            <a:r>
              <a:rPr lang="en-US" sz="1400" dirty="0" err="1"/>
              <a:t>compute_time</a:t>
            </a:r>
            <a:r>
              <a:rPr lang="en-US" sz="1400" dirty="0"/>
              <a:t>}”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 with the info from the </a:t>
            </a:r>
            <a:r>
              <a:rPr lang="en-US" sz="1400" dirty="0">
                <a:solidFill>
                  <a:srgbClr val="ED7D31"/>
                </a:solidFill>
              </a:rPr>
              <a:t>experiment time variables</a:t>
            </a:r>
            <a:r>
              <a:rPr lang="en-US" sz="1400" dirty="0"/>
              <a:t> -1</a:t>
            </a:r>
            <a:r>
              <a:rPr lang="en-US" sz="1400" baseline="30000" dirty="0"/>
              <a:t>st</a:t>
            </a:r>
            <a:r>
              <a:rPr lang="en-US" sz="1400" dirty="0"/>
              <a:t> day presentation-)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hyperthreading_flag</a:t>
            </a:r>
            <a:r>
              <a:rPr lang="en-US" sz="1400" dirty="0"/>
              <a:t>: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ED7D31"/>
                </a:solidFill>
              </a:rPr>
              <a:t>additional_flags</a:t>
            </a:r>
            <a:r>
              <a:rPr lang="en-US" sz="2000" dirty="0"/>
              <a:t>: "” (you can use this variable to add more SBATCH flags as a </a:t>
            </a:r>
            <a:r>
              <a:rPr lang="en-US" sz="2000" dirty="0">
                <a:solidFill>
                  <a:srgbClr val="ED7D31"/>
                </a:solidFill>
              </a:rPr>
              <a:t>list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7F0ADE-59A3-A2A1-690C-950722553BDC}"/>
              </a:ext>
            </a:extLst>
          </p:cNvPr>
          <p:cNvSpPr/>
          <p:nvPr/>
        </p:nvSpPr>
        <p:spPr>
          <a:xfrm>
            <a:off x="1925825" y="5778571"/>
            <a:ext cx="390066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Menlo-Regular" panose="020B0609030804020204" pitchFamily="49" charset="0"/>
              </a:rPr>
              <a:t>&lt;</a:t>
            </a:r>
            <a:r>
              <a:rPr lang="en-GB" sz="1400" b="1" dirty="0" err="1">
                <a:latin typeface="Menlo-Regular" panose="020B0609030804020204" pitchFamily="49" charset="0"/>
              </a:rPr>
              <a:t>your_runscript</a:t>
            </a:r>
            <a:r>
              <a:rPr lang="en-GB" sz="1400" b="1" dirty="0">
                <a:latin typeface="Menlo-Regular" panose="020B0609030804020204" pitchFamily="49" charset="0"/>
              </a:rPr>
              <a:t>&gt;.</a:t>
            </a:r>
            <a:r>
              <a:rPr lang="en-GB" sz="1400" b="1" dirty="0" err="1">
                <a:latin typeface="Menlo-Regular" panose="020B0609030804020204" pitchFamily="49" charset="0"/>
              </a:rPr>
              <a:t>yaml</a:t>
            </a:r>
            <a:endParaRPr lang="en-GB" sz="1400" dirty="0">
              <a:latin typeface="Menlo-Regular" panose="020B0609030804020204" pitchFamily="49" charset="0"/>
            </a:endParaRPr>
          </a:p>
          <a:p>
            <a:r>
              <a:rPr lang="en-GB" sz="1400" dirty="0">
                <a:solidFill>
                  <a:srgbClr val="3ABBC8"/>
                </a:solidFill>
                <a:latin typeface="Menlo-Regular" panose="020B0609030804020204" pitchFamily="49" charset="0"/>
              </a:rPr>
              <a:t>computer</a:t>
            </a:r>
            <a:r>
              <a:rPr lang="en-GB" sz="1400" dirty="0">
                <a:solidFill>
                  <a:srgbClr val="DE2ADD"/>
                </a:solidFill>
                <a:latin typeface="Menlo-Regular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F2F2F2"/>
                </a:solidFill>
                <a:latin typeface="Menlo-Regular" panose="020B0609030804020204" pitchFamily="49" charset="0"/>
              </a:rPr>
              <a:t>    </a:t>
            </a:r>
            <a:r>
              <a:rPr lang="en-GB" sz="1400" dirty="0" err="1">
                <a:solidFill>
                  <a:srgbClr val="3ABBC8"/>
                </a:solidFill>
                <a:latin typeface="Menlo-Regular" panose="020B0609030804020204" pitchFamily="49" charset="0"/>
              </a:rPr>
              <a:t>add_</a:t>
            </a:r>
            <a:r>
              <a:rPr lang="en-GB" sz="1400" b="1" dirty="0" err="1">
                <a:solidFill>
                  <a:srgbClr val="3ABBC8"/>
                </a:solidFill>
                <a:latin typeface="Menlo-Regular" panose="020B0609030804020204" pitchFamily="49" charset="0"/>
              </a:rPr>
              <a:t>additional_flags</a:t>
            </a:r>
            <a:r>
              <a:rPr lang="en-GB" sz="1400" dirty="0">
                <a:solidFill>
                  <a:srgbClr val="DE2ADD"/>
                </a:solidFill>
                <a:latin typeface="Menlo-Regular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F2F2F2"/>
                </a:solidFill>
                <a:latin typeface="Menlo-Regular" panose="020B0609030804020204" pitchFamily="49" charset="0"/>
              </a:rPr>
              <a:t>        </a:t>
            </a:r>
            <a:r>
              <a:rPr lang="en-GB" sz="1400" dirty="0">
                <a:solidFill>
                  <a:srgbClr val="D47326"/>
                </a:solidFill>
                <a:latin typeface="Menlo-Regular" panose="020B0609030804020204" pitchFamily="49" charset="0"/>
              </a:rPr>
              <a:t>- </a:t>
            </a:r>
            <a:r>
              <a:rPr lang="en-GB" sz="1400" dirty="0">
                <a:solidFill>
                  <a:srgbClr val="CD3625"/>
                </a:solidFill>
                <a:latin typeface="Menlo-Regular" panose="020B0609030804020204" pitchFamily="49" charset="0"/>
              </a:rPr>
              <a:t>"--reservation=</a:t>
            </a:r>
            <a:r>
              <a:rPr lang="en-GB" sz="1400" dirty="0" err="1">
                <a:solidFill>
                  <a:srgbClr val="CD3625"/>
                </a:solidFill>
                <a:latin typeface="Menlo-Regular" panose="020B0609030804020204" pitchFamily="49" charset="0"/>
              </a:rPr>
              <a:t>esmtools</a:t>
            </a:r>
            <a:r>
              <a:rPr lang="en-GB" sz="1400" dirty="0">
                <a:solidFill>
                  <a:srgbClr val="CD3625"/>
                </a:solidFill>
                <a:latin typeface="Menlo-Regular" panose="020B0609030804020204" pitchFamily="49" charset="0"/>
              </a:rPr>
              <a:t>"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9317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000" dirty="0">
                <a:solidFill>
                  <a:srgbClr val="ED7D31"/>
                </a:solidFill>
              </a:rPr>
              <a:t>accounting</a:t>
            </a:r>
            <a:r>
              <a:rPr lang="en-GB" sz="2000" dirty="0"/>
              <a:t> – if true, the user is required to define a </a:t>
            </a:r>
            <a:r>
              <a:rPr lang="en-GB" sz="2000" dirty="0" err="1">
                <a:solidFill>
                  <a:srgbClr val="ED7D31"/>
                </a:solidFill>
              </a:rPr>
              <a:t>general.account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/>
              <a:t>in the </a:t>
            </a:r>
            <a:r>
              <a:rPr lang="en-GB" sz="2000" dirty="0" err="1"/>
              <a:t>runscript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 err="1">
                <a:solidFill>
                  <a:srgbClr val="ED7D31"/>
                </a:solidFill>
              </a:rPr>
              <a:t>batch_system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/>
              <a:t>– defines with &lt;</a:t>
            </a:r>
            <a:r>
              <a:rPr lang="en-GB" sz="2000" dirty="0" err="1"/>
              <a:t>job_scheduler</a:t>
            </a:r>
            <a:r>
              <a:rPr lang="en-GB" sz="2000" dirty="0"/>
              <a:t>&gt;.</a:t>
            </a:r>
            <a:r>
              <a:rPr lang="en-GB" sz="2000" dirty="0" err="1"/>
              <a:t>py</a:t>
            </a:r>
            <a:r>
              <a:rPr lang="en-GB" sz="2000" dirty="0"/>
              <a:t> module ESM-Tools will be importing</a:t>
            </a:r>
          </a:p>
          <a:p>
            <a:endParaRPr lang="en-GB" sz="2000" dirty="0"/>
          </a:p>
          <a:p>
            <a:r>
              <a:rPr lang="en-GB" sz="2000" dirty="0" err="1">
                <a:solidFill>
                  <a:srgbClr val="ED7D31"/>
                </a:solidFill>
              </a:rPr>
              <a:t>sh_interpreter</a:t>
            </a:r>
            <a:r>
              <a:rPr lang="en-GB" sz="2000" dirty="0"/>
              <a:t> – defines the shebang of the </a:t>
            </a:r>
            <a:r>
              <a:rPr lang="en-GB" sz="2000" dirty="0">
                <a:solidFill>
                  <a:srgbClr val="ED7D31"/>
                </a:solidFill>
              </a:rPr>
              <a:t>comp-*.</a:t>
            </a:r>
            <a:r>
              <a:rPr lang="en-GB" sz="2000" dirty="0" err="1">
                <a:solidFill>
                  <a:srgbClr val="ED7D31"/>
                </a:solidFill>
              </a:rPr>
              <a:t>sh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/>
              <a:t>and the </a:t>
            </a:r>
            <a:r>
              <a:rPr lang="en-GB" sz="2000" dirty="0">
                <a:solidFill>
                  <a:srgbClr val="ED7D31"/>
                </a:solidFill>
              </a:rPr>
              <a:t>*.run</a:t>
            </a:r>
            <a:r>
              <a:rPr lang="en-GB" sz="2000" dirty="0"/>
              <a:t> files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ED7D31"/>
                </a:solidFill>
              </a:rPr>
              <a:t>partitions</a:t>
            </a:r>
            <a:r>
              <a:rPr lang="en-GB" sz="2000" dirty="0"/>
              <a:t> – </a:t>
            </a:r>
            <a:r>
              <a:rPr lang="en-GB" sz="2000" dirty="0">
                <a:solidFill>
                  <a:srgbClr val="ED7D31"/>
                </a:solidFill>
              </a:rPr>
              <a:t>dictionary</a:t>
            </a:r>
            <a:r>
              <a:rPr lang="en-GB" sz="2000" dirty="0"/>
              <a:t> that defines the partitions available, including the name and the number of cores per node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ED7D31"/>
                </a:solidFill>
              </a:rPr>
              <a:t>partition </a:t>
            </a:r>
            <a:r>
              <a:rPr lang="en-GB" sz="2000" dirty="0"/>
              <a:t>–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>
                <a:solidFill>
                  <a:schemeClr val="accent2"/>
                </a:solidFill>
              </a:rPr>
              <a:t>string</a:t>
            </a:r>
            <a:r>
              <a:rPr lang="en-GB" sz="2000" dirty="0"/>
              <a:t> use to select the </a:t>
            </a:r>
          </a:p>
          <a:p>
            <a:r>
              <a:rPr lang="en-GB" sz="2000" dirty="0"/>
              <a:t>	partition label to be used from </a:t>
            </a:r>
          </a:p>
          <a:p>
            <a:r>
              <a:rPr lang="en-GB" sz="2000" dirty="0"/>
              <a:t>	the</a:t>
            </a:r>
            <a:r>
              <a:rPr lang="en-GB" sz="2000" dirty="0">
                <a:solidFill>
                  <a:srgbClr val="ED7D31"/>
                </a:solidFill>
              </a:rPr>
              <a:t> partitions dictionary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2154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Isosceles Triangle 6">
            <a:extLst>
              <a:ext uri="{FF2B5EF4-FFF2-40B4-BE49-F238E27FC236}">
                <a16:creationId xmlns:a16="http://schemas.microsoft.com/office/drawing/2014/main" id="{4F5A986E-8B09-DDF8-012C-B0E4560706C4}"/>
              </a:ext>
            </a:extLst>
          </p:cNvPr>
          <p:cNvSpPr/>
          <p:nvPr/>
        </p:nvSpPr>
        <p:spPr>
          <a:xfrm rot="5400000">
            <a:off x="348693" y="281527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4FC73F6-F7B7-6C14-AFE1-0E45DFC7B469}"/>
              </a:ext>
            </a:extLst>
          </p:cNvPr>
          <p:cNvSpPr/>
          <p:nvPr/>
        </p:nvSpPr>
        <p:spPr>
          <a:xfrm rot="5400000">
            <a:off x="348693" y="342584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5F74D2E6-2D55-E901-0F5B-A41F4374857E}"/>
              </a:ext>
            </a:extLst>
          </p:cNvPr>
          <p:cNvSpPr/>
          <p:nvPr/>
        </p:nvSpPr>
        <p:spPr>
          <a:xfrm rot="5400000">
            <a:off x="348693" y="404284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7A7CE4-8618-8217-A973-B98EC9D9162B}"/>
              </a:ext>
            </a:extLst>
          </p:cNvPr>
          <p:cNvSpPr/>
          <p:nvPr/>
        </p:nvSpPr>
        <p:spPr>
          <a:xfrm>
            <a:off x="5795631" y="4645849"/>
            <a:ext cx="6126295" cy="14927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latin typeface="Menlo-Regular" panose="020B0609030804020204" pitchFamily="49" charset="0"/>
              </a:rPr>
              <a:t>&lt;machine&gt;.</a:t>
            </a:r>
            <a:r>
              <a:rPr lang="en-GB" sz="1200" b="1" dirty="0" err="1">
                <a:latin typeface="Menlo-Regular" panose="020B0609030804020204" pitchFamily="49" charset="0"/>
              </a:rPr>
              <a:t>yaml</a:t>
            </a:r>
            <a:endParaRPr lang="en-GB" sz="1200" dirty="0">
              <a:latin typeface="Menlo-Regular" panose="020B0609030804020204" pitchFamily="49" charset="0"/>
            </a:endParaRPr>
          </a:p>
          <a:p>
            <a:r>
              <a:rPr lang="en-GB" sz="1100" dirty="0">
                <a:solidFill>
                  <a:srgbClr val="0E6E35"/>
                </a:solidFill>
                <a:latin typeface="Courier" pitchFamily="2" charset="0"/>
              </a:rPr>
              <a:t>partitions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100" dirty="0">
                <a:solidFill>
                  <a:srgbClr val="0E6E35"/>
                </a:solidFill>
                <a:latin typeface="Courier" pitchFamily="2" charset="0"/>
              </a:rPr>
              <a:t>        &lt;label_for_partition-1&gt;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 name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actual_name_for_the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_--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partition_flag_in_sbatch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GB" sz="1100" dirty="0" err="1">
                <a:solidFill>
                  <a:srgbClr val="0F7001"/>
                </a:solidFill>
                <a:latin typeface="Courier" pitchFamily="2" charset="0"/>
              </a:rPr>
              <a:t>cores_per_node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n_cores_per_node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100" dirty="0">
                <a:solidFill>
                  <a:srgbClr val="0E6E35"/>
                </a:solidFill>
                <a:latin typeface="Courier" pitchFamily="2" charset="0"/>
              </a:rPr>
              <a:t>&lt;label_for_partition-2&gt;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:</a:t>
            </a:r>
            <a:endParaRPr lang="en-GB" sz="1100" b="1" dirty="0">
              <a:solidFill>
                <a:srgbClr val="921A20"/>
              </a:solidFill>
              <a:latin typeface="Courier-Bold" pitchFamily="2" charset="0"/>
            </a:endParaRPr>
          </a:p>
          <a:p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 </a:t>
            </a:r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name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actual_name_for_the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_--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partition_flag_in_sbatch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GB" sz="1100" dirty="0" err="1">
                <a:solidFill>
                  <a:srgbClr val="0F7001"/>
                </a:solidFill>
                <a:latin typeface="Courier" pitchFamily="2" charset="0"/>
              </a:rPr>
              <a:t>cores_per_node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n_cores_per_node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  <a:endParaRPr lang="en-GB" sz="1100" dirty="0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FB82775A-04E8-E59D-12BD-4AC15792E735}"/>
              </a:ext>
            </a:extLst>
          </p:cNvPr>
          <p:cNvSpPr/>
          <p:nvPr/>
        </p:nvSpPr>
        <p:spPr>
          <a:xfrm rot="5400000">
            <a:off x="348693" y="4982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3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 err="1">
                <a:solidFill>
                  <a:schemeClr val="accent2"/>
                </a:solidFill>
              </a:rPr>
              <a:t>module_actions</a:t>
            </a:r>
            <a:r>
              <a:rPr lang="en-GB" sz="2400" dirty="0"/>
              <a:t> – </a:t>
            </a:r>
            <a:r>
              <a:rPr lang="en-US" sz="2400" dirty="0"/>
              <a:t>a </a:t>
            </a:r>
            <a:r>
              <a:rPr lang="en-US" sz="2400" dirty="0">
                <a:solidFill>
                  <a:schemeClr val="accent2"/>
                </a:solidFill>
              </a:rPr>
              <a:t>list</a:t>
            </a:r>
            <a:r>
              <a:rPr lang="en-US" sz="2400" dirty="0"/>
              <a:t> of module actions to be included in the compilation and </a:t>
            </a:r>
            <a:r>
              <a:rPr lang="en-US" sz="2400" dirty="0">
                <a:solidFill>
                  <a:schemeClr val="accent2"/>
                </a:solidFill>
              </a:rPr>
              <a:t>*.run </a:t>
            </a:r>
            <a:r>
              <a:rPr lang="en-US" sz="2400" dirty="0"/>
              <a:t>files (i.e. </a:t>
            </a:r>
            <a:r>
              <a:rPr lang="en-US" dirty="0">
                <a:latin typeface="Monaco" pitchFamily="2" charset="77"/>
              </a:rPr>
              <a:t>module load </a:t>
            </a:r>
            <a:r>
              <a:rPr lang="en-US" dirty="0" err="1">
                <a:latin typeface="Monaco" pitchFamily="2" charset="77"/>
              </a:rPr>
              <a:t>netcdf</a:t>
            </a:r>
            <a:r>
              <a:rPr lang="en-US" sz="2400" dirty="0"/>
              <a:t>, </a:t>
            </a:r>
            <a:r>
              <a:rPr lang="en-US" dirty="0">
                <a:latin typeface="Monaco" pitchFamily="2" charset="77"/>
              </a:rPr>
              <a:t>module unload </a:t>
            </a:r>
            <a:r>
              <a:rPr lang="en-US" dirty="0" err="1">
                <a:latin typeface="Monaco" pitchFamily="2" charset="77"/>
              </a:rPr>
              <a:t>netcdf</a:t>
            </a:r>
            <a:r>
              <a:rPr lang="en-US" sz="2400" dirty="0"/>
              <a:t>, </a:t>
            </a:r>
            <a:r>
              <a:rPr lang="en-US" dirty="0">
                <a:latin typeface="Monaco" pitchFamily="2" charset="77"/>
              </a:rPr>
              <a:t>module purge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).</a:t>
            </a:r>
          </a:p>
          <a:p>
            <a:endParaRPr lang="en-US" sz="2400" b="1" dirty="0"/>
          </a:p>
          <a:p>
            <a:r>
              <a:rPr lang="en-US" sz="2400" b="1" dirty="0"/>
              <a:t>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Omit the “module” word from the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Although it has nothing to do with the modules, “source” commands are also accepted here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622243-A0C9-8286-25EC-64A4DF66378D}"/>
              </a:ext>
            </a:extLst>
          </p:cNvPr>
          <p:cNvSpPr/>
          <p:nvPr/>
        </p:nvSpPr>
        <p:spPr>
          <a:xfrm>
            <a:off x="1404393" y="5121328"/>
            <a:ext cx="3804214" cy="14773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Menlo-Regular" panose="020B0609030804020204" pitchFamily="49" charset="0"/>
              </a:rPr>
              <a:t>&lt;machine&gt;.</a:t>
            </a:r>
            <a:r>
              <a:rPr lang="en-GB" b="1" dirty="0" err="1">
                <a:latin typeface="Menlo-Regular" panose="020B0609030804020204" pitchFamily="49" charset="0"/>
              </a:rPr>
              <a:t>yaml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dirty="0" err="1">
                <a:solidFill>
                  <a:srgbClr val="0E6E35"/>
                </a:solidFill>
                <a:latin typeface="Courier" pitchFamily="2" charset="0"/>
              </a:rPr>
              <a:t>module_actions</a:t>
            </a:r>
            <a:r>
              <a:rPr lang="en-GB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   - 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"purge”</a:t>
            </a:r>
          </a:p>
          <a:p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- 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”source /FILE/PATH”</a:t>
            </a:r>
          </a:p>
          <a:p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   - 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"load </a:t>
            </a:r>
            <a:r>
              <a:rPr lang="en-GB" dirty="0" err="1">
                <a:solidFill>
                  <a:srgbClr val="C100C4"/>
                </a:solidFill>
                <a:latin typeface="Courier" pitchFamily="2" charset="0"/>
              </a:rPr>
              <a:t>netcdf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8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 err="1">
                <a:solidFill>
                  <a:schemeClr val="accent2"/>
                </a:solidFill>
              </a:rPr>
              <a:t>export_vars</a:t>
            </a:r>
            <a:r>
              <a:rPr lang="en-GB" sz="2400" dirty="0"/>
              <a:t> –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ED7D31"/>
                </a:solidFill>
              </a:rPr>
              <a:t>dictionary</a:t>
            </a:r>
            <a:r>
              <a:rPr lang="en-US" sz="2400" dirty="0"/>
              <a:t> containing all the variables (and their values) to be exported</a:t>
            </a:r>
          </a:p>
          <a:p>
            <a:endParaRPr lang="en-US" sz="2400" dirty="0"/>
          </a:p>
          <a:p>
            <a:r>
              <a:rPr lang="en-US" sz="2400" b="1" dirty="0"/>
              <a:t>Syntax</a:t>
            </a:r>
          </a:p>
          <a:p>
            <a:endParaRPr lang="en-US" sz="2400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22601-A938-8410-288B-FC9AE17AF363}"/>
              </a:ext>
            </a:extLst>
          </p:cNvPr>
          <p:cNvSpPr/>
          <p:nvPr/>
        </p:nvSpPr>
        <p:spPr>
          <a:xfrm>
            <a:off x="577599" y="3908894"/>
            <a:ext cx="5100577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Menlo-Regular" panose="020B0609030804020204" pitchFamily="49" charset="0"/>
              </a:rPr>
              <a:t>&lt;machine&gt;.</a:t>
            </a:r>
            <a:r>
              <a:rPr lang="en-GB" b="1" dirty="0" err="1">
                <a:latin typeface="Menlo-Regular" panose="020B0609030804020204" pitchFamily="49" charset="0"/>
              </a:rPr>
              <a:t>yaml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dirty="0" err="1">
                <a:solidFill>
                  <a:srgbClr val="0E6E35"/>
                </a:solidFill>
                <a:latin typeface="Courier" pitchFamily="2" charset="0"/>
              </a:rPr>
              <a:t>export_vars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dirty="0">
                <a:solidFill>
                  <a:srgbClr val="0F7001"/>
                </a:solidFill>
                <a:latin typeface="Courier" pitchFamily="2" charset="0"/>
              </a:rPr>
              <a:t>    A_VAR_TO_BE_EXPORTED</a:t>
            </a:r>
            <a:r>
              <a:rPr lang="en-GB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6D91F-DEB4-E55F-9F19-EC051676F4BD}"/>
              </a:ext>
            </a:extLst>
          </p:cNvPr>
          <p:cNvSpPr/>
          <p:nvPr/>
        </p:nvSpPr>
        <p:spPr>
          <a:xfrm>
            <a:off x="6757685" y="4047394"/>
            <a:ext cx="5285421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Menlo-Regular" panose="020B0609030804020204" pitchFamily="49" charset="0"/>
              </a:rPr>
              <a:t>comp-*.</a:t>
            </a:r>
            <a:r>
              <a:rPr lang="en-GB" b="1" dirty="0" err="1">
                <a:latin typeface="Menlo-Regular" panose="020B0609030804020204" pitchFamily="49" charset="0"/>
              </a:rPr>
              <a:t>sh</a:t>
            </a:r>
            <a:r>
              <a:rPr lang="en-GB" b="1" dirty="0">
                <a:latin typeface="Menlo-Regular" panose="020B0609030804020204" pitchFamily="49" charset="0"/>
              </a:rPr>
              <a:t> or *.run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14315B-F577-09A3-768B-34B71F6CED3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678176" y="4370559"/>
            <a:ext cx="1079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 err="1">
                <a:solidFill>
                  <a:schemeClr val="accent2"/>
                </a:solidFill>
              </a:rPr>
              <a:t>export_vars</a:t>
            </a:r>
            <a:r>
              <a:rPr lang="en-GB" sz="2400" dirty="0"/>
              <a:t> –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ED7D31"/>
                </a:solidFill>
              </a:rPr>
              <a:t>dictionary</a:t>
            </a:r>
            <a:r>
              <a:rPr lang="en-US" sz="2400" dirty="0"/>
              <a:t> containing all the variables (and their values) to be exported</a:t>
            </a:r>
          </a:p>
          <a:p>
            <a:endParaRPr lang="en-US" sz="2400" dirty="0"/>
          </a:p>
          <a:p>
            <a:r>
              <a:rPr lang="en-US" sz="2400" b="1" dirty="0"/>
              <a:t>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being a </a:t>
            </a:r>
            <a:r>
              <a:rPr lang="en-US" sz="2400" dirty="0">
                <a:solidFill>
                  <a:srgbClr val="ED7D31"/>
                </a:solidFill>
              </a:rPr>
              <a:t>dictionary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ED7D31"/>
                </a:solidFill>
              </a:rPr>
              <a:t>export_vars</a:t>
            </a:r>
            <a:r>
              <a:rPr lang="en-US" sz="2400" dirty="0"/>
              <a:t> is not allowed to have repeated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could be a problem when environments are required to redefine a variable at different points of the script or from different </a:t>
            </a:r>
            <a:r>
              <a:rPr lang="en-US" sz="2400" dirty="0" err="1"/>
              <a:t>yamls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overcome this limitation, repetitions of the same variable are allowed if the key is followed by an integer contained inside </a:t>
            </a:r>
            <a:r>
              <a:rPr lang="en-US" sz="2400" dirty="0">
                <a:solidFill>
                  <a:srgbClr val="ED7D31"/>
                </a:solidFill>
              </a:rPr>
              <a:t>[(int)]</a:t>
            </a:r>
            <a:r>
              <a:rPr lang="en-US" sz="2400" dirty="0"/>
              <a:t>:</a:t>
            </a: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6EC4A-3E97-8E3D-E5F6-9B4B9FE9985E}"/>
              </a:ext>
            </a:extLst>
          </p:cNvPr>
          <p:cNvSpPr/>
          <p:nvPr/>
        </p:nvSpPr>
        <p:spPr>
          <a:xfrm>
            <a:off x="235351" y="5841517"/>
            <a:ext cx="7253469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Menlo-Regular" panose="020B0609030804020204" pitchFamily="49" charset="0"/>
              </a:rPr>
              <a:t>&lt;machine&gt;.</a:t>
            </a:r>
            <a:r>
              <a:rPr lang="en-GB" sz="1400" b="1" dirty="0" err="1">
                <a:latin typeface="Menlo-Regular" panose="020B0609030804020204" pitchFamily="49" charset="0"/>
              </a:rPr>
              <a:t>yaml</a:t>
            </a:r>
            <a:endParaRPr lang="en-GB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400" dirty="0" err="1">
                <a:solidFill>
                  <a:srgbClr val="0E6E35"/>
                </a:solidFill>
                <a:latin typeface="Courier" pitchFamily="2" charset="0"/>
              </a:rPr>
              <a:t>export_vars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A_VAR_TO_BE_EXPORTED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A_VAR_TO_BE_EXPORTED</a:t>
            </a:r>
            <a:r>
              <a:rPr lang="en-GB" sz="1400" b="1" dirty="0">
                <a:solidFill>
                  <a:srgbClr val="0F7001"/>
                </a:solidFill>
                <a:latin typeface="Courier" pitchFamily="2" charset="0"/>
              </a:rPr>
              <a:t>[(1)]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$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A_VAR_TO_BE_EXPORTED:another_value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DFE108-4D2D-0CB6-D11F-0BF3D9A8B6F5}"/>
              </a:ext>
            </a:extLst>
          </p:cNvPr>
          <p:cNvSpPr/>
          <p:nvPr/>
        </p:nvSpPr>
        <p:spPr>
          <a:xfrm>
            <a:off x="5004120" y="5579907"/>
            <a:ext cx="6952528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Menlo-Regular" panose="020B0609030804020204" pitchFamily="49" charset="0"/>
              </a:rPr>
              <a:t>comp-*.</a:t>
            </a:r>
            <a:r>
              <a:rPr lang="en-GB" sz="1400" b="1" dirty="0" err="1">
                <a:latin typeface="Menlo-Regular" panose="020B0609030804020204" pitchFamily="49" charset="0"/>
              </a:rPr>
              <a:t>sh</a:t>
            </a:r>
            <a:r>
              <a:rPr lang="en-GB" sz="1400" b="1" dirty="0">
                <a:latin typeface="Menlo-Regular" panose="020B0609030804020204" pitchFamily="49" charset="0"/>
              </a:rPr>
              <a:t> or *.run</a:t>
            </a:r>
            <a:endParaRPr lang="en-GB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4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4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400" dirty="0">
                <a:solidFill>
                  <a:srgbClr val="0E6801"/>
                </a:solidFill>
                <a:latin typeface="Courier" pitchFamily="2" charset="0"/>
              </a:rPr>
              <a:t>$</a:t>
            </a:r>
            <a:r>
              <a:rPr lang="en-GB" sz="1400" dirty="0" err="1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:another_value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765A6-53B0-F53E-25F6-4EBABB7737A1}"/>
              </a:ext>
            </a:extLst>
          </p:cNvPr>
          <p:cNvSpPr txBox="1"/>
          <p:nvPr/>
        </p:nvSpPr>
        <p:spPr>
          <a:xfrm>
            <a:off x="8872348" y="6410904"/>
            <a:ext cx="200785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The index is removed!</a:t>
            </a:r>
            <a:endParaRPr lang="en-GB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AC965E-46F0-EEDD-BFAB-079857BFD6C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998106" y="6215605"/>
            <a:ext cx="874242" cy="364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94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environment_changes</a:t>
            </a:r>
            <a:endParaRPr lang="en-GB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Purpose</a:t>
            </a:r>
          </a:p>
          <a:p>
            <a:endParaRPr lang="en-GB" sz="2400" b="1" dirty="0"/>
          </a:p>
          <a:p>
            <a:r>
              <a:rPr lang="en-GB" sz="2400" dirty="0"/>
              <a:t>Modify the environment defined by the </a:t>
            </a:r>
            <a:r>
              <a:rPr lang="en-GB" sz="2400" dirty="0">
                <a:solidFill>
                  <a:srgbClr val="ED7D31"/>
                </a:solidFill>
              </a:rPr>
              <a:t>machine file </a:t>
            </a:r>
            <a:r>
              <a:rPr lang="en-GB" sz="2400" dirty="0"/>
              <a:t>in any </a:t>
            </a:r>
            <a:r>
              <a:rPr lang="en-GB" sz="2400" dirty="0">
                <a:solidFill>
                  <a:srgbClr val="ED7D31"/>
                </a:solidFill>
              </a:rPr>
              <a:t>section</a:t>
            </a:r>
            <a:r>
              <a:rPr lang="en-GB" sz="2400" dirty="0"/>
              <a:t> of other </a:t>
            </a:r>
            <a:r>
              <a:rPr lang="en-GB" sz="2400" dirty="0">
                <a:solidFill>
                  <a:srgbClr val="ED7D31"/>
                </a:solidFill>
              </a:rPr>
              <a:t>configuration files </a:t>
            </a:r>
            <a:r>
              <a:rPr lang="en-GB" sz="2400" dirty="0"/>
              <a:t>or in the </a:t>
            </a:r>
            <a:r>
              <a:rPr lang="en-GB" sz="2400" dirty="0" err="1">
                <a:solidFill>
                  <a:srgbClr val="ED7D31"/>
                </a:solidFill>
              </a:rPr>
              <a:t>runscript</a:t>
            </a:r>
            <a:r>
              <a:rPr lang="en-GB" sz="2400" dirty="0"/>
              <a:t>.</a:t>
            </a:r>
            <a:endParaRPr lang="en-GB" sz="2400" dirty="0">
              <a:solidFill>
                <a:srgbClr val="ED7D31"/>
              </a:solidFill>
            </a:endParaRPr>
          </a:p>
          <a:p>
            <a:endParaRPr lang="en-US" sz="2400" dirty="0"/>
          </a:p>
          <a:p>
            <a:r>
              <a:rPr lang="en-US" sz="2400" b="1" dirty="0"/>
              <a:t>Syntax</a:t>
            </a:r>
          </a:p>
          <a:p>
            <a:endParaRPr lang="en-US" sz="2400" dirty="0"/>
          </a:p>
          <a:p>
            <a:r>
              <a:rPr lang="en-US" sz="2400" dirty="0"/>
              <a:t>Define one of the following dictionaries in any </a:t>
            </a:r>
            <a:r>
              <a:rPr lang="en-US" sz="2400" dirty="0">
                <a:solidFill>
                  <a:srgbClr val="ED7D31"/>
                </a:solidFill>
              </a:rPr>
              <a:t>section</a:t>
            </a:r>
            <a:r>
              <a:rPr lang="en-US" sz="2400" dirty="0"/>
              <a:t> of any </a:t>
            </a:r>
            <a:r>
              <a:rPr lang="en-US" sz="2400" dirty="0" err="1"/>
              <a:t>yaml</a:t>
            </a:r>
            <a:r>
              <a:rPr lang="en-US" sz="2400" dirty="0"/>
              <a:t> file (except the </a:t>
            </a:r>
            <a:r>
              <a:rPr lang="en-US" sz="2400" dirty="0">
                <a:solidFill>
                  <a:srgbClr val="ED7D31"/>
                </a:solidFill>
              </a:rPr>
              <a:t>machine</a:t>
            </a:r>
            <a:r>
              <a:rPr lang="en-US" sz="2400" dirty="0"/>
              <a:t> </a:t>
            </a:r>
            <a:r>
              <a:rPr lang="en-US" sz="2400" dirty="0" err="1"/>
              <a:t>yamls</a:t>
            </a:r>
            <a:r>
              <a:rPr lang="en-US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ED7D31"/>
                </a:solidFill>
              </a:rPr>
              <a:t>environment_changes</a:t>
            </a:r>
            <a:r>
              <a:rPr lang="en-US" sz="2400" dirty="0"/>
              <a:t> (applied for both compilation and run 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ED7D31"/>
                </a:solidFill>
              </a:rPr>
              <a:t>compiletime_environment_changes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(only for compilation)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ED7D31"/>
                </a:solidFill>
              </a:rPr>
              <a:t>runtime_environment_changes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(only during run time)</a:t>
            </a:r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15049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0876820C-C0A9-7265-847D-AA42C0D4E9CA}"/>
              </a:ext>
            </a:extLst>
          </p:cNvPr>
          <p:cNvSpPr/>
          <p:nvPr/>
        </p:nvSpPr>
        <p:spPr>
          <a:xfrm rot="5400000">
            <a:off x="348693" y="337100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C5502-2FD6-321E-7D13-CD47482D6EA0}"/>
              </a:ext>
            </a:extLst>
          </p:cNvPr>
          <p:cNvSpPr txBox="1"/>
          <p:nvPr/>
        </p:nvSpPr>
        <p:spPr>
          <a:xfrm>
            <a:off x="8894925" y="5395928"/>
            <a:ext cx="3127741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Note</a:t>
            </a:r>
            <a:r>
              <a:rPr lang="en-GB" sz="1600" dirty="0"/>
              <a:t>: this whole syntax might change in the  coming year, to a more simple approach (i.e. </a:t>
            </a:r>
            <a:r>
              <a:rPr lang="en-GB" sz="1600" b="1" dirty="0"/>
              <a:t>computer</a:t>
            </a:r>
            <a:r>
              <a:rPr lang="en-GB" sz="1600" dirty="0"/>
              <a:t> section is used, instead of </a:t>
            </a:r>
            <a:r>
              <a:rPr lang="en-GB" sz="1600" b="1" dirty="0" err="1"/>
              <a:t>environment_changes</a:t>
            </a:r>
            <a:r>
              <a:rPr lang="en-GB" sz="1600" dirty="0"/>
              <a:t>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0360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environment_changes</a:t>
            </a:r>
            <a:endParaRPr lang="en-GB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Syntax</a:t>
            </a:r>
          </a:p>
          <a:p>
            <a:endParaRPr lang="en-US" sz="2400" dirty="0"/>
          </a:p>
          <a:p>
            <a:r>
              <a:rPr lang="en-GB" sz="2400" dirty="0"/>
              <a:t>The </a:t>
            </a:r>
            <a:r>
              <a:rPr lang="en-GB" sz="2400" dirty="0" err="1">
                <a:solidFill>
                  <a:srgbClr val="ED7D31"/>
                </a:solidFill>
              </a:rPr>
              <a:t>environment_changes</a:t>
            </a:r>
            <a:r>
              <a:rPr lang="en-GB" sz="2400" dirty="0"/>
              <a:t> dictionaries can contain: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ED7D31"/>
                </a:solidFill>
              </a:rPr>
              <a:t>add_module_actions</a:t>
            </a:r>
            <a:r>
              <a:rPr lang="en-GB" sz="2400" dirty="0"/>
              <a:t>: to expand the </a:t>
            </a:r>
            <a:r>
              <a:rPr lang="en-GB" sz="2400" dirty="0" err="1">
                <a:solidFill>
                  <a:srgbClr val="ED7D31"/>
                </a:solidFill>
              </a:rPr>
              <a:t>module_actions</a:t>
            </a:r>
            <a:r>
              <a:rPr lang="en-GB" sz="2400" dirty="0"/>
              <a:t> list in the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endParaRPr lang="en-GB" sz="2400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ED7D31"/>
                </a:solidFill>
              </a:rPr>
              <a:t>add_export_vars</a:t>
            </a:r>
            <a:r>
              <a:rPr lang="en-GB" sz="2400" dirty="0"/>
              <a:t>: to expand the </a:t>
            </a:r>
            <a:r>
              <a:rPr lang="en-GB" sz="2400" dirty="0" err="1">
                <a:solidFill>
                  <a:srgbClr val="ED7D31"/>
                </a:solidFill>
              </a:rPr>
              <a:t>export_vars</a:t>
            </a:r>
            <a:r>
              <a:rPr lang="en-GB" sz="2400" dirty="0">
                <a:solidFill>
                  <a:srgbClr val="ED7D31"/>
                </a:solidFill>
              </a:rPr>
              <a:t> </a:t>
            </a:r>
            <a:r>
              <a:rPr lang="en-GB" sz="2400" dirty="0"/>
              <a:t>dictionary in the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>
                <a:solidFill>
                  <a:srgbClr val="ED7D31"/>
                </a:solidFill>
              </a:rPr>
              <a:t> </a:t>
            </a:r>
            <a:r>
              <a:rPr lang="en-GB" sz="2400" dirty="0"/>
              <a:t>(redundant variables will be overwritten by the highest file in the hierarchy)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Any other variable or </a:t>
            </a:r>
            <a:r>
              <a:rPr lang="en-GB" sz="2400" dirty="0">
                <a:solidFill>
                  <a:schemeClr val="accent2"/>
                </a:solidFill>
              </a:rPr>
              <a:t>choose</a:t>
            </a:r>
            <a:r>
              <a:rPr lang="en-GB" sz="2400" dirty="0"/>
              <a:t> to be resolved at the environment stage (i.e. select a MPI configuration for an MPI </a:t>
            </a:r>
            <a:r>
              <a:rPr lang="en-GB" sz="2400" dirty="0">
                <a:solidFill>
                  <a:schemeClr val="accent2"/>
                </a:solidFill>
              </a:rPr>
              <a:t>choose</a:t>
            </a:r>
            <a:r>
              <a:rPr lang="en-GB" sz="2400" dirty="0"/>
              <a:t> inside the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ED7D31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15049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273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1466</Words>
  <Application>Microsoft Macintosh PowerPoint</Application>
  <PresentationFormat>Widescreen</PresentationFormat>
  <Paragraphs>211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Courier-Bold</vt:lpstr>
      <vt:lpstr>Courier-Oblique</vt:lpstr>
      <vt:lpstr>Menlo-Regular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31</cp:revision>
  <dcterms:created xsi:type="dcterms:W3CDTF">2022-04-13T12:18:39Z</dcterms:created>
  <dcterms:modified xsi:type="dcterms:W3CDTF">2022-04-20T08:37:08Z</dcterms:modified>
</cp:coreProperties>
</file>