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5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7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21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71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93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1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3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62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18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sm-tools.readthedocs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/>
              <a:t>Let’s Get Started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505219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Install ESM-Tools and verify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Troubleshooting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Installed programs, command-line options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Brief overview of the folders and files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 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36430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Let’s Get Started: Installation</a:t>
            </a:r>
            <a:endParaRPr lang="tr-TR" sz="4800" b="1"/>
          </a:p>
        </p:txBody>
      </p:sp>
      <p:sp>
        <p:nvSpPr>
          <p:cNvPr id="4" name="Oval 3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6105" y="1812573"/>
            <a:ext cx="47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https://</a:t>
            </a:r>
            <a:r>
              <a:rPr lang="tr-TR" b="1" smtClean="0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esm-tools.readthedocs.io</a:t>
            </a:r>
            <a:endParaRPr lang="tr-TR" b="1" smtClean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7" y="1630914"/>
            <a:ext cx="722641" cy="72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454" y="2917478"/>
            <a:ext cx="5520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/>
              <a:t>cd to your </a:t>
            </a:r>
            <a:r>
              <a:rPr lang="tr-TR" b="1" smtClean="0">
                <a:solidFill>
                  <a:srgbClr val="859900"/>
                </a:solidFill>
                <a:latin typeface="Consolas" panose="020B0609020204030204" pitchFamily="49" charset="0"/>
              </a:rPr>
              <a:t>${</a:t>
            </a:r>
            <a:r>
              <a:rPr lang="tr-TR" b="1" smtClean="0">
                <a:solidFill>
                  <a:srgbClr val="268BD2"/>
                </a:solidFill>
                <a:latin typeface="Consolas" panose="020B0609020204030204" pitchFamily="49" charset="0"/>
              </a:rPr>
              <a:t>HOME</a:t>
            </a:r>
            <a:r>
              <a:rPr lang="tr-TR" b="1" smtClean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tr-TR" b="1" smtClean="0">
                <a:solidFill>
                  <a:srgbClr val="859900"/>
                </a:solidFill>
              </a:rPr>
              <a:t> </a:t>
            </a:r>
            <a:r>
              <a:rPr lang="tr-TR" smtClean="0"/>
              <a:t>directory</a:t>
            </a:r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6169034" y="1698100"/>
            <a:ext cx="3568069" cy="58477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mkdir 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Software   </a:t>
            </a:r>
            <a:r>
              <a:rPr lang="tr-TR" sz="1600" i="1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tr-TR" sz="1600" i="1">
                <a:solidFill>
                  <a:srgbClr val="00B050"/>
                </a:solidFill>
                <a:latin typeface="Consolas" panose="020B0609020204030204" pitchFamily="49" charset="0"/>
              </a:rPr>
              <a:t>or Programs</a:t>
            </a:r>
            <a:endParaRPr lang="tr-TR" sz="160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Software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/ 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69034" y="2771467"/>
            <a:ext cx="6022966" cy="33855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git clone https://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github.com/esm-tools/esm_tools.git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870" y="5180813"/>
            <a:ext cx="4360938" cy="83099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module 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load git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module unload netcdf_c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module load python3/2021.01-gcc-9.1.0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870" y="4019693"/>
            <a:ext cx="4360938" cy="86177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PATH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=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${</a:t>
            </a:r>
            <a:r>
              <a:rPr lang="tr-T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PATH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/.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local/bin</a:t>
            </a:r>
          </a:p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LC_ALL=en_US.UTF-8</a:t>
            </a:r>
          </a:p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LANG=en_US.UTF-8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454" y="3510410"/>
            <a:ext cx="507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In your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bash_profile,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bashrc,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profile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0614" y="291747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❶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0614" y="353644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❷</a:t>
            </a:r>
            <a:endParaRPr lang="tr-TR"/>
          </a:p>
        </p:txBody>
      </p:sp>
      <p:cxnSp>
        <p:nvCxnSpPr>
          <p:cNvPr id="28" name="Straight Connector 27"/>
          <p:cNvCxnSpPr/>
          <p:nvPr/>
        </p:nvCxnSpPr>
        <p:spPr>
          <a:xfrm>
            <a:off x="5648960" y="1304587"/>
            <a:ext cx="0" cy="5553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6707" y="181526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❸</a:t>
            </a:r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5686707" y="278102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❹</a:t>
            </a:r>
            <a:endParaRPr lang="tr-TR"/>
          </a:p>
        </p:txBody>
      </p:sp>
      <p:sp>
        <p:nvSpPr>
          <p:cNvPr id="31" name="Rectangle 30"/>
          <p:cNvSpPr/>
          <p:nvPr/>
        </p:nvSpPr>
        <p:spPr>
          <a:xfrm>
            <a:off x="5686707" y="357127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❺</a:t>
            </a:r>
            <a:endParaRPr lang="tr-TR"/>
          </a:p>
        </p:txBody>
      </p:sp>
      <p:sp>
        <p:nvSpPr>
          <p:cNvPr id="33" name="Rectangle 32"/>
          <p:cNvSpPr/>
          <p:nvPr/>
        </p:nvSpPr>
        <p:spPr>
          <a:xfrm>
            <a:off x="6169034" y="3511065"/>
            <a:ext cx="1616849" cy="58477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esm_tools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./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install.sh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38259" y="3571275"/>
            <a:ext cx="248102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 smtClean="0"/>
              <a:t>This will install ESM-Tools and all of the dependencies </a:t>
            </a:r>
            <a:endParaRPr lang="tr-TR" sz="1600"/>
          </a:p>
        </p:txBody>
      </p:sp>
      <p:sp>
        <p:nvSpPr>
          <p:cNvPr id="35" name="Rectangle 34"/>
          <p:cNvSpPr/>
          <p:nvPr/>
        </p:nvSpPr>
        <p:spPr>
          <a:xfrm>
            <a:off x="5686707" y="449378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❻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6169034" y="4509170"/>
            <a:ext cx="2316660" cy="338554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esm_tools --version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38259" y="4491911"/>
            <a:ext cx="24810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/>
              <a:t>V</a:t>
            </a:r>
            <a:r>
              <a:rPr lang="tr-TR" sz="1600" smtClean="0"/>
              <a:t>erify the installation</a:t>
            </a:r>
            <a:endParaRPr lang="tr-TR" sz="16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7" y="1715302"/>
            <a:ext cx="383491" cy="543141"/>
          </a:xfrm>
          <a:prstGeom prst="rect">
            <a:avLst/>
          </a:prstGeom>
        </p:spPr>
      </p:pic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2 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42531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7324411" y="0"/>
            <a:ext cx="486767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5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16200000">
            <a:off x="2680285" y="1883877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7" rIns="803663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8" name="Freeform 7"/>
          <p:cNvSpPr/>
          <p:nvPr/>
        </p:nvSpPr>
        <p:spPr>
          <a:xfrm rot="18000000">
            <a:off x="3422272" y="2098075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6" rIns="803663" bIns="-3156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0" name="Freeform 9"/>
          <p:cNvSpPr/>
          <p:nvPr/>
        </p:nvSpPr>
        <p:spPr>
          <a:xfrm rot="19800000">
            <a:off x="3957274" y="2656524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2" name="Freeform 11"/>
          <p:cNvSpPr/>
          <p:nvPr/>
        </p:nvSpPr>
        <p:spPr>
          <a:xfrm>
            <a:off x="4113101" y="3418581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5" name="Freeform 14"/>
          <p:cNvSpPr/>
          <p:nvPr/>
        </p:nvSpPr>
        <p:spPr>
          <a:xfrm rot="1800000">
            <a:off x="3980908" y="4165366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7" name="Freeform 16"/>
          <p:cNvSpPr/>
          <p:nvPr/>
        </p:nvSpPr>
        <p:spPr>
          <a:xfrm rot="3600000">
            <a:off x="3340322" y="4581640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60" rIns="803663" bIns="-3155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9" name="Freeform 18"/>
          <p:cNvSpPr/>
          <p:nvPr/>
        </p:nvSpPr>
        <p:spPr>
          <a:xfrm rot="5400000">
            <a:off x="2680285" y="4761537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1" name="Freeform 20"/>
          <p:cNvSpPr/>
          <p:nvPr/>
        </p:nvSpPr>
        <p:spPr>
          <a:xfrm rot="18000000">
            <a:off x="1932934" y="4732867"/>
            <a:ext cx="1548000" cy="2050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7" rIns="803663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3" name="Freeform 22"/>
          <p:cNvSpPr/>
          <p:nvPr/>
        </p:nvSpPr>
        <p:spPr>
          <a:xfrm rot="19800000">
            <a:off x="1397686" y="4170448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6" rIns="803663" bIns="-3155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5" name="Freeform 24"/>
          <p:cNvSpPr/>
          <p:nvPr/>
        </p:nvSpPr>
        <p:spPr>
          <a:xfrm>
            <a:off x="1199265" y="3418580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7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7" name="Freeform 26"/>
          <p:cNvSpPr/>
          <p:nvPr/>
        </p:nvSpPr>
        <p:spPr>
          <a:xfrm rot="1800000">
            <a:off x="1397686" y="2666711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9" name="Freeform 28"/>
          <p:cNvSpPr/>
          <p:nvPr/>
        </p:nvSpPr>
        <p:spPr>
          <a:xfrm rot="3600000">
            <a:off x="1932934" y="2104624"/>
            <a:ext cx="1548000" cy="2050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4" tIns="-31558" rIns="803661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77" y="285565"/>
            <a:ext cx="934361" cy="647824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4547795" y="669774"/>
            <a:ext cx="2795676" cy="647824"/>
            <a:chOff x="4547795" y="669774"/>
            <a:chExt cx="2795676" cy="64782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795" y="669774"/>
              <a:ext cx="653979" cy="647824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5230392" y="741993"/>
              <a:ext cx="2113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rgbClr val="FF0000"/>
                  </a:solidFill>
                </a:rPr>
                <a:t>esm version checker</a:t>
              </a:r>
              <a:endParaRPr lang="tr-TR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600363" y="-55880"/>
            <a:ext cx="186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 environment</a:t>
            </a:r>
            <a:endParaRPr lang="tr-TR"/>
          </a:p>
        </p:txBody>
      </p:sp>
      <p:grpSp>
        <p:nvGrpSpPr>
          <p:cNvPr id="69" name="Group 68"/>
          <p:cNvGrpSpPr/>
          <p:nvPr/>
        </p:nvGrpSpPr>
        <p:grpSpPr>
          <a:xfrm>
            <a:off x="0" y="669774"/>
            <a:ext cx="2503084" cy="607095"/>
            <a:chOff x="0" y="669774"/>
            <a:chExt cx="2503084" cy="6070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1724" y="669774"/>
              <a:ext cx="871360" cy="60709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0" y="713985"/>
              <a:ext cx="1642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smtClean="0">
                  <a:solidFill>
                    <a:srgbClr val="00B050"/>
                  </a:solidFill>
                </a:rPr>
                <a:t>esm_runscripts</a:t>
              </a:r>
              <a:endParaRPr lang="tr-TR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8570" y="1844830"/>
            <a:ext cx="1359090" cy="872552"/>
            <a:chOff x="225680" y="1648491"/>
            <a:chExt cx="1359090" cy="87255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4" y="1648491"/>
              <a:ext cx="745408" cy="538698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225680" y="2151711"/>
              <a:ext cx="1359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rgbClr val="00B050"/>
                  </a:solidFill>
                </a:rPr>
                <a:t>esm_master</a:t>
              </a:r>
              <a:endParaRPr lang="tr-TR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6590" y="3032288"/>
            <a:ext cx="1299138" cy="965503"/>
            <a:chOff x="70081" y="3105087"/>
            <a:chExt cx="1299138" cy="965503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020" y="3105087"/>
              <a:ext cx="646078" cy="647824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70081" y="3701258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esm_parser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85360" y="4276283"/>
            <a:ext cx="1517018" cy="1016417"/>
            <a:chOff x="269247" y="4388270"/>
            <a:chExt cx="1517018" cy="101641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059" y="4388270"/>
              <a:ext cx="601394" cy="64708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269247" y="5035355"/>
              <a:ext cx="15170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esm_calendar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045" y="5502470"/>
            <a:ext cx="1740859" cy="1038972"/>
            <a:chOff x="700045" y="5502470"/>
            <a:chExt cx="1740859" cy="103897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3080" y="5502470"/>
              <a:ext cx="647824" cy="647824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700045" y="5895111"/>
              <a:ext cx="12140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 plugin manager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28189" y="5678006"/>
            <a:ext cx="1383712" cy="1020441"/>
            <a:chOff x="2839916" y="5708208"/>
            <a:chExt cx="1383712" cy="102044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610" y="5708208"/>
              <a:ext cx="622324" cy="705877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2839916" y="6359317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 cleanup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37227" y="1729999"/>
            <a:ext cx="1170449" cy="1013103"/>
            <a:chOff x="5237227" y="1729999"/>
            <a:chExt cx="1170449" cy="101310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4251" y="1729999"/>
              <a:ext cx="616400" cy="651401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5237227" y="2373770"/>
              <a:ext cx="1170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esm_rcfile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11043" y="3113132"/>
            <a:ext cx="1639551" cy="972363"/>
            <a:chOff x="5411043" y="3113132"/>
            <a:chExt cx="1639551" cy="97236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25672" y="3113132"/>
              <a:ext cx="810293" cy="650092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5411043" y="3716163"/>
              <a:ext cx="1639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esm_workshop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01774" y="4352113"/>
            <a:ext cx="1565300" cy="998335"/>
            <a:chOff x="5201774" y="4352113"/>
            <a:chExt cx="1565300" cy="998335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60932" y="4352113"/>
              <a:ext cx="722700" cy="683242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5201774" y="4981116"/>
              <a:ext cx="1565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esm_database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399695" y="5546541"/>
            <a:ext cx="2244208" cy="715588"/>
            <a:chOff x="4399695" y="5546541"/>
            <a:chExt cx="2244208" cy="71558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99695" y="5546541"/>
              <a:ext cx="760547" cy="715588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5083924" y="5710445"/>
              <a:ext cx="1559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esm_archiving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7420413" y="139438"/>
            <a:ext cx="4248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sz="3600" b="1">
                <a:solidFill>
                  <a:srgbClr val="00B0F0"/>
                </a:solidFill>
              </a:rPr>
              <a:t>ESM-Tools Ecosystem</a:t>
            </a:r>
            <a:endParaRPr lang="tr-TR" sz="1200">
              <a:solidFill>
                <a:srgbClr val="00B0F0"/>
              </a:solidFill>
            </a:endParaRPr>
          </a:p>
        </p:txBody>
      </p:sp>
      <p:sp>
        <p:nvSpPr>
          <p:cNvPr id="75" name="Isosceles Triangle 74"/>
          <p:cNvSpPr/>
          <p:nvPr/>
        </p:nvSpPr>
        <p:spPr>
          <a:xfrm rot="5400000">
            <a:off x="7569429" y="105327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7569429" y="160103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8081495" y="2117137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Isosceles Triangle 77"/>
          <p:cNvSpPr/>
          <p:nvPr/>
        </p:nvSpPr>
        <p:spPr>
          <a:xfrm rot="5400000">
            <a:off x="7569429" y="319711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Isosceles Triangle 78"/>
          <p:cNvSpPr/>
          <p:nvPr/>
        </p:nvSpPr>
        <p:spPr>
          <a:xfrm rot="5400000">
            <a:off x="7569429" y="445139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5" name="Group 84"/>
          <p:cNvGrpSpPr/>
          <p:nvPr/>
        </p:nvGrpSpPr>
        <p:grpSpPr>
          <a:xfrm>
            <a:off x="2852352" y="2905489"/>
            <a:ext cx="1164358" cy="969299"/>
            <a:chOff x="2852352" y="2905489"/>
            <a:chExt cx="1164358" cy="96929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36613" y="2905489"/>
              <a:ext cx="795836" cy="647824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2852352" y="3505456"/>
              <a:ext cx="1164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ESM-Tools</a:t>
              </a:r>
              <a:endParaRPr lang="tr-TR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996148" y="1581731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Main executables: esm_master</a:t>
            </a:r>
            <a:endParaRPr lang="tr-TR"/>
          </a:p>
        </p:txBody>
      </p:sp>
      <p:sp>
        <p:nvSpPr>
          <p:cNvPr id="87" name="Rectangle 86"/>
          <p:cNvSpPr/>
          <p:nvPr/>
        </p:nvSpPr>
        <p:spPr>
          <a:xfrm>
            <a:off x="7996148" y="1009108"/>
            <a:ext cx="3224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Coupled &amp; Modular architecture</a:t>
            </a:r>
            <a:endParaRPr lang="tr-TR"/>
          </a:p>
        </p:txBody>
      </p:sp>
      <p:sp>
        <p:nvSpPr>
          <p:cNvPr id="88" name="Rectangle 87"/>
          <p:cNvSpPr/>
          <p:nvPr/>
        </p:nvSpPr>
        <p:spPr>
          <a:xfrm>
            <a:off x="7996148" y="3165447"/>
            <a:ext cx="323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Significant change from R5 → R6</a:t>
            </a:r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8066103" y="4404039"/>
            <a:ext cx="3819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Well tested. Test coverage is increasing</a:t>
            </a:r>
            <a:endParaRPr lang="tr-TR"/>
          </a:p>
        </p:txBody>
      </p:sp>
      <p:sp>
        <p:nvSpPr>
          <p:cNvPr id="90" name="Isosceles Triangle 89"/>
          <p:cNvSpPr/>
          <p:nvPr/>
        </p:nvSpPr>
        <p:spPr>
          <a:xfrm rot="5400000">
            <a:off x="8081495" y="2526025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Rectangle 90"/>
          <p:cNvSpPr/>
          <p:nvPr/>
        </p:nvSpPr>
        <p:spPr>
          <a:xfrm>
            <a:off x="8302462" y="2054237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>
                <a:latin typeface="Consolas" panose="020B0609020204030204" pitchFamily="49" charset="0"/>
              </a:rPr>
              <a:t>esm_master</a:t>
            </a:r>
            <a:endParaRPr lang="tr-TR" sz="1600">
              <a:latin typeface="Consolas" panose="020B06090202040302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302462" y="2463125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>
                <a:latin typeface="Consolas" panose="020B0609020204030204" pitchFamily="49" charset="0"/>
              </a:rPr>
              <a:t>esm_runscripts</a:t>
            </a:r>
            <a:endParaRPr lang="tr-TR" sz="1600">
              <a:latin typeface="Consolas" panose="020B0609020204030204" pitchFamily="49" charset="0"/>
            </a:endParaRPr>
          </a:p>
        </p:txBody>
      </p:sp>
      <p:sp>
        <p:nvSpPr>
          <p:cNvPr id="93" name="Isosceles Triangle 92"/>
          <p:cNvSpPr/>
          <p:nvPr/>
        </p:nvSpPr>
        <p:spPr>
          <a:xfrm rot="5400000">
            <a:off x="8072687" y="3775138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Rectangle 93"/>
          <p:cNvSpPr/>
          <p:nvPr/>
        </p:nvSpPr>
        <p:spPr>
          <a:xfrm>
            <a:off x="8310021" y="3696849"/>
            <a:ext cx="3014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/>
              <a:t>Some of the tools will be obsolete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6320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esm_master: overview</a:t>
            </a:r>
            <a:endParaRPr lang="tr-TR" sz="4800" b="1"/>
          </a:p>
        </p:txBody>
      </p:sp>
      <p:sp>
        <p:nvSpPr>
          <p:cNvPr id="5" name="Oval 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456" y="1270058"/>
            <a:ext cx="899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ESM-Master </a:t>
            </a:r>
            <a:r>
              <a:rPr lang="tr-TR" b="1" smtClean="0"/>
              <a:t>downloads</a:t>
            </a:r>
            <a:r>
              <a:rPr lang="tr-TR" smtClean="0"/>
              <a:t>, </a:t>
            </a:r>
            <a:r>
              <a:rPr lang="tr-TR" b="1" smtClean="0"/>
              <a:t>builds</a:t>
            </a:r>
            <a:r>
              <a:rPr lang="tr-TR" smtClean="0"/>
              <a:t> (configure, compile, link), </a:t>
            </a:r>
            <a:r>
              <a:rPr lang="tr-TR" b="1" smtClean="0"/>
              <a:t>cleans</a:t>
            </a:r>
            <a:r>
              <a:rPr lang="tr-TR" smtClean="0"/>
              <a:t>, </a:t>
            </a:r>
            <a:r>
              <a:rPr lang="tr-TR" b="1" smtClean="0"/>
              <a:t>recomps</a:t>
            </a:r>
            <a:r>
              <a:rPr lang="tr-TR" smtClean="0"/>
              <a:t> models and setups.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565381" y="151424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981456" y="2430228"/>
            <a:ext cx="9002080" cy="568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Build information is stored in </a:t>
            </a:r>
            <a:r>
              <a:rPr lang="tr-TR" i="1" smtClean="0"/>
              <a:t>&lt;model&gt;.yaml</a:t>
            </a:r>
            <a:r>
              <a:rPr lang="tr-TR" smtClean="0"/>
              <a:t> (</a:t>
            </a:r>
            <a:r>
              <a:rPr lang="tr-TR" i="1" smtClean="0"/>
              <a:t>setup.yaml</a:t>
            </a:r>
            <a:r>
              <a:rPr lang="tr-TR" smtClean="0"/>
              <a:t>) files. Eg. </a:t>
            </a:r>
            <a:r>
              <a:rPr lang="tr-TR" smtClean="0">
                <a:latin typeface="Consolas" panose="020B0609020204030204" pitchFamily="49" charset="0"/>
              </a:rPr>
              <a:t>fesom.yaml</a:t>
            </a:r>
            <a:r>
              <a:rPr lang="tr-TR" smtClean="0"/>
              <a:t>, </a:t>
            </a:r>
            <a:r>
              <a:rPr lang="tr-TR" smtClean="0">
                <a:latin typeface="Consolas" panose="020B0609020204030204" pitchFamily="49" charset="0"/>
              </a:rPr>
              <a:t>awicm.yaml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565381" y="267441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81456" y="3088953"/>
            <a:ext cx="10299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Ideally the models are </a:t>
            </a:r>
            <a:r>
              <a:rPr lang="tr-TR" b="1" smtClean="0"/>
              <a:t>version</a:t>
            </a:r>
            <a:r>
              <a:rPr lang="tr-TR" smtClean="0"/>
              <a:t> </a:t>
            </a:r>
            <a:r>
              <a:rPr lang="tr-TR" b="1" smtClean="0"/>
              <a:t>controlled</a:t>
            </a:r>
            <a:r>
              <a:rPr lang="tr-TR" smtClean="0"/>
              <a:t> and hosted in a </a:t>
            </a:r>
            <a:r>
              <a:rPr lang="tr-TR" b="1" smtClean="0"/>
              <a:t>remote</a:t>
            </a:r>
            <a:r>
              <a:rPr lang="tr-TR" smtClean="0"/>
              <a:t> </a:t>
            </a:r>
            <a:r>
              <a:rPr lang="tr-TR" b="1" smtClean="0"/>
              <a:t>repository</a:t>
            </a:r>
            <a:r>
              <a:rPr lang="tr-TR" smtClean="0"/>
              <a:t> but tarballs are also supported.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5381" y="333313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981456" y="4915917"/>
            <a:ext cx="4394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>
                <a:latin typeface="Consolas" panose="020B0609020204030204" pitchFamily="49" charset="0"/>
              </a:rPr>
              <a:t>install</a:t>
            </a:r>
            <a:r>
              <a:rPr lang="tr-TR" smtClean="0"/>
              <a:t> and </a:t>
            </a:r>
            <a:r>
              <a:rPr lang="tr-TR" smtClean="0">
                <a:latin typeface="Consolas" panose="020B0609020204030204" pitchFamily="49" charset="0"/>
              </a:rPr>
              <a:t>recomp</a:t>
            </a:r>
            <a:r>
              <a:rPr lang="tr-TR" smtClean="0"/>
              <a:t> are meta-commands. </a:t>
            </a:r>
          </a:p>
          <a:p>
            <a:pPr lvl="1">
              <a:lnSpc>
                <a:spcPct val="150000"/>
              </a:lnSpc>
            </a:pPr>
            <a:r>
              <a:rPr lang="tr-TR" sz="1400" smtClean="0">
                <a:latin typeface="Consolas" panose="020B0609020204030204" pitchFamily="49" charset="0"/>
              </a:rPr>
              <a:t>install = get (+ conf) + (comp)</a:t>
            </a:r>
          </a:p>
          <a:p>
            <a:pPr lvl="1">
              <a:lnSpc>
                <a:spcPct val="150000"/>
              </a:lnSpc>
            </a:pPr>
            <a:r>
              <a:rPr lang="tr-TR" sz="1400" smtClean="0">
                <a:latin typeface="Consolas" panose="020B0609020204030204" pitchFamily="49" charset="0"/>
              </a:rPr>
              <a:t>recomp  = clean (+ conf) + comp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565381" y="516010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7455209" y="3913607"/>
            <a:ext cx="4239967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--help </a:t>
            </a:r>
            <a:r>
              <a:rPr lang="tr-TR" smtClean="0"/>
              <a:t>(or </a:t>
            </a:r>
            <a:r>
              <a:rPr lang="tr-TR" smtClean="0">
                <a:latin typeface="Consolas" panose="020B0609020204030204" pitchFamily="49" charset="0"/>
              </a:rPr>
              <a:t>–h</a:t>
            </a:r>
            <a:r>
              <a:rPr lang="tr-TR" smtClean="0"/>
              <a:t>)   </a:t>
            </a:r>
            <a:r>
              <a:rPr lang="tr-TR" i="1" smtClean="0">
                <a:solidFill>
                  <a:srgbClr val="00B050"/>
                </a:solidFill>
              </a:rPr>
              <a:t># get help</a:t>
            </a:r>
            <a:endParaRPr lang="tr-TR" smtClean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5381" y="397946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981456" y="4546585"/>
            <a:ext cx="6217012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   </a:t>
            </a:r>
            <a:r>
              <a:rPr lang="tr-TR" i="1" smtClean="0">
                <a:solidFill>
                  <a:srgbClr val="00B050"/>
                </a:solidFill>
              </a:rPr>
              <a:t># shows all available targets (models, setups)</a:t>
            </a:r>
          </a:p>
        </p:txBody>
      </p:sp>
      <p:sp>
        <p:nvSpPr>
          <p:cNvPr id="21" name="Isosceles Triangle 20"/>
          <p:cNvSpPr/>
          <p:nvPr/>
        </p:nvSpPr>
        <p:spPr>
          <a:xfrm rot="5400000">
            <a:off x="565381" y="460051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981456" y="6327325"/>
            <a:ext cx="7209233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fesom   </a:t>
            </a:r>
            <a:r>
              <a:rPr lang="tr-TR" i="1" smtClean="0">
                <a:solidFill>
                  <a:srgbClr val="00B050"/>
                </a:solidFill>
              </a:rPr>
              <a:t># shows all available targets that include ‘fesom’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565381" y="638125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981456" y="1826970"/>
            <a:ext cx="1028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You can think of ESM-Master as a </a:t>
            </a:r>
            <a:r>
              <a:rPr lang="tr-TR" i="1" smtClean="0"/>
              <a:t>package manager</a:t>
            </a:r>
            <a:r>
              <a:rPr lang="tr-TR" smtClean="0"/>
              <a:t>. </a:t>
            </a:r>
            <a:r>
              <a:rPr lang="tr-TR" b="1" smtClean="0">
                <a:solidFill>
                  <a:srgbClr val="FF0000"/>
                </a:solidFill>
              </a:rPr>
              <a:t>Note:</a:t>
            </a:r>
            <a:r>
              <a:rPr lang="tr-TR" smtClean="0"/>
              <a:t> ESM-Tools has no right on any models or licences.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565381" y="2071155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TextBox 29"/>
          <p:cNvSpPr txBox="1"/>
          <p:nvPr/>
        </p:nvSpPr>
        <p:spPr>
          <a:xfrm>
            <a:off x="981456" y="3919950"/>
            <a:ext cx="56171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&lt;operation&gt;-&lt;software&gt;-&lt;version&gt;</a:t>
            </a:r>
            <a:endParaRPr lang="tr-TR" i="1" smtClean="0">
              <a:solidFill>
                <a:srgbClr val="00B050"/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4 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453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9E8DC-5F37-594E-BD4A-0E7E779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86" y="1504708"/>
            <a:ext cx="11194557" cy="79865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ACE6"/>
                </a:solidFill>
                <a:latin typeface="Consolas" panose="020B0609020204030204" pitchFamily="49" charset="0"/>
              </a:rPr>
              <a:t>esm_runscript</a:t>
            </a:r>
            <a:r>
              <a:rPr lang="tr-TR" sz="2000" smtClean="0">
                <a:solidFill>
                  <a:srgbClr val="00ACE6"/>
                </a:solidFill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tr-TR" sz="2000" b="1" smtClean="0">
                <a:latin typeface="Consolas" panose="020B0609020204030204" pitchFamily="49" charset="0"/>
              </a:rPr>
              <a:t>--help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esm_runscripts: overview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3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204486" y="2468463"/>
            <a:ext cx="11194557" cy="798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ACE6"/>
                </a:solidFill>
                <a:latin typeface="Consolas" panose="020B0609020204030204" pitchFamily="49" charset="0"/>
              </a:rPr>
              <a:t>esm_runscript</a:t>
            </a:r>
            <a:r>
              <a:rPr lang="tr-TR" sz="2000" smtClean="0">
                <a:solidFill>
                  <a:srgbClr val="00ACE6"/>
                </a:solidFill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your_runscript.yaml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</a:rPr>
              <a:t>–e name_of_your_experiment </a:t>
            </a:r>
            <a:r>
              <a:rPr lang="en-US" sz="2000" smtClean="0">
                <a:solidFill>
                  <a:srgbClr val="FFC000"/>
                </a:solidFill>
                <a:latin typeface="Consolas" panose="020B0609020204030204" pitchFamily="49" charset="0"/>
              </a:rPr>
              <a:t>-v --open-run –c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34643"/>
              </p:ext>
            </p:extLst>
          </p:nvPr>
        </p:nvGraphicFramePr>
        <p:xfrm>
          <a:off x="204486" y="4310284"/>
          <a:ext cx="10082514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2668"/>
                <a:gridCol w="777984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-e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specifies the experiment name (</a:t>
                      </a:r>
                      <a:r>
                        <a:rPr lang="en-US" smtClean="0"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en-US" smtClean="0"/>
                        <a:t> is the default name)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-v, --verbose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verbose mode on.</a:t>
                      </a:r>
                      <a:r>
                        <a:rPr lang="tr-TR" baseline="0" smtClean="0"/>
                        <a:t> U</a:t>
                      </a:r>
                      <a:r>
                        <a:rPr lang="tr-TR" smtClean="0"/>
                        <a:t>seful for getting</a:t>
                      </a:r>
                      <a:r>
                        <a:rPr lang="tr-TR" baseline="0" smtClean="0"/>
                        <a:t> more information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--open-run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run without a virtual environment</a:t>
                      </a:r>
                      <a:r>
                        <a:rPr lang="tr-TR" smtClean="0"/>
                        <a:t>. Or use </a:t>
                      </a:r>
                      <a:r>
                        <a:rPr lang="tr-TR" smtClean="0">
                          <a:latin typeface="Consolas" panose="020B0609020204030204" pitchFamily="49" charset="0"/>
                        </a:rPr>
                        <a:t>use_venv:</a:t>
                      </a:r>
                      <a:r>
                        <a:rPr lang="tr-TR" baseline="0" smtClean="0">
                          <a:latin typeface="Consolas" panose="020B0609020204030204" pitchFamily="49" charset="0"/>
                        </a:rPr>
                        <a:t> false </a:t>
                      </a:r>
                      <a:r>
                        <a:rPr lang="tr-TR" baseline="0" smtClean="0"/>
                        <a:t>in your runcript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-c, --check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dryrun or check mode. Prepares everything but does not submit the job. It is recommended to make a check</a:t>
                      </a:r>
                      <a:r>
                        <a:rPr lang="tr-TR" baseline="0" smtClean="0"/>
                        <a:t> run before submitting your job</a:t>
                      </a:r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486" y="3910174"/>
            <a:ext cx="2118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ACE6"/>
                </a:solidFill>
              </a:rPr>
              <a:t>Common Options:</a:t>
            </a:r>
            <a:endParaRPr lang="tr-TR" sz="2000" b="1">
              <a:solidFill>
                <a:srgbClr val="00ACE6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7 / 8</a:t>
            </a:r>
            <a:endParaRPr lang="tr-TR" sz="10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Quick Overview of YAML configs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3</a:t>
            </a:r>
            <a:endParaRPr lang="tr-TR" sz="3600" b="1">
              <a:solidFill>
                <a:srgbClr val="00ACE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13" y="249854"/>
            <a:ext cx="902369" cy="9023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00031" y="3093399"/>
            <a:ext cx="4036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components/</a:t>
            </a:r>
            <a:r>
              <a:rPr lang="tr-TR" sz="1600" smtClean="0">
                <a:solidFill>
                  <a:srgbClr val="00B0F0"/>
                </a:solidFill>
                <a:latin typeface="Consolas" panose="020B0609020204030204" pitchFamily="49" charset="0"/>
              </a:rPr>
              <a:t>&lt;model&gt;/&lt;model&gt;.yaml</a:t>
            </a:r>
            <a:endParaRPr lang="tr-TR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0031" y="2724067"/>
            <a:ext cx="4124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configs/machines/</a:t>
            </a:r>
            <a:r>
              <a:rPr lang="tr-TR" sz="1600" i="1" smtClean="0">
                <a:solidFill>
                  <a:srgbClr val="00B0F0"/>
                </a:solidFill>
                <a:latin typeface="Consolas" panose="020B0609020204030204" pitchFamily="49" charset="0"/>
              </a:rPr>
              <a:t>&lt;machine&gt;.yaml</a:t>
            </a:r>
            <a:endParaRPr lang="tr-TR" sz="1600" i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1796" y="1697913"/>
            <a:ext cx="4124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>
                <a:solidFill>
                  <a:srgbClr val="00B0F0"/>
                </a:solidFill>
              </a:rPr>
              <a:t>https://github.com/esm-tools/esm_tools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7" y="2468047"/>
            <a:ext cx="6377899" cy="35743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" y="1660968"/>
            <a:ext cx="443222" cy="443222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6 / </a:t>
            </a:r>
            <a:r>
              <a:rPr lang="tr-TR" sz="1000" smtClean="0"/>
              <a:t>6</a:t>
            </a:r>
            <a:endParaRPr lang="tr-TR" sz="1000"/>
          </a:p>
        </p:txBody>
      </p:sp>
      <p:sp>
        <p:nvSpPr>
          <p:cNvPr id="18" name="Rectangle 17"/>
          <p:cNvSpPr/>
          <p:nvPr/>
        </p:nvSpPr>
        <p:spPr>
          <a:xfrm>
            <a:off x="7500031" y="3462731"/>
            <a:ext cx="4036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setups/</a:t>
            </a:r>
            <a:r>
              <a:rPr lang="tr-TR" sz="1600" i="1" smtClean="0">
                <a:solidFill>
                  <a:srgbClr val="00B0F0"/>
                </a:solidFill>
                <a:latin typeface="Consolas" panose="020B0609020204030204" pitchFamily="49" charset="0"/>
              </a:rPr>
              <a:t>&lt;setup&gt;/&lt;setup&gt;.yaml</a:t>
            </a:r>
            <a:endParaRPr lang="tr-TR" sz="1600" i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743" y="6073184"/>
            <a:ext cx="899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ESM-Master </a:t>
            </a:r>
            <a:r>
              <a:rPr lang="tr-TR" b="1" smtClean="0"/>
              <a:t>downloads</a:t>
            </a:r>
            <a:r>
              <a:rPr lang="tr-TR" smtClean="0"/>
              <a:t>, </a:t>
            </a:r>
            <a:r>
              <a:rPr lang="tr-TR" b="1" smtClean="0"/>
              <a:t>builds</a:t>
            </a:r>
            <a:r>
              <a:rPr lang="tr-TR" smtClean="0"/>
              <a:t> (configure, compile, link), </a:t>
            </a:r>
            <a:r>
              <a:rPr lang="tr-TR" b="1" smtClean="0"/>
              <a:t>cleans</a:t>
            </a:r>
            <a:r>
              <a:rPr lang="tr-TR" smtClean="0"/>
              <a:t>, </a:t>
            </a:r>
            <a:r>
              <a:rPr lang="tr-TR" b="1" smtClean="0"/>
              <a:t>recomps</a:t>
            </a:r>
            <a:r>
              <a:rPr lang="tr-TR" smtClean="0"/>
              <a:t> models and setups.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480668" y="631736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Left Brace 1"/>
          <p:cNvSpPr/>
          <p:nvPr/>
        </p:nvSpPr>
        <p:spPr>
          <a:xfrm>
            <a:off x="7143415" y="2758869"/>
            <a:ext cx="220423" cy="1042416"/>
          </a:xfrm>
          <a:prstGeom prst="leftBrace">
            <a:avLst>
              <a:gd name="adj1" fmla="val 62888"/>
              <a:gd name="adj2" fmla="val 50000"/>
            </a:avLst>
          </a:prstGeom>
          <a:ln w="41275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468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esm_runscripts --help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13</cp:revision>
  <dcterms:created xsi:type="dcterms:W3CDTF">2022-04-19T07:30:07Z</dcterms:created>
  <dcterms:modified xsi:type="dcterms:W3CDTF">2022-04-19T12:05:34Z</dcterms:modified>
</cp:coreProperties>
</file>