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266b6a8f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266b6a8f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266b6a8f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266b6a8f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31c7b5d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31c7b5d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266b6a8f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266b6a8f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266b6a8f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266b6a8f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266b6a8f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266b6a8f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266b6a8f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266b6a8f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2e0896a8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2e0896a8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266b6a8f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266b6a8f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266b6a8f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266b6a8f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266b6a8f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266b6a8f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snyxius.com/developers-consider-rest-successful-api-design/" TargetMode="External"/><Relationship Id="rId4" Type="http://schemas.openxmlformats.org/officeDocument/2006/relationships/hyperlink" Target="https://restfulapi.net/rest-architectural-constraints/" TargetMode="External"/><Relationship Id="rId9" Type="http://schemas.openxmlformats.org/officeDocument/2006/relationships/hyperlink" Target="https://openclassrooms.com/en/courses/3432056-build-your-web-projects-with-rest-apis/3496011-identify-examples-of-rest-apis" TargetMode="External"/><Relationship Id="rId5" Type="http://schemas.openxmlformats.org/officeDocument/2006/relationships/hyperlink" Target="https://www.mulesoft.com/resources/api/restful-api" TargetMode="External"/><Relationship Id="rId6" Type="http://schemas.openxmlformats.org/officeDocument/2006/relationships/hyperlink" Target="https://bbvaopen4u.com/en/actualidad/rest-api-what-it-and-what-are-its-advantages-project-development" TargetMode="External"/><Relationship Id="rId7" Type="http://schemas.openxmlformats.org/officeDocument/2006/relationships/hyperlink" Target="https://www.sitepoint.com/developers-rest-api/" TargetMode="External"/><Relationship Id="rId8" Type="http://schemas.openxmlformats.org/officeDocument/2006/relationships/hyperlink" Target="https://blog.restcase.com/top-7-rest-api-security-threat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REST</a:t>
            </a:r>
            <a:endParaRPr/>
          </a:p>
        </p:txBody>
      </p:sp>
      <p:sp>
        <p:nvSpPr>
          <p:cNvPr id="55" name="Google Shape;55;p13"/>
          <p:cNvSpPr txBox="1"/>
          <p:nvPr>
            <p:ph idx="1" type="subTitle"/>
          </p:nvPr>
        </p:nvSpPr>
        <p:spPr>
          <a:xfrm>
            <a:off x="479475" y="3589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11 Binary Beasts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solidFill>
                  <a:schemeClr val="hlink"/>
                </a:solidFill>
                <a:hlinkClick r:id="rId3"/>
              </a:rPr>
              <a:t>https://www.snyxius.com/developers-consider-rest-successful-api-design/</a:t>
            </a:r>
            <a:endParaRPr sz="1400"/>
          </a:p>
          <a:p>
            <a:pPr indent="0" lvl="0" marL="0" rtl="0" algn="l">
              <a:spcBef>
                <a:spcPts val="1600"/>
              </a:spcBef>
              <a:spcAft>
                <a:spcPts val="0"/>
              </a:spcAft>
              <a:buNone/>
            </a:pPr>
            <a:r>
              <a:rPr lang="en" sz="1400" u="sng">
                <a:solidFill>
                  <a:schemeClr val="hlink"/>
                </a:solidFill>
                <a:hlinkClick r:id="rId4"/>
              </a:rPr>
              <a:t>https://restfulapi.net/rest-architectural-constraints/</a:t>
            </a:r>
            <a:endParaRPr sz="1400"/>
          </a:p>
          <a:p>
            <a:pPr indent="0" lvl="0" marL="0" rtl="0" algn="l">
              <a:spcBef>
                <a:spcPts val="1600"/>
              </a:spcBef>
              <a:spcAft>
                <a:spcPts val="0"/>
              </a:spcAft>
              <a:buNone/>
            </a:pPr>
            <a:r>
              <a:rPr lang="en" sz="1400" u="sng">
                <a:solidFill>
                  <a:schemeClr val="hlink"/>
                </a:solidFill>
                <a:hlinkClick r:id="rId5"/>
              </a:rPr>
              <a:t>https://www.mulesoft.com/resources/api/restful-api</a:t>
            </a:r>
            <a:endParaRPr sz="1400"/>
          </a:p>
          <a:p>
            <a:pPr indent="0" lvl="0" marL="0" rtl="0" algn="l">
              <a:spcBef>
                <a:spcPts val="1600"/>
              </a:spcBef>
              <a:spcAft>
                <a:spcPts val="0"/>
              </a:spcAft>
              <a:buNone/>
            </a:pPr>
            <a:r>
              <a:rPr lang="en" sz="1400" u="sng">
                <a:solidFill>
                  <a:schemeClr val="hlink"/>
                </a:solidFill>
                <a:hlinkClick r:id="rId6"/>
              </a:rPr>
              <a:t>https://bbvaopen4u.com/en/actualidad/rest-api-what-it-and-what-are-its-advantages-project-development</a:t>
            </a:r>
            <a:endParaRPr sz="1400"/>
          </a:p>
          <a:p>
            <a:pPr indent="0" lvl="0" marL="0" rtl="0" algn="l">
              <a:spcBef>
                <a:spcPts val="1600"/>
              </a:spcBef>
              <a:spcAft>
                <a:spcPts val="0"/>
              </a:spcAft>
              <a:buNone/>
            </a:pPr>
            <a:r>
              <a:rPr lang="en" sz="1400" u="sng">
                <a:solidFill>
                  <a:schemeClr val="hlink"/>
                </a:solidFill>
                <a:hlinkClick r:id="rId7"/>
              </a:rPr>
              <a:t>https://www.sitepoint.com/developers-rest-api/</a:t>
            </a:r>
            <a:endParaRPr sz="1400"/>
          </a:p>
          <a:p>
            <a:pPr indent="0" lvl="0" marL="0" rtl="0" algn="l">
              <a:spcBef>
                <a:spcPts val="1600"/>
              </a:spcBef>
              <a:spcAft>
                <a:spcPts val="0"/>
              </a:spcAft>
              <a:buNone/>
            </a:pPr>
            <a:r>
              <a:rPr lang="en" sz="1400" u="sng">
                <a:solidFill>
                  <a:schemeClr val="hlink"/>
                </a:solidFill>
                <a:hlinkClick r:id="rId8"/>
              </a:rPr>
              <a:t>https://blog.restcase.com/top-7-rest-api-security-threats/</a:t>
            </a:r>
            <a:endParaRPr sz="1400"/>
          </a:p>
          <a:p>
            <a:pPr indent="0" lvl="0" marL="0" rtl="0" algn="l">
              <a:spcBef>
                <a:spcPts val="1600"/>
              </a:spcBef>
              <a:spcAft>
                <a:spcPts val="0"/>
              </a:spcAft>
              <a:buNone/>
            </a:pPr>
            <a:r>
              <a:rPr lang="en" sz="1400" u="sng">
                <a:solidFill>
                  <a:schemeClr val="hlink"/>
                </a:solidFill>
                <a:hlinkClick r:id="rId9"/>
              </a:rPr>
              <a:t>https://openclassrooms.com/en/courses/3432056-build-your-web-projects-with-rest-apis/3496011-identify-examples-of-rest-apis</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Question Quiz</a:t>
            </a:r>
            <a:endParaRPr/>
          </a:p>
        </p:txBody>
      </p:sp>
      <p:sp>
        <p:nvSpPr>
          <p:cNvPr id="115" name="Google Shape;115;p23"/>
          <p:cNvSpPr txBox="1"/>
          <p:nvPr>
            <p:ph idx="1" type="body"/>
          </p:nvPr>
        </p:nvSpPr>
        <p:spPr>
          <a:xfrm>
            <a:off x="380475" y="11799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What does REST stand for?</a:t>
            </a:r>
            <a:endParaRPr/>
          </a:p>
          <a:p>
            <a:pPr indent="-342900" lvl="0" marL="457200" rtl="0" algn="l">
              <a:spcBef>
                <a:spcPts val="0"/>
              </a:spcBef>
              <a:spcAft>
                <a:spcPts val="0"/>
              </a:spcAft>
              <a:buSzPts val="1800"/>
              <a:buAutoNum type="arabicPeriod"/>
            </a:pPr>
            <a:r>
              <a:rPr lang="en"/>
              <a:t>What is the purpose of REST?</a:t>
            </a:r>
            <a:endParaRPr/>
          </a:p>
          <a:p>
            <a:pPr indent="-342900" lvl="0" marL="457200" rtl="0" algn="l">
              <a:spcBef>
                <a:spcPts val="0"/>
              </a:spcBef>
              <a:spcAft>
                <a:spcPts val="0"/>
              </a:spcAft>
              <a:buSzPts val="1800"/>
              <a:buAutoNum type="arabicPeriod"/>
            </a:pPr>
            <a:r>
              <a:rPr lang="en"/>
              <a:t>What are the differences between REST and HTTP?</a:t>
            </a:r>
            <a:endParaRPr/>
          </a:p>
          <a:p>
            <a:pPr indent="-342900" lvl="0" marL="457200" rtl="0" algn="l">
              <a:spcBef>
                <a:spcPts val="0"/>
              </a:spcBef>
              <a:spcAft>
                <a:spcPts val="0"/>
              </a:spcAft>
              <a:buSzPts val="1800"/>
              <a:buAutoNum type="arabicPeriod"/>
            </a:pPr>
            <a:r>
              <a:rPr lang="en"/>
              <a:t>Explain a drawback that REST has.</a:t>
            </a:r>
            <a:endParaRPr/>
          </a:p>
          <a:p>
            <a:pPr indent="-342900" lvl="0" marL="457200" rtl="0" algn="l">
              <a:spcBef>
                <a:spcPts val="0"/>
              </a:spcBef>
              <a:spcAft>
                <a:spcPts val="0"/>
              </a:spcAft>
              <a:buSzPts val="1800"/>
              <a:buAutoNum type="arabicPeriod"/>
            </a:pPr>
            <a:r>
              <a:rPr lang="en"/>
              <a:t>Name 3 main security implications of REST.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Quiz Solutions</a:t>
            </a:r>
            <a:endParaRPr/>
          </a:p>
        </p:txBody>
      </p:sp>
      <p:sp>
        <p:nvSpPr>
          <p:cNvPr id="121" name="Google Shape;121;p24"/>
          <p:cNvSpPr txBox="1"/>
          <p:nvPr>
            <p:ph idx="1" type="body"/>
          </p:nvPr>
        </p:nvSpPr>
        <p:spPr>
          <a:xfrm>
            <a:off x="311700" y="949150"/>
            <a:ext cx="8520600" cy="39108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AutoNum type="arabicPeriod"/>
            </a:pPr>
            <a:r>
              <a:rPr lang="en" sz="1600"/>
              <a:t>What does REST stand for?</a:t>
            </a:r>
            <a:endParaRPr sz="1600"/>
          </a:p>
          <a:p>
            <a:pPr indent="-330200" lvl="1" marL="914400" rtl="0" algn="l">
              <a:lnSpc>
                <a:spcPct val="100000"/>
              </a:lnSpc>
              <a:spcBef>
                <a:spcPts val="0"/>
              </a:spcBef>
              <a:spcAft>
                <a:spcPts val="0"/>
              </a:spcAft>
              <a:buClr>
                <a:srgbClr val="EFEFEF"/>
              </a:buClr>
              <a:buSzPts val="1600"/>
              <a:buAutoNum type="alphaLcPeriod"/>
            </a:pPr>
            <a:r>
              <a:rPr lang="en" sz="1600">
                <a:solidFill>
                  <a:srgbClr val="EFEFEF"/>
                </a:solidFill>
              </a:rPr>
              <a:t>REST stands for representational state transfer.</a:t>
            </a:r>
            <a:endParaRPr sz="1600">
              <a:solidFill>
                <a:srgbClr val="EFEFEF"/>
              </a:solidFill>
            </a:endParaRPr>
          </a:p>
          <a:p>
            <a:pPr indent="-330200" lvl="0" marL="457200" rtl="0" algn="l">
              <a:lnSpc>
                <a:spcPct val="100000"/>
              </a:lnSpc>
              <a:spcBef>
                <a:spcPts val="0"/>
              </a:spcBef>
              <a:spcAft>
                <a:spcPts val="0"/>
              </a:spcAft>
              <a:buSzPts val="1600"/>
              <a:buAutoNum type="arabicPeriod"/>
            </a:pPr>
            <a:r>
              <a:rPr lang="en" sz="1600"/>
              <a:t>What is the purpose of REST?</a:t>
            </a:r>
            <a:endParaRPr sz="1600"/>
          </a:p>
          <a:p>
            <a:pPr indent="-330200" lvl="1" marL="914400" rtl="0" algn="l">
              <a:lnSpc>
                <a:spcPct val="100000"/>
              </a:lnSpc>
              <a:spcBef>
                <a:spcPts val="0"/>
              </a:spcBef>
              <a:spcAft>
                <a:spcPts val="0"/>
              </a:spcAft>
              <a:buClr>
                <a:srgbClr val="D9D9D9"/>
              </a:buClr>
              <a:buSzPts val="1600"/>
              <a:buAutoNum type="alphaLcPeriod"/>
            </a:pPr>
            <a:r>
              <a:rPr lang="en" sz="1600">
                <a:solidFill>
                  <a:srgbClr val="D9D9D9"/>
                </a:solidFill>
              </a:rPr>
              <a:t>Defines a set of constraints to be used for creating Web services. REST or RESTful APIs were designed to take advantage of existing protocols.</a:t>
            </a:r>
            <a:endParaRPr sz="1600">
              <a:solidFill>
                <a:srgbClr val="D9D9D9"/>
              </a:solidFill>
            </a:endParaRPr>
          </a:p>
          <a:p>
            <a:pPr indent="-330200" lvl="0" marL="457200" rtl="0" algn="l">
              <a:lnSpc>
                <a:spcPct val="100000"/>
              </a:lnSpc>
              <a:spcBef>
                <a:spcPts val="0"/>
              </a:spcBef>
              <a:spcAft>
                <a:spcPts val="0"/>
              </a:spcAft>
              <a:buSzPts val="1600"/>
              <a:buAutoNum type="arabicPeriod"/>
            </a:pPr>
            <a:r>
              <a:rPr lang="en" sz="1600"/>
              <a:t>What are the differences between REST and HTTP?</a:t>
            </a:r>
            <a:endParaRPr sz="1600"/>
          </a:p>
          <a:p>
            <a:pPr indent="-330200" lvl="1" marL="914400" rtl="0" algn="l">
              <a:lnSpc>
                <a:spcPct val="100000"/>
              </a:lnSpc>
              <a:spcBef>
                <a:spcPts val="0"/>
              </a:spcBef>
              <a:spcAft>
                <a:spcPts val="0"/>
              </a:spcAft>
              <a:buClr>
                <a:srgbClr val="CCCCCC"/>
              </a:buClr>
              <a:buSzPts val="1600"/>
              <a:buAutoNum type="alphaLcPeriod"/>
            </a:pPr>
            <a:r>
              <a:rPr b="1" lang="en" sz="1600">
                <a:solidFill>
                  <a:srgbClr val="CCCCCC"/>
                </a:solidFill>
              </a:rPr>
              <a:t>HTTP</a:t>
            </a:r>
            <a:r>
              <a:rPr lang="en" sz="1600">
                <a:solidFill>
                  <a:srgbClr val="CCCCCC"/>
                </a:solidFill>
              </a:rPr>
              <a:t> is a communications protocol that transports messages over a network.</a:t>
            </a:r>
            <a:r>
              <a:rPr b="1" lang="en" sz="1600">
                <a:solidFill>
                  <a:srgbClr val="CCCCCC"/>
                </a:solidFill>
              </a:rPr>
              <a:t>Rest</a:t>
            </a:r>
            <a:r>
              <a:rPr lang="en" sz="1600">
                <a:solidFill>
                  <a:srgbClr val="CCCCCC"/>
                </a:solidFill>
              </a:rPr>
              <a:t> is a protocol to exchange any (XML or JSON) messages that can use </a:t>
            </a:r>
            <a:r>
              <a:rPr b="1" lang="en" sz="1600">
                <a:solidFill>
                  <a:srgbClr val="CCCCCC"/>
                </a:solidFill>
              </a:rPr>
              <a:t>HTTP</a:t>
            </a:r>
            <a:r>
              <a:rPr lang="en" sz="1600">
                <a:solidFill>
                  <a:srgbClr val="CCCCCC"/>
                </a:solidFill>
              </a:rPr>
              <a:t> to transport those messages.</a:t>
            </a:r>
            <a:endParaRPr sz="1600">
              <a:solidFill>
                <a:srgbClr val="CCCCCC"/>
              </a:solidFill>
            </a:endParaRPr>
          </a:p>
          <a:p>
            <a:pPr indent="-330200" lvl="0" marL="457200" rtl="0" algn="l">
              <a:lnSpc>
                <a:spcPct val="100000"/>
              </a:lnSpc>
              <a:spcBef>
                <a:spcPts val="0"/>
              </a:spcBef>
              <a:spcAft>
                <a:spcPts val="0"/>
              </a:spcAft>
              <a:buSzPts val="1600"/>
              <a:buAutoNum type="arabicPeriod"/>
            </a:pPr>
            <a:r>
              <a:rPr lang="en" sz="1600"/>
              <a:t>Explain a drawback that REST has.</a:t>
            </a:r>
            <a:endParaRPr sz="1600"/>
          </a:p>
          <a:p>
            <a:pPr indent="-330200" lvl="1" marL="914400" rtl="0" algn="l">
              <a:lnSpc>
                <a:spcPct val="100000"/>
              </a:lnSpc>
              <a:spcBef>
                <a:spcPts val="0"/>
              </a:spcBef>
              <a:spcAft>
                <a:spcPts val="0"/>
              </a:spcAft>
              <a:buClr>
                <a:srgbClr val="EFEFEF"/>
              </a:buClr>
              <a:buSzPts val="1600"/>
              <a:buAutoNum type="alphaLcPeriod"/>
            </a:pPr>
            <a:r>
              <a:rPr lang="en" sz="1600">
                <a:solidFill>
                  <a:srgbClr val="EFEFEF"/>
                </a:solidFill>
              </a:rPr>
              <a:t>You can lose the ability to maintain state REST, such as within sessions.</a:t>
            </a:r>
            <a:endParaRPr sz="1600">
              <a:solidFill>
                <a:srgbClr val="EFEFEF"/>
              </a:solidFill>
            </a:endParaRPr>
          </a:p>
          <a:p>
            <a:pPr indent="-330200" lvl="0" marL="457200" rtl="0" algn="l">
              <a:spcBef>
                <a:spcPts val="1600"/>
              </a:spcBef>
              <a:spcAft>
                <a:spcPts val="0"/>
              </a:spcAft>
              <a:buSzPts val="1600"/>
              <a:buAutoNum type="arabicPeriod"/>
            </a:pPr>
            <a:r>
              <a:rPr lang="en" sz="1600"/>
              <a:t>Name 3 main security implications of REST.</a:t>
            </a:r>
            <a:endParaRPr sz="1600"/>
          </a:p>
          <a:p>
            <a:pPr indent="-330200" lvl="1" marL="914400" rtl="0" algn="l">
              <a:spcBef>
                <a:spcPts val="0"/>
              </a:spcBef>
              <a:spcAft>
                <a:spcPts val="0"/>
              </a:spcAft>
              <a:buClr>
                <a:srgbClr val="EFEFEF"/>
              </a:buClr>
              <a:buSzPts val="1600"/>
              <a:buAutoNum type="alphaLcPeriod"/>
            </a:pPr>
            <a:r>
              <a:rPr lang="en" sz="1600">
                <a:solidFill>
                  <a:srgbClr val="EFEFEF"/>
                </a:solidFill>
              </a:rPr>
              <a:t>Injection Attacks.</a:t>
            </a:r>
            <a:endParaRPr sz="1600">
              <a:solidFill>
                <a:srgbClr val="EFEFEF"/>
              </a:solidFill>
            </a:endParaRPr>
          </a:p>
          <a:p>
            <a:pPr indent="-330200" lvl="1" marL="914400" rtl="0" algn="l">
              <a:spcBef>
                <a:spcPts val="0"/>
              </a:spcBef>
              <a:spcAft>
                <a:spcPts val="0"/>
              </a:spcAft>
              <a:buClr>
                <a:srgbClr val="EFEFEF"/>
              </a:buClr>
              <a:buSzPts val="1600"/>
              <a:buAutoNum type="alphaLcPeriod"/>
            </a:pPr>
            <a:r>
              <a:rPr lang="en" sz="1600">
                <a:solidFill>
                  <a:srgbClr val="EFEFEF"/>
                </a:solidFill>
              </a:rPr>
              <a:t>DoS Attacks.</a:t>
            </a:r>
            <a:endParaRPr sz="1600">
              <a:solidFill>
                <a:srgbClr val="EFEFEF"/>
              </a:solidFill>
            </a:endParaRPr>
          </a:p>
          <a:p>
            <a:pPr indent="-330200" lvl="1" marL="914400" rtl="0" algn="l">
              <a:spcBef>
                <a:spcPts val="0"/>
              </a:spcBef>
              <a:spcAft>
                <a:spcPts val="0"/>
              </a:spcAft>
              <a:buClr>
                <a:srgbClr val="EFEFEF"/>
              </a:buClr>
              <a:buSzPts val="1600"/>
              <a:buAutoNum type="alphaLcPeriod"/>
            </a:pPr>
            <a:r>
              <a:rPr lang="en" sz="1600">
                <a:solidFill>
                  <a:srgbClr val="EFEFEF"/>
                </a:solidFill>
              </a:rPr>
              <a:t>Man-In-The-Middle-Attack (MITM)</a:t>
            </a:r>
            <a:endParaRPr sz="1600">
              <a:solidFill>
                <a:srgbClr val="EFEFEF"/>
              </a:solidFill>
            </a:endParaRPr>
          </a:p>
          <a:p>
            <a:pPr indent="0" lvl="0" marL="914400" rtl="0" algn="l">
              <a:spcBef>
                <a:spcPts val="1200"/>
              </a:spcBef>
              <a:spcAft>
                <a:spcPts val="1200"/>
              </a:spcAft>
              <a:buNone/>
            </a:pPr>
            <a:r>
              <a:t/>
            </a:r>
            <a:endParaRPr sz="1400">
              <a:solidFill>
                <a:srgbClr val="99999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it?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999999"/>
              </a:buClr>
              <a:buSzPts val="1800"/>
              <a:buChar char="●"/>
            </a:pPr>
            <a:r>
              <a:rPr lang="en">
                <a:solidFill>
                  <a:srgbClr val="999999"/>
                </a:solidFill>
              </a:rPr>
              <a:t>REST stands for representational state transfer.</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It’s an architectural style for designing networked applications. </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It relies on a stateless, client-server, cacheable communications protocol, and the HTTP protocol.</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A client asks a server for current state information through HTTP.</a:t>
            </a:r>
            <a:endParaRPr>
              <a:solidFill>
                <a:srgbClr val="999999"/>
              </a:solidFill>
            </a:endParaRPr>
          </a:p>
          <a:p>
            <a:pPr indent="0" lvl="0" marL="0" rtl="0" algn="l">
              <a:spcBef>
                <a:spcPts val="1600"/>
              </a:spcBef>
              <a:spcAft>
                <a:spcPts val="0"/>
              </a:spcAft>
              <a:buNone/>
            </a:pPr>
            <a:r>
              <a:t/>
            </a:r>
            <a:endParaRPr>
              <a:solidFill>
                <a:srgbClr val="999999"/>
              </a:solidFill>
            </a:endParaRPr>
          </a:p>
          <a:p>
            <a:pPr indent="0" lvl="0" marL="0" rtl="0" algn="l">
              <a:spcBef>
                <a:spcPts val="1600"/>
              </a:spcBef>
              <a:spcAft>
                <a:spcPts val="0"/>
              </a:spcAft>
              <a:buNone/>
            </a:pPr>
            <a:r>
              <a:t/>
            </a:r>
            <a:endParaRPr>
              <a:solidFill>
                <a:srgbClr val="999999"/>
              </a:solidFill>
            </a:endParaRPr>
          </a:p>
          <a:p>
            <a:pPr indent="0" lvl="0" marL="0" rtl="0" algn="l">
              <a:spcBef>
                <a:spcPts val="1600"/>
              </a:spcBef>
              <a:spcAft>
                <a:spcPts val="1600"/>
              </a:spcAft>
              <a:buNone/>
            </a:pPr>
            <a:r>
              <a:rPr lang="en">
                <a:solidFill>
                  <a:srgbClr val="999999"/>
                </a:solidFill>
              </a:rPr>
              <a:t>The client is stateless: No session information is retained by the receiver, usually only by the server.</a:t>
            </a:r>
            <a:endParaRPr>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problem does it solve?</a:t>
            </a:r>
            <a:endParaRPr/>
          </a:p>
        </p:txBody>
      </p:sp>
      <p:sp>
        <p:nvSpPr>
          <p:cNvPr id="67" name="Google Shape;67;p15"/>
          <p:cNvSpPr txBox="1"/>
          <p:nvPr>
            <p:ph idx="1" type="body"/>
          </p:nvPr>
        </p:nvSpPr>
        <p:spPr>
          <a:xfrm>
            <a:off x="311700" y="1017725"/>
            <a:ext cx="8520600" cy="40377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999999"/>
              </a:buClr>
              <a:buSzPts val="1800"/>
              <a:buChar char="●"/>
            </a:pPr>
            <a:r>
              <a:rPr b="1" lang="en" u="sng">
                <a:solidFill>
                  <a:srgbClr val="999999"/>
                </a:solidFill>
              </a:rPr>
              <a:t>Scalability</a:t>
            </a:r>
            <a:r>
              <a:rPr lang="en" u="sng">
                <a:solidFill>
                  <a:srgbClr val="999999"/>
                </a:solidFill>
              </a:rPr>
              <a:t> </a:t>
            </a:r>
            <a:r>
              <a:rPr lang="en">
                <a:solidFill>
                  <a:srgbClr val="999999"/>
                </a:solidFill>
              </a:rPr>
              <a:t>– REST can take any API design and make it incredibly easy to apart, grow, and be plugged into other systems.</a:t>
            </a:r>
            <a:endParaRPr>
              <a:solidFill>
                <a:srgbClr val="999999"/>
              </a:solidFill>
            </a:endParaRPr>
          </a:p>
          <a:p>
            <a:pPr indent="-342900" lvl="0" marL="457200" rtl="0" algn="l">
              <a:spcBef>
                <a:spcPts val="0"/>
              </a:spcBef>
              <a:spcAft>
                <a:spcPts val="0"/>
              </a:spcAft>
              <a:buClr>
                <a:srgbClr val="999999"/>
              </a:buClr>
              <a:buSzPts val="1800"/>
              <a:buChar char="●"/>
            </a:pPr>
            <a:r>
              <a:rPr b="1" lang="en" u="sng">
                <a:solidFill>
                  <a:srgbClr val="999999"/>
                </a:solidFill>
              </a:rPr>
              <a:t>Use of HTTP</a:t>
            </a:r>
            <a:r>
              <a:rPr lang="en">
                <a:solidFill>
                  <a:srgbClr val="999999"/>
                </a:solidFill>
              </a:rPr>
              <a:t> – since many of the applications that APIs run with also use HTTP, integration becomes easier with REST.</a:t>
            </a:r>
            <a:endParaRPr>
              <a:solidFill>
                <a:srgbClr val="999999"/>
              </a:solidFill>
            </a:endParaRPr>
          </a:p>
          <a:p>
            <a:pPr indent="-342900" lvl="0" marL="457200" rtl="0" algn="l">
              <a:spcBef>
                <a:spcPts val="0"/>
              </a:spcBef>
              <a:spcAft>
                <a:spcPts val="0"/>
              </a:spcAft>
              <a:buClr>
                <a:srgbClr val="999999"/>
              </a:buClr>
              <a:buSzPts val="1800"/>
              <a:buChar char="●"/>
            </a:pPr>
            <a:r>
              <a:rPr b="1" lang="en" u="sng">
                <a:solidFill>
                  <a:srgbClr val="999999"/>
                </a:solidFill>
              </a:rPr>
              <a:t>Independence</a:t>
            </a:r>
            <a:r>
              <a:rPr lang="en" u="sng">
                <a:solidFill>
                  <a:srgbClr val="999999"/>
                </a:solidFill>
              </a:rPr>
              <a:t> </a:t>
            </a:r>
            <a:r>
              <a:rPr lang="en">
                <a:solidFill>
                  <a:srgbClr val="999999"/>
                </a:solidFill>
              </a:rPr>
              <a:t>– When you are designing with rest, you can change certain areas of the program without touching others. This allows for a sense of flexibility not include in most API designs.</a:t>
            </a:r>
            <a:endParaRPr>
              <a:solidFill>
                <a:srgbClr val="999999"/>
              </a:solidFill>
            </a:endParaRPr>
          </a:p>
          <a:p>
            <a:pPr indent="-342900" lvl="0" marL="457200" rtl="0" algn="l">
              <a:spcBef>
                <a:spcPts val="0"/>
              </a:spcBef>
              <a:spcAft>
                <a:spcPts val="0"/>
              </a:spcAft>
              <a:buClr>
                <a:srgbClr val="999999"/>
              </a:buClr>
              <a:buSzPts val="1800"/>
              <a:buChar char="●"/>
            </a:pPr>
            <a:r>
              <a:rPr b="1" lang="en" u="sng">
                <a:solidFill>
                  <a:srgbClr val="999999"/>
                </a:solidFill>
              </a:rPr>
              <a:t>Security</a:t>
            </a:r>
            <a:r>
              <a:rPr lang="en" u="sng">
                <a:solidFill>
                  <a:srgbClr val="999999"/>
                </a:solidFill>
              </a:rPr>
              <a:t> </a:t>
            </a:r>
            <a:r>
              <a:rPr lang="en">
                <a:solidFill>
                  <a:srgbClr val="999999"/>
                </a:solidFill>
              </a:rPr>
              <a:t>– HTTP specification can increase the security of your API design with HTTP headers.</a:t>
            </a:r>
            <a:endParaRPr>
              <a:solidFill>
                <a:srgbClr val="999999"/>
              </a:solidFill>
            </a:endParaRPr>
          </a:p>
          <a:p>
            <a:pPr indent="-342900" lvl="0" marL="457200" rtl="0" algn="l">
              <a:spcBef>
                <a:spcPts val="0"/>
              </a:spcBef>
              <a:spcAft>
                <a:spcPts val="0"/>
              </a:spcAft>
              <a:buClr>
                <a:srgbClr val="999999"/>
              </a:buClr>
              <a:buSzPts val="1800"/>
              <a:buChar char="●"/>
            </a:pPr>
            <a:r>
              <a:rPr b="1" lang="en" u="sng">
                <a:solidFill>
                  <a:srgbClr val="999999"/>
                </a:solidFill>
              </a:rPr>
              <a:t>Encapsulation</a:t>
            </a:r>
            <a:r>
              <a:rPr lang="en" u="sng">
                <a:solidFill>
                  <a:srgbClr val="999999"/>
                </a:solidFill>
              </a:rPr>
              <a:t> </a:t>
            </a:r>
            <a:r>
              <a:rPr lang="en">
                <a:solidFill>
                  <a:srgbClr val="999999"/>
                </a:solidFill>
              </a:rPr>
              <a:t>– REST allows you to hide or show what you please. This allows programmers to hide necessary code that doesn’t look good, while highlighting other areas that do.</a:t>
            </a:r>
            <a:endParaRPr>
              <a:solidFill>
                <a:srgbClr val="999999"/>
              </a:solidFill>
            </a:endParaRPr>
          </a:p>
          <a:p>
            <a:pPr indent="0" lvl="0" marL="0" rtl="0" algn="l">
              <a:spcBef>
                <a:spcPts val="1200"/>
              </a:spcBef>
              <a:spcAft>
                <a:spcPts val="1600"/>
              </a:spcAft>
              <a:buNone/>
            </a:pPr>
            <a:r>
              <a:t/>
            </a:r>
            <a:endParaRPr>
              <a:solidFill>
                <a:srgbClr val="99999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are the actors? (i.e., main elements)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999999"/>
              </a:buClr>
              <a:buSzPts val="1800"/>
              <a:buChar char="●"/>
            </a:pPr>
            <a:r>
              <a:rPr lang="en">
                <a:solidFill>
                  <a:srgbClr val="999999"/>
                </a:solidFill>
              </a:rPr>
              <a:t>The actors of the REST architecture are</a:t>
            </a:r>
            <a:endParaRPr>
              <a:solidFill>
                <a:srgbClr val="999999"/>
              </a:solidFill>
            </a:endParaRPr>
          </a:p>
          <a:p>
            <a:pPr indent="-342900" lvl="1" marL="914400" rtl="0" algn="l">
              <a:spcBef>
                <a:spcPts val="0"/>
              </a:spcBef>
              <a:spcAft>
                <a:spcPts val="0"/>
              </a:spcAft>
              <a:buClr>
                <a:srgbClr val="999999"/>
              </a:buClr>
              <a:buSzPts val="1800"/>
              <a:buChar char="○"/>
            </a:pPr>
            <a:r>
              <a:rPr lang="en" sz="1800">
                <a:solidFill>
                  <a:srgbClr val="999999"/>
                </a:solidFill>
              </a:rPr>
              <a:t>A stateless client asking a server for information</a:t>
            </a:r>
            <a:endParaRPr sz="1800">
              <a:solidFill>
                <a:srgbClr val="999999"/>
              </a:solidFill>
            </a:endParaRPr>
          </a:p>
          <a:p>
            <a:pPr indent="-342900" lvl="1" marL="914400" rtl="0" algn="l">
              <a:spcBef>
                <a:spcPts val="0"/>
              </a:spcBef>
              <a:spcAft>
                <a:spcPts val="0"/>
              </a:spcAft>
              <a:buClr>
                <a:srgbClr val="999999"/>
              </a:buClr>
              <a:buSzPts val="1800"/>
              <a:buChar char="○"/>
            </a:pPr>
            <a:r>
              <a:rPr lang="en" sz="1800">
                <a:solidFill>
                  <a:srgbClr val="999999"/>
                </a:solidFill>
              </a:rPr>
              <a:t>A server providing information and keeping track of information</a:t>
            </a:r>
            <a:endParaRPr sz="1800">
              <a:solidFill>
                <a:srgbClr val="999999"/>
              </a:solidFill>
            </a:endParaRPr>
          </a:p>
          <a:p>
            <a:pPr indent="-342900" lvl="1" marL="914400" rtl="0" algn="l">
              <a:spcBef>
                <a:spcPts val="0"/>
              </a:spcBef>
              <a:spcAft>
                <a:spcPts val="0"/>
              </a:spcAft>
              <a:buClr>
                <a:srgbClr val="999999"/>
              </a:buClr>
              <a:buSzPts val="1800"/>
              <a:buChar char="○"/>
            </a:pPr>
            <a:r>
              <a:rPr lang="en" sz="1800">
                <a:solidFill>
                  <a:srgbClr val="999999"/>
                </a:solidFill>
              </a:rPr>
              <a:t>An interface provided by the server</a:t>
            </a:r>
            <a:endParaRPr sz="1800">
              <a:solidFill>
                <a:srgbClr val="99999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they relate to each other?</a:t>
            </a:r>
            <a:endParaRPr/>
          </a:p>
        </p:txBody>
      </p:sp>
      <p:sp>
        <p:nvSpPr>
          <p:cNvPr id="79" name="Google Shape;79;p17"/>
          <p:cNvSpPr txBox="1"/>
          <p:nvPr>
            <p:ph idx="1" type="body"/>
          </p:nvPr>
        </p:nvSpPr>
        <p:spPr>
          <a:xfrm>
            <a:off x="311700" y="1152475"/>
            <a:ext cx="8520600" cy="38133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999999"/>
              </a:buClr>
              <a:buSzPts val="1800"/>
              <a:buChar char="●"/>
            </a:pPr>
            <a:r>
              <a:rPr lang="en">
                <a:solidFill>
                  <a:srgbClr val="999999"/>
                </a:solidFill>
              </a:rPr>
              <a:t>Uniform interface</a:t>
            </a:r>
            <a:endParaRPr>
              <a:solidFill>
                <a:srgbClr val="999999"/>
              </a:solidFill>
            </a:endParaRPr>
          </a:p>
          <a:p>
            <a:pPr indent="-342900" lvl="1" marL="1371600" rtl="0" algn="l">
              <a:spcBef>
                <a:spcPts val="0"/>
              </a:spcBef>
              <a:spcAft>
                <a:spcPts val="0"/>
              </a:spcAft>
              <a:buClr>
                <a:srgbClr val="999999"/>
              </a:buClr>
              <a:buSzPts val="1800"/>
              <a:buChar char="○"/>
            </a:pPr>
            <a:r>
              <a:rPr lang="en" sz="1800">
                <a:solidFill>
                  <a:srgbClr val="999999"/>
                </a:solidFill>
              </a:rPr>
              <a:t>Once a developer becomes familiar with one of your APIs, he should be able to follow similar approach for other APIs.</a:t>
            </a:r>
            <a:endParaRPr sz="1800">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Client–server</a:t>
            </a:r>
            <a:endParaRPr>
              <a:solidFill>
                <a:srgbClr val="999999"/>
              </a:solidFill>
            </a:endParaRPr>
          </a:p>
          <a:p>
            <a:pPr indent="-342900" lvl="1" marL="1371600" rtl="0" algn="l">
              <a:spcBef>
                <a:spcPts val="0"/>
              </a:spcBef>
              <a:spcAft>
                <a:spcPts val="0"/>
              </a:spcAft>
              <a:buClr>
                <a:srgbClr val="999999"/>
              </a:buClr>
              <a:buSzPts val="1800"/>
              <a:buChar char="○"/>
            </a:pPr>
            <a:r>
              <a:rPr lang="en" sz="1800">
                <a:solidFill>
                  <a:srgbClr val="999999"/>
                </a:solidFill>
              </a:rPr>
              <a:t>Servers and clients may also be replaced and developed independently, as long as the interface between them is not altered.</a:t>
            </a:r>
            <a:endParaRPr sz="1800">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Stateless</a:t>
            </a:r>
            <a:endParaRPr>
              <a:solidFill>
                <a:srgbClr val="999999"/>
              </a:solidFill>
            </a:endParaRPr>
          </a:p>
          <a:p>
            <a:pPr indent="-342900" lvl="1" marL="1371600" rtl="0" algn="l">
              <a:spcBef>
                <a:spcPts val="0"/>
              </a:spcBef>
              <a:spcAft>
                <a:spcPts val="0"/>
              </a:spcAft>
              <a:buClr>
                <a:srgbClr val="999999"/>
              </a:buClr>
              <a:buSzPts val="1800"/>
              <a:buChar char="○"/>
            </a:pPr>
            <a:r>
              <a:rPr lang="en" sz="1800">
                <a:solidFill>
                  <a:srgbClr val="999999"/>
                </a:solidFill>
              </a:rPr>
              <a:t>No client context shall be stored on the server between requests. The client is responsible for managing the state of the application.</a:t>
            </a:r>
            <a:endParaRPr sz="1800">
              <a:solidFill>
                <a:srgbClr val="99999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they relate to each other?</a:t>
            </a:r>
            <a:endParaRPr/>
          </a:p>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999999"/>
              </a:buClr>
              <a:buSzPts val="1800"/>
              <a:buChar char="●"/>
            </a:pPr>
            <a:r>
              <a:rPr lang="en">
                <a:solidFill>
                  <a:srgbClr val="999999"/>
                </a:solidFill>
              </a:rPr>
              <a:t>Cacheable</a:t>
            </a:r>
            <a:endParaRPr>
              <a:solidFill>
                <a:srgbClr val="999999"/>
              </a:solidFill>
            </a:endParaRPr>
          </a:p>
          <a:p>
            <a:pPr indent="-342900" lvl="1" marL="1371600" rtl="0" algn="l">
              <a:spcBef>
                <a:spcPts val="0"/>
              </a:spcBef>
              <a:spcAft>
                <a:spcPts val="0"/>
              </a:spcAft>
              <a:buClr>
                <a:srgbClr val="999999"/>
              </a:buClr>
              <a:buSzPts val="1800"/>
              <a:buChar char="○"/>
            </a:pPr>
            <a:r>
              <a:rPr lang="en" sz="1800">
                <a:solidFill>
                  <a:srgbClr val="999999"/>
                </a:solidFill>
              </a:rPr>
              <a:t>Well-managed caching partially or completely eliminates some client-server interactions, further improving scalability and performance.</a:t>
            </a:r>
            <a:endParaRPr sz="1800">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Layered system</a:t>
            </a:r>
            <a:endParaRPr>
              <a:solidFill>
                <a:srgbClr val="999999"/>
              </a:solidFill>
            </a:endParaRPr>
          </a:p>
          <a:p>
            <a:pPr indent="-342900" lvl="1" marL="1371600" rtl="0" algn="l">
              <a:spcBef>
                <a:spcPts val="0"/>
              </a:spcBef>
              <a:spcAft>
                <a:spcPts val="0"/>
              </a:spcAft>
              <a:buClr>
                <a:srgbClr val="999999"/>
              </a:buClr>
              <a:buSzPts val="1800"/>
              <a:buChar char="○"/>
            </a:pPr>
            <a:r>
              <a:rPr lang="en" sz="1800">
                <a:solidFill>
                  <a:srgbClr val="999999"/>
                </a:solidFill>
              </a:rPr>
              <a:t>A client cannot ordinarily tell whether it is connected directly to the end server, or to an intermediary along the way.</a:t>
            </a:r>
            <a:endParaRPr sz="1800">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Code on demand (optional)</a:t>
            </a:r>
            <a:endParaRPr>
              <a:solidFill>
                <a:srgbClr val="999999"/>
              </a:solidFill>
            </a:endParaRPr>
          </a:p>
          <a:p>
            <a:pPr indent="-342900" lvl="1" marL="1371600" rtl="0" algn="l">
              <a:spcBef>
                <a:spcPts val="0"/>
              </a:spcBef>
              <a:spcAft>
                <a:spcPts val="0"/>
              </a:spcAft>
              <a:buClr>
                <a:srgbClr val="999999"/>
              </a:buClr>
              <a:buSzPts val="1800"/>
              <a:buChar char="○"/>
            </a:pPr>
            <a:r>
              <a:rPr lang="en" sz="1800">
                <a:solidFill>
                  <a:srgbClr val="999999"/>
                </a:solidFill>
              </a:rPr>
              <a:t>You are free to return executable code to support a part of your application, e.g., clients may call your API to get a UI widget rendering code. It is permitted.</a:t>
            </a:r>
            <a:endParaRPr sz="1800">
              <a:solidFill>
                <a:srgbClr val="999999"/>
              </a:solidFill>
            </a:endParaRPr>
          </a:p>
          <a:p>
            <a:pPr indent="0" lvl="0" marL="0" rtl="0" algn="l">
              <a:spcBef>
                <a:spcPts val="2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What’re the strengths and drawbacks?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Strengths:</a:t>
            </a:r>
            <a:endParaRPr u="sng"/>
          </a:p>
          <a:p>
            <a:pPr indent="0" lvl="0" marL="0" rtl="0" algn="l">
              <a:spcBef>
                <a:spcPts val="1600"/>
              </a:spcBef>
              <a:spcAft>
                <a:spcPts val="0"/>
              </a:spcAft>
              <a:buNone/>
            </a:pPr>
            <a:r>
              <a:rPr lang="en"/>
              <a:t>REST is not constrained to one type of data return,, but instead can return XML, JSON, YAML or any other format depending on what the client requests. And unlike RPC, users aren’t required to know procedure names or specific parameters in a specific order.</a:t>
            </a:r>
            <a:endParaRPr/>
          </a:p>
          <a:p>
            <a:pPr indent="0" lvl="0" marL="0" rtl="0" algn="l">
              <a:spcBef>
                <a:spcPts val="1600"/>
              </a:spcBef>
              <a:spcAft>
                <a:spcPts val="0"/>
              </a:spcAft>
              <a:buNone/>
            </a:pPr>
            <a:r>
              <a:rPr lang="en" u="sng"/>
              <a:t>Drawbacks:</a:t>
            </a:r>
            <a:endParaRPr u="sng"/>
          </a:p>
          <a:p>
            <a:pPr indent="0" lvl="0" marL="0" rtl="0" algn="l">
              <a:spcBef>
                <a:spcPts val="1600"/>
              </a:spcBef>
              <a:spcAft>
                <a:spcPts val="1600"/>
              </a:spcAft>
              <a:buNone/>
            </a:pPr>
            <a:r>
              <a:rPr lang="en"/>
              <a:t>You can lose the ability to maintain state in REST, such as within sessions. It can also be more difficult for newer developers to use.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applications?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Instagram:</a:t>
            </a:r>
            <a:endParaRPr u="sng"/>
          </a:p>
          <a:p>
            <a:pPr indent="-342900" lvl="0" marL="457200" rtl="0" algn="l">
              <a:spcBef>
                <a:spcPts val="1600"/>
              </a:spcBef>
              <a:spcAft>
                <a:spcPts val="0"/>
              </a:spcAft>
              <a:buSzPts val="1800"/>
              <a:buChar char="●"/>
            </a:pPr>
            <a:r>
              <a:rPr lang="en"/>
              <a:t>The Instagram API allows your applications to retrieve user accounts, photos, tags. </a:t>
            </a:r>
            <a:endParaRPr/>
          </a:p>
          <a:p>
            <a:pPr indent="0" lvl="0" marL="0" rtl="0" algn="l">
              <a:spcBef>
                <a:spcPts val="1600"/>
              </a:spcBef>
              <a:spcAft>
                <a:spcPts val="0"/>
              </a:spcAft>
              <a:buNone/>
            </a:pPr>
            <a:r>
              <a:rPr lang="en" u="sng"/>
              <a:t>G-Mail:</a:t>
            </a:r>
            <a:endParaRPr u="sng"/>
          </a:p>
          <a:p>
            <a:pPr indent="-342900" lvl="0" marL="457200" rtl="0" algn="l">
              <a:spcBef>
                <a:spcPts val="1600"/>
              </a:spcBef>
              <a:spcAft>
                <a:spcPts val="0"/>
              </a:spcAft>
              <a:buSzPts val="1800"/>
              <a:buChar char="●"/>
            </a:pPr>
            <a:r>
              <a:rPr lang="en"/>
              <a:t>GET  requests</a:t>
            </a:r>
            <a:endParaRPr/>
          </a:p>
          <a:p>
            <a:pPr indent="0" lvl="0" marL="0" rtl="0" algn="l">
              <a:spcBef>
                <a:spcPts val="1600"/>
              </a:spcBef>
              <a:spcAft>
                <a:spcPts val="0"/>
              </a:spcAft>
              <a:buNone/>
            </a:pPr>
            <a:r>
              <a:rPr lang="en" u="sng"/>
              <a:t>GitHub:</a:t>
            </a:r>
            <a:endParaRPr u="sng"/>
          </a:p>
          <a:p>
            <a:pPr indent="-342900" lvl="0" marL="457200" rtl="0" algn="l">
              <a:spcBef>
                <a:spcPts val="1600"/>
              </a:spcBef>
              <a:spcAft>
                <a:spcPts val="0"/>
              </a:spcAft>
              <a:buSzPts val="1800"/>
              <a:buChar char="●"/>
            </a:pPr>
            <a:r>
              <a:rPr lang="en"/>
              <a:t>Using their API, you can perform such actions as tracking user activity, following GitHub issues, and creating repositories from your own application.</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Implications!</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999999"/>
              </a:buClr>
              <a:buSzPts val="1100"/>
              <a:buChar char="●"/>
            </a:pPr>
            <a:r>
              <a:rPr lang="en">
                <a:solidFill>
                  <a:srgbClr val="999999"/>
                </a:solidFill>
              </a:rPr>
              <a:t>Injection Attacks.</a:t>
            </a:r>
            <a:endParaRPr>
              <a:solidFill>
                <a:srgbClr val="999999"/>
              </a:solidFill>
            </a:endParaRPr>
          </a:p>
          <a:p>
            <a:pPr indent="-298450" lvl="0" marL="457200" rtl="0" algn="l">
              <a:spcBef>
                <a:spcPts val="0"/>
              </a:spcBef>
              <a:spcAft>
                <a:spcPts val="0"/>
              </a:spcAft>
              <a:buClr>
                <a:srgbClr val="999999"/>
              </a:buClr>
              <a:buSzPts val="1100"/>
              <a:buChar char="●"/>
            </a:pPr>
            <a:r>
              <a:rPr lang="en">
                <a:solidFill>
                  <a:srgbClr val="999999"/>
                </a:solidFill>
              </a:rPr>
              <a:t>DoS Attacks.</a:t>
            </a:r>
            <a:endParaRPr>
              <a:solidFill>
                <a:srgbClr val="999999"/>
              </a:solidFill>
            </a:endParaRPr>
          </a:p>
          <a:p>
            <a:pPr indent="-298450" lvl="0" marL="457200" rtl="0" algn="l">
              <a:spcBef>
                <a:spcPts val="0"/>
              </a:spcBef>
              <a:spcAft>
                <a:spcPts val="0"/>
              </a:spcAft>
              <a:buClr>
                <a:srgbClr val="999999"/>
              </a:buClr>
              <a:buSzPts val="1100"/>
              <a:buChar char="●"/>
            </a:pPr>
            <a:r>
              <a:rPr lang="en">
                <a:solidFill>
                  <a:srgbClr val="999999"/>
                </a:solidFill>
              </a:rPr>
              <a:t>Broken Authentication.</a:t>
            </a:r>
            <a:endParaRPr>
              <a:solidFill>
                <a:srgbClr val="999999"/>
              </a:solidFill>
            </a:endParaRPr>
          </a:p>
          <a:p>
            <a:pPr indent="-298450" lvl="0" marL="457200" rtl="0" algn="l">
              <a:spcBef>
                <a:spcPts val="0"/>
              </a:spcBef>
              <a:spcAft>
                <a:spcPts val="0"/>
              </a:spcAft>
              <a:buClr>
                <a:srgbClr val="999999"/>
              </a:buClr>
              <a:buSzPts val="1100"/>
              <a:buChar char="●"/>
            </a:pPr>
            <a:r>
              <a:rPr lang="en">
                <a:solidFill>
                  <a:srgbClr val="999999"/>
                </a:solidFill>
              </a:rPr>
              <a:t>Sensitive Data Exposure.</a:t>
            </a:r>
            <a:endParaRPr>
              <a:solidFill>
                <a:srgbClr val="999999"/>
              </a:solidFill>
            </a:endParaRPr>
          </a:p>
          <a:p>
            <a:pPr indent="-298450" lvl="0" marL="457200" rtl="0" algn="l">
              <a:spcBef>
                <a:spcPts val="0"/>
              </a:spcBef>
              <a:spcAft>
                <a:spcPts val="0"/>
              </a:spcAft>
              <a:buClr>
                <a:srgbClr val="999999"/>
              </a:buClr>
              <a:buSzPts val="1100"/>
              <a:buChar char="●"/>
            </a:pPr>
            <a:r>
              <a:rPr lang="en">
                <a:solidFill>
                  <a:srgbClr val="999999"/>
                </a:solidFill>
              </a:rPr>
              <a:t>Broken Access Control.</a:t>
            </a:r>
            <a:endParaRPr>
              <a:solidFill>
                <a:srgbClr val="999999"/>
              </a:solidFill>
            </a:endParaRPr>
          </a:p>
          <a:p>
            <a:pPr indent="-298450" lvl="0" marL="457200" rtl="0" algn="l">
              <a:spcBef>
                <a:spcPts val="0"/>
              </a:spcBef>
              <a:spcAft>
                <a:spcPts val="0"/>
              </a:spcAft>
              <a:buClr>
                <a:srgbClr val="999999"/>
              </a:buClr>
              <a:buSzPts val="1100"/>
              <a:buChar char="●"/>
            </a:pPr>
            <a:r>
              <a:rPr lang="en">
                <a:solidFill>
                  <a:srgbClr val="999999"/>
                </a:solidFill>
              </a:rPr>
              <a:t>Parameter Tampering</a:t>
            </a:r>
            <a:endParaRPr>
              <a:solidFill>
                <a:srgbClr val="999999"/>
              </a:solidFill>
            </a:endParaRPr>
          </a:p>
          <a:p>
            <a:pPr indent="-298450" lvl="0" marL="457200" rtl="0" algn="l">
              <a:spcBef>
                <a:spcPts val="0"/>
              </a:spcBef>
              <a:spcAft>
                <a:spcPts val="0"/>
              </a:spcAft>
              <a:buClr>
                <a:srgbClr val="999999"/>
              </a:buClr>
              <a:buSzPts val="1100"/>
              <a:buChar char="●"/>
            </a:pPr>
            <a:r>
              <a:rPr lang="en">
                <a:solidFill>
                  <a:srgbClr val="999999"/>
                </a:solidFill>
              </a:rPr>
              <a:t>Man-In-The-Middle-Attack (MITM)</a:t>
            </a:r>
            <a:endParaRPr>
              <a:solidFill>
                <a:srgbClr val="999999"/>
              </a:solidFill>
            </a:endParaRPr>
          </a:p>
          <a:p>
            <a:pPr indent="0" lvl="0" marL="0" rtl="0" algn="l">
              <a:spcBef>
                <a:spcPts val="12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