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7"/>
  </p:notesMasterIdLst>
  <p:sldIdLst>
    <p:sldId id="256" r:id="rId2"/>
    <p:sldId id="418" r:id="rId3"/>
    <p:sldId id="419" r:id="rId4"/>
    <p:sldId id="434" r:id="rId5"/>
    <p:sldId id="436" r:id="rId6"/>
    <p:sldId id="416" r:id="rId7"/>
    <p:sldId id="439" r:id="rId8"/>
    <p:sldId id="441" r:id="rId9"/>
    <p:sldId id="417" r:id="rId10"/>
    <p:sldId id="429" r:id="rId11"/>
    <p:sldId id="442" r:id="rId12"/>
    <p:sldId id="440" r:id="rId13"/>
    <p:sldId id="437" r:id="rId14"/>
    <p:sldId id="435" r:id="rId15"/>
    <p:sldId id="41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99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4"/>
    <p:restoredTop sz="97446"/>
  </p:normalViewPr>
  <p:slideViewPr>
    <p:cSldViewPr>
      <p:cViewPr varScale="1">
        <p:scale>
          <a:sx n="171" d="100"/>
          <a:sy n="171" d="100"/>
        </p:scale>
        <p:origin x="16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062DB-9784-4B52-8F1F-591447F8248E}" type="datetimeFigureOut">
              <a:rPr lang="en-AU" smtClean="0"/>
              <a:t>6/3/23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D430-C9D3-4F91-84D0-FA1060C2D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37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77BAE8-F00A-457C-BFFC-EE5D426E9390}"/>
              </a:ext>
            </a:extLst>
          </p:cNvPr>
          <p:cNvSpPr/>
          <p:nvPr userDrawn="1"/>
        </p:nvSpPr>
        <p:spPr>
          <a:xfrm>
            <a:off x="609600" y="381000"/>
            <a:ext cx="10972800" cy="6019800"/>
          </a:xfrm>
          <a:prstGeom prst="rect">
            <a:avLst/>
          </a:prstGeom>
          <a:solidFill>
            <a:srgbClr val="F2F2F2">
              <a:alpha val="8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266774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BD53-F943-48ED-9BE7-196A8EE66FFC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BD53-F943-48ED-9BE7-196A8EE66FFC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F8AB6-91FF-46A5-BCD4-553AB12A1725}"/>
              </a:ext>
            </a:extLst>
          </p:cNvPr>
          <p:cNvSpPr/>
          <p:nvPr userDrawn="1"/>
        </p:nvSpPr>
        <p:spPr>
          <a:xfrm>
            <a:off x="609600" y="381000"/>
            <a:ext cx="10972800" cy="6019800"/>
          </a:xfrm>
          <a:prstGeom prst="rect">
            <a:avLst/>
          </a:prstGeom>
          <a:solidFill>
            <a:srgbClr val="F2F2F2">
              <a:alpha val="8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339737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BD53-F943-48ED-9BE7-196A8EE66FFC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BD53-F943-48ED-9BE7-196A8EE66FFC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BD53-F943-48ED-9BE7-196A8EE66FFC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BD53-F943-48ED-9BE7-196A8EE66FFC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BD53-F943-48ED-9BE7-196A8EE66FFC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4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7B613C-1AD7-49D3-885D-F654C5CDBAA6}" type="datetime1">
              <a:rPr lang="en-US" smtClean="0"/>
              <a:pPr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6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BD53-F943-48ED-9BE7-196A8EE66FFC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2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Conducting Multivariate Meta-Analysis in R with </a:t>
            </a:r>
            <a:r>
              <a:rPr lang="en-US" sz="6000" dirty="0" err="1"/>
              <a:t>metavcov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55621"/>
            <a:ext cx="10820399" cy="1143000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2800" cap="none" dirty="0">
                <a:latin typeface="+mn-lt"/>
              </a:rPr>
              <a:t>Min Lu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12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Assistant Professor of Biostatistics </a:t>
            </a:r>
            <a:br>
              <a:rPr lang="en-US" sz="12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Miami Miller School of Medicine</a:t>
            </a:r>
            <a:endParaRPr lang="en-AU" sz="128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8000" b="1" i="0" cap="all" dirty="0">
                <a:solidFill>
                  <a:srgbClr val="212121"/>
                </a:solidFill>
                <a:effectLst/>
                <a:latin typeface="Fredoko"/>
              </a:rPr>
              <a:t>ESMARCONF2023</a:t>
            </a:r>
          </a:p>
        </p:txBody>
      </p:sp>
    </p:spTree>
    <p:extLst>
      <p:ext uri="{BB962C8B-B14F-4D97-AF65-F5344CB8AC3E}">
        <p14:creationId xmlns:p14="http://schemas.microsoft.com/office/powerpoint/2010/main" val="95225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F2FA-3675-4B95-BF4E-BA1B72C9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7955"/>
            <a:ext cx="10058400" cy="1450757"/>
          </a:xfrm>
        </p:spPr>
        <p:txBody>
          <a:bodyPr/>
          <a:lstStyle/>
          <a:p>
            <a:r>
              <a:rPr lang="en-AU" sz="4800" dirty="0"/>
              <a:t>Model Fitting</a:t>
            </a:r>
            <a:br>
              <a:rPr lang="en-AU" sz="4800" dirty="0"/>
            </a:br>
            <a:r>
              <a:rPr lang="en-AU" sz="4800" dirty="0"/>
              <a:t>Types – Fixed Effect vs Random Effect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E226-68E6-407B-88CC-46A22344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29000"/>
            <a:ext cx="10744200" cy="173566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3600" dirty="0">
                <a:latin typeface="+mj-lt"/>
              </a:rPr>
              <a:t>Null hypothesis is that the means of all effect sizes are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dirty="0">
                <a:latin typeface="+mj-lt"/>
              </a:rPr>
              <a:t>Fixed effect has higher power than random effect</a:t>
            </a:r>
          </a:p>
        </p:txBody>
      </p:sp>
    </p:spTree>
    <p:extLst>
      <p:ext uri="{BB962C8B-B14F-4D97-AF65-F5344CB8AC3E}">
        <p14:creationId xmlns:p14="http://schemas.microsoft.com/office/powerpoint/2010/main" val="46884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A05C-F0A7-4B12-B7DC-06BDDFA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80" y="152400"/>
            <a:ext cx="10451020" cy="993557"/>
          </a:xfrm>
        </p:spPr>
        <p:txBody>
          <a:bodyPr/>
          <a:lstStyle/>
          <a:p>
            <a:r>
              <a:rPr lang="en-AU" dirty="0"/>
              <a:t>Examples in R --- </a:t>
            </a:r>
            <a:r>
              <a:rPr lang="en-AU" sz="3200" dirty="0"/>
              <a:t>Correlation coefficients (r)</a:t>
            </a:r>
            <a:endParaRPr lang="en-AU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5C59C043-C211-A046-71BD-17B32987F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1" y="1151037"/>
            <a:ext cx="6336220" cy="48849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381B8-85C5-C76B-44A2-E44E8C9A0311}"/>
              </a:ext>
            </a:extLst>
          </p:cNvPr>
          <p:cNvSpPr txBox="1"/>
          <p:nvPr/>
        </p:nvSpPr>
        <p:spPr>
          <a:xfrm>
            <a:off x="6477000" y="5029200"/>
            <a:ext cx="514349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dirty="0">
                <a:latin typeface="Book Antiqua" panose="02040602050305030304" pitchFamily="18" charset="0"/>
              </a:rPr>
              <a:t>I. Olkin. Asymptotic distribution of functions of a correlation matrix. chapter 11, pages 235–251. Shinko Tsusho, 1976.</a:t>
            </a:r>
            <a:br>
              <a:rPr lang="en-US" sz="1100" dirty="0">
                <a:latin typeface="Book Antiqua" panose="02040602050305030304" pitchFamily="18" charset="0"/>
              </a:rPr>
            </a:br>
            <a:endParaRPr lang="en-US" sz="1100" dirty="0">
              <a:latin typeface="Book Antiqua" panose="02040602050305030304" pitchFamily="18" charset="0"/>
            </a:endParaRPr>
          </a:p>
          <a:p>
            <a:pPr algn="l"/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B.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J.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Becker.</a:t>
            </a:r>
            <a:r>
              <a:rPr lang="en-US" sz="11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Model-based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meta-analysis.</a:t>
            </a:r>
            <a:r>
              <a:rPr lang="en-US" sz="1100" spc="6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In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H.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Cooper,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L.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V.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Hedges,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and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J.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C.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Valentine,</a:t>
            </a:r>
            <a:r>
              <a:rPr lang="en-US" sz="1100" spc="-3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editors,</a:t>
            </a:r>
            <a:r>
              <a:rPr lang="en-US" sz="1100" spc="-2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i="1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handbook</a:t>
            </a:r>
            <a:r>
              <a:rPr lang="en-US" sz="1100" i="1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i="1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of</a:t>
            </a:r>
            <a:r>
              <a:rPr lang="en-US" sz="1100" i="1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i="1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research</a:t>
            </a:r>
            <a:r>
              <a:rPr lang="en-US" sz="1100" i="1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i="1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synthesis</a:t>
            </a:r>
            <a:r>
              <a:rPr lang="en-US" sz="1100" i="1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i="1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and</a:t>
            </a:r>
            <a:r>
              <a:rPr lang="en-US" sz="1100" i="1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i="1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meta-analysis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</a:t>
            </a:r>
            <a:r>
              <a:rPr lang="en-US" sz="1100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chapter</a:t>
            </a:r>
            <a:r>
              <a:rPr lang="en-US" sz="1100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20,</a:t>
            </a:r>
            <a:r>
              <a:rPr lang="en-US" sz="1100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pages</a:t>
            </a:r>
            <a:r>
              <a:rPr lang="en-US" sz="1100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377–395.</a:t>
            </a:r>
            <a:r>
              <a:rPr lang="en-US" sz="1100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Russell</a:t>
            </a:r>
            <a:r>
              <a:rPr lang="en-US" sz="1100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Sage</a:t>
            </a:r>
            <a:r>
              <a:rPr lang="en-US" sz="1100" spc="-3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1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Foundation, 2009. </a:t>
            </a:r>
            <a:endParaRPr lang="en-US" sz="900" b="0" i="0" u="none" strike="noStrike" baseline="0" dirty="0">
              <a:latin typeface="URWPalladioL-Roma"/>
            </a:endParaRP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77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A05C-F0A7-4B12-B7DC-06BDDFA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80" y="152400"/>
            <a:ext cx="10451020" cy="993557"/>
          </a:xfrm>
        </p:spPr>
        <p:txBody>
          <a:bodyPr/>
          <a:lstStyle/>
          <a:p>
            <a:r>
              <a:rPr lang="en-AU" dirty="0"/>
              <a:t>Examples in R --- </a:t>
            </a:r>
            <a:r>
              <a:rPr lang="en-AU" sz="3200" dirty="0"/>
              <a:t>Correlation coefficients (r)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DF9E4C-CA55-E7D2-3B6D-66B2E98F52F4}"/>
              </a:ext>
            </a:extLst>
          </p:cNvPr>
          <p:cNvSpPr txBox="1"/>
          <p:nvPr/>
        </p:nvSpPr>
        <p:spPr>
          <a:xfrm>
            <a:off x="794290" y="1058200"/>
            <a:ext cx="107235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primary purpose of Craft et. al.’s (2003) meta-analysis was to examine the interrelationships between athletic performance and three subscales, cognitive anxiety, somatic anxiety, and self-concept, of the Competitive State Anxiety Inventory</a:t>
            </a:r>
            <a:br>
              <a:rPr lang="en-US" dirty="0"/>
            </a:br>
            <a:r>
              <a:rPr lang="en-US" sz="1200" dirty="0"/>
              <a:t>C1:	Correlation coefficient between cognitive anxiety and somatic anxiety</a:t>
            </a:r>
          </a:p>
          <a:p>
            <a:r>
              <a:rPr lang="en-US" sz="1200" dirty="0"/>
              <a:t>C2:	Correlation coefficient between cognitive anxiety and self concept</a:t>
            </a:r>
          </a:p>
          <a:p>
            <a:r>
              <a:rPr lang="en-US" sz="1200" dirty="0"/>
              <a:t>C3:	Correlation coefficient between cognitive anxiety and athletic performance</a:t>
            </a:r>
          </a:p>
          <a:p>
            <a:r>
              <a:rPr lang="en-US" sz="1200" dirty="0"/>
              <a:t>C4:	Correlation coefficient between somatic anxiety and self concept</a:t>
            </a:r>
          </a:p>
          <a:p>
            <a:r>
              <a:rPr lang="en-US" sz="1200" dirty="0"/>
              <a:t>C5:	Correlation coefficient between somatic anxiety and athletic performance</a:t>
            </a:r>
          </a:p>
          <a:p>
            <a:r>
              <a:rPr lang="en-US" sz="1200" dirty="0"/>
              <a:t>C6:	Correlation coefficient between self concept and athletic performance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77465A7-1040-9906-E927-6B8C31D6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033" y="2057400"/>
            <a:ext cx="5901760" cy="4022725"/>
          </a:xfr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DC6BA50-BC36-2889-34BA-0B031A49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9" y="2743201"/>
            <a:ext cx="253215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9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A05C-F0A7-4B12-B7DC-06BDDFA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8380"/>
            <a:ext cx="10789920" cy="1450757"/>
          </a:xfrm>
        </p:spPr>
        <p:txBody>
          <a:bodyPr>
            <a:normAutofit/>
          </a:bodyPr>
          <a:lstStyle/>
          <a:p>
            <a:r>
              <a:rPr lang="en-AU" sz="4400" dirty="0"/>
              <a:t>Examples in R --- </a:t>
            </a:r>
            <a:r>
              <a:rPr lang="en-AU" sz="3200" i="1" dirty="0" err="1"/>
              <a:t>metavcov</a:t>
            </a:r>
            <a:r>
              <a:rPr lang="en-AU" sz="3200" dirty="0"/>
              <a:t> for different types  of effect sizes</a:t>
            </a:r>
            <a:endParaRPr lang="en-AU" sz="4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95616-A42D-7BF2-2EF8-B8E258E6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Function names:</a:t>
            </a:r>
          </a:p>
          <a:p>
            <a:r>
              <a:rPr lang="en-US" sz="1800" dirty="0"/>
              <a:t>dot --- effect sizes are the same type</a:t>
            </a:r>
          </a:p>
          <a:p>
            <a:r>
              <a:rPr lang="en-US" sz="1800" dirty="0"/>
              <a:t>       --- works with multiple studies</a:t>
            </a:r>
          </a:p>
          <a:p>
            <a:r>
              <a:rPr lang="en-US" sz="1800" dirty="0"/>
              <a:t>underscore --- two effect sizes of different types</a:t>
            </a:r>
          </a:p>
          <a:p>
            <a:r>
              <a:rPr lang="en-US" sz="1800" dirty="0"/>
              <a:t>                     --- works with one study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F1EF9B0-93F5-B09A-DE06-EFC939D16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45734"/>
            <a:ext cx="5130214" cy="382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A05C-F0A7-4B12-B7DC-06BDDFA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5291"/>
            <a:ext cx="10058400" cy="899160"/>
          </a:xfrm>
        </p:spPr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F19D97-F293-7B27-2DD4-1DFF24CF2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334451"/>
            <a:ext cx="10515600" cy="49288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 Lu M. (2021).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  <a:ea typeface="Menlo"/>
              </a:rPr>
              <a:t>metavcov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: Variance-Covariance Matrix for Multivariate Meta-Analysis, R package version 2.1.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Menlo"/>
              </a:rPr>
              <a:t> &lt;m.lu6@umiami.edu&gt;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Gasparrini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A. (2019). </a:t>
            </a:r>
            <a:r>
              <a:rPr lang="en-US" altLang="en-US" sz="1600" dirty="0" err="1">
                <a:solidFill>
                  <a:srgbClr val="7030A0"/>
                </a:solidFill>
                <a:latin typeface="Arial Unicode MS"/>
                <a:ea typeface="Menlo"/>
              </a:rPr>
              <a:t>mixmeta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: An Extended Mixed-Effects Framework for Meta-Analysis, R package version 1.2.</a:t>
            </a:r>
            <a:b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</a:br>
            <a:r>
              <a:rPr lang="en-US" altLang="en-US" sz="1600" dirty="0">
                <a:solidFill>
                  <a:srgbClr val="0070C0"/>
                </a:solidFill>
                <a:latin typeface="Arial Unicode MS"/>
                <a:ea typeface="Menlo"/>
              </a:rPr>
              <a:t>&lt;antonio.gasparrini@lshtm.ac.uk&gt;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Cheung M. (2015). </a:t>
            </a:r>
            <a:r>
              <a:rPr lang="en-US" altLang="en-US" sz="1600" dirty="0" err="1">
                <a:solidFill>
                  <a:srgbClr val="7030A0"/>
                </a:solidFill>
                <a:latin typeface="Arial Unicode MS"/>
                <a:ea typeface="Menlo"/>
              </a:rPr>
              <a:t>metaSEM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: Meta-Analysis using Structural Equation Modeling. R package version 1.3. </a:t>
            </a:r>
            <a:b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</a:br>
            <a:r>
              <a:rPr lang="en-US" altLang="en-US" sz="1600" dirty="0">
                <a:solidFill>
                  <a:srgbClr val="0070C0"/>
                </a:solidFill>
                <a:latin typeface="Arial Unicode MS"/>
                <a:ea typeface="Menlo"/>
              </a:rPr>
              <a:t>&lt;mikewlcheung@nus.edu.sg&gt;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Ahn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, S., Lu, M.,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Lefevor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, G.T.,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Fedewa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, A. &amp;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Celimli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, S. (2016). Application of meta-analysis in sport and exercise science. In N. Ntoumanis, &amp; N. Myers (Eds.), </a:t>
            </a:r>
            <a:r>
              <a:rPr lang="en-US" altLang="en-US" sz="1600" i="1" dirty="0">
                <a:solidFill>
                  <a:schemeClr val="tx1"/>
                </a:solidFill>
                <a:latin typeface="Arial Unicode MS"/>
                <a:ea typeface="Menlo"/>
              </a:rPr>
              <a:t>An Introduction to Intermediate and Advanced Statistical Analyses for Sport and Exercise Scientists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(pp.233-253). Hoboken, NJ: John Wiley and Sons, Ltd.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Sera F., Armstrong B,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Blangiardo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M,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Gasparrini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A. (2019). An extended mixed-effects framework for meta-analysis. </a:t>
            </a:r>
            <a:r>
              <a:rPr lang="en-US" altLang="en-US" sz="1600" i="1" dirty="0">
                <a:solidFill>
                  <a:schemeClr val="tx1"/>
                </a:solidFill>
                <a:latin typeface="Arial Unicode MS"/>
                <a:ea typeface="Menlo"/>
              </a:rPr>
              <a:t>Statistics in Medicine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. 38(29):5429-5444.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Cheung, M. W.-L. (2015).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metaSEM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: An R package for meta-analysis using structural equation modeling. </a:t>
            </a:r>
            <a:r>
              <a:rPr lang="en-US" altLang="en-US" sz="1600" i="1" dirty="0">
                <a:solidFill>
                  <a:schemeClr val="tx1"/>
                </a:solidFill>
                <a:latin typeface="Arial Unicode MS"/>
                <a:ea typeface="Menlo"/>
              </a:rPr>
              <a:t>Frontiers in Psychology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, 5 (1521).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  <a:ea typeface="Menlo"/>
              </a:rPr>
              <a:t>Geeganage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, C., &amp; Bath, P. M. (2010). Vasoactive drugs for acute stroke. </a:t>
            </a:r>
            <a:r>
              <a:rPr lang="en-US" altLang="en-US" sz="1600" i="1" dirty="0">
                <a:solidFill>
                  <a:schemeClr val="tx1"/>
                </a:solidFill>
                <a:latin typeface="Arial Unicode MS"/>
                <a:ea typeface="Menlo"/>
              </a:rPr>
              <a:t>Cochrane Database of Systematic Reviews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2010(7).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 Craft, L. L., Magyar, T. M., Becker, B. J., &amp; Feltz, D. L. (2003). The relationship between the competitive state anxiety inventory-2 and sport performance: a meta-analysis</a:t>
            </a:r>
            <a:r>
              <a:rPr lang="en-US" altLang="en-US" sz="1600" i="1" dirty="0">
                <a:solidFill>
                  <a:schemeClr val="tx1"/>
                </a:solidFill>
                <a:latin typeface="Arial Unicode MS"/>
                <a:ea typeface="Menlo"/>
              </a:rPr>
              <a:t>. Journal of Sport and Exercise Psychology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  <a:ea typeface="Menlo"/>
              </a:rPr>
              <a:t>, 25(1), 44-65.</a:t>
            </a:r>
          </a:p>
        </p:txBody>
      </p:sp>
    </p:spTree>
    <p:extLst>
      <p:ext uri="{BB962C8B-B14F-4D97-AF65-F5344CB8AC3E}">
        <p14:creationId xmlns:p14="http://schemas.microsoft.com/office/powerpoint/2010/main" val="155561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3E34F4-CBDD-44FF-8AEC-FB770695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AU" dirty="0"/>
              <a:t>Thank you very much!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2C150C-F416-4AF0-941C-E3A41B099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4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DCEB-AC2B-45D9-9982-3F2796A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8984"/>
          </a:xfrm>
        </p:spPr>
        <p:txBody>
          <a:bodyPr/>
          <a:lstStyle/>
          <a:p>
            <a:r>
              <a:rPr lang="en-AU" dirty="0"/>
              <a:t>Univariate vs Multivariate Meta-Analysis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F136F3-ECAE-498C-BE80-E9D06BCABBF4}"/>
              </a:ext>
            </a:extLst>
          </p:cNvPr>
          <p:cNvGrpSpPr/>
          <p:nvPr/>
        </p:nvGrpSpPr>
        <p:grpSpPr>
          <a:xfrm>
            <a:off x="6242985" y="1395589"/>
            <a:ext cx="5650798" cy="2643012"/>
            <a:chOff x="267263" y="13252501"/>
            <a:chExt cx="8946141" cy="37665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310F48-FE72-45FB-8AE9-827FC73395DC}"/>
                </a:ext>
              </a:extLst>
            </p:cNvPr>
            <p:cNvSpPr/>
            <p:nvPr/>
          </p:nvSpPr>
          <p:spPr bwMode="auto">
            <a:xfrm>
              <a:off x="669380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62554D-AAD2-4BC7-9354-76A1A82CAF0C}"/>
                </a:ext>
              </a:extLst>
            </p:cNvPr>
            <p:cNvSpPr/>
            <p:nvPr/>
          </p:nvSpPr>
          <p:spPr bwMode="auto">
            <a:xfrm>
              <a:off x="2750946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2CEF96-445C-415E-B279-E6EEFCF265D5}"/>
                </a:ext>
              </a:extLst>
            </p:cNvPr>
            <p:cNvSpPr/>
            <p:nvPr/>
          </p:nvSpPr>
          <p:spPr bwMode="auto">
            <a:xfrm>
              <a:off x="5690364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n</a:t>
              </a:r>
            </a:p>
          </p:txBody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DF6BB806-5F7E-4A34-8162-5AAE6BCBD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710" y="13942145"/>
              <a:ext cx="396065" cy="366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1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24" name="Down Arrow 9">
              <a:extLst>
                <a:ext uri="{FF2B5EF4-FFF2-40B4-BE49-F238E27FC236}">
                  <a16:creationId xmlns:a16="http://schemas.microsoft.com/office/drawing/2014/main" id="{84B67292-6003-4C5B-8347-B1E7CD2AF996}"/>
                </a:ext>
              </a:extLst>
            </p:cNvPr>
            <p:cNvSpPr/>
            <p:nvPr/>
          </p:nvSpPr>
          <p:spPr bwMode="auto">
            <a:xfrm>
              <a:off x="1312528" y="15024138"/>
              <a:ext cx="440961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5" name="Down Arrow 10">
              <a:extLst>
                <a:ext uri="{FF2B5EF4-FFF2-40B4-BE49-F238E27FC236}">
                  <a16:creationId xmlns:a16="http://schemas.microsoft.com/office/drawing/2014/main" id="{E27363D2-1F0B-4E9A-AD5D-4B2431FE872B}"/>
                </a:ext>
              </a:extLst>
            </p:cNvPr>
            <p:cNvSpPr/>
            <p:nvPr/>
          </p:nvSpPr>
          <p:spPr bwMode="auto">
            <a:xfrm>
              <a:off x="6413424" y="15024138"/>
              <a:ext cx="439998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7BB16082-39E1-4785-BA95-E767F0428E33}"/>
                </a:ext>
              </a:extLst>
            </p:cNvPr>
            <p:cNvSpPr/>
            <p:nvPr/>
          </p:nvSpPr>
          <p:spPr bwMode="auto">
            <a:xfrm rot="5400000">
              <a:off x="3881686" y="13373320"/>
              <a:ext cx="433388" cy="6857999"/>
            </a:xfrm>
            <a:prstGeom prst="rightBrace">
              <a:avLst>
                <a:gd name="adj1" fmla="val 64583"/>
                <a:gd name="adj2" fmla="val 50514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7" name="Down Arrow 16">
              <a:extLst>
                <a:ext uri="{FF2B5EF4-FFF2-40B4-BE49-F238E27FC236}">
                  <a16:creationId xmlns:a16="http://schemas.microsoft.com/office/drawing/2014/main" id="{4428A8E6-7C80-4686-94AB-94B5786F0E75}"/>
                </a:ext>
              </a:extLst>
            </p:cNvPr>
            <p:cNvSpPr/>
            <p:nvPr/>
          </p:nvSpPr>
          <p:spPr bwMode="auto">
            <a:xfrm>
              <a:off x="3424903" y="15024138"/>
              <a:ext cx="440961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3F9B5B-5A91-47D3-A105-4F44055EDDEF}"/>
                </a:ext>
              </a:extLst>
            </p:cNvPr>
            <p:cNvSpPr txBox="1"/>
            <p:nvPr/>
          </p:nvSpPr>
          <p:spPr>
            <a:xfrm>
              <a:off x="267263" y="13252501"/>
              <a:ext cx="8946141" cy="74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Multivariate Meta-analysis (MMA)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AC6332-D259-8D1A-5FFD-F5F52F1790D6}"/>
              </a:ext>
            </a:extLst>
          </p:cNvPr>
          <p:cNvGrpSpPr/>
          <p:nvPr/>
        </p:nvGrpSpPr>
        <p:grpSpPr>
          <a:xfrm>
            <a:off x="825361" y="1363326"/>
            <a:ext cx="4946934" cy="2664086"/>
            <a:chOff x="669380" y="13252501"/>
            <a:chExt cx="8380241" cy="37194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5281DD-BD57-5E78-737E-302638E8D0A1}"/>
                </a:ext>
              </a:extLst>
            </p:cNvPr>
            <p:cNvSpPr/>
            <p:nvPr/>
          </p:nvSpPr>
          <p:spPr bwMode="auto">
            <a:xfrm>
              <a:off x="669380" y="14136450"/>
              <a:ext cx="1259227" cy="43338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Study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49C08A-3C61-4E95-6CD7-198AE856D160}"/>
                </a:ext>
              </a:extLst>
            </p:cNvPr>
            <p:cNvSpPr/>
            <p:nvPr/>
          </p:nvSpPr>
          <p:spPr bwMode="auto">
            <a:xfrm>
              <a:off x="669380" y="15106588"/>
              <a:ext cx="1259226" cy="43338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Study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E5822-34E1-1ACC-BEC9-14F7A466DB4E}"/>
                </a:ext>
              </a:extLst>
            </p:cNvPr>
            <p:cNvSpPr/>
            <p:nvPr/>
          </p:nvSpPr>
          <p:spPr bwMode="auto">
            <a:xfrm>
              <a:off x="669380" y="16379850"/>
              <a:ext cx="1259226" cy="433389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/>
                <a:t>Study n</a:t>
              </a:r>
            </a:p>
          </p:txBody>
        </p:sp>
        <p:sp>
          <p:nvSpPr>
            <p:cNvPr id="38" name="TextBox 14">
              <a:extLst>
                <a:ext uri="{FF2B5EF4-FFF2-40B4-BE49-F238E27FC236}">
                  <a16:creationId xmlns:a16="http://schemas.microsoft.com/office/drawing/2014/main" id="{7FB34C63-9A66-4525-A22C-696E1A2D2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603" y="15710597"/>
              <a:ext cx="396064" cy="366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1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97A8A0CE-6E55-4547-9146-235F08222DE9}"/>
                </a:ext>
              </a:extLst>
            </p:cNvPr>
            <p:cNvSpPr/>
            <p:nvPr/>
          </p:nvSpPr>
          <p:spPr bwMode="auto">
            <a:xfrm>
              <a:off x="4516291" y="13979066"/>
              <a:ext cx="625657" cy="2992880"/>
            </a:xfrm>
            <a:prstGeom prst="rightBrace">
              <a:avLst>
                <a:gd name="adj1" fmla="val 64583"/>
                <a:gd name="adj2" fmla="val 50514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42" name="Down Arrow 16">
              <a:extLst>
                <a:ext uri="{FF2B5EF4-FFF2-40B4-BE49-F238E27FC236}">
                  <a16:creationId xmlns:a16="http://schemas.microsoft.com/office/drawing/2014/main" id="{F7396CBD-F59C-F690-1911-DC70025E24EE}"/>
                </a:ext>
              </a:extLst>
            </p:cNvPr>
            <p:cNvSpPr/>
            <p:nvPr/>
          </p:nvSpPr>
          <p:spPr bwMode="auto">
            <a:xfrm rot="16200000">
              <a:off x="2091928" y="14119330"/>
              <a:ext cx="363420" cy="41991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8284D1-704C-86E1-7F18-75F107367D52}"/>
                </a:ext>
              </a:extLst>
            </p:cNvPr>
            <p:cNvSpPr txBox="1"/>
            <p:nvPr/>
          </p:nvSpPr>
          <p:spPr>
            <a:xfrm>
              <a:off x="2380385" y="13252501"/>
              <a:ext cx="6669236" cy="730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Univariate Meta-Analysis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6B2B83-CDCA-A81C-7751-96C954787495}"/>
                  </a:ext>
                </a:extLst>
              </p:cNvPr>
              <p:cNvSpPr txBox="1"/>
              <p:nvPr/>
            </p:nvSpPr>
            <p:spPr>
              <a:xfrm>
                <a:off x="3663960" y="2752889"/>
                <a:ext cx="1879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6B2B83-CDCA-A81C-7751-96C954787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60" y="2752889"/>
                <a:ext cx="1879598" cy="369332"/>
              </a:xfrm>
              <a:prstGeom prst="rect">
                <a:avLst/>
              </a:prstGeom>
              <a:blipFill>
                <a:blip r:embed="rId2"/>
                <a:stretch>
                  <a:fillRect t="-6667" r="-9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Down Arrow 16">
            <a:extLst>
              <a:ext uri="{FF2B5EF4-FFF2-40B4-BE49-F238E27FC236}">
                <a16:creationId xmlns:a16="http://schemas.microsoft.com/office/drawing/2014/main" id="{58D75407-D23C-06ED-C254-4AC912FF6B9A}"/>
              </a:ext>
            </a:extLst>
          </p:cNvPr>
          <p:cNvSpPr/>
          <p:nvPr/>
        </p:nvSpPr>
        <p:spPr bwMode="auto">
          <a:xfrm rot="16200000">
            <a:off x="1670189" y="2870108"/>
            <a:ext cx="260303" cy="24788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50" name="Down Arrow 16">
            <a:extLst>
              <a:ext uri="{FF2B5EF4-FFF2-40B4-BE49-F238E27FC236}">
                <a16:creationId xmlns:a16="http://schemas.microsoft.com/office/drawing/2014/main" id="{6E1632AC-F27A-C555-3BAF-35F8180E2259}"/>
              </a:ext>
            </a:extLst>
          </p:cNvPr>
          <p:cNvSpPr/>
          <p:nvPr/>
        </p:nvSpPr>
        <p:spPr bwMode="auto">
          <a:xfrm rot="16200000">
            <a:off x="1670189" y="3784508"/>
            <a:ext cx="260303" cy="24788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F21AAF-2078-4FB4-6F2A-0483F0B11317}"/>
                  </a:ext>
                </a:extLst>
              </p:cNvPr>
              <p:cNvSpPr txBox="1"/>
              <p:nvPr/>
            </p:nvSpPr>
            <p:spPr>
              <a:xfrm>
                <a:off x="1718516" y="2095150"/>
                <a:ext cx="1515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6F21AAF-2078-4FB4-6F2A-0483F0B11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16" y="2095150"/>
                <a:ext cx="1515227" cy="369332"/>
              </a:xfrm>
              <a:prstGeom prst="rect">
                <a:avLst/>
              </a:prstGeom>
              <a:blipFill>
                <a:blip r:embed="rId3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1D9FB2-3A81-3D94-B827-3CFCBADB89F2}"/>
                  </a:ext>
                </a:extLst>
              </p:cNvPr>
              <p:cNvSpPr txBox="1"/>
              <p:nvPr/>
            </p:nvSpPr>
            <p:spPr>
              <a:xfrm>
                <a:off x="1743118" y="2806083"/>
                <a:ext cx="1515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1D9FB2-3A81-3D94-B827-3CFCBADB8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18" y="2806083"/>
                <a:ext cx="1515227" cy="369332"/>
              </a:xfrm>
              <a:prstGeom prst="rect">
                <a:avLst/>
              </a:prstGeom>
              <a:blipFill>
                <a:blip r:embed="rId4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B0DD258-A0C7-76F5-A9E0-1F983BD87D53}"/>
                  </a:ext>
                </a:extLst>
              </p:cNvPr>
              <p:cNvSpPr txBox="1"/>
              <p:nvPr/>
            </p:nvSpPr>
            <p:spPr>
              <a:xfrm>
                <a:off x="1800340" y="3722990"/>
                <a:ext cx="1515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B0DD258-A0C7-76F5-A9E0-1F983BD87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340" y="3722990"/>
                <a:ext cx="1515227" cy="369332"/>
              </a:xfrm>
              <a:prstGeom prst="rect">
                <a:avLst/>
              </a:prstGeom>
              <a:blipFill>
                <a:blip r:embed="rId5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C988F60-C2B5-9540-D75C-179D434E9927}"/>
                  </a:ext>
                </a:extLst>
              </p:cNvPr>
              <p:cNvSpPr txBox="1"/>
              <p:nvPr/>
            </p:nvSpPr>
            <p:spPr>
              <a:xfrm>
                <a:off x="3623427" y="5096174"/>
                <a:ext cx="187959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C988F60-C2B5-9540-D75C-179D434E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427" y="5096174"/>
                <a:ext cx="1879598" cy="384336"/>
              </a:xfrm>
              <a:prstGeom prst="rect">
                <a:avLst/>
              </a:prstGeom>
              <a:blipFill>
                <a:blip r:embed="rId6"/>
                <a:stretch>
                  <a:fillRect l="-971" t="-7937" r="-8414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Down Arrow 16">
            <a:extLst>
              <a:ext uri="{FF2B5EF4-FFF2-40B4-BE49-F238E27FC236}">
                <a16:creationId xmlns:a16="http://schemas.microsoft.com/office/drawing/2014/main" id="{572DD99D-DECF-7DE7-5EC6-AFB95CF465B0}"/>
              </a:ext>
            </a:extLst>
          </p:cNvPr>
          <p:cNvSpPr/>
          <p:nvPr/>
        </p:nvSpPr>
        <p:spPr bwMode="auto">
          <a:xfrm rot="16200000">
            <a:off x="1670189" y="5102386"/>
            <a:ext cx="260303" cy="24788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58" name="Down Arrow 16">
            <a:extLst>
              <a:ext uri="{FF2B5EF4-FFF2-40B4-BE49-F238E27FC236}">
                <a16:creationId xmlns:a16="http://schemas.microsoft.com/office/drawing/2014/main" id="{1191FB57-34D7-857C-4561-C71F278D3A61}"/>
              </a:ext>
            </a:extLst>
          </p:cNvPr>
          <p:cNvSpPr/>
          <p:nvPr/>
        </p:nvSpPr>
        <p:spPr bwMode="auto">
          <a:xfrm rot="16200000">
            <a:off x="1727108" y="6016786"/>
            <a:ext cx="260303" cy="24788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E0E61-26A2-4586-C5B4-E14708503A47}"/>
                  </a:ext>
                </a:extLst>
              </p:cNvPr>
              <p:cNvSpPr txBox="1"/>
              <p:nvPr/>
            </p:nvSpPr>
            <p:spPr>
              <a:xfrm>
                <a:off x="1744698" y="4328195"/>
                <a:ext cx="1515227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E0E61-26A2-4586-C5B4-E1470850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98" y="4328195"/>
                <a:ext cx="1515227" cy="384336"/>
              </a:xfrm>
              <a:prstGeom prst="rect">
                <a:avLst/>
              </a:prstGeom>
              <a:blipFill>
                <a:blip r:embed="rId7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0AB62E-CA2B-9D22-A6EB-DEB16CABE539}"/>
                  </a:ext>
                </a:extLst>
              </p:cNvPr>
              <p:cNvSpPr txBox="1"/>
              <p:nvPr/>
            </p:nvSpPr>
            <p:spPr>
              <a:xfrm>
                <a:off x="1924281" y="5038361"/>
                <a:ext cx="1257864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0AB62E-CA2B-9D22-A6EB-DEB16CABE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81" y="5038361"/>
                <a:ext cx="1257864" cy="384336"/>
              </a:xfrm>
              <a:prstGeom prst="rect">
                <a:avLst/>
              </a:prstGeom>
              <a:blipFill>
                <a:blip r:embed="rId8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4D915C-BE68-49AA-361C-5654B721D65D}"/>
                  </a:ext>
                </a:extLst>
              </p:cNvPr>
              <p:cNvSpPr txBox="1"/>
              <p:nvPr/>
            </p:nvSpPr>
            <p:spPr>
              <a:xfrm>
                <a:off x="1924281" y="5955268"/>
                <a:ext cx="121254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4D915C-BE68-49AA-361C-5654B721D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81" y="5955268"/>
                <a:ext cx="1212548" cy="384336"/>
              </a:xfrm>
              <a:prstGeom prst="rect">
                <a:avLst/>
              </a:prstGeom>
              <a:blipFill>
                <a:blip r:embed="rId9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6B2970C7-3C9E-220A-163B-E6640EE81341}"/>
              </a:ext>
            </a:extLst>
          </p:cNvPr>
          <p:cNvSpPr/>
          <p:nvPr/>
        </p:nvSpPr>
        <p:spPr bwMode="auto">
          <a:xfrm>
            <a:off x="865002" y="4369850"/>
            <a:ext cx="743333" cy="31041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Study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D48BE9-90B5-CE52-D5BF-312F8D86AD6B}"/>
              </a:ext>
            </a:extLst>
          </p:cNvPr>
          <p:cNvSpPr/>
          <p:nvPr/>
        </p:nvSpPr>
        <p:spPr bwMode="auto">
          <a:xfrm>
            <a:off x="865002" y="5064721"/>
            <a:ext cx="743333" cy="31041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Study 2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09061D06-3694-81F8-0EC7-E20C60EB6F0C}"/>
              </a:ext>
            </a:extLst>
          </p:cNvPr>
          <p:cNvSpPr/>
          <p:nvPr/>
        </p:nvSpPr>
        <p:spPr bwMode="auto">
          <a:xfrm>
            <a:off x="865002" y="5976706"/>
            <a:ext cx="743333" cy="31041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Study n</a:t>
            </a:r>
          </a:p>
        </p:txBody>
      </p:sp>
      <p:sp>
        <p:nvSpPr>
          <p:cNvPr id="1025" name="Right Brace 1024">
            <a:extLst>
              <a:ext uri="{FF2B5EF4-FFF2-40B4-BE49-F238E27FC236}">
                <a16:creationId xmlns:a16="http://schemas.microsoft.com/office/drawing/2014/main" id="{9997DC89-AAF7-4F33-B8CE-4C35E364FADB}"/>
              </a:ext>
            </a:extLst>
          </p:cNvPr>
          <p:cNvSpPr/>
          <p:nvPr/>
        </p:nvSpPr>
        <p:spPr bwMode="auto">
          <a:xfrm>
            <a:off x="3135869" y="4419600"/>
            <a:ext cx="369331" cy="1841932"/>
          </a:xfrm>
          <a:prstGeom prst="rightBrace">
            <a:avLst>
              <a:gd name="adj1" fmla="val 64583"/>
              <a:gd name="adj2" fmla="val 5051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027" name="Down Arrow 16">
            <a:extLst>
              <a:ext uri="{FF2B5EF4-FFF2-40B4-BE49-F238E27FC236}">
                <a16:creationId xmlns:a16="http://schemas.microsoft.com/office/drawing/2014/main" id="{DAC44473-5601-BEDE-80E2-731464B03E53}"/>
              </a:ext>
            </a:extLst>
          </p:cNvPr>
          <p:cNvSpPr/>
          <p:nvPr/>
        </p:nvSpPr>
        <p:spPr bwMode="auto">
          <a:xfrm rot="16200000">
            <a:off x="1670189" y="4425812"/>
            <a:ext cx="260303" cy="247880"/>
          </a:xfrm>
          <a:prstGeom prst="down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557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/>
          </a:p>
        </p:txBody>
      </p:sp>
      <p:sp>
        <p:nvSpPr>
          <p:cNvPr id="1029" name="TextBox 14">
            <a:extLst>
              <a:ext uri="{FF2B5EF4-FFF2-40B4-BE49-F238E27FC236}">
                <a16:creationId xmlns:a16="http://schemas.microsoft.com/office/drawing/2014/main" id="{BC6F0AC4-E7BB-5225-DCBB-96DC346F9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28446"/>
            <a:ext cx="233800" cy="26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Calibri" pitchFamily="34" charset="0"/>
              </a:rPr>
              <a:t>…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9C88860-044F-0914-76F0-4C7D77619FCF}"/>
              </a:ext>
            </a:extLst>
          </p:cNvPr>
          <p:cNvSpPr txBox="1"/>
          <p:nvPr/>
        </p:nvSpPr>
        <p:spPr>
          <a:xfrm>
            <a:off x="3699627" y="2436751"/>
            <a:ext cx="143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Outcome 1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5353F32-7A75-4EB9-7C9E-DF0049BEB34B}"/>
              </a:ext>
            </a:extLst>
          </p:cNvPr>
          <p:cNvSpPr txBox="1"/>
          <p:nvPr/>
        </p:nvSpPr>
        <p:spPr>
          <a:xfrm>
            <a:off x="3694646" y="4732173"/>
            <a:ext cx="143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Outcome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03914D41-2B90-3BEF-93C0-6A66207A490E}"/>
                  </a:ext>
                </a:extLst>
              </p:cNvPr>
              <p:cNvSpPr txBox="1"/>
              <p:nvPr/>
            </p:nvSpPr>
            <p:spPr>
              <a:xfrm>
                <a:off x="7161785" y="4238507"/>
                <a:ext cx="187959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03914D41-2B90-3BEF-93C0-6A66207A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785" y="4238507"/>
                <a:ext cx="1879598" cy="384336"/>
              </a:xfrm>
              <a:prstGeom prst="rect">
                <a:avLst/>
              </a:prstGeom>
              <a:blipFill>
                <a:blip r:embed="rId10"/>
                <a:stretch>
                  <a:fillRect l="-974" t="-7937" r="-5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91E3AAC7-506F-F7D3-48FC-7EDC5EF9F95A}"/>
                  </a:ext>
                </a:extLst>
              </p:cNvPr>
              <p:cNvSpPr txBox="1"/>
              <p:nvPr/>
            </p:nvSpPr>
            <p:spPr>
              <a:xfrm>
                <a:off x="6242985" y="3050159"/>
                <a:ext cx="1515227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91E3AAC7-506F-F7D3-48FC-7EDC5EF9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85" y="3050159"/>
                <a:ext cx="1515227" cy="384336"/>
              </a:xfrm>
              <a:prstGeom prst="rect">
                <a:avLst/>
              </a:prstGeom>
              <a:blipFill>
                <a:blip r:embed="rId11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D14DE29-328A-1BAA-DEFB-0DCB03FB90DE}"/>
                  </a:ext>
                </a:extLst>
              </p:cNvPr>
              <p:cNvSpPr txBox="1"/>
              <p:nvPr/>
            </p:nvSpPr>
            <p:spPr>
              <a:xfrm>
                <a:off x="7687313" y="3050159"/>
                <a:ext cx="1515227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D14DE29-328A-1BAA-DEFB-0DCB03FB9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313" y="3050159"/>
                <a:ext cx="1515227" cy="384336"/>
              </a:xfrm>
              <a:prstGeom prst="rect">
                <a:avLst/>
              </a:prstGeom>
              <a:blipFill>
                <a:blip r:embed="rId12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6AE46DA0-FC86-1B35-9FFF-2AC77CB663D5}"/>
                  </a:ext>
                </a:extLst>
              </p:cNvPr>
              <p:cNvSpPr txBox="1"/>
              <p:nvPr/>
            </p:nvSpPr>
            <p:spPr>
              <a:xfrm>
                <a:off x="9396674" y="3016536"/>
                <a:ext cx="1515227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6AE46DA0-FC86-1B35-9FFF-2AC77CB66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674" y="3016536"/>
                <a:ext cx="1515227" cy="384336"/>
              </a:xfrm>
              <a:prstGeom prst="rect">
                <a:avLst/>
              </a:prstGeom>
              <a:blipFill>
                <a:blip r:embed="rId13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7" name="Speech Bubble: Rectangle 1036">
            <a:extLst>
              <a:ext uri="{FF2B5EF4-FFF2-40B4-BE49-F238E27FC236}">
                <a16:creationId xmlns:a16="http://schemas.microsoft.com/office/drawing/2014/main" id="{0C8BF856-3AB9-BCAC-B57F-3E4A4D4D9085}"/>
              </a:ext>
            </a:extLst>
          </p:cNvPr>
          <p:cNvSpPr/>
          <p:nvPr/>
        </p:nvSpPr>
        <p:spPr>
          <a:xfrm>
            <a:off x="10207053" y="4762893"/>
            <a:ext cx="1447573" cy="1333107"/>
          </a:xfrm>
          <a:prstGeom prst="wedgeRectCallout">
            <a:avLst>
              <a:gd name="adj1" fmla="val -138180"/>
              <a:gd name="adj2" fmla="val -152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</a:t>
            </a:r>
          </a:p>
          <a:p>
            <a:pPr algn="ctr"/>
            <a:r>
              <a:rPr lang="en-US" dirty="0"/>
              <a:t>covariances between outcomes</a:t>
            </a:r>
          </a:p>
        </p:txBody>
      </p:sp>
    </p:spTree>
    <p:extLst>
      <p:ext uri="{BB962C8B-B14F-4D97-AF65-F5344CB8AC3E}">
        <p14:creationId xmlns:p14="http://schemas.microsoft.com/office/powerpoint/2010/main" val="21329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7FFE-576C-46F6-A706-7B275087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	Why MMA?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99E7-FF08-404B-A71E-FB8F9A95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120" y="1828800"/>
            <a:ext cx="102870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>
                <a:latin typeface="+mj-lt"/>
              </a:rPr>
              <a:t>Combining different outcomes (effect sizes) across studies to: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800" dirty="0">
                <a:latin typeface="+mj-lt"/>
              </a:rPr>
              <a:t>Estimate the overall effects simultaneously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3800" dirty="0">
                <a:latin typeface="+mj-lt"/>
              </a:rPr>
              <a:t>Explore relationships among outcomes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3800" dirty="0">
                <a:latin typeface="+mj-lt"/>
              </a:rPr>
              <a:t>Improve power</a:t>
            </a:r>
          </a:p>
        </p:txBody>
      </p:sp>
    </p:spTree>
    <p:extLst>
      <p:ext uri="{BB962C8B-B14F-4D97-AF65-F5344CB8AC3E}">
        <p14:creationId xmlns:p14="http://schemas.microsoft.com/office/powerpoint/2010/main" val="72712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DCEB-AC2B-45D9-9982-3F2796A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8984"/>
          </a:xfrm>
        </p:spPr>
        <p:txBody>
          <a:bodyPr/>
          <a:lstStyle/>
          <a:p>
            <a:r>
              <a:rPr lang="en-AU" dirty="0"/>
              <a:t>Different tools in R for MMA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F136F3-ECAE-498C-BE80-E9D06BCABBF4}"/>
              </a:ext>
            </a:extLst>
          </p:cNvPr>
          <p:cNvGrpSpPr/>
          <p:nvPr/>
        </p:nvGrpSpPr>
        <p:grpSpPr>
          <a:xfrm>
            <a:off x="6242985" y="1395589"/>
            <a:ext cx="5650798" cy="2643012"/>
            <a:chOff x="267263" y="13252501"/>
            <a:chExt cx="8946141" cy="37665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310F48-FE72-45FB-8AE9-827FC73395DC}"/>
                </a:ext>
              </a:extLst>
            </p:cNvPr>
            <p:cNvSpPr/>
            <p:nvPr/>
          </p:nvSpPr>
          <p:spPr bwMode="auto">
            <a:xfrm>
              <a:off x="669380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62554D-AAD2-4BC7-9354-76A1A82CAF0C}"/>
                </a:ext>
              </a:extLst>
            </p:cNvPr>
            <p:cNvSpPr/>
            <p:nvPr/>
          </p:nvSpPr>
          <p:spPr bwMode="auto">
            <a:xfrm>
              <a:off x="2750946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2CEF96-445C-415E-B279-E6EEFCF265D5}"/>
                </a:ext>
              </a:extLst>
            </p:cNvPr>
            <p:cNvSpPr/>
            <p:nvPr/>
          </p:nvSpPr>
          <p:spPr bwMode="auto">
            <a:xfrm>
              <a:off x="5690364" y="14136450"/>
              <a:ext cx="1837016" cy="60642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Study n</a:t>
              </a:r>
            </a:p>
          </p:txBody>
        </p:sp>
        <p:sp>
          <p:nvSpPr>
            <p:cNvPr id="23" name="TextBox 14">
              <a:extLst>
                <a:ext uri="{FF2B5EF4-FFF2-40B4-BE49-F238E27FC236}">
                  <a16:creationId xmlns:a16="http://schemas.microsoft.com/office/drawing/2014/main" id="{DF6BB806-5F7E-4A34-8162-5AAE6BCBD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710" y="13942145"/>
              <a:ext cx="396065" cy="366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100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24" name="Down Arrow 9">
              <a:extLst>
                <a:ext uri="{FF2B5EF4-FFF2-40B4-BE49-F238E27FC236}">
                  <a16:creationId xmlns:a16="http://schemas.microsoft.com/office/drawing/2014/main" id="{84B67292-6003-4C5B-8347-B1E7CD2AF996}"/>
                </a:ext>
              </a:extLst>
            </p:cNvPr>
            <p:cNvSpPr/>
            <p:nvPr/>
          </p:nvSpPr>
          <p:spPr bwMode="auto">
            <a:xfrm>
              <a:off x="1312528" y="15024138"/>
              <a:ext cx="440961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5" name="Down Arrow 10">
              <a:extLst>
                <a:ext uri="{FF2B5EF4-FFF2-40B4-BE49-F238E27FC236}">
                  <a16:creationId xmlns:a16="http://schemas.microsoft.com/office/drawing/2014/main" id="{E27363D2-1F0B-4E9A-AD5D-4B2431FE872B}"/>
                </a:ext>
              </a:extLst>
            </p:cNvPr>
            <p:cNvSpPr/>
            <p:nvPr/>
          </p:nvSpPr>
          <p:spPr bwMode="auto">
            <a:xfrm>
              <a:off x="6413424" y="15024138"/>
              <a:ext cx="439998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7BB16082-39E1-4785-BA95-E767F0428E33}"/>
                </a:ext>
              </a:extLst>
            </p:cNvPr>
            <p:cNvSpPr/>
            <p:nvPr/>
          </p:nvSpPr>
          <p:spPr bwMode="auto">
            <a:xfrm rot="5400000">
              <a:off x="3881686" y="13373320"/>
              <a:ext cx="433388" cy="6857999"/>
            </a:xfrm>
            <a:prstGeom prst="rightBrace">
              <a:avLst>
                <a:gd name="adj1" fmla="val 64583"/>
                <a:gd name="adj2" fmla="val 50514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7" name="Down Arrow 16">
              <a:extLst>
                <a:ext uri="{FF2B5EF4-FFF2-40B4-BE49-F238E27FC236}">
                  <a16:creationId xmlns:a16="http://schemas.microsoft.com/office/drawing/2014/main" id="{4428A8E6-7C80-4686-94AB-94B5786F0E75}"/>
                </a:ext>
              </a:extLst>
            </p:cNvPr>
            <p:cNvSpPr/>
            <p:nvPr/>
          </p:nvSpPr>
          <p:spPr bwMode="auto">
            <a:xfrm>
              <a:off x="3424903" y="15024138"/>
              <a:ext cx="440961" cy="346075"/>
            </a:xfrm>
            <a:prstGeom prst="downArrow">
              <a:avLst/>
            </a:prstGeom>
            <a:solidFill>
              <a:schemeClr val="accent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755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3F9B5B-5A91-47D3-A105-4F44055EDDEF}"/>
                </a:ext>
              </a:extLst>
            </p:cNvPr>
            <p:cNvSpPr txBox="1"/>
            <p:nvPr/>
          </p:nvSpPr>
          <p:spPr>
            <a:xfrm>
              <a:off x="267263" y="13252501"/>
              <a:ext cx="8946141" cy="74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Multivariate Meta-analysis (MMA)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03914D41-2B90-3BEF-93C0-6A66207A490E}"/>
                  </a:ext>
                </a:extLst>
              </p:cNvPr>
              <p:cNvSpPr txBox="1"/>
              <p:nvPr/>
            </p:nvSpPr>
            <p:spPr>
              <a:xfrm>
                <a:off x="7161785" y="4238507"/>
                <a:ext cx="187959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03914D41-2B90-3BEF-93C0-6A66207A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785" y="4238507"/>
                <a:ext cx="1879598" cy="384336"/>
              </a:xfrm>
              <a:prstGeom prst="rect">
                <a:avLst/>
              </a:prstGeom>
              <a:blipFill>
                <a:blip r:embed="rId2"/>
                <a:stretch>
                  <a:fillRect l="-974" t="-7937" r="-522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91E3AAC7-506F-F7D3-48FC-7EDC5EF9F95A}"/>
                  </a:ext>
                </a:extLst>
              </p:cNvPr>
              <p:cNvSpPr txBox="1"/>
              <p:nvPr/>
            </p:nvSpPr>
            <p:spPr>
              <a:xfrm>
                <a:off x="6242985" y="3050159"/>
                <a:ext cx="1515227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91E3AAC7-506F-F7D3-48FC-7EDC5EF9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85" y="3050159"/>
                <a:ext cx="1515227" cy="384336"/>
              </a:xfrm>
              <a:prstGeom prst="rect">
                <a:avLst/>
              </a:prstGeom>
              <a:blipFill>
                <a:blip r:embed="rId3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D14DE29-328A-1BAA-DEFB-0DCB03FB90DE}"/>
                  </a:ext>
                </a:extLst>
              </p:cNvPr>
              <p:cNvSpPr txBox="1"/>
              <p:nvPr/>
            </p:nvSpPr>
            <p:spPr>
              <a:xfrm>
                <a:off x="7687313" y="3050159"/>
                <a:ext cx="1515227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D14DE29-328A-1BAA-DEFB-0DCB03FB9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313" y="3050159"/>
                <a:ext cx="1515227" cy="384336"/>
              </a:xfrm>
              <a:prstGeom prst="rect">
                <a:avLst/>
              </a:prstGeom>
              <a:blipFill>
                <a:blip r:embed="rId4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6AE46DA0-FC86-1B35-9FFF-2AC77CB663D5}"/>
                  </a:ext>
                </a:extLst>
              </p:cNvPr>
              <p:cNvSpPr txBox="1"/>
              <p:nvPr/>
            </p:nvSpPr>
            <p:spPr>
              <a:xfrm>
                <a:off x="9396674" y="3016536"/>
                <a:ext cx="1515227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6AE46DA0-FC86-1B35-9FFF-2AC77CB66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674" y="3016536"/>
                <a:ext cx="1515227" cy="384336"/>
              </a:xfrm>
              <a:prstGeom prst="rect">
                <a:avLst/>
              </a:prstGeom>
              <a:blipFill>
                <a:blip r:embed="rId5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7" name="Speech Bubble: Rectangle 1036">
            <a:extLst>
              <a:ext uri="{FF2B5EF4-FFF2-40B4-BE49-F238E27FC236}">
                <a16:creationId xmlns:a16="http://schemas.microsoft.com/office/drawing/2014/main" id="{0C8BF856-3AB9-BCAC-B57F-3E4A4D4D9085}"/>
              </a:ext>
            </a:extLst>
          </p:cNvPr>
          <p:cNvSpPr/>
          <p:nvPr/>
        </p:nvSpPr>
        <p:spPr>
          <a:xfrm>
            <a:off x="1097279" y="1524000"/>
            <a:ext cx="4008121" cy="1357615"/>
          </a:xfrm>
          <a:prstGeom prst="wedgeRectCallout">
            <a:avLst>
              <a:gd name="adj1" fmla="val 91165"/>
              <a:gd name="adj2" fmla="val 5229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Step1: </a:t>
            </a:r>
            <a:r>
              <a:rPr lang="en-US" dirty="0"/>
              <a:t>Model preparation with </a:t>
            </a:r>
            <a:r>
              <a:rPr lang="en-US" i="1" dirty="0" err="1"/>
              <a:t>metavcov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Computing Within-Study Covariances </a:t>
            </a:r>
            <a:br>
              <a:rPr lang="en-US" dirty="0"/>
            </a:br>
            <a:r>
              <a:rPr lang="en-US" dirty="0"/>
              <a:t>Missing Data Solutions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EEC7147-F38A-AEBA-A6EC-393EAB148349}"/>
              </a:ext>
            </a:extLst>
          </p:cNvPr>
          <p:cNvSpPr/>
          <p:nvPr/>
        </p:nvSpPr>
        <p:spPr>
          <a:xfrm>
            <a:off x="1104242" y="3667168"/>
            <a:ext cx="4001158" cy="1108985"/>
          </a:xfrm>
          <a:prstGeom prst="wedgeRectCallout">
            <a:avLst>
              <a:gd name="adj1" fmla="val 102694"/>
              <a:gd name="adj2" fmla="val -618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Step 2: </a:t>
            </a:r>
            <a:r>
              <a:rPr lang="en-US" dirty="0"/>
              <a:t>Model fitting with </a:t>
            </a:r>
            <a:r>
              <a:rPr lang="en-US" i="1" dirty="0" err="1"/>
              <a:t>mixmeta</a:t>
            </a:r>
            <a:r>
              <a:rPr lang="en-US" dirty="0"/>
              <a:t> or </a:t>
            </a:r>
            <a:r>
              <a:rPr lang="en-US" i="1" dirty="0" err="1"/>
              <a:t>metaSEM</a:t>
            </a:r>
            <a:endParaRPr lang="en-US" i="1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85857DB-B131-5E74-E755-C35C73DBC7D0}"/>
              </a:ext>
            </a:extLst>
          </p:cNvPr>
          <p:cNvSpPr/>
          <p:nvPr/>
        </p:nvSpPr>
        <p:spPr>
          <a:xfrm>
            <a:off x="1104242" y="5121529"/>
            <a:ext cx="4001158" cy="1108985"/>
          </a:xfrm>
          <a:prstGeom prst="wedgeRectCallout">
            <a:avLst>
              <a:gd name="adj1" fmla="val 88969"/>
              <a:gd name="adj2" fmla="val -116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Step 3: </a:t>
            </a:r>
            <a:r>
              <a:rPr lang="en-US" dirty="0"/>
              <a:t>Visualization with </a:t>
            </a:r>
            <a:r>
              <a:rPr lang="en-US" i="1" dirty="0" err="1"/>
              <a:t>metavcov</a:t>
            </a:r>
            <a:r>
              <a:rPr lang="en-US" dirty="0"/>
              <a:t> or </a:t>
            </a:r>
            <a:r>
              <a:rPr lang="en-US" i="1" dirty="0" err="1"/>
              <a:t>metaSEM</a:t>
            </a:r>
            <a:r>
              <a:rPr lang="en-US" i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F832-C675-C44B-0FEA-E6E633FFD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980" y="4740593"/>
            <a:ext cx="2793029" cy="15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DC6F6-FE6B-C312-E00B-20613E1B5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849" y="4916037"/>
            <a:ext cx="2142318" cy="12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5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DCEB-AC2B-45D9-9982-3F2796A7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08984"/>
          </a:xfrm>
        </p:spPr>
        <p:txBody>
          <a:bodyPr/>
          <a:lstStyle/>
          <a:p>
            <a:r>
              <a:rPr lang="en-AU" dirty="0"/>
              <a:t>Different tools in R for MMA</a:t>
            </a:r>
          </a:p>
        </p:txBody>
      </p:sp>
      <p:sp>
        <p:nvSpPr>
          <p:cNvPr id="1037" name="Speech Bubble: Rectangle 1036">
            <a:extLst>
              <a:ext uri="{FF2B5EF4-FFF2-40B4-BE49-F238E27FC236}">
                <a16:creationId xmlns:a16="http://schemas.microsoft.com/office/drawing/2014/main" id="{0C8BF856-3AB9-BCAC-B57F-3E4A4D4D9085}"/>
              </a:ext>
            </a:extLst>
          </p:cNvPr>
          <p:cNvSpPr/>
          <p:nvPr/>
        </p:nvSpPr>
        <p:spPr>
          <a:xfrm>
            <a:off x="1097279" y="1524000"/>
            <a:ext cx="3701377" cy="1357615"/>
          </a:xfrm>
          <a:prstGeom prst="wedgeRectCallout">
            <a:avLst>
              <a:gd name="adj1" fmla="val 105919"/>
              <a:gd name="adj2" fmla="val 551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 preparation with </a:t>
            </a:r>
            <a:r>
              <a:rPr lang="en-US" i="1" dirty="0" err="1"/>
              <a:t>metavcov</a:t>
            </a:r>
            <a:endParaRPr lang="en-US" i="1" dirty="0"/>
          </a:p>
          <a:p>
            <a:endParaRPr lang="en-US" dirty="0"/>
          </a:p>
          <a:p>
            <a:r>
              <a:rPr lang="en-US" b="1" u="sng" dirty="0">
                <a:solidFill>
                  <a:srgbClr val="FFFF00"/>
                </a:solidFill>
              </a:rPr>
              <a:t>Different</a:t>
            </a:r>
            <a:r>
              <a:rPr lang="en-US" u="sng" dirty="0"/>
              <a:t> solutions </a:t>
            </a:r>
            <a:r>
              <a:rPr lang="en-US" dirty="0"/>
              <a:t>for different types of effect sizes to computing within-study covariances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EEC7147-F38A-AEBA-A6EC-393EAB148349}"/>
              </a:ext>
            </a:extLst>
          </p:cNvPr>
          <p:cNvSpPr/>
          <p:nvPr/>
        </p:nvSpPr>
        <p:spPr>
          <a:xfrm>
            <a:off x="1104242" y="3224744"/>
            <a:ext cx="3701377" cy="1347153"/>
          </a:xfrm>
          <a:prstGeom prst="wedgeRectCallout">
            <a:avLst>
              <a:gd name="adj1" fmla="val 103380"/>
              <a:gd name="adj2" fmla="val 2963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 fitting with </a:t>
            </a:r>
            <a:r>
              <a:rPr lang="en-US" i="1" dirty="0" err="1"/>
              <a:t>mixmeta</a:t>
            </a:r>
            <a:r>
              <a:rPr lang="en-US" dirty="0"/>
              <a:t> or </a:t>
            </a:r>
            <a:r>
              <a:rPr lang="en-US" i="1" dirty="0" err="1"/>
              <a:t>metaSEM</a:t>
            </a:r>
            <a:endParaRPr lang="en-US" i="1" dirty="0"/>
          </a:p>
          <a:p>
            <a:endParaRPr lang="en-US" i="1" dirty="0"/>
          </a:p>
          <a:p>
            <a:r>
              <a:rPr lang="en-US" b="1" u="sng" dirty="0">
                <a:solidFill>
                  <a:srgbClr val="FFFF00"/>
                </a:solidFill>
              </a:rPr>
              <a:t>Same</a:t>
            </a:r>
            <a:r>
              <a:rPr lang="en-US" b="1" u="sng" dirty="0"/>
              <a:t> </a:t>
            </a:r>
            <a:r>
              <a:rPr lang="en-US" u="sng" dirty="0"/>
              <a:t>solutions </a:t>
            </a:r>
            <a:r>
              <a:rPr lang="en-US" dirty="0"/>
              <a:t>for different types of effect sizes</a:t>
            </a:r>
            <a:endParaRPr lang="en-US" i="1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85857DB-B131-5E74-E755-C35C73DBC7D0}"/>
              </a:ext>
            </a:extLst>
          </p:cNvPr>
          <p:cNvSpPr/>
          <p:nvPr/>
        </p:nvSpPr>
        <p:spPr>
          <a:xfrm>
            <a:off x="1104242" y="4915027"/>
            <a:ext cx="3701377" cy="1454361"/>
          </a:xfrm>
          <a:prstGeom prst="wedgeRectCallout">
            <a:avLst>
              <a:gd name="adj1" fmla="val 88969"/>
              <a:gd name="adj2" fmla="val -116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Visulization</a:t>
            </a:r>
            <a:r>
              <a:rPr lang="en-US" dirty="0"/>
              <a:t> with </a:t>
            </a:r>
            <a:r>
              <a:rPr lang="en-US" i="1" dirty="0" err="1"/>
              <a:t>metavcov</a:t>
            </a:r>
            <a:r>
              <a:rPr lang="en-US" dirty="0"/>
              <a:t> or </a:t>
            </a:r>
            <a:r>
              <a:rPr lang="en-US" i="1" dirty="0" err="1"/>
              <a:t>metaSEM</a:t>
            </a:r>
            <a:r>
              <a:rPr lang="en-US" i="1" dirty="0"/>
              <a:t> </a:t>
            </a:r>
          </a:p>
          <a:p>
            <a:endParaRPr lang="en-US" i="1" dirty="0"/>
          </a:p>
          <a:p>
            <a:r>
              <a:rPr lang="en-US" b="1" u="sng" dirty="0">
                <a:solidFill>
                  <a:srgbClr val="FFFF00"/>
                </a:solidFill>
              </a:rPr>
              <a:t>Same</a:t>
            </a:r>
            <a:r>
              <a:rPr lang="en-US" u="sng" dirty="0"/>
              <a:t> solutions </a:t>
            </a:r>
            <a:r>
              <a:rPr lang="en-US" dirty="0"/>
              <a:t>for different types of effect sizes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F832-C675-C44B-0FEA-E6E633FF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80" y="4740593"/>
            <a:ext cx="2793029" cy="157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DC6F6-FE6B-C312-E00B-20613E1B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09" y="4740593"/>
            <a:ext cx="2142318" cy="1225575"/>
          </a:xfrm>
          <a:prstGeom prst="rect">
            <a:avLst/>
          </a:prstGeom>
        </p:spPr>
      </p:pic>
      <p:pic>
        <p:nvPicPr>
          <p:cNvPr id="1024" name="Picture 1023" descr="Diagram&#10;&#10;Description automatically generated">
            <a:extLst>
              <a:ext uri="{FF2B5EF4-FFF2-40B4-BE49-F238E27FC236}">
                <a16:creationId xmlns:a16="http://schemas.microsoft.com/office/drawing/2014/main" id="{735E087B-437C-C22E-6D92-77E9EC47C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395588"/>
            <a:ext cx="3891520" cy="2479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D408D57B-72E7-768C-564B-EEA0D53AEAB1}"/>
                  </a:ext>
                </a:extLst>
              </p:cNvPr>
              <p:cNvSpPr txBox="1"/>
              <p:nvPr/>
            </p:nvSpPr>
            <p:spPr>
              <a:xfrm>
                <a:off x="7162800" y="4203165"/>
                <a:ext cx="1879598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D408D57B-72E7-768C-564B-EEA0D53AE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203165"/>
                <a:ext cx="1879598" cy="384336"/>
              </a:xfrm>
              <a:prstGeom prst="rect">
                <a:avLst/>
              </a:prstGeom>
              <a:blipFill>
                <a:blip r:embed="rId5"/>
                <a:stretch>
                  <a:fillRect l="-974" t="-7813" r="-5227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Speech Bubble: Rectangle 1025">
            <a:extLst>
              <a:ext uri="{FF2B5EF4-FFF2-40B4-BE49-F238E27FC236}">
                <a16:creationId xmlns:a16="http://schemas.microsoft.com/office/drawing/2014/main" id="{B33B6FFC-65AB-7D7C-62CB-319555B5863F}"/>
              </a:ext>
            </a:extLst>
          </p:cNvPr>
          <p:cNvSpPr/>
          <p:nvPr/>
        </p:nvSpPr>
        <p:spPr>
          <a:xfrm>
            <a:off x="10141296" y="6019451"/>
            <a:ext cx="1680147" cy="838549"/>
          </a:xfrm>
          <a:prstGeom prst="wedgeRectCallout">
            <a:avLst>
              <a:gd name="adj1" fmla="val -30844"/>
              <a:gd name="adj2" fmla="val -97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bonus for correlation effect size</a:t>
            </a:r>
          </a:p>
        </p:txBody>
      </p:sp>
    </p:spTree>
    <p:extLst>
      <p:ext uri="{BB962C8B-B14F-4D97-AF65-F5344CB8AC3E}">
        <p14:creationId xmlns:p14="http://schemas.microsoft.com/office/powerpoint/2010/main" val="37624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A05C-F0A7-4B12-B7DC-06BDDFA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5203"/>
            <a:ext cx="10058400" cy="856397"/>
          </a:xfrm>
        </p:spPr>
        <p:txBody>
          <a:bodyPr/>
          <a:lstStyle/>
          <a:p>
            <a:r>
              <a:rPr lang="en-AU" dirty="0"/>
              <a:t>Examples in R --- </a:t>
            </a:r>
            <a:r>
              <a:rPr lang="en-AU" sz="3200" dirty="0"/>
              <a:t>Standardized mean difference (SMD)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76E83-BDC0-248B-F449-003434B694EC}"/>
              </a:ext>
            </a:extLst>
          </p:cNvPr>
          <p:cNvSpPr txBox="1"/>
          <p:nvPr/>
        </p:nvSpPr>
        <p:spPr>
          <a:xfrm>
            <a:off x="5404291" y="509649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Y. Wei and J. P. Higgins.</a:t>
            </a:r>
            <a:r>
              <a:rPr lang="en-US" sz="1200" spc="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Estimating within-study covariances in multivariate meta-analysis with multiple outcomes.</a:t>
            </a:r>
            <a:r>
              <a:rPr lang="en-US" sz="1200" spc="195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200" i="1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Statistics in Medicine</a:t>
            </a:r>
            <a:r>
              <a:rPr lang="en-US" sz="1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 32(7):1191–1205, 2013.</a:t>
            </a:r>
          </a:p>
          <a:p>
            <a:endParaRPr lang="en-US" sz="1200" dirty="0">
              <a:latin typeface="Book Antiqua" panose="02040602050305030304" pitchFamily="18" charset="0"/>
            </a:endParaRPr>
          </a:p>
          <a:p>
            <a:r>
              <a:rPr lang="en-US" sz="1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I. Olkin and L. </a:t>
            </a:r>
            <a:r>
              <a:rPr lang="en-US" sz="1200" dirty="0" err="1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Gleser</a:t>
            </a:r>
            <a:r>
              <a:rPr lang="en-US" sz="1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</a:t>
            </a:r>
            <a:r>
              <a:rPr lang="en-US" sz="1200" spc="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Stochastically dependent effect sizes.</a:t>
            </a:r>
            <a:r>
              <a:rPr lang="en-US" sz="1200" spc="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r>
              <a:rPr lang="en-US" sz="1200" i="1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The handbook of research synthesis and meta-analysis</a:t>
            </a:r>
            <a:r>
              <a:rPr lang="en-US" sz="1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, pages 357–376, 2009.</a:t>
            </a:r>
            <a:r>
              <a:rPr lang="en-US" sz="1200" spc="2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 </a:t>
            </a:r>
            <a:endParaRPr lang="en-US" sz="10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D99B21BC-D038-6DB5-34EB-C23A2C4B0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8" y="1580146"/>
            <a:ext cx="5451594" cy="2610854"/>
          </a:xfr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003EA7DD-0E64-37A1-5352-572D15ED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84" y="1568226"/>
            <a:ext cx="5239907" cy="2572173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CA15B1F3-F023-3B44-F438-FBD4BAF67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84" y="4119743"/>
            <a:ext cx="5239907" cy="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6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A05C-F0A7-4B12-B7DC-06BDDFA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80" y="-152400"/>
            <a:ext cx="10451020" cy="1450757"/>
          </a:xfrm>
        </p:spPr>
        <p:txBody>
          <a:bodyPr/>
          <a:lstStyle/>
          <a:p>
            <a:r>
              <a:rPr lang="en-AU" dirty="0"/>
              <a:t>Examples in R --- </a:t>
            </a:r>
            <a:r>
              <a:rPr lang="en-AU" sz="3200" dirty="0"/>
              <a:t>Standardized mean difference (SMD)</a:t>
            </a:r>
            <a:endParaRPr lang="en-AU" dirty="0"/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3C90CE-CFE7-CCF3-8BC5-B21087784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33600"/>
            <a:ext cx="5658248" cy="4022725"/>
          </a:xfr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8D5AFB5-71FF-29AE-5F22-2726E39F1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2" y="3528319"/>
            <a:ext cx="4396360" cy="273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F9E4C-CA55-E7D2-3B6D-66B2E98F52F4}"/>
              </a:ext>
            </a:extLst>
          </p:cNvPr>
          <p:cNvSpPr txBox="1"/>
          <p:nvPr/>
        </p:nvSpPr>
        <p:spPr>
          <a:xfrm>
            <a:off x="826580" y="1311057"/>
            <a:ext cx="10451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meta-analysis, </a:t>
            </a:r>
            <a:r>
              <a:rPr lang="en-US" dirty="0" err="1"/>
              <a:t>Geeganage</a:t>
            </a:r>
            <a:r>
              <a:rPr lang="en-US" dirty="0"/>
              <a:t> and Bath (2010) studied whether blood pressure should be actively altered during the acute phase of stroke, and assessed the effect of multiple vasoactive drugs on BP in acute stroke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nt</a:t>
            </a:r>
            <a:r>
              <a:rPr lang="en-US" dirty="0"/>
              <a:t>: sample size of the treatment group</a:t>
            </a:r>
            <a:br>
              <a:rPr lang="en-US" dirty="0"/>
            </a:br>
            <a:r>
              <a:rPr lang="en-US" dirty="0" err="1"/>
              <a:t>nc</a:t>
            </a:r>
            <a:r>
              <a:rPr lang="en-US" dirty="0"/>
              <a:t>: sample size of the control group</a:t>
            </a:r>
            <a:br>
              <a:rPr lang="en-US" dirty="0"/>
            </a:br>
            <a:r>
              <a:rPr lang="en-US" dirty="0"/>
              <a:t>SBP: systolic blood pressure in </a:t>
            </a:r>
            <a:r>
              <a:rPr lang="en-US" dirty="0" err="1"/>
              <a:t>mHg</a:t>
            </a:r>
            <a:endParaRPr lang="en-US" dirty="0"/>
          </a:p>
          <a:p>
            <a:r>
              <a:rPr lang="en-US" dirty="0"/>
              <a:t>DBP: diastolic blood pressure in </a:t>
            </a:r>
            <a:r>
              <a:rPr lang="en-US" dirty="0" err="1"/>
              <a:t>mHg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10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22505FA8-ABAF-8D6A-F23E-8DC84BB22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667000"/>
            <a:ext cx="264487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3F6E9CE-5405-B057-7271-300BAEE0A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59" r="1874"/>
          <a:stretch/>
        </p:blipFill>
        <p:spPr>
          <a:xfrm>
            <a:off x="6209510" y="4648200"/>
            <a:ext cx="5294158" cy="1623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E5A05C-F0A7-4B12-B7DC-06BDDFA2B2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326450"/>
                <a:ext cx="10972800" cy="71997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AU" dirty="0"/>
                  <a:t>Examples in R --- </a:t>
                </a:r>
                <a:r>
                  <a:rPr lang="en-AU" sz="2400" dirty="0"/>
                  <a:t>the format of variance-covariance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AU" sz="24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E5A05C-F0A7-4B12-B7DC-06BDDFA2B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326450"/>
                <a:ext cx="10972800" cy="719971"/>
              </a:xfrm>
              <a:blipFill>
                <a:blip r:embed="rId3"/>
                <a:stretch>
                  <a:fillRect l="-2222" t="-21186" b="-39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8D5AFB5-71FF-29AE-5F22-2726E39F18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9" t="1942"/>
          <a:stretch/>
        </p:blipFill>
        <p:spPr>
          <a:xfrm>
            <a:off x="803709" y="1486727"/>
            <a:ext cx="2078212" cy="2679959"/>
          </a:xfrm>
          <a:prstGeom prst="rect">
            <a:avLst/>
          </a:prstGeom>
        </p:spPr>
      </p:pic>
      <p:pic>
        <p:nvPicPr>
          <p:cNvPr id="7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44C5C22-3595-0E99-E2CA-491FFF745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6" t="1746" r="-1145" b="44141"/>
          <a:stretch/>
        </p:blipFill>
        <p:spPr>
          <a:xfrm>
            <a:off x="7315201" y="2340606"/>
            <a:ext cx="3962399" cy="2176788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7B3669E-71AF-298D-2A2B-6FFD58A0155A}"/>
              </a:ext>
            </a:extLst>
          </p:cNvPr>
          <p:cNvSpPr/>
          <p:nvPr/>
        </p:nvSpPr>
        <p:spPr>
          <a:xfrm>
            <a:off x="5410200" y="1327417"/>
            <a:ext cx="5334000" cy="457751"/>
          </a:xfrm>
          <a:prstGeom prst="wedgeRectCallout">
            <a:avLst>
              <a:gd name="adj1" fmla="val 41538"/>
              <a:gd name="adj2" fmla="val 1653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Some package needs a list of N matrices for N studies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9518EE9-6E6D-4425-15EA-45703BD6D21F}"/>
              </a:ext>
            </a:extLst>
          </p:cNvPr>
          <p:cNvSpPr/>
          <p:nvPr/>
        </p:nvSpPr>
        <p:spPr>
          <a:xfrm>
            <a:off x="1600200" y="4606992"/>
            <a:ext cx="5334000" cy="509201"/>
          </a:xfrm>
          <a:prstGeom prst="wedgeRectCallout">
            <a:avLst>
              <a:gd name="adj1" fmla="val 46490"/>
              <a:gd name="adj2" fmla="val 1088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Some package needs matrix with k rows of “flattened” variance-covariances for k studies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2D2DA66-B772-D25D-D9C1-4B6706387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34" y="1274933"/>
            <a:ext cx="1424483" cy="21767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3EB14D-6776-F075-E0A6-88FC4DE3DE2D}"/>
              </a:ext>
            </a:extLst>
          </p:cNvPr>
          <p:cNvSpPr txBox="1"/>
          <p:nvPr/>
        </p:nvSpPr>
        <p:spPr>
          <a:xfrm>
            <a:off x="5899690" y="1981200"/>
            <a:ext cx="3853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Suppose we have 6 outcomes/effect sizes: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22902903-D286-49E5-B361-9FA71AEFC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05" y="5436196"/>
            <a:ext cx="2873534" cy="8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67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F2FA-3675-4B95-BF4E-BA1B72C9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Model Fitting</a:t>
            </a:r>
            <a:br>
              <a:rPr lang="en-AU" sz="4400" dirty="0"/>
            </a:br>
            <a:r>
              <a:rPr lang="en-AU" sz="4400" dirty="0"/>
              <a:t>Types – Fixed Effect vs Random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E226-68E6-407B-88CC-46A22344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058400" cy="4402666"/>
          </a:xfrm>
        </p:spPr>
        <p:txBody>
          <a:bodyPr>
            <a:normAutofit fontScale="92500"/>
          </a:bodyPr>
          <a:lstStyle/>
          <a:p>
            <a:pPr marL="201168" lvl="1" indent="0">
              <a:buNone/>
            </a:pPr>
            <a:r>
              <a:rPr lang="en-GB" sz="3400" dirty="0">
                <a:latin typeface="+mj-lt"/>
              </a:rPr>
              <a:t>Fixed Effect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>
                <a:latin typeface="+mj-lt"/>
              </a:rPr>
              <a:t>Each study has a “true effect size” shared by all studies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>
                <a:latin typeface="+mj-lt"/>
              </a:rPr>
              <a:t>The observed effect sizes in different studies will be distributed around the “true effect size” with a variance that depends on the precision of the different cohorts</a:t>
            </a:r>
          </a:p>
          <a:p>
            <a:pPr marL="201168" lvl="1" indent="0">
              <a:buNone/>
            </a:pPr>
            <a:r>
              <a:rPr lang="en-GB" sz="3400" dirty="0">
                <a:latin typeface="+mj-lt"/>
              </a:rPr>
              <a:t>Random Effect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>
                <a:latin typeface="+mj-lt"/>
              </a:rPr>
              <a:t> The true effect size varies between studies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400" dirty="0">
                <a:latin typeface="+mj-lt"/>
              </a:rPr>
              <a:t>The studies included in the meta-analysis are assumed to be a random sample reflecting the distribution of true effects</a:t>
            </a:r>
          </a:p>
          <a:p>
            <a:pPr marL="201168" lvl="1" indent="0">
              <a:buNone/>
            </a:pPr>
            <a:endParaRPr lang="en-GB" sz="3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5679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3737</TotalTime>
  <Words>1142</Words>
  <Application>Microsoft Macintosh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Fredoko</vt:lpstr>
      <vt:lpstr>URWPalladioL-Roma</vt:lpstr>
      <vt:lpstr>Arial</vt:lpstr>
      <vt:lpstr>Book Antiqua</vt:lpstr>
      <vt:lpstr>Calibri</vt:lpstr>
      <vt:lpstr>Calibri Light</vt:lpstr>
      <vt:lpstr>Cambria Math</vt:lpstr>
      <vt:lpstr>Wingdings</vt:lpstr>
      <vt:lpstr>Retrospect</vt:lpstr>
      <vt:lpstr>Conducting Multivariate Meta-Analysis in R with metavcov</vt:lpstr>
      <vt:lpstr>Univariate vs Multivariate Meta-Analysis</vt:lpstr>
      <vt:lpstr> Why MMA?</vt:lpstr>
      <vt:lpstr>Different tools in R for MMA</vt:lpstr>
      <vt:lpstr>Different tools in R for MMA</vt:lpstr>
      <vt:lpstr>Examples in R --- Standardized mean difference (SMD)</vt:lpstr>
      <vt:lpstr>Examples in R --- Standardized mean difference (SMD)</vt:lpstr>
      <vt:lpstr>Examples in R --- the format of variance-covariance matrices ⅀_i in 〖 (α ̂_i,β ̂_i…)〗^T, ⅀_i</vt:lpstr>
      <vt:lpstr>Model Fitting Types – Fixed Effect vs Random Effect</vt:lpstr>
      <vt:lpstr>Model Fitting Types – Fixed Effect vs Random Effect</vt:lpstr>
      <vt:lpstr>Examples in R --- Correlation coefficients (r)</vt:lpstr>
      <vt:lpstr>Examples in R --- Correlation coefficients (r)</vt:lpstr>
      <vt:lpstr>Examples in R --- metavcov for different types  of effect sizes</vt:lpstr>
      <vt:lpstr>References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Lu, Min</cp:lastModifiedBy>
  <cp:revision>293</cp:revision>
  <dcterms:created xsi:type="dcterms:W3CDTF">2012-07-05T13:18:19Z</dcterms:created>
  <dcterms:modified xsi:type="dcterms:W3CDTF">2023-03-06T10:55:09Z</dcterms:modified>
</cp:coreProperties>
</file>