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6576000" cy="27432000"/>
  <p:notesSz cx="7315200" cy="96012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2405"/>
    <a:srgbClr val="541B04"/>
    <a:srgbClr val="D7F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9112" autoAdjust="0"/>
  </p:normalViewPr>
  <p:slideViewPr>
    <p:cSldViewPr>
      <p:cViewPr>
        <p:scale>
          <a:sx n="30" d="100"/>
          <a:sy n="30" d="100"/>
        </p:scale>
        <p:origin x="-48" y="1818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2ED9-73AD-40CE-859A-2FD716C9D38C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7CA2-83EE-4825-BEDE-B20451BDF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9" y="28075"/>
            <a:ext cx="31258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b="1" dirty="0" smtClean="0">
                <a:solidFill>
                  <a:schemeClr val="bg1"/>
                </a:solidFill>
                <a:latin typeface="Arial Rounded MT Bold" pitchFamily="34" charset="0"/>
              </a:rPr>
              <a:t>Analyzing </a:t>
            </a:r>
            <a:r>
              <a:rPr lang="en-US" sz="10800" b="1" dirty="0" smtClean="0">
                <a:solidFill>
                  <a:schemeClr val="bg1"/>
                </a:solidFill>
                <a:latin typeface="Arial Rounded MT Bold" pitchFamily="34" charset="0"/>
              </a:rPr>
              <a:t>Spam in Product Reviews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18306" y="2305622"/>
            <a:ext cx="11128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Abhinav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Rai</a:t>
            </a:r>
            <a:r>
              <a:rPr lang="en-US" sz="4400" b="1" dirty="0" smtClean="0">
                <a:solidFill>
                  <a:schemeClr val="bg1"/>
                </a:solidFill>
              </a:rPr>
              <a:t>             </a:t>
            </a:r>
            <a:r>
              <a:rPr lang="en-US" sz="4400" b="1" dirty="0" err="1" smtClean="0">
                <a:solidFill>
                  <a:schemeClr val="bg1"/>
                </a:solidFill>
              </a:rPr>
              <a:t>Ramani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Madireddy</a:t>
            </a:r>
            <a:endParaRPr lang="en-US" sz="44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375105" y="23967996"/>
            <a:ext cx="21219695" cy="35004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75104" y="22895004"/>
            <a:ext cx="9713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474678" y="12924304"/>
            <a:ext cx="2112012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75103" y="11778208"/>
            <a:ext cx="13551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Classification - Results &amp; Analysis 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40214" y="13182600"/>
            <a:ext cx="832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/>
                </a:solidFill>
              </a:rPr>
              <a:t>Limitations &amp; Assumptions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462147" y="14173200"/>
            <a:ext cx="1211385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Limited </a:t>
            </a:r>
            <a:r>
              <a:rPr lang="en-US" sz="3600" dirty="0"/>
              <a:t>Feature </a:t>
            </a:r>
            <a:r>
              <a:rPr lang="en-US" sz="3600" dirty="0" smtClean="0"/>
              <a:t>Availability:</a:t>
            </a:r>
          </a:p>
          <a:p>
            <a:pPr marL="571500" indent="-5715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/>
              <a:t>We missed on including some features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      </a:t>
            </a:r>
            <a:r>
              <a:rPr lang="en-US" sz="3600" dirty="0" smtClean="0"/>
              <a:t>- Sales </a:t>
            </a:r>
            <a:r>
              <a:rPr lang="en-US" sz="3600" dirty="0"/>
              <a:t>Rank of the product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 </a:t>
            </a:r>
            <a:r>
              <a:rPr lang="en-US" sz="3600" dirty="0" smtClean="0"/>
              <a:t>     - Position of </a:t>
            </a:r>
            <a:r>
              <a:rPr lang="en-US" sz="3600" dirty="0"/>
              <a:t>the review on product </a:t>
            </a:r>
            <a:r>
              <a:rPr lang="en-US" sz="3600" dirty="0" smtClean="0"/>
              <a:t>web-page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 </a:t>
            </a:r>
            <a:r>
              <a:rPr lang="en-US" sz="3600" dirty="0" smtClean="0"/>
              <a:t>     - Identifying </a:t>
            </a:r>
            <a:r>
              <a:rPr lang="en-US" sz="3600" dirty="0"/>
              <a:t>Brand-specific </a:t>
            </a:r>
            <a:r>
              <a:rPr lang="en-US" sz="3600" dirty="0" smtClean="0"/>
              <a:t>review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 </a:t>
            </a:r>
            <a:r>
              <a:rPr lang="en-US" sz="3600" dirty="0" smtClean="0"/>
              <a:t>     - text-similarity with product </a:t>
            </a:r>
            <a:r>
              <a:rPr lang="en-US" sz="3600" dirty="0" smtClean="0"/>
              <a:t>description</a:t>
            </a:r>
          </a:p>
          <a:p>
            <a:pPr>
              <a:spcAft>
                <a:spcPts val="600"/>
              </a:spcAft>
            </a:pPr>
            <a:endParaRPr lang="en-US" sz="3600" dirty="0" smtClean="0"/>
          </a:p>
          <a:p>
            <a:pPr>
              <a:spcAft>
                <a:spcPts val="600"/>
              </a:spcAft>
            </a:pPr>
            <a:r>
              <a:rPr lang="en-US" sz="3600" dirty="0" smtClean="0"/>
              <a:t>Evaluation of the classification results 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/>
              <a:t>       Misclassification rates for model : 0.04500</a:t>
            </a:r>
          </a:p>
          <a:p>
            <a:pPr>
              <a:spcAft>
                <a:spcPts val="600"/>
              </a:spcAft>
            </a:pPr>
            <a:endParaRPr lang="en-US" sz="3600" dirty="0" smtClean="0"/>
          </a:p>
          <a:p>
            <a:pPr>
              <a:spcAft>
                <a:spcPts val="600"/>
              </a:spcAft>
            </a:pPr>
            <a:r>
              <a:rPr lang="en-US" sz="3600" dirty="0" smtClean="0"/>
              <a:t>	</a:t>
            </a:r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13258800" y="24260651"/>
            <a:ext cx="221602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 smtClean="0"/>
              <a:t>We gave fractional scores to reviews between 0 and 1 indicating the probability of a review being a spam or not.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/>
              <a:t>U</a:t>
            </a:r>
            <a:r>
              <a:rPr lang="en-US" sz="3200" dirty="0" smtClean="0"/>
              <a:t>sed near-duplicate reviews as positive candidates, reviews with most helpful feedbacks as negative candidates for training. 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200" dirty="0" smtClean="0"/>
              <a:t>Future work can include more product features, reviewer background (location, history etc.)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462147" y="25941516"/>
            <a:ext cx="118090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References</a:t>
            </a:r>
          </a:p>
          <a:p>
            <a:r>
              <a:rPr lang="en-US" sz="2400" dirty="0"/>
              <a:t>Opinion Spam and </a:t>
            </a:r>
            <a:r>
              <a:rPr lang="en-US" sz="2400" dirty="0" smtClean="0"/>
              <a:t>Analysis,  Jindal , Liu. WSDM '08</a:t>
            </a:r>
          </a:p>
          <a:p>
            <a:r>
              <a:rPr lang="en-US" sz="2400" dirty="0" err="1"/>
              <a:t>SimHops</a:t>
            </a:r>
            <a:r>
              <a:rPr lang="en-US" sz="2400" dirty="0"/>
              <a:t>: A Progressive </a:t>
            </a:r>
            <a:r>
              <a:rPr lang="en-US" sz="2400"/>
              <a:t>Near-Duplicate </a:t>
            </a:r>
            <a:r>
              <a:rPr lang="en-US" sz="2400" smtClean="0"/>
              <a:t>Detection Mechanism </a:t>
            </a:r>
            <a:r>
              <a:rPr lang="en-US" sz="2400" dirty="0"/>
              <a:t>using </a:t>
            </a:r>
            <a:r>
              <a:rPr lang="en-US" sz="2400"/>
              <a:t>Hamming </a:t>
            </a:r>
            <a:r>
              <a:rPr lang="en-US" sz="2400" smtClean="0"/>
              <a:t>Distance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401795" y="3733800"/>
            <a:ext cx="798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 Extraction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4338927" y="4953000"/>
            <a:ext cx="10255873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24" y="4953001"/>
            <a:ext cx="10396976" cy="632460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525714" y="16075628"/>
            <a:ext cx="12857327" cy="11258273"/>
            <a:chOff x="12288674" y="3569350"/>
            <a:chExt cx="12857327" cy="8313008"/>
          </a:xfrm>
        </p:grpSpPr>
        <p:grpSp>
          <p:nvGrpSpPr>
            <p:cNvPr id="11" name="Group 10"/>
            <p:cNvGrpSpPr/>
            <p:nvPr/>
          </p:nvGrpSpPr>
          <p:grpSpPr>
            <a:xfrm>
              <a:off x="12288674" y="3569350"/>
              <a:ext cx="12857327" cy="4430175"/>
              <a:chOff x="996891" y="11094012"/>
              <a:chExt cx="12086672" cy="443017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062820" y="12009613"/>
                <a:ext cx="11044355" cy="0"/>
              </a:xfrm>
              <a:prstGeom prst="line">
                <a:avLst/>
              </a:prstGeom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96891" y="11094012"/>
                <a:ext cx="6096000" cy="902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 smtClean="0"/>
                  <a:t>Input dataset</a:t>
                </a:r>
                <a:endParaRPr lang="en-US" sz="6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04116" y="12319828"/>
                <a:ext cx="12079447" cy="320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Product </a:t>
                </a:r>
                <a:r>
                  <a:rPr lang="en-US" sz="4000" dirty="0"/>
                  <a:t>reviews from Amazon</a:t>
                </a:r>
              </a:p>
              <a:p>
                <a:r>
                  <a:rPr lang="en-US" sz="4000" dirty="0">
                    <a:solidFill>
                      <a:srgbClr val="C00000"/>
                    </a:solidFill>
                  </a:rPr>
                  <a:t>5.8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Mil </a:t>
                </a:r>
                <a:r>
                  <a:rPr lang="en-US" sz="4000" dirty="0" smtClean="0"/>
                  <a:t>Reviews </a:t>
                </a:r>
                <a:r>
                  <a:rPr lang="en-US" sz="4000" dirty="0" smtClean="0"/>
                  <a:t>,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1.2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Mil </a:t>
                </a:r>
                <a:r>
                  <a:rPr lang="en-US" sz="4000" dirty="0" smtClean="0"/>
                  <a:t>Products, </a:t>
                </a:r>
                <a:r>
                  <a:rPr lang="en-US" sz="4000" dirty="0">
                    <a:solidFill>
                      <a:srgbClr val="C00000"/>
                    </a:solidFill>
                  </a:rPr>
                  <a:t>2.1 </a:t>
                </a:r>
                <a:r>
                  <a:rPr lang="en-US" sz="4000" dirty="0" smtClean="0">
                    <a:solidFill>
                      <a:srgbClr val="C00000"/>
                    </a:solidFill>
                  </a:rPr>
                  <a:t>Mil </a:t>
                </a:r>
                <a:r>
                  <a:rPr lang="en-US" sz="4000" dirty="0" smtClean="0"/>
                  <a:t>Reviewers</a:t>
                </a:r>
              </a:p>
              <a:p>
                <a:r>
                  <a:rPr lang="en-US" sz="3200" b="1" i="1" dirty="0" smtClean="0"/>
                  <a:t>Review: </a:t>
                </a:r>
                <a:r>
                  <a:rPr lang="en-US" sz="3200" dirty="0" smtClean="0"/>
                  <a:t>&lt;member id&gt;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&lt;product id&gt;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&lt;date&gt;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&lt;number of </a:t>
                </a:r>
                <a:r>
                  <a:rPr lang="en-US" sz="3200" dirty="0" smtClean="0"/>
                  <a:t>helpful</a:t>
                </a:r>
              </a:p>
              <a:p>
                <a:r>
                  <a:rPr lang="en-US" sz="3200" dirty="0" smtClean="0"/>
                  <a:t> </a:t>
                </a:r>
                <a:r>
                  <a:rPr lang="en-US" sz="3200" dirty="0" smtClean="0"/>
                  <a:t>feedbacks&gt; 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&lt;number </a:t>
                </a:r>
                <a:r>
                  <a:rPr lang="en-US" sz="3200" dirty="0" smtClean="0"/>
                  <a:t>of feedbacks&gt;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&lt;rating&gt; 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&lt;title</a:t>
                </a:r>
                <a:r>
                  <a:rPr lang="en-US" sz="3200" dirty="0" smtClean="0"/>
                  <a:t>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&lt;body&gt;</a:t>
                </a:r>
              </a:p>
              <a:p>
                <a:r>
                  <a:rPr lang="en-US" sz="3200" b="1" i="1" dirty="0" smtClean="0"/>
                  <a:t>Product:  </a:t>
                </a:r>
                <a:r>
                  <a:rPr lang="en-US" sz="3200" dirty="0" smtClean="0"/>
                  <a:t>&lt;product id&gt;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&lt;product name&gt;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&lt;product type&gt; </a:t>
                </a:r>
                <a:r>
                  <a:rPr lang="en-US" sz="3200" dirty="0" smtClean="0"/>
                  <a:t> &lt;</a:t>
                </a:r>
                <a:r>
                  <a:rPr lang="en-US" sz="3200" dirty="0" smtClean="0"/>
                  <a:t>Brand&gt; </a:t>
                </a:r>
              </a:p>
              <a:p>
                <a:r>
                  <a:rPr lang="en-US" sz="3200" dirty="0" smtClean="0"/>
                  <a:t> </a:t>
                </a:r>
                <a:r>
                  <a:rPr lang="en-US" sz="3200" dirty="0" smtClean="0"/>
                  <a:t>&lt;sales price&gt;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&lt;list price&gt; 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&lt;short product description&gt;</a:t>
                </a:r>
              </a:p>
              <a:p>
                <a:endParaRPr lang="en-US" sz="3600" dirty="0" smtClean="0"/>
              </a:p>
              <a:p>
                <a:endParaRPr lang="en-US" sz="32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296359" y="7622358"/>
              <a:ext cx="11823322" cy="4260000"/>
              <a:chOff x="561559" y="15390489"/>
              <a:chExt cx="11823322" cy="42600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713960" y="16293687"/>
                <a:ext cx="11049000" cy="0"/>
              </a:xfrm>
              <a:prstGeom prst="line">
                <a:avLst/>
              </a:prstGeom>
              <a:ln w="381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51062" y="15390489"/>
                <a:ext cx="8597298" cy="818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 smtClean="0"/>
                  <a:t>Training Set Selection</a:t>
                </a:r>
                <a:endParaRPr lang="en-US" sz="66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61559" y="16605212"/>
                <a:ext cx="7162801" cy="3045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600" b="1" dirty="0" smtClean="0">
                    <a:solidFill>
                      <a:srgbClr val="C00000"/>
                    </a:solidFill>
                  </a:rPr>
                  <a:t>Spam Candidates : </a:t>
                </a:r>
              </a:p>
              <a:p>
                <a:r>
                  <a:rPr lang="en-US" sz="3600" dirty="0"/>
                  <a:t>I</a:t>
                </a:r>
                <a:r>
                  <a:rPr lang="en-US" sz="3600" dirty="0" smtClean="0"/>
                  <a:t>ntuition: Reviews Copied </a:t>
                </a:r>
              </a:p>
              <a:p>
                <a:r>
                  <a:rPr lang="en-US" sz="3600" dirty="0" smtClean="0"/>
                  <a:t>from each other are Spam.</a:t>
                </a:r>
              </a:p>
              <a:p>
                <a:r>
                  <a:rPr lang="en-US" sz="3600" dirty="0" smtClean="0"/>
                  <a:t>Find Reviews with similar </a:t>
                </a:r>
              </a:p>
              <a:p>
                <a:r>
                  <a:rPr lang="en-US" sz="3600" dirty="0" smtClean="0"/>
                  <a:t>text .  Naïve </a:t>
                </a:r>
                <a:r>
                  <a:rPr lang="en-US" sz="3600" dirty="0" smtClean="0"/>
                  <a:t>algorithm </a:t>
                </a:r>
              </a:p>
              <a:p>
                <a:r>
                  <a:rPr lang="en-US" sz="3600" dirty="0" smtClean="0"/>
                  <a:t>requires </a:t>
                </a:r>
                <a:r>
                  <a:rPr lang="en-US" sz="36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600" baseline="30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3600" baseline="30000" dirty="0" smtClean="0"/>
                  <a:t>  </a:t>
                </a:r>
                <a:r>
                  <a:rPr lang="en-US" sz="3600" dirty="0" smtClean="0"/>
                  <a:t>comparisons</a:t>
                </a:r>
              </a:p>
              <a:p>
                <a:endParaRPr lang="en-US" sz="3600" b="1" dirty="0" smtClean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276560" y="16596098"/>
                <a:ext cx="6108321" cy="200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600" b="1" dirty="0" smtClean="0">
                    <a:solidFill>
                      <a:srgbClr val="C00000"/>
                    </a:solidFill>
                  </a:rPr>
                  <a:t>Non-Spam Candidates:  </a:t>
                </a:r>
              </a:p>
              <a:p>
                <a:r>
                  <a:rPr lang="en-US" sz="3600" dirty="0" smtClean="0"/>
                  <a:t>Top Reviews with &gt; 10          feedbacks and high % of    positive Feedbacks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57199" y="3717137"/>
            <a:ext cx="11887199" cy="12219670"/>
            <a:chOff x="660331" y="2670819"/>
            <a:chExt cx="10562862" cy="9063981"/>
          </a:xfrm>
        </p:grpSpPr>
        <p:sp>
          <p:nvSpPr>
            <p:cNvPr id="71" name="TextBox 70"/>
            <p:cNvSpPr txBox="1"/>
            <p:nvPr/>
          </p:nvSpPr>
          <p:spPr>
            <a:xfrm>
              <a:off x="707593" y="2670819"/>
              <a:ext cx="10515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Motivation</a:t>
              </a:r>
              <a:endParaRPr lang="en-US" sz="6600" b="1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0331" y="3531003"/>
              <a:ext cx="9208649" cy="0"/>
            </a:xfrm>
            <a:prstGeom prst="line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2000" y="4039697"/>
              <a:ext cx="9959509" cy="1575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itchFamily="34" charset="0"/>
                <a:buChar char="•"/>
              </a:pPr>
              <a:r>
                <a:rPr lang="en-US" sz="4400" dirty="0" smtClean="0"/>
                <a:t>Increasing effect of </a:t>
              </a:r>
              <a:r>
                <a:rPr lang="en-US" sz="4400" dirty="0"/>
                <a:t>R</a:t>
              </a:r>
              <a:r>
                <a:rPr lang="en-US" sz="4400" dirty="0" smtClean="0"/>
                <a:t>eviews on sales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4400" dirty="0" smtClean="0"/>
                <a:t>User-added Content:</a:t>
              </a:r>
            </a:p>
            <a:p>
              <a:pPr marL="2400300" lvl="1" indent="-571500">
                <a:buFont typeface="Arial" pitchFamily="34" charset="0"/>
                <a:buChar char="•"/>
              </a:pPr>
              <a:r>
                <a:rPr lang="en-US" sz="4400" dirty="0" err="1" smtClean="0"/>
                <a:t>unmoderated</a:t>
              </a:r>
              <a:r>
                <a:rPr lang="en-US" sz="4400" dirty="0" smtClean="0"/>
                <a:t>, no quality-control</a:t>
              </a:r>
              <a:endParaRPr lang="en-US" sz="4400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730" y="6084898"/>
              <a:ext cx="9597935" cy="5649902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2344400" y="3810000"/>
            <a:ext cx="79832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Finding Text Similarity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2344400" y="4953000"/>
            <a:ext cx="10396976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537795" y="16902291"/>
            <a:ext cx="972901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Normalize features that needed to be </a:t>
            </a:r>
            <a:endParaRPr lang="en-US" sz="3600" dirty="0"/>
          </a:p>
          <a:p>
            <a:pPr algn="just"/>
            <a:r>
              <a:rPr lang="en-US" sz="3600" dirty="0" smtClean="0"/>
              <a:t>   weighted down.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Logistic regression </a:t>
            </a:r>
            <a:r>
              <a:rPr lang="en-US" sz="3600" dirty="0" smtClean="0"/>
              <a:t>is selected for model building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because of low misclassification rates.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Probability scores ranging from 0-1 given to each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review indicating the  likelihood of being a spam.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/>
              <a:t>   Reviews with a  score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inclined to </a:t>
            </a:r>
            <a:r>
              <a:rPr lang="en-US" sz="3600" smtClean="0"/>
              <a:t>0 aren’t spam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and 1 otherwise. 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/>
          </a:p>
        </p:txBody>
      </p:sp>
      <p:pic>
        <p:nvPicPr>
          <p:cNvPr id="91" name="Picture 90" descr="fullmodel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44600" y="13306425"/>
            <a:ext cx="838200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03146"/>
              </p:ext>
            </p:extLst>
          </p:nvPr>
        </p:nvGraphicFramePr>
        <p:xfrm>
          <a:off x="18669000" y="20424366"/>
          <a:ext cx="4419600" cy="197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48"/>
                <a:gridCol w="2423652"/>
              </a:tblGrid>
              <a:tr h="82019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Freq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Probability</a:t>
                      </a:r>
                      <a:endParaRPr lang="en-US" sz="3200" dirty="0"/>
                    </a:p>
                  </a:txBody>
                  <a:tcPr/>
                </a:tc>
              </a:tr>
              <a:tr h="54240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67.5613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&lt;0.5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240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32.487</a:t>
                      </a:r>
                      <a:endParaRPr lang="en-US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&gt;0.5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1379"/>
              </p:ext>
            </p:extLst>
          </p:nvPr>
        </p:nvGraphicFramePr>
        <p:xfrm>
          <a:off x="24485521" y="5562601"/>
          <a:ext cx="10033079" cy="576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876"/>
                <a:gridCol w="6174203"/>
              </a:tblGrid>
              <a:tr h="6030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Feature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Computation</a:t>
                      </a:r>
                      <a:endParaRPr lang="en-US" sz="3200" dirty="0"/>
                    </a:p>
                  </a:txBody>
                  <a:tcPr/>
                </a:tc>
              </a:tr>
              <a:tr h="783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Helpful</a:t>
                      </a:r>
                      <a:r>
                        <a:rPr lang="en-US" sz="2400" baseline="0" dirty="0" smtClean="0">
                          <a:solidFill>
                            <a:schemeClr val="tx2"/>
                          </a:solidFill>
                        </a:rPr>
                        <a:t> Feedbacks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Ratio of feedbacks associated with a review</a:t>
                      </a:r>
                      <a:endParaRPr lang="en-US"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6074">
                <a:tc>
                  <a:txBody>
                    <a:bodyPr/>
                    <a:lstStyle/>
                    <a:p>
                      <a:pPr marL="0" marR="0" indent="0" algn="ctr" defTabSz="3657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Rating given by the reviewer</a:t>
                      </a:r>
                      <a:endParaRPr lang="en-US"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6933">
                <a:tc>
                  <a:txBody>
                    <a:bodyPr/>
                    <a:lstStyle/>
                    <a:p>
                      <a:pPr marL="0" algn="ctr" defTabSz="3657256" rtl="0" eaLnBrk="1" latinLnBrk="0" hangingPunct="1"/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Deviation from Average Reviewer</a:t>
                      </a:r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Rating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657256" rtl="0" eaLnBrk="1" latinLnBrk="0" hangingPunct="1"/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Average reviewer rating – given rating</a:t>
                      </a:r>
                      <a:endParaRPr lang="en-US"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6933">
                <a:tc>
                  <a:txBody>
                    <a:bodyPr/>
                    <a:lstStyle/>
                    <a:p>
                      <a:pPr marL="0" algn="ctr" defTabSz="3657256" rtl="0" eaLnBrk="1" latinLnBrk="0" hangingPunct="1"/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Deviation from</a:t>
                      </a:r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Average Product Rating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657256" rtl="0" eaLnBrk="1" latinLnBrk="0" hangingPunct="1"/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Average product rating – given rating</a:t>
                      </a:r>
                    </a:p>
                  </a:txBody>
                  <a:tcPr/>
                </a:tc>
              </a:tr>
              <a:tr h="856933">
                <a:tc>
                  <a:txBody>
                    <a:bodyPr/>
                    <a:lstStyle/>
                    <a:p>
                      <a:pPr marL="0" algn="ctr" defTabSz="3657256" rtl="0" eaLnBrk="1" latinLnBrk="0" hangingPunct="1"/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Poorly written</a:t>
                      </a:r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reviews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Reviews with capital letters, numbers</a:t>
                      </a:r>
                    </a:p>
                    <a:p>
                      <a:endParaRPr lang="en-US" sz="24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6074">
                <a:tc>
                  <a:txBody>
                    <a:bodyPr/>
                    <a:lstStyle/>
                    <a:p>
                      <a:pPr marL="0" algn="ctr" defTabSz="3657256" rtl="0" eaLnBrk="1" latinLnBrk="0" hangingPunct="1"/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Number of Words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Length of the review</a:t>
                      </a:r>
                    </a:p>
                  </a:txBody>
                  <a:tcPr/>
                </a:tc>
              </a:tr>
              <a:tr h="856933">
                <a:tc>
                  <a:txBody>
                    <a:bodyPr/>
                    <a:lstStyle/>
                    <a:p>
                      <a:pPr marL="0" algn="ctr" defTabSz="3657256" rtl="0" eaLnBrk="1" latinLnBrk="0" hangingPunct="1"/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and negative affinity of the review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Number of positive and negative words in a review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" name="Picture 37" descr="rOC_trrain_validat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50800" y="19888200"/>
            <a:ext cx="836576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429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narottam_joshi</dc:creator>
  <cp:lastModifiedBy>abhinav</cp:lastModifiedBy>
  <cp:revision>104</cp:revision>
  <cp:lastPrinted>2012-04-26T07:06:51Z</cp:lastPrinted>
  <dcterms:created xsi:type="dcterms:W3CDTF">2010-12-05T20:52:58Z</dcterms:created>
  <dcterms:modified xsi:type="dcterms:W3CDTF">2012-04-26T13:43:22Z</dcterms:modified>
</cp:coreProperties>
</file>