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Medium" panose="02000000000000000000" pitchFamily="2" charset="0"/>
      <p:regular r:id="rId43"/>
      <p:bold r:id="rId44"/>
      <p:italic r:id="rId45"/>
      <p:boldItalic r:id="rId46"/>
    </p:embeddedFont>
    <p:embeddedFont>
      <p:font typeface="Roboto Thin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44C6B-1691-4883-9CC0-7DF02EA63325}">
  <a:tblStyle styleId="{2FB44C6B-1691-4883-9CC0-7DF02EA633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749b63f8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749b63f8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Sugerencia de tiempos: 1) Características de startup (2min), Cuánto vale mi startup (2min), 1.5 mins para cada quien, entonces, 30 segs por diapositiva.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3b9098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3b9098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83b90985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83b90985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3b909850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83b909850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49b63f8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49b63f8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749b63f86_8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749b63f86_8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7276a9e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7276a9e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749b63f86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749b63f86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49b63f86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49b63f86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49b63f86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749b63f86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749b63f86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749b63f86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749b63f86_8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749b63f86_8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7276a9e7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7276a9e7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83b90985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83b90985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83b909850_0_2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83b909850_0_2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7276a9e7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7276a9e7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49b63f86_8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49b63f86_8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3d19f1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3d19f1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83b90985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83b90985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7276a9e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7276a9e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49b63f86_8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49b63f86_8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Recordar: 1) Que es startup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b49a7c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b49a7c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49b63f86_8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49b63f86_8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49b63f86_8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49b63f86_8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276a9e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276a9e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49b63f86_8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49b63f86_8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276a9e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276a9e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onguanajuato.mx/external?url=http://www.snie.sep.gob.mx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unionguanajuato.mx/external?url=http://www.gob.mx/se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HULES_AUTOMOTICES_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3"/>
          <p:cNvGrpSpPr/>
          <p:nvPr/>
        </p:nvGrpSpPr>
        <p:grpSpPr>
          <a:xfrm>
            <a:off x="1342543" y="3345895"/>
            <a:ext cx="7094161" cy="767052"/>
            <a:chOff x="1593000" y="2322568"/>
            <a:chExt cx="5957975" cy="643500"/>
          </a:xfrm>
        </p:grpSpPr>
        <p:sp>
          <p:nvSpPr>
            <p:cNvPr id="63" name="Google Shape;63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200"/>
                <a:buFont typeface="Roboto"/>
                <a:buChar char="●"/>
              </a:pPr>
              <a:r>
                <a:rPr lang="es-419" sz="1200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VALUACIÓN 2.0</a:t>
              </a:r>
              <a:endParaRPr sz="12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200"/>
                <a:buFont typeface="Roboto"/>
                <a:buChar char="●"/>
              </a:pPr>
              <a:r>
                <a:rPr lang="es-419" sz="1200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BEHAVIORAL ECONOMICS</a:t>
              </a:r>
              <a:endParaRPr sz="12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200"/>
                <a:buFont typeface="Roboto"/>
                <a:buChar char="●"/>
              </a:pPr>
              <a:r>
                <a:rPr lang="es-419" sz="1200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TEORÍA DE JUEGOS</a:t>
              </a:r>
              <a:endParaRPr sz="12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1342543" y="2565272"/>
            <a:ext cx="7094161" cy="767052"/>
            <a:chOff x="1593000" y="2322568"/>
            <a:chExt cx="5957975" cy="643500"/>
          </a:xfrm>
        </p:grpSpPr>
        <p:sp>
          <p:nvSpPr>
            <p:cNvPr id="70" name="Google Shape;70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400"/>
                <a:buFont typeface="Roboto"/>
                <a:buChar char="●"/>
              </a:pPr>
              <a:r>
                <a:rPr lang="es-419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EMPODERAMIENTO SOCIAL-COLABORATIVO</a:t>
              </a:r>
              <a:endParaRPr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1342543" y="1784617"/>
            <a:ext cx="7094161" cy="767052"/>
            <a:chOff x="1593000" y="2322568"/>
            <a:chExt cx="5957975" cy="643500"/>
          </a:xfrm>
        </p:grpSpPr>
        <p:sp>
          <p:nvSpPr>
            <p:cNvPr id="77" name="Google Shape;77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400"/>
                <a:buFont typeface="Roboto"/>
                <a:buChar char="●"/>
              </a:pPr>
              <a:r>
                <a:rPr lang="es-419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TALENTO HUMANO</a:t>
              </a:r>
              <a:endParaRPr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400"/>
                <a:buFont typeface="Roboto"/>
                <a:buChar char="●"/>
              </a:pPr>
              <a:r>
                <a:rPr lang="es-419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VALUACIÓN 2.0</a:t>
              </a:r>
              <a:endParaRPr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1342543" y="1004002"/>
            <a:ext cx="7094161" cy="767052"/>
            <a:chOff x="1593000" y="2322568"/>
            <a:chExt cx="5957975" cy="643500"/>
          </a:xfrm>
        </p:grpSpPr>
        <p:sp>
          <p:nvSpPr>
            <p:cNvPr id="84" name="Google Shape;84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400"/>
                <a:buFont typeface="Roboto"/>
                <a:buChar char="●"/>
              </a:pPr>
              <a:r>
                <a:rPr lang="es-419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BEHAVIORAL ECONOMICS</a:t>
              </a:r>
              <a:endParaRPr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400"/>
                <a:buFont typeface="Roboto"/>
                <a:buChar char="●"/>
              </a:pPr>
              <a:r>
                <a:rPr lang="es-419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TEORÍA DE JUEGOS</a:t>
              </a:r>
              <a:endParaRPr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1342543" y="4126514"/>
            <a:ext cx="7094161" cy="793581"/>
            <a:chOff x="1593000" y="2300294"/>
            <a:chExt cx="5957975" cy="665756"/>
          </a:xfrm>
        </p:grpSpPr>
        <p:sp>
          <p:nvSpPr>
            <p:cNvPr id="91" name="Google Shape;91;p13"/>
            <p:cNvSpPr/>
            <p:nvPr/>
          </p:nvSpPr>
          <p:spPr>
            <a:xfrm>
              <a:off x="3728375" y="2300294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>
              <a:off x="2282994" y="2300312"/>
              <a:ext cx="1844400" cy="642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-5400000">
              <a:off x="3451289" y="1912408"/>
              <a:ext cx="643356" cy="1419149"/>
            </a:xfrm>
            <a:prstGeom prst="flowChartOffpageConnector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593000" y="2300294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593000" y="2300312"/>
              <a:ext cx="690000" cy="642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200"/>
                <a:buFont typeface="Roboto"/>
                <a:buChar char="●"/>
              </a:pPr>
              <a:r>
                <a:rPr lang="es-419" sz="1200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DISEÑO DE SERVICIO</a:t>
              </a:r>
              <a:endParaRPr sz="12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1342543" y="223369"/>
            <a:ext cx="7094161" cy="767052"/>
            <a:chOff x="1593000" y="2322568"/>
            <a:chExt cx="5957975" cy="643500"/>
          </a:xfrm>
        </p:grpSpPr>
        <p:sp>
          <p:nvSpPr>
            <p:cNvPr id="98" name="Google Shape;98;p1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85C6"/>
                </a:buClr>
                <a:buSzPts val="1400"/>
                <a:buFont typeface="Roboto"/>
                <a:buChar char="●"/>
              </a:pPr>
              <a:r>
                <a:rPr lang="es-419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VALUACIÓN 2.0</a:t>
              </a:r>
              <a:endParaRPr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2235122" y="4210342"/>
            <a:ext cx="2310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INNOVACIÓN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235122" y="2657512"/>
            <a:ext cx="2310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IMPACTO SOCIAL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2235122" y="1096243"/>
            <a:ext cx="2310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CIENCIA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2235122" y="315610"/>
            <a:ext cx="2310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TECNOLOGÍA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2235122" y="1876857"/>
            <a:ext cx="2310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IMPACTO ECONÓMICO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2235122" y="3438136"/>
            <a:ext cx="2310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PROCESOS FINANCIEROS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ENIF</a:t>
            </a:r>
            <a:endParaRPr/>
          </a:p>
        </p:txBody>
      </p:sp>
      <p:graphicFrame>
        <p:nvGraphicFramePr>
          <p:cNvPr id="188" name="Google Shape;188;p22"/>
          <p:cNvGraphicFramePr/>
          <p:nvPr/>
        </p:nvGraphicFramePr>
        <p:xfrm>
          <a:off x="3214775" y="516070"/>
          <a:ext cx="5691725" cy="4410290"/>
        </p:xfrm>
        <a:graphic>
          <a:graphicData uri="http://schemas.openxmlformats.org/drawingml/2006/table">
            <a:tbl>
              <a:tblPr>
                <a:noFill/>
                <a:tableStyleId>{2FB44C6B-1691-4883-9CC0-7DF02EA63325}</a:tableStyleId>
              </a:tblPr>
              <a:tblGrid>
                <a:gridCol w="36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Total</a:t>
                      </a:r>
                      <a:endParaRPr sz="12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Población adulta de 18 a 70 años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76,157,088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Nacional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Segmento poblacional objetivo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31,571,303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le interesa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3,554,599 (</a:t>
                      </a:r>
                      <a:r>
                        <a:rPr lang="es-419" sz="1200" b="1"/>
                        <a:t>11.3%</a:t>
                      </a:r>
                      <a:r>
                        <a:rPr lang="es-419" sz="1200"/>
                        <a:t>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le alcanza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15,744,879 (</a:t>
                      </a:r>
                      <a:r>
                        <a:rPr lang="es-419" sz="1200" b="1"/>
                        <a:t>49.9%</a:t>
                      </a:r>
                      <a:r>
                        <a:rPr lang="es-419" sz="1200"/>
                        <a:t>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Los intereses son bajos o las comisiones son altas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622,017 (</a:t>
                      </a:r>
                      <a:r>
                        <a:rPr lang="es-419" sz="1200" b="1"/>
                        <a:t>2.0%</a:t>
                      </a:r>
                      <a:r>
                        <a:rPr lang="es-419" sz="1200"/>
                        <a:t>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Piden requisitos que no tiene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1,911,137 (</a:t>
                      </a:r>
                      <a:r>
                        <a:rPr lang="es-419" sz="1200" b="1"/>
                        <a:t>6.1%</a:t>
                      </a:r>
                      <a:r>
                        <a:rPr lang="es-419" sz="1200"/>
                        <a:t>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Prefiere otras formas de ahorro 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2,008,021 (</a:t>
                      </a:r>
                      <a:r>
                        <a:rPr lang="es-419" sz="1200" b="1"/>
                        <a:t>6.4%</a:t>
                      </a:r>
                      <a:r>
                        <a:rPr lang="es-419" sz="1200"/>
                        <a:t>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la necesita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2,749,131 (</a:t>
                      </a:r>
                      <a:r>
                        <a:rPr lang="es-419" sz="1200" b="1"/>
                        <a:t>8.7%</a:t>
                      </a:r>
                      <a:r>
                        <a:rPr lang="es-419" sz="1200"/>
                        <a:t>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confía en instituciones financieras o le dan mal el servicio 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1,280,938 (</a:t>
                      </a:r>
                      <a:r>
                        <a:rPr lang="es-419" sz="1200" b="1"/>
                        <a:t>4.1%</a:t>
                      </a:r>
                      <a:r>
                        <a:rPr lang="es-419" sz="1200"/>
                        <a:t>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La sucursal le queda lejos o no hay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207,318 (</a:t>
                      </a:r>
                      <a:r>
                        <a:rPr lang="es-419" sz="1200" b="1"/>
                        <a:t>0.7%</a:t>
                      </a:r>
                      <a:r>
                        <a:rPr lang="es-419" sz="1200"/>
                        <a:t>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Otros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3,493,263 (</a:t>
                      </a:r>
                      <a:r>
                        <a:rPr lang="es-419" sz="1200" b="1"/>
                        <a:t>11.1%</a:t>
                      </a:r>
                      <a:r>
                        <a:rPr lang="es-419" sz="1200"/>
                        <a:t>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9" name="Google Shape;189;p22"/>
          <p:cNvSpPr txBox="1"/>
          <p:nvPr/>
        </p:nvSpPr>
        <p:spPr>
          <a:xfrm>
            <a:off x="316525" y="1519300"/>
            <a:ext cx="26271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¿Cuál es la razón principal por la que no tiene una cuenta (bancaria)?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</a:rPr>
              <a:t>Resultados oficiales de ENIF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ENIF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316525" y="1519300"/>
            <a:ext cx="26271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¿Cuál es la razón principal por la que no tiene una cuenta (bancaria)?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Resultados con Python </a:t>
            </a:r>
            <a:r>
              <a:rPr lang="es-419" sz="1800" b="1">
                <a:solidFill>
                  <a:schemeClr val="dk1"/>
                </a:solidFill>
              </a:rPr>
              <a:t>SIN </a:t>
            </a:r>
            <a:r>
              <a:rPr lang="es-419" sz="1800">
                <a:solidFill>
                  <a:schemeClr val="dk1"/>
                </a:solidFill>
              </a:rPr>
              <a:t>población objetivo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6" name="Google Shape;196;p23"/>
          <p:cNvGraphicFramePr/>
          <p:nvPr/>
        </p:nvGraphicFramePr>
        <p:xfrm>
          <a:off x="3649975" y="365300"/>
          <a:ext cx="4810125" cy="4412900"/>
        </p:xfrm>
        <a:graphic>
          <a:graphicData uri="http://schemas.openxmlformats.org/drawingml/2006/table">
            <a:tbl>
              <a:tblPr>
                <a:noFill/>
                <a:tableStyleId>{2FB44C6B-1691-4883-9CC0-7DF02EA63325}</a:tableStyleId>
              </a:tblPr>
              <a:tblGrid>
                <a:gridCol w="312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Porcentaje</a:t>
                      </a:r>
                      <a:endParaRPr sz="12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le interesa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4.48%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le alcanza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20.94%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Los intereses son bajos o las comisiones son altas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0.67%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Piden requisitos que no tiene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2.41%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Prefiere otras formas de ahorro 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2.48%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la necesita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3.31%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confía en instituciones financieras o le dan mal el servicio 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1.68%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La sucursal le queda lejos o no hay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0.28%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Otros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4.40%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ENIF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316525" y="1519300"/>
            <a:ext cx="26271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¿Cuál es la razón principal por la que no tiene una cuenta (bancaria)?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Resultados con Python </a:t>
            </a:r>
            <a:r>
              <a:rPr lang="es-419" sz="1800" b="1">
                <a:solidFill>
                  <a:schemeClr val="dk1"/>
                </a:solidFill>
              </a:rPr>
              <a:t>CON </a:t>
            </a:r>
            <a:r>
              <a:rPr lang="es-419" sz="1800">
                <a:solidFill>
                  <a:schemeClr val="dk1"/>
                </a:solidFill>
              </a:rPr>
              <a:t>población objetivo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3" name="Google Shape;203;p24"/>
          <p:cNvGraphicFramePr/>
          <p:nvPr/>
        </p:nvGraphicFramePr>
        <p:xfrm>
          <a:off x="3649975" y="365300"/>
          <a:ext cx="4810125" cy="4412900"/>
        </p:xfrm>
        <a:graphic>
          <a:graphicData uri="http://schemas.openxmlformats.org/drawingml/2006/table">
            <a:tbl>
              <a:tblPr>
                <a:noFill/>
                <a:tableStyleId>{2FB44C6B-1691-4883-9CC0-7DF02EA63325}</a:tableStyleId>
              </a:tblPr>
              <a:tblGrid>
                <a:gridCol w="312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Porcentaje</a:t>
                      </a:r>
                      <a:endParaRPr sz="1200" b="1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le interesa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10.82%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le alcanza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50.52%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Los intereses son bajos o las comisiones son altas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1.63%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Piden requisitos que no tiene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5.83%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Prefiere otras formas de ahorro 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5.99%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la necesita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7.98%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No confía en instituciones financieras o le dan mal el servicio 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4.07%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La sucursal le queda lejos o no hay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0.67%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/>
                        <a:t>Otros</a:t>
                      </a:r>
                      <a:endParaRPr sz="12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10.62%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ENIF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237150" y="1192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000000"/>
                </a:solidFill>
              </a:rPr>
              <a:t>Un ejemplo </a:t>
            </a:r>
            <a:r>
              <a:rPr lang="es-419">
                <a:solidFill>
                  <a:srgbClr val="000000"/>
                </a:solidFill>
              </a:rPr>
              <a:t>de consulta </a:t>
            </a:r>
            <a:r>
              <a:rPr lang="es-419" sz="1800">
                <a:solidFill>
                  <a:srgbClr val="000000"/>
                </a:solidFill>
              </a:rPr>
              <a:t>sería encontrar a la población con: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Ingreso variable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Cuenta con smartphone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Realiza pagos en efectivo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4191000" y="1969850"/>
          <a:ext cx="4314825" cy="2409000"/>
        </p:xfrm>
        <a:graphic>
          <a:graphicData uri="http://schemas.openxmlformats.org/drawingml/2006/table">
            <a:tbl>
              <a:tblPr>
                <a:noFill/>
                <a:tableStyleId>{2FB44C6B-1691-4883-9CC0-7DF02EA63325}</a:tableStyleId>
              </a:tblPr>
              <a:tblGrid>
                <a:gridCol w="279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Total</a:t>
                      </a:r>
                      <a:endParaRPr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Población adulta de 18 a 70 años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76,157,088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Nacional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Segmento poblacional objetivo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49,603,540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-3175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Ingreso variable</a:t>
                      </a:r>
                      <a:endParaRPr/>
                    </a:p>
                    <a:p>
                      <a:pPr marL="457200" lvl="0" indent="-3175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Cuenta con smartphone</a:t>
                      </a:r>
                      <a:endParaRPr/>
                    </a:p>
                    <a:p>
                      <a:pPr marL="457200" lvl="0" indent="-3175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Realiza pagos en efectivo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10,618,358 (21.40%)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DENUE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DENUE</a:t>
            </a:r>
            <a:endParaRPr b="1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1297500" y="1110075"/>
            <a:ext cx="7038900" cy="3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/>
              <a:t>Directorio Estadístico Nacional de Unidades Económicas (DENUE) se ofrecen los datos de identificación, ubicación, actividad económica y tamaño de 5 millones 78 mil 737 unidades económicas activas en el territorio nacional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/>
              <a:t>El directorio excluye las actividades económicas que no tienen un local comercial, local fijo.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/>
              <a:t>Las categorías se pueden encontrar en: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/>
              <a:t>Sistema de Clasificación Industrial de América del Norte 2018 (SCIAN 2018)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CONSULTA (6111) Escuelas de educación básica, media y para necesidades especiales DEL SECTOR PRIVADO 3351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/>
              <a:t>DATO SEP: </a:t>
            </a:r>
            <a:r>
              <a:rPr lang="es-419" sz="1100">
                <a:latin typeface="Arial"/>
                <a:ea typeface="Arial"/>
                <a:cs typeface="Arial"/>
                <a:sym typeface="Arial"/>
              </a:rPr>
              <a:t>En México hay 43 mil 801 escuelas privadas de nivel básico, es decir, preescolar, primaria y secundaria.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Esto de acuerdo con los datos más actualizados del </a:t>
            </a:r>
            <a:r>
              <a:rPr lang="es-419" sz="1100" b="1" u="sng">
                <a:latin typeface="Arial"/>
                <a:ea typeface="Arial"/>
                <a:cs typeface="Arial"/>
                <a:sym typeface="Arial"/>
                <a:hlinkClick r:id="rId3"/>
              </a:rPr>
              <a:t>Sistema Nacional de Información de Estadística Educativa</a:t>
            </a:r>
            <a:r>
              <a:rPr lang="es-419" sz="110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s-419" sz="1100" b="1" u="sng">
                <a:latin typeface="Arial"/>
                <a:ea typeface="Arial"/>
                <a:cs typeface="Arial"/>
                <a:sym typeface="Arial"/>
                <a:hlinkClick r:id="rId4"/>
              </a:rPr>
              <a:t>Secretaría de Educación Pública</a:t>
            </a:r>
            <a:r>
              <a:rPr lang="es-419" sz="1100">
                <a:latin typeface="Arial"/>
                <a:ea typeface="Arial"/>
                <a:cs typeface="Arial"/>
                <a:sym typeface="Arial"/>
              </a:rPr>
              <a:t> (SEP).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de consulta</a:t>
            </a:r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1297500" y="978375"/>
            <a:ext cx="7038900" cy="4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{"Id":"1688608",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"Nombre":"HULES AUTOMOTRICES DE GUADALAJARA",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"Razon_social":"",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"Clase_actividad":"Comercio al por menor de partes y refacciones nuevas para automóviles, camionetas y camiones",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"Estrato":"0 a 5 personas",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"Tipo_vialidad":"CALZADA",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"Calle":"INDEPENDENCIA SUR",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"Num_Exterior":"0",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"Num_Interior":"",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"Colonia":"ANALCO",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"CP":"44450",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"Ubicacion":"GUADALAJARA, Guadalajara, JALISCO",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"Telefono":"3336190730",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"Correo_e":"</a:t>
            </a:r>
            <a:r>
              <a:rPr lang="es-419" sz="1200" u="sng">
                <a:solidFill>
                  <a:schemeClr val="hlink"/>
                </a:solidFill>
                <a:hlinkClick r:id="rId3"/>
              </a:rPr>
              <a:t>HULES_AUTOMOTICES_@GMAIL.COM</a:t>
            </a:r>
            <a:r>
              <a:rPr lang="es-419" sz="1200"/>
              <a:t>","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Sitio_internet":"",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"Tipo":"Fijo",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"Longitud":"-103.34643833",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"Latitud":"20.66620306"}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1297500" y="2432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350" y="495425"/>
            <a:ext cx="44005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738" y="932150"/>
            <a:ext cx="26574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4330350" y="3732500"/>
            <a:ext cx="46848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243 unidades económicas con la  misma clase de actividad Comercio al por menor de partes y refacciones nuevas para automoviles, camionetas y camiones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2 NEVERIAS</a:t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50" y="1058475"/>
            <a:ext cx="4393251" cy="315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 rotWithShape="1">
          <a:blip r:embed="rId4">
            <a:alphaModFix/>
          </a:blip>
          <a:srcRect t="2874"/>
          <a:stretch/>
        </p:blipFill>
        <p:spPr>
          <a:xfrm>
            <a:off x="5973700" y="282225"/>
            <a:ext cx="2521175" cy="4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048" y="2069623"/>
            <a:ext cx="1113325" cy="11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Valuación de Startups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157125" y="356297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Karen Itzel Arana Villalobos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Josefina Esmeralda Arriaga Hernández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Carlos Alejandro Gutierrez Sandoval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Sergio Ramón Palafox Pucheta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Cómputo en la nube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CONSULTA Y AGREGADOR DE DATOS</a:t>
            </a:r>
            <a:endParaRPr b="1"/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Dynamodb 	         CloudSearch		Backend server	    Resultados</a:t>
            </a:r>
            <a:endParaRPr sz="1800"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201" y="2432675"/>
            <a:ext cx="1306598" cy="15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75" y="2632657"/>
            <a:ext cx="1306600" cy="118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900" y="2632650"/>
            <a:ext cx="1392724" cy="118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3"/>
          <p:cNvCxnSpPr>
            <a:stCxn id="261" idx="3"/>
            <a:endCxn id="260" idx="1"/>
          </p:cNvCxnSpPr>
          <p:nvPr/>
        </p:nvCxnSpPr>
        <p:spPr>
          <a:xfrm>
            <a:off x="2070375" y="3223591"/>
            <a:ext cx="73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33"/>
          <p:cNvCxnSpPr>
            <a:stCxn id="260" idx="3"/>
            <a:endCxn id="262" idx="1"/>
          </p:cNvCxnSpPr>
          <p:nvPr/>
        </p:nvCxnSpPr>
        <p:spPr>
          <a:xfrm>
            <a:off x="4116799" y="3223588"/>
            <a:ext cx="78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5" name="Google Shape;26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3725" y="2570288"/>
            <a:ext cx="1306600" cy="130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3"/>
          <p:cNvCxnSpPr>
            <a:stCxn id="262" idx="3"/>
            <a:endCxn id="265" idx="1"/>
          </p:cNvCxnSpPr>
          <p:nvPr/>
        </p:nvCxnSpPr>
        <p:spPr>
          <a:xfrm>
            <a:off x="6296624" y="3223588"/>
            <a:ext cx="78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88" y="-183700"/>
            <a:ext cx="79439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Valuación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6"/>
          <p:cNvGrpSpPr/>
          <p:nvPr/>
        </p:nvGrpSpPr>
        <p:grpSpPr>
          <a:xfrm>
            <a:off x="1717350" y="425838"/>
            <a:ext cx="5709300" cy="4416125"/>
            <a:chOff x="1717350" y="425838"/>
            <a:chExt cx="5709300" cy="4416125"/>
          </a:xfrm>
        </p:grpSpPr>
        <p:cxnSp>
          <p:nvCxnSpPr>
            <p:cNvPr id="282" name="Google Shape;282;p36"/>
            <p:cNvCxnSpPr>
              <a:stCxn id="283" idx="2"/>
              <a:endCxn id="284" idx="1"/>
            </p:cNvCxnSpPr>
            <p:nvPr/>
          </p:nvCxnSpPr>
          <p:spPr>
            <a:xfrm>
              <a:off x="2242650" y="2571750"/>
              <a:ext cx="609600" cy="923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36"/>
            <p:cNvCxnSpPr>
              <a:stCxn id="283" idx="2"/>
              <a:endCxn id="286" idx="1"/>
            </p:cNvCxnSpPr>
            <p:nvPr/>
          </p:nvCxnSpPr>
          <p:spPr>
            <a:xfrm rot="10800000" flipH="1">
              <a:off x="2242650" y="1088250"/>
              <a:ext cx="571500" cy="1483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36"/>
            <p:cNvSpPr/>
            <p:nvPr/>
          </p:nvSpPr>
          <p:spPr>
            <a:xfrm rot="-5400000">
              <a:off x="359400" y="2309100"/>
              <a:ext cx="3241200" cy="525300"/>
            </a:xfrm>
            <a:prstGeom prst="roundRect">
              <a:avLst>
                <a:gd name="adj" fmla="val 16667"/>
              </a:avLst>
            </a:prstGeom>
            <a:solidFill>
              <a:srgbClr val="840D35"/>
            </a:solidFill>
            <a:ln w="9525" cap="flat" cmpd="sng">
              <a:solidFill>
                <a:srgbClr val="840D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Proceso de Valuación</a:t>
              </a:r>
              <a:endParaRPr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2814150" y="825599"/>
              <a:ext cx="2020500" cy="525300"/>
            </a:xfrm>
            <a:prstGeom prst="roundRect">
              <a:avLst>
                <a:gd name="adj" fmla="val 16667"/>
              </a:avLst>
            </a:prstGeom>
            <a:solidFill>
              <a:srgbClr val="B61249"/>
            </a:solidFill>
            <a:ln w="9525" cap="flat" cmpd="sng">
              <a:solidFill>
                <a:srgbClr val="B612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Identificación del Mercado Total Disponible</a:t>
              </a:r>
              <a:endParaRPr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2852250" y="3232774"/>
              <a:ext cx="2020500" cy="525300"/>
            </a:xfrm>
            <a:prstGeom prst="roundRect">
              <a:avLst>
                <a:gd name="adj" fmla="val 16667"/>
              </a:avLst>
            </a:prstGeom>
            <a:solidFill>
              <a:srgbClr val="B61249"/>
            </a:solidFill>
            <a:ln w="9525" cap="flat" cmpd="sng">
              <a:solidFill>
                <a:srgbClr val="B612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Filtro Adquisición de Nuevos Clientes</a:t>
              </a:r>
              <a:endParaRPr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5406150" y="425838"/>
              <a:ext cx="2020500" cy="525300"/>
            </a:xfrm>
            <a:prstGeom prst="roundRect">
              <a:avLst>
                <a:gd name="adj" fmla="val 16667"/>
              </a:avLst>
            </a:prstGeom>
            <a:solidFill>
              <a:srgbClr val="E1165A"/>
            </a:solidFill>
            <a:ln w="9525" cap="flat" cmpd="sng">
              <a:solidFill>
                <a:srgbClr val="E116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ENIF</a:t>
              </a:r>
              <a:endParaRPr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5406150" y="1225213"/>
              <a:ext cx="2020500" cy="525300"/>
            </a:xfrm>
            <a:prstGeom prst="roundRect">
              <a:avLst>
                <a:gd name="adj" fmla="val 16667"/>
              </a:avLst>
            </a:prstGeom>
            <a:solidFill>
              <a:srgbClr val="E1165A"/>
            </a:solidFill>
            <a:ln w="9525" cap="flat" cmpd="sng">
              <a:solidFill>
                <a:srgbClr val="E116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DENUE</a:t>
              </a:r>
              <a:endParaRPr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5406150" y="2222050"/>
              <a:ext cx="2020500" cy="525300"/>
            </a:xfrm>
            <a:prstGeom prst="roundRect">
              <a:avLst>
                <a:gd name="adj" fmla="val 16667"/>
              </a:avLst>
            </a:prstGeom>
            <a:solidFill>
              <a:srgbClr val="E1165A"/>
            </a:solidFill>
            <a:ln w="9525" cap="flat" cmpd="sng">
              <a:solidFill>
                <a:srgbClr val="E116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Prospectos</a:t>
              </a:r>
              <a:endParaRPr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5406150" y="4316663"/>
              <a:ext cx="2020500" cy="525300"/>
            </a:xfrm>
            <a:prstGeom prst="roundRect">
              <a:avLst>
                <a:gd name="adj" fmla="val 16667"/>
              </a:avLst>
            </a:prstGeom>
            <a:solidFill>
              <a:srgbClr val="E1165A"/>
            </a:solidFill>
            <a:ln w="9525" cap="flat" cmpd="sng">
              <a:solidFill>
                <a:srgbClr val="E116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Clientes</a:t>
              </a:r>
              <a:endParaRPr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91" name="Google Shape;291;p36"/>
            <p:cNvCxnSpPr>
              <a:stCxn id="286" idx="3"/>
              <a:endCxn id="287" idx="1"/>
            </p:cNvCxnSpPr>
            <p:nvPr/>
          </p:nvCxnSpPr>
          <p:spPr>
            <a:xfrm rot="10800000" flipH="1">
              <a:off x="4834650" y="688349"/>
              <a:ext cx="571500" cy="399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36"/>
            <p:cNvCxnSpPr>
              <a:stCxn id="286" idx="3"/>
              <a:endCxn id="288" idx="1"/>
            </p:cNvCxnSpPr>
            <p:nvPr/>
          </p:nvCxnSpPr>
          <p:spPr>
            <a:xfrm>
              <a:off x="4834650" y="1088249"/>
              <a:ext cx="571500" cy="399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36"/>
            <p:cNvCxnSpPr>
              <a:stCxn id="289" idx="1"/>
              <a:endCxn id="284" idx="3"/>
            </p:cNvCxnSpPr>
            <p:nvPr/>
          </p:nvCxnSpPr>
          <p:spPr>
            <a:xfrm flipH="1">
              <a:off x="4872750" y="2484700"/>
              <a:ext cx="533400" cy="1010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36"/>
            <p:cNvCxnSpPr>
              <a:stCxn id="290" idx="1"/>
              <a:endCxn id="284" idx="3"/>
            </p:cNvCxnSpPr>
            <p:nvPr/>
          </p:nvCxnSpPr>
          <p:spPr>
            <a:xfrm rot="10800000">
              <a:off x="4872750" y="3495413"/>
              <a:ext cx="533400" cy="108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5" name="Google Shape;295;p36"/>
            <p:cNvSpPr/>
            <p:nvPr/>
          </p:nvSpPr>
          <p:spPr>
            <a:xfrm>
              <a:off x="5406150" y="3620000"/>
              <a:ext cx="2020500" cy="525300"/>
            </a:xfrm>
            <a:prstGeom prst="roundRect">
              <a:avLst>
                <a:gd name="adj" fmla="val 16667"/>
              </a:avLst>
            </a:prstGeom>
            <a:solidFill>
              <a:srgbClr val="E1165A"/>
            </a:solidFill>
            <a:ln w="9525" cap="flat" cmpd="sng">
              <a:solidFill>
                <a:srgbClr val="E116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Usuarios</a:t>
              </a:r>
              <a:endParaRPr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5406150" y="2921013"/>
              <a:ext cx="2020500" cy="525300"/>
            </a:xfrm>
            <a:prstGeom prst="roundRect">
              <a:avLst>
                <a:gd name="adj" fmla="val 16667"/>
              </a:avLst>
            </a:prstGeom>
            <a:solidFill>
              <a:srgbClr val="E1165A"/>
            </a:solidFill>
            <a:ln w="9525" cap="flat" cmpd="sng">
              <a:solidFill>
                <a:srgbClr val="E116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Visitantes</a:t>
              </a:r>
              <a:endParaRPr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97" name="Google Shape;297;p36"/>
            <p:cNvCxnSpPr/>
            <p:nvPr/>
          </p:nvCxnSpPr>
          <p:spPr>
            <a:xfrm flipH="1">
              <a:off x="5155350" y="3170500"/>
              <a:ext cx="250800" cy="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36"/>
            <p:cNvCxnSpPr/>
            <p:nvPr/>
          </p:nvCxnSpPr>
          <p:spPr>
            <a:xfrm flipH="1">
              <a:off x="5155350" y="3856300"/>
              <a:ext cx="250800" cy="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Valuación app Primaria</a:t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 l="19687" t="50972" r="55052" b="43468"/>
          <a:stretch/>
        </p:blipFill>
        <p:spPr>
          <a:xfrm>
            <a:off x="989413" y="3671775"/>
            <a:ext cx="4441027" cy="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/>
          <p:nvPr/>
        </p:nvSpPr>
        <p:spPr>
          <a:xfrm>
            <a:off x="523875" y="1500200"/>
            <a:ext cx="5786400" cy="17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419" sz="1800">
                <a:latin typeface="Open Sans"/>
                <a:ea typeface="Open Sans"/>
                <a:cs typeface="Open Sans"/>
                <a:sym typeface="Open Sans"/>
              </a:rPr>
              <a:t>Mercado Disponible ENIF: 1,992,518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419" sz="1800">
                <a:latin typeface="Open Sans"/>
                <a:ea typeface="Open Sans"/>
                <a:cs typeface="Open Sans"/>
                <a:sym typeface="Open Sans"/>
              </a:rPr>
              <a:t>Usuarios Anteriores: 500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419" sz="1800">
                <a:latin typeface="Open Sans"/>
                <a:ea typeface="Open Sans"/>
                <a:cs typeface="Open Sans"/>
                <a:sym typeface="Open Sans"/>
              </a:rPr>
              <a:t>Adquisición de Nuevos Usuarios: 154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419" sz="1800">
                <a:latin typeface="Open Sans"/>
                <a:ea typeface="Open Sans"/>
                <a:cs typeface="Open Sans"/>
                <a:sym typeface="Open Sans"/>
              </a:rPr>
              <a:t>Ingreso Promedio p/u: $200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419" sz="1800">
                <a:latin typeface="Open Sans"/>
                <a:ea typeface="Open Sans"/>
                <a:cs typeface="Open Sans"/>
                <a:sym typeface="Open Sans"/>
              </a:rPr>
              <a:t>Gasto Promedio p/u: $50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419" sz="1800">
                <a:latin typeface="Open Sans"/>
                <a:ea typeface="Open Sans"/>
                <a:cs typeface="Open Sans"/>
                <a:sym typeface="Open Sans"/>
              </a:rPr>
              <a:t>Canales de Publicidad: 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9"/>
          <p:cNvPicPr preferRelativeResize="0"/>
          <p:nvPr/>
        </p:nvPicPr>
        <p:blipFill rotWithShape="1">
          <a:blip r:embed="rId3">
            <a:alphaModFix/>
          </a:blip>
          <a:srcRect l="19775" t="43061" r="32835" b="24370"/>
          <a:stretch/>
        </p:blipFill>
        <p:spPr>
          <a:xfrm>
            <a:off x="754250" y="1095375"/>
            <a:ext cx="7604774" cy="294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9"/>
          <p:cNvCxnSpPr/>
          <p:nvPr/>
        </p:nvCxnSpPr>
        <p:spPr>
          <a:xfrm>
            <a:off x="1031075" y="3988600"/>
            <a:ext cx="2143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CONCLUSIONES</a:t>
            </a:r>
            <a:endParaRPr b="1"/>
          </a:p>
        </p:txBody>
      </p:sp>
      <p:sp>
        <p:nvSpPr>
          <p:cNvPr id="322" name="Google Shape;322;p40"/>
          <p:cNvSpPr txBox="1">
            <a:spLocks noGrp="1"/>
          </p:cNvSpPr>
          <p:nvPr>
            <p:ph type="body" idx="1"/>
          </p:nvPr>
        </p:nvSpPr>
        <p:spPr>
          <a:xfrm>
            <a:off x="1578450" y="1596225"/>
            <a:ext cx="59871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Facilita obtención de información para startups</a:t>
            </a:r>
            <a:endParaRPr sz="240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Valuación innovadora para empresas que no han entrado al mercado</a:t>
            </a:r>
            <a:endParaRPr sz="24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/>
              <a:t>Características de una Startup</a:t>
            </a:r>
            <a:endParaRPr sz="3600" b="1"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311700" y="1604425"/>
            <a:ext cx="85206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No tiene información histórica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Es difícil identificar su mercado potencial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El modelo de negocios no se parece a los de corporativos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La información está dispersa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/>
              <a:t>¿Cuánto vale mi startup?</a:t>
            </a:r>
            <a:endParaRPr sz="3600" b="1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311700" y="1490300"/>
            <a:ext cx="8520600" cy="30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Identificación del mercado potencial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Personas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Negocios</a:t>
            </a:r>
            <a:endParaRPr sz="240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s-419" sz="2400"/>
              <a:t>Solución rápida, sencilla y desde cualquier lugar.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Métodos de valuación adaptados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Valuación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de DCF</a:t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311707" y="1629489"/>
            <a:ext cx="8011578" cy="2497161"/>
            <a:chOff x="7" y="1323164"/>
            <a:chExt cx="8011578" cy="2497161"/>
          </a:xfrm>
        </p:grpSpPr>
        <p:sp>
          <p:nvSpPr>
            <p:cNvPr id="139" name="Google Shape;139;p18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400" b="1">
                  <a:solidFill>
                    <a:srgbClr val="085631"/>
                  </a:solidFill>
                  <a:latin typeface="Open Sans"/>
                  <a:ea typeface="Open Sans"/>
                  <a:cs typeface="Open Sans"/>
                  <a:sym typeface="Open Sans"/>
                </a:rPr>
                <a:t>Objetivo </a:t>
              </a:r>
              <a:endParaRPr sz="2400" b="1">
                <a:solidFill>
                  <a:srgbClr val="08563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Valorar a un proyecto o a una compañía entera</a:t>
              </a:r>
              <a:endPara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400" b="1">
                  <a:solidFill>
                    <a:srgbClr val="0B7140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Proceso</a:t>
              </a:r>
              <a:endParaRPr sz="2400" b="1">
                <a:solidFill>
                  <a:srgbClr val="0B714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Valor actual de los flujos de efectivo futuros</a:t>
              </a:r>
              <a:endPara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400" b="1">
                  <a:solidFill>
                    <a:srgbClr val="0B7743"/>
                  </a:solidFill>
                  <a:latin typeface="Open Sans"/>
                  <a:ea typeface="Open Sans"/>
                  <a:cs typeface="Open Sans"/>
                  <a:sym typeface="Open Sans"/>
                </a:rPr>
                <a:t>Tasa de descuento</a:t>
              </a:r>
              <a:endParaRPr sz="2400" b="1">
                <a:solidFill>
                  <a:srgbClr val="0B77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Representar valores actuales de los flujos de liquidez futuros</a:t>
              </a:r>
              <a:endPara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de DCF (Con adaptación)</a:t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1652707" y="1418176"/>
            <a:ext cx="5838600" cy="3077235"/>
            <a:chOff x="2093107" y="833301"/>
            <a:chExt cx="5838600" cy="3077235"/>
          </a:xfrm>
        </p:grpSpPr>
        <p:grpSp>
          <p:nvGrpSpPr>
            <p:cNvPr id="154" name="Google Shape;154;p19"/>
            <p:cNvGrpSpPr/>
            <p:nvPr/>
          </p:nvGrpSpPr>
          <p:grpSpPr>
            <a:xfrm>
              <a:off x="2093107" y="2056526"/>
              <a:ext cx="1854000" cy="1854000"/>
              <a:chOff x="6077707" y="1644751"/>
              <a:chExt cx="1854000" cy="1854000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rgbClr val="551561"/>
              </a:solidFill>
              <a:ln w="28575" cap="flat" cmpd="sng">
                <a:solidFill>
                  <a:srgbClr val="D686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9"/>
              <p:cNvSpPr txBox="1"/>
              <p:nvPr/>
            </p:nvSpPr>
            <p:spPr>
              <a:xfrm>
                <a:off x="6607625" y="231104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b="1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Rápido </a:t>
                </a:r>
                <a:endParaRPr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7" name="Google Shape;157;p19"/>
            <p:cNvGrpSpPr/>
            <p:nvPr/>
          </p:nvGrpSpPr>
          <p:grpSpPr>
            <a:xfrm>
              <a:off x="3703880" y="2056526"/>
              <a:ext cx="1854000" cy="1854000"/>
              <a:chOff x="4455905" y="1644751"/>
              <a:chExt cx="1854000" cy="1854000"/>
            </a:xfrm>
          </p:grpSpPr>
          <p:sp>
            <p:nvSpPr>
              <p:cNvPr id="158" name="Google Shape;158;p19"/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rgbClr val="701C7F"/>
              </a:solidFill>
              <a:ln w="28575" cap="flat" cmpd="sng">
                <a:solidFill>
                  <a:srgbClr val="D686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9"/>
              <p:cNvSpPr txBox="1"/>
              <p:nvPr/>
            </p:nvSpPr>
            <p:spPr>
              <a:xfrm>
                <a:off x="4833425" y="231104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b="1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Funcional </a:t>
                </a:r>
                <a:endParaRPr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0" name="Google Shape;160;p19"/>
            <p:cNvGrpSpPr/>
            <p:nvPr/>
          </p:nvGrpSpPr>
          <p:grpSpPr>
            <a:xfrm>
              <a:off x="5269575" y="2056537"/>
              <a:ext cx="1854000" cy="1854000"/>
              <a:chOff x="1212300" y="1644762"/>
              <a:chExt cx="1854000" cy="1854000"/>
            </a:xfrm>
          </p:grpSpPr>
          <p:sp>
            <p:nvSpPr>
              <p:cNvPr id="161" name="Google Shape;161;p19"/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rgbClr val="7F2090"/>
              </a:solidFill>
              <a:ln w="28575" cap="flat" cmpd="sng">
                <a:solidFill>
                  <a:srgbClr val="D686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9"/>
              <p:cNvSpPr txBox="1"/>
              <p:nvPr/>
            </p:nvSpPr>
            <p:spPr>
              <a:xfrm>
                <a:off x="1711100" y="23110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b="1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Eficiente</a:t>
                </a:r>
                <a:endParaRPr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3" name="Google Shape;163;p19"/>
            <p:cNvGrpSpPr/>
            <p:nvPr/>
          </p:nvGrpSpPr>
          <p:grpSpPr>
            <a:xfrm>
              <a:off x="6077707" y="833301"/>
              <a:ext cx="1854000" cy="1854000"/>
              <a:chOff x="6077707" y="1644751"/>
              <a:chExt cx="1854000" cy="1854000"/>
            </a:xfrm>
          </p:grpSpPr>
          <p:sp>
            <p:nvSpPr>
              <p:cNvPr id="164" name="Google Shape;164;p19"/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rgbClr val="551561"/>
              </a:solidFill>
              <a:ln w="28575" cap="flat" cmpd="sng">
                <a:solidFill>
                  <a:srgbClr val="D686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9"/>
              <p:cNvSpPr txBox="1"/>
              <p:nvPr/>
            </p:nvSpPr>
            <p:spPr>
              <a:xfrm>
                <a:off x="6379025" y="231104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b="1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Fuentes Oficiales </a:t>
                </a:r>
                <a:endParaRPr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6" name="Google Shape;166;p19"/>
            <p:cNvGrpSpPr/>
            <p:nvPr/>
          </p:nvGrpSpPr>
          <p:grpSpPr>
            <a:xfrm>
              <a:off x="4455905" y="833301"/>
              <a:ext cx="1854000" cy="1854000"/>
              <a:chOff x="4455905" y="1644751"/>
              <a:chExt cx="1854000" cy="1854000"/>
            </a:xfrm>
          </p:grpSpPr>
          <p:sp>
            <p:nvSpPr>
              <p:cNvPr id="167" name="Google Shape;167;p19"/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rgbClr val="701C7F"/>
              </a:solidFill>
              <a:ln w="28575" cap="flat" cmpd="sng">
                <a:solidFill>
                  <a:srgbClr val="D686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 txBox="1"/>
              <p:nvPr/>
            </p:nvSpPr>
            <p:spPr>
              <a:xfrm>
                <a:off x="4909625" y="231104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b="1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Adaptable</a:t>
                </a:r>
                <a:endParaRPr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9" name="Google Shape;169;p19"/>
            <p:cNvGrpSpPr/>
            <p:nvPr/>
          </p:nvGrpSpPr>
          <p:grpSpPr>
            <a:xfrm>
              <a:off x="2794200" y="833312"/>
              <a:ext cx="1854000" cy="1854000"/>
              <a:chOff x="1212300" y="1644762"/>
              <a:chExt cx="1854000" cy="1854000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rgbClr val="7F2090"/>
              </a:solidFill>
              <a:ln w="28575" cap="flat" cmpd="sng">
                <a:solidFill>
                  <a:srgbClr val="D686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 txBox="1"/>
              <p:nvPr/>
            </p:nvSpPr>
            <p:spPr>
              <a:xfrm>
                <a:off x="1573075" y="23110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b="1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Innovador </a:t>
                </a:r>
                <a:endParaRPr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ENIF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ENIF</a:t>
            </a:r>
            <a:endParaRPr b="1"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311700" y="1453825"/>
            <a:ext cx="8520600" cy="23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Encuesta Nacional de Inclusión Financiera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Administración de gastos, AFORE, seguros, ahorro y crédito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Cambiar de DBF a DataFrame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Corroborar información con resultados oficiales 2015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Crear consultas necesarias para valuación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Macintosh PowerPoint</Application>
  <PresentationFormat>Presentación en pantalla (16:9)</PresentationFormat>
  <Paragraphs>204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Roboto</vt:lpstr>
      <vt:lpstr>Roboto Medium</vt:lpstr>
      <vt:lpstr>Roboto Thin</vt:lpstr>
      <vt:lpstr>Economica</vt:lpstr>
      <vt:lpstr>Open Sans</vt:lpstr>
      <vt:lpstr>Calibri</vt:lpstr>
      <vt:lpstr>Luxe</vt:lpstr>
      <vt:lpstr>Presentación de PowerPoint</vt:lpstr>
      <vt:lpstr>Valuación de Startups</vt:lpstr>
      <vt:lpstr>Características de una Startup</vt:lpstr>
      <vt:lpstr>¿Cuánto vale mi startup?</vt:lpstr>
      <vt:lpstr>Valuación</vt:lpstr>
      <vt:lpstr>Método de DCF</vt:lpstr>
      <vt:lpstr>Método de DCF (Con adaptación)</vt:lpstr>
      <vt:lpstr>ENIF</vt:lpstr>
      <vt:lpstr>ENIF</vt:lpstr>
      <vt:lpstr>ENIF</vt:lpstr>
      <vt:lpstr>ENIF</vt:lpstr>
      <vt:lpstr>ENIF</vt:lpstr>
      <vt:lpstr>ENIF</vt:lpstr>
      <vt:lpstr>DENUE</vt:lpstr>
      <vt:lpstr>DENUE</vt:lpstr>
      <vt:lpstr>Presentación de PowerPoint</vt:lpstr>
      <vt:lpstr>ejemplo de consulta</vt:lpstr>
      <vt:lpstr> </vt:lpstr>
      <vt:lpstr>EJEMPLO 2 NEVERIAS</vt:lpstr>
      <vt:lpstr>Cómputo en la nube</vt:lpstr>
      <vt:lpstr>CONSULTA Y AGREGADOR DE DATOS</vt:lpstr>
      <vt:lpstr>Presentación de PowerPoint</vt:lpstr>
      <vt:lpstr>Proceso de Valuación</vt:lpstr>
      <vt:lpstr>Presentación de PowerPoint</vt:lpstr>
      <vt:lpstr>Ejemplo</vt:lpstr>
      <vt:lpstr>Valuación app Primaria</vt:lpstr>
      <vt:lpstr>Presentación de PowerPoint</vt:lpstr>
      <vt:lpstr>CONCLUSIONES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ARRIAGA HERNANDEZ, JOSEFINA ESMERALDA</cp:lastModifiedBy>
  <cp:revision>1</cp:revision>
  <dcterms:modified xsi:type="dcterms:W3CDTF">2018-11-26T05:36:26Z</dcterms:modified>
</cp:coreProperties>
</file>