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2"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7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8B9CF-EEC6-415C-8863-0A4F3EF154A8}" v="375" dt="2024-03-16T12:21:28.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6/3/2024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‹Nr.›</a:t>
            </a:fld>
            <a:endParaRPr lang="en-US"/>
          </a:p>
        </p:txBody>
      </p:sp>
    </p:spTree>
    <p:extLst>
      <p:ext uri="{BB962C8B-B14F-4D97-AF65-F5344CB8AC3E}">
        <p14:creationId xmlns:p14="http://schemas.microsoft.com/office/powerpoint/2010/main" val="37075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6/3/2024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161927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6/3/2024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59789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6/3/2024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285852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6/3/2024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332871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6/3/2024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292014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6/3/2024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81670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6/3/2024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145038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6/3/2024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154871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6/3/2024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418492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6/3/2024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‹Nr.›</a:t>
            </a:fld>
            <a:endParaRPr lang="en-US"/>
          </a:p>
        </p:txBody>
      </p:sp>
    </p:spTree>
    <p:extLst>
      <p:ext uri="{BB962C8B-B14F-4D97-AF65-F5344CB8AC3E}">
        <p14:creationId xmlns:p14="http://schemas.microsoft.com/office/powerpoint/2010/main" val="76056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6/3/2024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‹Nr.›</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1999604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88" r:id="rId8"/>
    <p:sldLayoutId id="2147483689" r:id="rId9"/>
    <p:sldLayoutId id="2147483690" r:id="rId10"/>
    <p:sldLayoutId id="2147483698"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sueddeutsche.de/politik/einbuergerungen-rekord-syrer-1.746279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5" name="Rectangle 38">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Рисунок 4">
            <a:extLst>
              <a:ext uri="{FF2B5EF4-FFF2-40B4-BE49-F238E27FC236}">
                <a16:creationId xmlns:a16="http://schemas.microsoft.com/office/drawing/2014/main" id="{6C0FF476-570E-FF5C-DBCC-38510751D81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8800"/>
                    </a14:imgEffect>
                    <a14:imgEffect>
                      <a14:saturation sat="33000"/>
                    </a14:imgEffect>
                    <a14:imgEffect>
                      <a14:brightnessContrast bright="40000" contrast="-20000"/>
                    </a14:imgEffect>
                  </a14:imgLayer>
                </a14:imgProps>
              </a:ext>
              <a:ext uri="{28A0092B-C50C-407E-A947-70E740481C1C}">
                <a14:useLocalDpi xmlns:a14="http://schemas.microsoft.com/office/drawing/2010/main" val="0"/>
              </a:ext>
            </a:extLst>
          </a:blip>
          <a:srcRect t="30" b="30"/>
          <a:stretch/>
        </p:blipFill>
        <p:spPr>
          <a:xfrm>
            <a:off x="3048" y="10"/>
            <a:ext cx="12188952" cy="6856614"/>
          </a:xfrm>
          <a:prstGeom prst="rect">
            <a:avLst/>
          </a:prstGeom>
        </p:spPr>
      </p:pic>
      <p:grpSp>
        <p:nvGrpSpPr>
          <p:cNvPr id="41" name="Group 40">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42" name="Picture 41">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43" name="Picture 42">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Заголовок 1"/>
          <p:cNvSpPr>
            <a:spLocks noGrp="1"/>
          </p:cNvSpPr>
          <p:nvPr>
            <p:ph type="ctrTitle"/>
          </p:nvPr>
        </p:nvSpPr>
        <p:spPr>
          <a:xfrm>
            <a:off x="996275" y="744909"/>
            <a:ext cx="10190071" cy="3145855"/>
          </a:xfrm>
        </p:spPr>
        <p:txBody>
          <a:bodyPr anchor="b">
            <a:normAutofit/>
          </a:bodyPr>
          <a:lstStyle/>
          <a:p>
            <a:r>
              <a:rPr lang="de-DE" sz="5400" dirty="0">
                <a:solidFill>
                  <a:srgbClr val="0070C0"/>
                </a:solidFill>
                <a:cs typeface="Calibri Light"/>
              </a:rPr>
              <a:t>   Integration</a:t>
            </a:r>
            <a:endParaRPr lang="de-DE" sz="5400" dirty="0">
              <a:solidFill>
                <a:srgbClr val="0070C0"/>
              </a:solidFill>
            </a:endParaRPr>
          </a:p>
        </p:txBody>
      </p:sp>
      <p:sp>
        <p:nvSpPr>
          <p:cNvPr id="3" name="Подзаголовок 2"/>
          <p:cNvSpPr>
            <a:spLocks noGrp="1"/>
          </p:cNvSpPr>
          <p:nvPr>
            <p:ph type="subTitle" idx="1"/>
          </p:nvPr>
        </p:nvSpPr>
        <p:spPr>
          <a:xfrm>
            <a:off x="1218708" y="4069780"/>
            <a:ext cx="9781327" cy="2056617"/>
          </a:xfrm>
        </p:spPr>
        <p:txBody>
          <a:bodyPr vert="horz" lIns="91440" tIns="45720" rIns="91440" bIns="45720" rtlCol="0" anchor="t">
            <a:normAutofit/>
          </a:bodyPr>
          <a:lstStyle/>
          <a:p>
            <a:r>
              <a:rPr lang="de-DE" sz="2800" dirty="0">
                <a:solidFill>
                  <a:srgbClr val="FF0000"/>
                </a:solidFill>
                <a:cs typeface="Calibri"/>
              </a:rPr>
              <a:t>        Natalia Bogdanova E1FS4</a:t>
            </a:r>
            <a:endParaRPr lang="de-DE" sz="2800" dirty="0">
              <a:solidFill>
                <a:srgbClr val="FF0000"/>
              </a:solidFill>
            </a:endParaRPr>
          </a:p>
        </p:txBody>
      </p:sp>
    </p:spTree>
    <p:extLst>
      <p:ext uri="{BB962C8B-B14F-4D97-AF65-F5344CB8AC3E}">
        <p14:creationId xmlns:p14="http://schemas.microsoft.com/office/powerpoint/2010/main" val="135165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Заголовок 1">
            <a:extLst>
              <a:ext uri="{FF2B5EF4-FFF2-40B4-BE49-F238E27FC236}">
                <a16:creationId xmlns:a16="http://schemas.microsoft.com/office/drawing/2014/main" id="{6363836E-C4BB-D82C-4E05-81DAC2F22329}"/>
              </a:ext>
            </a:extLst>
          </p:cNvPr>
          <p:cNvSpPr>
            <a:spLocks noGrp="1"/>
          </p:cNvSpPr>
          <p:nvPr>
            <p:ph type="title"/>
          </p:nvPr>
        </p:nvSpPr>
        <p:spPr>
          <a:xfrm>
            <a:off x="910856" y="1186602"/>
            <a:ext cx="5493124" cy="1284391"/>
          </a:xfrm>
        </p:spPr>
        <p:txBody>
          <a:bodyPr>
            <a:normAutofit/>
          </a:bodyPr>
          <a:lstStyle/>
          <a:p>
            <a:pPr algn="ctr"/>
            <a:r>
              <a:rPr lang="de-DE" sz="3200" b="1" dirty="0">
                <a:solidFill>
                  <a:srgbClr val="0070C0"/>
                </a:solidFill>
                <a:latin typeface="Century Gothic"/>
              </a:rPr>
              <a:t>Inhalt</a:t>
            </a:r>
            <a:endParaRPr lang="de-DE" sz="3200" dirty="0">
              <a:solidFill>
                <a:srgbClr val="0070C0"/>
              </a:solidFill>
              <a:cs typeface="Sabon Next LT"/>
            </a:endParaRPr>
          </a:p>
        </p:txBody>
      </p:sp>
      <p:sp>
        <p:nvSpPr>
          <p:cNvPr id="3" name="Объект 2">
            <a:extLst>
              <a:ext uri="{FF2B5EF4-FFF2-40B4-BE49-F238E27FC236}">
                <a16:creationId xmlns:a16="http://schemas.microsoft.com/office/drawing/2014/main" id="{C2744261-6A33-27B6-B19E-187215D97277}"/>
              </a:ext>
            </a:extLst>
          </p:cNvPr>
          <p:cNvSpPr>
            <a:spLocks noGrp="1"/>
          </p:cNvSpPr>
          <p:nvPr>
            <p:ph idx="1"/>
          </p:nvPr>
        </p:nvSpPr>
        <p:spPr>
          <a:xfrm>
            <a:off x="838200" y="2554664"/>
            <a:ext cx="5638437" cy="3725702"/>
          </a:xfrm>
        </p:spPr>
        <p:txBody>
          <a:bodyPr vert="horz" lIns="91440" tIns="45720" rIns="91440" bIns="45720" rtlCol="0" anchor="ctr">
            <a:noAutofit/>
          </a:bodyPr>
          <a:lstStyle/>
          <a:p>
            <a:pPr marL="0" indent="0">
              <a:buNone/>
            </a:pPr>
            <a:endParaRPr lang="ru-RU" sz="1800" dirty="0">
              <a:latin typeface="Century Gothic"/>
            </a:endParaRPr>
          </a:p>
          <a:p>
            <a:r>
              <a:rPr kumimoji="0" lang="de-DE" altLang="de-DE" sz="20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Was ist die Integration?</a:t>
            </a:r>
            <a:r>
              <a:rPr kumimoji="0" lang="de-DE" altLang="de-DE" sz="2000" b="1"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a:t>
            </a:r>
          </a:p>
          <a:p>
            <a:r>
              <a:rPr kumimoji="0" lang="de-DE" altLang="de-DE" sz="20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Fortschritte und Herausforderungen bei der Integration</a:t>
            </a:r>
          </a:p>
          <a:p>
            <a:r>
              <a:rPr kumimoji="0" lang="de-DE" altLang="de-DE" sz="20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Der Schl</a:t>
            </a:r>
            <a:r>
              <a:rPr kumimoji="0" lang="de-DE" altLang="de-DE"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ü</a:t>
            </a:r>
            <a:r>
              <a:rPr kumimoji="0" lang="de-DE" altLang="de-DE" sz="20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ssel </a:t>
            </a:r>
            <a:r>
              <a:rPr kumimoji="0" lang="de-DE" altLang="de-DE" sz="20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cs typeface="Calibri Light" panose="020F0302020204030204" pitchFamily="34" charset="0"/>
              </a:rPr>
              <a:t>zu einer erfolgreichen Integration</a:t>
            </a:r>
            <a:endParaRPr lang="ru-RU" sz="1800" dirty="0">
              <a:latin typeface="Century Gothic"/>
            </a:endParaRPr>
          </a:p>
          <a:p>
            <a:endParaRPr lang="ru-RU" sz="1800" dirty="0">
              <a:latin typeface="Century Gothic"/>
            </a:endParaRPr>
          </a:p>
          <a:p>
            <a:endParaRPr lang="ru-RU" sz="1800" dirty="0">
              <a:latin typeface="Century Gothic"/>
            </a:endParaRPr>
          </a:p>
          <a:p>
            <a:pPr marL="0" indent="0">
              <a:buNone/>
            </a:pPr>
            <a:endParaRPr lang="ru-RU" sz="1800" dirty="0"/>
          </a:p>
          <a:p>
            <a:endParaRPr lang="ru-RU" sz="1800" dirty="0"/>
          </a:p>
        </p:txBody>
      </p:sp>
      <p:pic>
        <p:nvPicPr>
          <p:cNvPr id="4" name="Рисунок 3">
            <a:extLst>
              <a:ext uri="{FF2B5EF4-FFF2-40B4-BE49-F238E27FC236}">
                <a16:creationId xmlns:a16="http://schemas.microsoft.com/office/drawing/2014/main" id="{D407915E-4783-34EC-BEE6-6409DE2EAF37}"/>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28390" r="28390"/>
          <a:stretch/>
        </p:blipFill>
        <p:spPr>
          <a:xfrm>
            <a:off x="6861048" y="1"/>
            <a:ext cx="5330952" cy="6858000"/>
          </a:xfrm>
          <a:prstGeom prst="rect">
            <a:avLst/>
          </a:prstGeom>
        </p:spPr>
      </p:pic>
    </p:spTree>
    <p:extLst>
      <p:ext uri="{BB962C8B-B14F-4D97-AF65-F5344CB8AC3E}">
        <p14:creationId xmlns:p14="http://schemas.microsoft.com/office/powerpoint/2010/main" val="15906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Rectangle 1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4">
            <a:extLst>
              <a:ext uri="{FF2B5EF4-FFF2-40B4-BE49-F238E27FC236}">
                <a16:creationId xmlns:a16="http://schemas.microsoft.com/office/drawing/2014/main" id="{118CCFCC-37BE-4D59-9025-3B554F8B5F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6" name="Picture 15">
              <a:extLst>
                <a:ext uri="{FF2B5EF4-FFF2-40B4-BE49-F238E27FC236}">
                  <a16:creationId xmlns:a16="http://schemas.microsoft.com/office/drawing/2014/main" id="{5F7C1472-3879-4EA4-A74A-FD61F9C1AE4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72808E72-61DC-4849-9CAC-C198B4CEE3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Заголовок 1">
            <a:extLst>
              <a:ext uri="{FF2B5EF4-FFF2-40B4-BE49-F238E27FC236}">
                <a16:creationId xmlns:a16="http://schemas.microsoft.com/office/drawing/2014/main" id="{CFAD110A-A59D-C8D7-7E31-CD45461D2CE6}"/>
              </a:ext>
            </a:extLst>
          </p:cNvPr>
          <p:cNvSpPr>
            <a:spLocks noGrp="1"/>
          </p:cNvSpPr>
          <p:nvPr>
            <p:ph type="title"/>
          </p:nvPr>
        </p:nvSpPr>
        <p:spPr>
          <a:xfrm>
            <a:off x="838200" y="304801"/>
            <a:ext cx="10606072" cy="882976"/>
          </a:xfrm>
        </p:spPr>
        <p:txBody>
          <a:bodyPr vert="horz" lIns="91440" tIns="45720" rIns="91440" bIns="45720" rtlCol="0" anchor="ctr">
            <a:normAutofit/>
          </a:bodyPr>
          <a:lstStyle/>
          <a:p>
            <a:pPr algn="ctr"/>
            <a:r>
              <a:rPr lang="de-DE" sz="3200" b="1" dirty="0">
                <a:solidFill>
                  <a:srgbClr val="0070C0"/>
                </a:solidFill>
                <a:latin typeface="Century Gothic"/>
              </a:rPr>
              <a:t>Was ist Integration?</a:t>
            </a:r>
          </a:p>
        </p:txBody>
      </p:sp>
      <p:sp>
        <p:nvSpPr>
          <p:cNvPr id="10" name="Content Placeholder 7">
            <a:extLst>
              <a:ext uri="{FF2B5EF4-FFF2-40B4-BE49-F238E27FC236}">
                <a16:creationId xmlns:a16="http://schemas.microsoft.com/office/drawing/2014/main" id="{846F8A80-8744-03A0-4EF0-D9A2B9E295A2}"/>
              </a:ext>
            </a:extLst>
          </p:cNvPr>
          <p:cNvSpPr>
            <a:spLocks noGrp="1"/>
          </p:cNvSpPr>
          <p:nvPr>
            <p:ph idx="1"/>
          </p:nvPr>
        </p:nvSpPr>
        <p:spPr>
          <a:xfrm>
            <a:off x="620029" y="1187777"/>
            <a:ext cx="10870452" cy="2003657"/>
          </a:xfrm>
        </p:spPr>
        <p:txBody>
          <a:bodyPr vert="horz" lIns="91440" tIns="45720" rIns="91440" bIns="45720" rtlCol="0" anchor="t">
            <a:noAutofit/>
          </a:bodyPr>
          <a:lstStyle/>
          <a:p>
            <a:pPr marL="228600">
              <a:lnSpc>
                <a:spcPct val="107000"/>
              </a:lnSpc>
              <a:spcAft>
                <a:spcPts val="800"/>
              </a:spcAft>
            </a:pP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Integration ist der Prozess, bei dem etwas Neues in ein bereits bestehendes System eingegliedert wird. Dieser Begriff wird in verschiedenen Bereichen verwendet, zum Beispiel im Arbeitsmarkt, in der Gesellschaft und in der Technik.</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lvl="0" indent="0" algn="ctr">
              <a:lnSpc>
                <a:spcPct val="107000"/>
              </a:lnSpc>
              <a:buNone/>
            </a:pPr>
            <a:r>
              <a:rPr lang="de-DE" sz="1800" b="1" dirty="0">
                <a:effectLst/>
                <a:latin typeface="Century Gothic" panose="020B0502020202020204" pitchFamily="34" charset="0"/>
                <a:ea typeface="Times New Roman" panose="02020603050405020304" pitchFamily="18" charset="0"/>
                <a:cs typeface="Times New Roman" panose="02020603050405020304" pitchFamily="18" charset="0"/>
              </a:rPr>
              <a:t>Integration von Migranten</a:t>
            </a: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 </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Century Gothic" panose="020B0502020202020204" pitchFamily="34" charset="0"/>
                <a:ea typeface="Times New Roman" panose="02020603050405020304" pitchFamily="18" charset="0"/>
                <a:cs typeface="Times New Roman" panose="02020603050405020304" pitchFamily="18" charset="0"/>
              </a:rPr>
              <a:t>Assimilation</a:t>
            </a: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 Neue Mitglieder sollen sich komplett an die bestehenden Werte und Einstellungen anpassen.</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Century Gothic" panose="020B0502020202020204" pitchFamily="34" charset="0"/>
                <a:ea typeface="Times New Roman" panose="02020603050405020304" pitchFamily="18" charset="0"/>
                <a:cs typeface="Times New Roman" panose="02020603050405020304" pitchFamily="18" charset="0"/>
              </a:rPr>
              <a:t>Multikulturelle Integration</a:t>
            </a: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 Menschen unterschiedlicher Nationalitäten und Religionen leben friedlich und gleichberechtigt zusammen und bewahren einige ihrer Traditionen.</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algn="ctr"/>
            <a:endParaRPr lang="de-DE" sz="1600" dirty="0"/>
          </a:p>
        </p:txBody>
      </p:sp>
      <p:pic>
        <p:nvPicPr>
          <p:cNvPr id="4" name="Объект 3">
            <a:extLst>
              <a:ext uri="{FF2B5EF4-FFF2-40B4-BE49-F238E27FC236}">
                <a16:creationId xmlns:a16="http://schemas.microsoft.com/office/drawing/2014/main" id="{B36182E0-1DAC-97A4-6376-51C60AB5B11D}"/>
              </a:ext>
            </a:extLst>
          </p:cNvPr>
          <p:cNvPicPr>
            <a:picLocks noChangeAspect="1"/>
          </p:cNvPicPr>
          <p:nvPr/>
        </p:nvPicPr>
        <p:blipFill rotWithShape="1">
          <a:blip r:embed="rId3">
            <a:extLst>
              <a:ext uri="{28A0092B-C50C-407E-A947-70E740481C1C}">
                <a14:useLocalDpi xmlns:a14="http://schemas.microsoft.com/office/drawing/2010/main" val="0"/>
              </a:ext>
            </a:extLst>
          </a:blip>
          <a:srcRect t="24050" b="24050"/>
          <a:stretch/>
        </p:blipFill>
        <p:spPr>
          <a:xfrm>
            <a:off x="5255" y="4309830"/>
            <a:ext cx="12186745" cy="2628298"/>
          </a:xfrm>
          <a:prstGeom prst="rect">
            <a:avLst/>
          </a:prstGeom>
        </p:spPr>
      </p:pic>
    </p:spTree>
    <p:extLst>
      <p:ext uri="{BB962C8B-B14F-4D97-AF65-F5344CB8AC3E}">
        <p14:creationId xmlns:p14="http://schemas.microsoft.com/office/powerpoint/2010/main" val="295980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Заголовок 1">
            <a:extLst>
              <a:ext uri="{FF2B5EF4-FFF2-40B4-BE49-F238E27FC236}">
                <a16:creationId xmlns:a16="http://schemas.microsoft.com/office/drawing/2014/main" id="{1DD7ECC5-B10A-2378-DB20-3110D405ADEC}"/>
              </a:ext>
            </a:extLst>
          </p:cNvPr>
          <p:cNvSpPr>
            <a:spLocks noGrp="1"/>
          </p:cNvSpPr>
          <p:nvPr>
            <p:ph type="title"/>
          </p:nvPr>
        </p:nvSpPr>
        <p:spPr>
          <a:xfrm>
            <a:off x="602877" y="71485"/>
            <a:ext cx="11319110" cy="1295401"/>
          </a:xfrm>
        </p:spPr>
        <p:txBody>
          <a:bodyPr>
            <a:normAutofit/>
          </a:bodyPr>
          <a:lstStyle/>
          <a:p>
            <a:r>
              <a:rPr lang="de-DE" sz="3200" b="1" dirty="0">
                <a:solidFill>
                  <a:srgbClr val="C00000"/>
                </a:solidFill>
                <a:effectLst/>
                <a:latin typeface="Century Gothic" panose="020B0502020202020204" pitchFamily="34" charset="0"/>
                <a:ea typeface="Times New Roman" panose="02020603050405020304" pitchFamily="18" charset="0"/>
              </a:rPr>
              <a:t>Fortschritte und Herausforderungen bei der Integration</a:t>
            </a:r>
            <a:endParaRPr lang="ru-RU" dirty="0">
              <a:solidFill>
                <a:srgbClr val="C00000"/>
              </a:solidFill>
              <a:latin typeface="Century Gothic" panose="020B0502020202020204" pitchFamily="34" charset="0"/>
              <a:cs typeface="Sabon Next LT"/>
            </a:endParaRPr>
          </a:p>
        </p:txBody>
      </p:sp>
      <p:sp>
        <p:nvSpPr>
          <p:cNvPr id="9" name="Content Placeholder 8">
            <a:extLst>
              <a:ext uri="{FF2B5EF4-FFF2-40B4-BE49-F238E27FC236}">
                <a16:creationId xmlns:a16="http://schemas.microsoft.com/office/drawing/2014/main" id="{E7EC7235-8ED4-63BA-999D-1FCCB4787A1B}"/>
              </a:ext>
            </a:extLst>
          </p:cNvPr>
          <p:cNvSpPr>
            <a:spLocks noGrp="1"/>
          </p:cNvSpPr>
          <p:nvPr>
            <p:ph idx="1"/>
          </p:nvPr>
        </p:nvSpPr>
        <p:spPr>
          <a:xfrm>
            <a:off x="838200" y="1366887"/>
            <a:ext cx="10096893" cy="3280527"/>
          </a:xfrm>
        </p:spPr>
        <p:txBody>
          <a:bodyPr vert="horz" lIns="91440" tIns="45720" rIns="91440" bIns="45720" rtlCol="0" anchor="t">
            <a:normAutofit lnSpcReduction="10000"/>
          </a:bodyPr>
          <a:lstStyle/>
          <a:p>
            <a:pPr marL="0" indent="0">
              <a:lnSpc>
                <a:spcPct val="107000"/>
              </a:lnSpc>
              <a:spcAft>
                <a:spcPts val="800"/>
              </a:spcAft>
              <a:buNone/>
            </a:pP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Migranten und ihre Kinder sind heute wirtschaftlich und sozial besser integriert als noch vor zehn Jahren, besonders im Bereich Bildung und Arbeit. 90% der jungen Menschen zwischen 15 und 34 Jahren, deren Eltern Migranten sind, befinden sich in Ausbildung oder Beschäftigung.</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de-DE" sz="1800" b="1" dirty="0">
                <a:latin typeface="Century Gothic" panose="020B0502020202020204" pitchFamily="34" charset="0"/>
                <a:ea typeface="Times New Roman" panose="02020603050405020304" pitchFamily="18" charset="0"/>
                <a:cs typeface="Times New Roman" panose="02020603050405020304" pitchFamily="18" charset="0"/>
              </a:rPr>
              <a:t>        </a:t>
            </a:r>
            <a:r>
              <a:rPr lang="de-DE" sz="1800" b="1" dirty="0">
                <a:effectLst/>
                <a:latin typeface="Century Gothic" panose="020B0502020202020204" pitchFamily="34" charset="0"/>
                <a:ea typeface="Times New Roman" panose="02020603050405020304" pitchFamily="18" charset="0"/>
                <a:cs typeface="Times New Roman" panose="02020603050405020304" pitchFamily="18" charset="0"/>
              </a:rPr>
              <a:t>Herausforderungen bei der Integration</a:t>
            </a: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 </a:t>
            </a:r>
          </a:p>
          <a:p>
            <a:pPr marL="0" indent="0">
              <a:lnSpc>
                <a:spcPct val="107000"/>
              </a:lnSpc>
              <a:spcAft>
                <a:spcPts val="800"/>
              </a:spcAft>
              <a:buNone/>
            </a:pP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Trotz Fortschritten gibt es immer noch Herausforderungen:</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de-DE" sz="1800" dirty="0">
                <a:effectLst/>
                <a:latin typeface="Century Gothic" panose="020B0502020202020204" pitchFamily="34" charset="0"/>
                <a:ea typeface="Times New Roman" panose="02020603050405020304" pitchFamily="18" charset="0"/>
                <a:cs typeface="Times New Roman" panose="02020603050405020304" pitchFamily="18" charset="0"/>
              </a:rPr>
              <a:t>Geringqualifizierte und Frauen müssen besser in die Arbeitswelt integriert werden. Menschen mit ausländisch klingenden Namen müssen mehr Bewerbungen schreiben, um zu Vorstellungsgesprächen eingeladen zu werden.</a:t>
            </a:r>
            <a:endParaRPr lang="de-DE"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5" name="Рисунок 4">
            <a:extLst>
              <a:ext uri="{FF2B5EF4-FFF2-40B4-BE49-F238E27FC236}">
                <a16:creationId xmlns:a16="http://schemas.microsoft.com/office/drawing/2014/main" id="{C486450E-CBBA-7C6E-CC34-6A43C3D9C9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59201" y="4647414"/>
            <a:ext cx="8670550" cy="2090546"/>
          </a:xfrm>
          <a:prstGeom prst="rect">
            <a:avLst/>
          </a:prstGeom>
        </p:spPr>
      </p:pic>
    </p:spTree>
    <p:extLst>
      <p:ext uri="{BB962C8B-B14F-4D97-AF65-F5344CB8AC3E}">
        <p14:creationId xmlns:p14="http://schemas.microsoft.com/office/powerpoint/2010/main" val="33947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9" name="Picture 5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 name="Rectangle 6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Заголовок 1">
            <a:extLst>
              <a:ext uri="{FF2B5EF4-FFF2-40B4-BE49-F238E27FC236}">
                <a16:creationId xmlns:a16="http://schemas.microsoft.com/office/drawing/2014/main" id="{BD2DBFFF-E3A7-D2D8-63C6-EA6DA089C5E0}"/>
              </a:ext>
            </a:extLst>
          </p:cNvPr>
          <p:cNvSpPr>
            <a:spLocks noGrp="1"/>
          </p:cNvSpPr>
          <p:nvPr>
            <p:ph type="title"/>
          </p:nvPr>
        </p:nvSpPr>
        <p:spPr>
          <a:xfrm>
            <a:off x="960747" y="830519"/>
            <a:ext cx="10106319" cy="1130252"/>
          </a:xfrm>
        </p:spPr>
        <p:txBody>
          <a:bodyPr vert="horz" lIns="91440" tIns="45720" rIns="91440" bIns="45720" rtlCol="0" anchor="ctr">
            <a:normAutofit fontScale="90000"/>
          </a:bodyPr>
          <a:lstStyle/>
          <a:p>
            <a:pPr algn="ctr"/>
            <a:r>
              <a:rPr kumimoji="0" lang="de-DE" altLang="de-DE" sz="3600" b="1" i="0" u="none" strike="noStrike" cap="none" normalizeH="0" baseline="0" dirty="0">
                <a:ln>
                  <a:noFill/>
                </a:ln>
                <a:solidFill>
                  <a:srgbClr val="FFC000"/>
                </a:solidFill>
                <a:effectLst/>
                <a:latin typeface="Century Gothic" panose="020B0502020202020204" pitchFamily="34" charset="0"/>
                <a:ea typeface="Times New Roman" panose="02020603050405020304" pitchFamily="18" charset="0"/>
                <a:cs typeface="Times New Roman" panose="02020603050405020304" pitchFamily="18" charset="0"/>
              </a:rPr>
              <a:t>Der Schlüssel </a:t>
            </a:r>
            <a:r>
              <a:rPr kumimoji="0" lang="de-DE" altLang="de-DE" sz="3600" b="1" i="0" u="none" strike="noStrike" cap="none" normalizeH="0" baseline="0" dirty="0">
                <a:ln>
                  <a:noFill/>
                </a:ln>
                <a:solidFill>
                  <a:srgbClr val="FFC000"/>
                </a:solidFill>
                <a:effectLst/>
                <a:latin typeface="Century Gothic" panose="020B0502020202020204" pitchFamily="34" charset="0"/>
                <a:ea typeface="Times New Roman" panose="02020603050405020304" pitchFamily="18" charset="0"/>
                <a:cs typeface="Calibri Light" panose="020F0302020204030204" pitchFamily="34" charset="0"/>
              </a:rPr>
              <a:t>zu einer erfolgreichen Integration</a:t>
            </a:r>
            <a:br>
              <a:rPr lang="ru-RU" sz="2800" dirty="0">
                <a:latin typeface="Century Gothic"/>
              </a:rPr>
            </a:br>
            <a:r>
              <a:rPr lang="en-US" sz="3200" b="1" dirty="0">
                <a:solidFill>
                  <a:schemeClr val="tx1">
                    <a:lumMod val="65000"/>
                    <a:lumOff val="35000"/>
                  </a:schemeClr>
                </a:solidFill>
                <a:latin typeface="Century Gothic"/>
                <a:cs typeface="Sabon Next LT"/>
              </a:rPr>
              <a:t> </a:t>
            </a:r>
            <a:endParaRPr lang="en-US" sz="3200" b="1" dirty="0">
              <a:solidFill>
                <a:schemeClr val="tx1">
                  <a:lumMod val="65000"/>
                  <a:lumOff val="35000"/>
                </a:schemeClr>
              </a:solidFill>
              <a:cs typeface="Sabon Next LT"/>
            </a:endParaRPr>
          </a:p>
        </p:txBody>
      </p:sp>
      <p:sp>
        <p:nvSpPr>
          <p:cNvPr id="13" name="Объект 12">
            <a:extLst>
              <a:ext uri="{FF2B5EF4-FFF2-40B4-BE49-F238E27FC236}">
                <a16:creationId xmlns:a16="http://schemas.microsoft.com/office/drawing/2014/main" id="{D25177A8-7BCC-4970-E361-40AA29B7B705}"/>
              </a:ext>
            </a:extLst>
          </p:cNvPr>
          <p:cNvSpPr>
            <a:spLocks noGrp="1"/>
          </p:cNvSpPr>
          <p:nvPr>
            <p:ph sz="half" idx="1"/>
          </p:nvPr>
        </p:nvSpPr>
        <p:spPr>
          <a:xfrm>
            <a:off x="1263191" y="1960775"/>
            <a:ext cx="8927183" cy="3678306"/>
          </a:xfrm>
        </p:spPr>
        <p:txBody>
          <a:bodyPr vert="horz" lIns="91440" tIns="45720" rIns="91440" bIns="45720" rtlCol="0" anchor="t">
            <a:normAutofit/>
          </a:bodyPr>
          <a:lstStyle/>
          <a:p>
            <a:pPr marL="0" indent="0">
              <a:lnSpc>
                <a:spcPct val="150000"/>
              </a:lnSpc>
              <a:spcAft>
                <a:spcPts val="800"/>
              </a:spcAft>
              <a:buNone/>
            </a:pPr>
            <a:r>
              <a:rPr lang="de-DE" sz="2000" dirty="0">
                <a:effectLst/>
                <a:latin typeface="Calibri" panose="020F0502020204030204" pitchFamily="34" charset="0"/>
                <a:ea typeface="Calibri" panose="020F0502020204030204" pitchFamily="34" charset="0"/>
                <a:cs typeface="Times New Roman" panose="02020603050405020304" pitchFamily="18" charset="0"/>
              </a:rPr>
              <a:t>Gute Deutschkenntnisse sind entscheidend für die Bildungs- und Teilhabechancen von Migranten. Sprachkurse und Integrationskurse sind deshalb zentrale Elemente der Integrationspolitik.</a:t>
            </a:r>
          </a:p>
        </p:txBody>
      </p:sp>
      <p:pic>
        <p:nvPicPr>
          <p:cNvPr id="4" name="Grafik 3">
            <a:extLst>
              <a:ext uri="{FF2B5EF4-FFF2-40B4-BE49-F238E27FC236}">
                <a16:creationId xmlns:a16="http://schemas.microsoft.com/office/drawing/2014/main" id="{7E2FCF56-DE98-4AC4-8787-FCFF16F8E0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166" y="3707113"/>
            <a:ext cx="4752738" cy="2673415"/>
          </a:xfrm>
          <a:prstGeom prst="rect">
            <a:avLst/>
          </a:prstGeom>
        </p:spPr>
      </p:pic>
    </p:spTree>
    <p:extLst>
      <p:ext uri="{BB962C8B-B14F-4D97-AF65-F5344CB8AC3E}">
        <p14:creationId xmlns:p14="http://schemas.microsoft.com/office/powerpoint/2010/main" val="139885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39DDDD-A443-6491-B113-3BF57511B04D}"/>
              </a:ext>
            </a:extLst>
          </p:cNvPr>
          <p:cNvSpPr>
            <a:spLocks noGrp="1"/>
          </p:cNvSpPr>
          <p:nvPr>
            <p:ph type="title"/>
          </p:nvPr>
        </p:nvSpPr>
        <p:spPr/>
        <p:txBody>
          <a:bodyPr/>
          <a:lstStyle/>
          <a:p>
            <a:pPr algn="ctr"/>
            <a:r>
              <a:rPr lang="de-DE" sz="3200" b="1" dirty="0">
                <a:solidFill>
                  <a:schemeClr val="tx1">
                    <a:lumMod val="65000"/>
                    <a:lumOff val="35000"/>
                  </a:schemeClr>
                </a:solidFill>
                <a:latin typeface="Century Gothic"/>
                <a:cs typeface="Sabon Next LT"/>
              </a:rPr>
              <a:t>Quellen</a:t>
            </a:r>
            <a:r>
              <a:rPr lang="ru-RU" sz="3200" b="1" dirty="0">
                <a:solidFill>
                  <a:schemeClr val="tx1">
                    <a:lumMod val="65000"/>
                    <a:lumOff val="35000"/>
                  </a:schemeClr>
                </a:solidFill>
                <a:latin typeface="Century Gothic"/>
                <a:cs typeface="Sabon Next LT"/>
              </a:rPr>
              <a:t> </a:t>
            </a:r>
            <a:endParaRPr lang="ru-RU" sz="3200" b="1" dirty="0">
              <a:solidFill>
                <a:schemeClr val="tx1">
                  <a:lumMod val="65000"/>
                  <a:lumOff val="35000"/>
                </a:schemeClr>
              </a:solidFill>
              <a:cs typeface="Sabon Next LT"/>
            </a:endParaRPr>
          </a:p>
        </p:txBody>
      </p:sp>
      <p:sp>
        <p:nvSpPr>
          <p:cNvPr id="3" name="Объект 2">
            <a:extLst>
              <a:ext uri="{FF2B5EF4-FFF2-40B4-BE49-F238E27FC236}">
                <a16:creationId xmlns:a16="http://schemas.microsoft.com/office/drawing/2014/main" id="{C30B7970-C596-8217-B280-7049366FE483}"/>
              </a:ext>
            </a:extLst>
          </p:cNvPr>
          <p:cNvSpPr>
            <a:spLocks noGrp="1"/>
          </p:cNvSpPr>
          <p:nvPr>
            <p:ph idx="1"/>
          </p:nvPr>
        </p:nvSpPr>
        <p:spPr>
          <a:xfrm>
            <a:off x="1467223" y="1583704"/>
            <a:ext cx="9201525" cy="4561510"/>
          </a:xfrm>
        </p:spPr>
        <p:txBody>
          <a:bodyPr vert="horz" lIns="91440" tIns="45720" rIns="91440" bIns="45720" rtlCol="0" anchor="t">
            <a:normAutofit/>
          </a:bodyPr>
          <a:lstStyle/>
          <a:p>
            <a:pPr algn="ctr"/>
            <a:endParaRPr lang="ru-RU" sz="1600" dirty="0">
              <a:latin typeface="Century Gothic"/>
            </a:endParaRPr>
          </a:p>
          <a:p>
            <a:pPr marL="342900" lvl="0" indent="-342900">
              <a:lnSpc>
                <a:spcPct val="150000"/>
              </a:lnSpc>
              <a:spcBef>
                <a:spcPts val="1200"/>
              </a:spcBef>
              <a:buFont typeface="Symbol" panose="05050102010706020507" pitchFamily="18" charset="2"/>
              <a:buChar char=""/>
            </a:pPr>
            <a:r>
              <a:rPr lang="de-DE" sz="1800" u="sng" dirty="0">
                <a:solidFill>
                  <a:srgbClr val="262626"/>
                </a:solidFill>
                <a:effectLst/>
                <a:latin typeface="Century Gothic" panose="020B0502020202020204" pitchFamily="34" charset="0"/>
                <a:ea typeface="Calibri" panose="020F0502020204030204" pitchFamily="34" charset="0"/>
                <a:cs typeface="Times New Roman" panose="02020603050405020304" pitchFamily="18" charset="0"/>
              </a:rPr>
              <a:t>https://www.spiegel.de/thema/migration</a:t>
            </a:r>
            <a:endParaRPr lang="de-DE"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buFont typeface="Symbol" panose="05050102010706020507" pitchFamily="18" charset="2"/>
              <a:buChar char=""/>
            </a:pPr>
            <a:r>
              <a:rPr lang="de-DE" sz="1800" dirty="0">
                <a:effectLst/>
                <a:latin typeface="Century Gothic" panose="020B0502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https://www.sueddeutsche.de/politik/einbuergerungen-rekord-syrer-1.7462795</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buFont typeface="Symbol" panose="05050102010706020507" pitchFamily="18" charset="2"/>
              <a:buChar char=""/>
            </a:pPr>
            <a:r>
              <a:rPr lang="de-DE" sz="1800" dirty="0">
                <a:solidFill>
                  <a:srgbClr val="262626"/>
                </a:solidFill>
                <a:effectLst/>
                <a:latin typeface="Century Gothic" panose="020B0502020202020204" pitchFamily="34" charset="0"/>
                <a:ea typeface="Calibri" panose="020F0502020204030204" pitchFamily="34" charset="0"/>
                <a:cs typeface="Times New Roman" panose="02020603050405020304" pitchFamily="18" charset="0"/>
              </a:rPr>
              <a:t> </a:t>
            </a:r>
            <a:r>
              <a:rPr lang="de-DE" sz="1800" u="sng" dirty="0">
                <a:solidFill>
                  <a:srgbClr val="262626"/>
                </a:solidFill>
                <a:effectLst/>
                <a:latin typeface="Century Gothic" panose="020B0502020202020204" pitchFamily="34" charset="0"/>
                <a:ea typeface="Calibri" panose="020F0502020204030204" pitchFamily="34" charset="0"/>
                <a:cs typeface="Times New Roman" panose="02020603050405020304" pitchFamily="18" charset="0"/>
              </a:rPr>
              <a:t>https://www.deutschlandfunk.de</a:t>
            </a:r>
            <a:endParaRPr lang="de-DE"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Symbol" panose="05050102010706020507" pitchFamily="18" charset="2"/>
              <a:buChar char=""/>
            </a:pPr>
            <a:r>
              <a:rPr lang="de-DE" sz="1800" u="sng" dirty="0">
                <a:solidFill>
                  <a:srgbClr val="262626"/>
                </a:solidFill>
                <a:effectLst/>
                <a:latin typeface="Century Gothic" panose="020B0502020202020204" pitchFamily="34" charset="0"/>
                <a:ea typeface="Calibri" panose="020F0502020204030204" pitchFamily="34" charset="0"/>
                <a:cs typeface="Times New Roman" panose="02020603050405020304" pitchFamily="18" charset="0"/>
              </a:rPr>
              <a:t>https://www.bamf.de/SharedDocs/Anlagen/DE/Forschung/WorkingPapers/wp14-sprachliche-integration.pdf%3F__blob%3DpublicationFile&amp;v%3D11</a:t>
            </a:r>
            <a:endParaRPr lang="de-DE"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12552959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Breitbild</PresentationFormat>
  <Paragraphs>27</Paragraphs>
  <Slides>6</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vt:i4>
      </vt:variant>
    </vt:vector>
  </HeadingPairs>
  <TitlesOfParts>
    <vt:vector size="14" baseType="lpstr">
      <vt:lpstr>Arial</vt:lpstr>
      <vt:lpstr>Avenir Next LT Pro</vt:lpstr>
      <vt:lpstr>AvenirNext LT Pro Medium</vt:lpstr>
      <vt:lpstr>Calibri</vt:lpstr>
      <vt:lpstr>Century Gothic</vt:lpstr>
      <vt:lpstr>Sabon Next LT</vt:lpstr>
      <vt:lpstr>Symbol</vt:lpstr>
      <vt:lpstr>DappledVTI</vt:lpstr>
      <vt:lpstr>   Integration</vt:lpstr>
      <vt:lpstr>Inhalt</vt:lpstr>
      <vt:lpstr>Was ist Integration?</vt:lpstr>
      <vt:lpstr>Fortschritte und Herausforderungen bei der Integration</vt:lpstr>
      <vt:lpstr>Der Schlüssel zu einer erfolgreichen Integration  </vt:lpstr>
      <vt:lpstr>Quellen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bogdanova</dc:creator>
  <cp:lastModifiedBy>bogdanova</cp:lastModifiedBy>
  <cp:revision>148</cp:revision>
  <dcterms:created xsi:type="dcterms:W3CDTF">2012-07-30T23:42:41Z</dcterms:created>
  <dcterms:modified xsi:type="dcterms:W3CDTF">2024-06-03T00:41:22Z</dcterms:modified>
</cp:coreProperties>
</file>