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7" r:id="rId7"/>
    <p:sldId id="261" r:id="rId8"/>
    <p:sldId id="266" r:id="rId9"/>
    <p:sldId id="262" r:id="rId10"/>
    <p:sldId id="268" r:id="rId11"/>
    <p:sldId id="269" r:id="rId12"/>
    <p:sldId id="270" r:id="rId13"/>
    <p:sldId id="271" r:id="rId14"/>
    <p:sldId id="272" r:id="rId15"/>
    <p:sldId id="273" r:id="rId16"/>
    <p:sldId id="274" r:id="rId17"/>
    <p:sldId id="275" r:id="rId18"/>
    <p:sldId id="277" r:id="rId19"/>
    <p:sldId id="276" r:id="rId20"/>
    <p:sldId id="278" r:id="rId21"/>
    <p:sldId id="279" r:id="rId22"/>
    <p:sldId id="280" r:id="rId23"/>
    <p:sldId id="281" r:id="rId24"/>
    <p:sldId id="282" r:id="rId25"/>
    <p:sldId id="283" r:id="rId26"/>
    <p:sldId id="284" r:id="rId27"/>
    <p:sldId id="285" r:id="rId28"/>
    <p:sldId id="286" r:id="rId29"/>
    <p:sldId id="287" r:id="rId30"/>
    <p:sldId id="288" r:id="rId31"/>
    <p:sldId id="290" r:id="rId32"/>
    <p:sldId id="289" r:id="rId33"/>
    <p:sldId id="291" r:id="rId34"/>
    <p:sldId id="292" r:id="rId35"/>
    <p:sldId id="293" r:id="rId36"/>
    <p:sldId id="294" r:id="rId37"/>
    <p:sldId id="295" r:id="rId38"/>
    <p:sldId id="296" r:id="rId39"/>
    <p:sldId id="297" r:id="rId40"/>
    <p:sldId id="298" r:id="rId41"/>
    <p:sldId id="299" r:id="rId42"/>
    <p:sldId id="300" r:id="rId43"/>
    <p:sldId id="30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B758D3-4904-4B68-A37F-81F2901BCB4D}"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294B3A-3722-455B-9905-1749F5BAA356}" type="slidenum">
              <a:rPr lang="en-IN" smtClean="0"/>
              <a:t>‹#›</a:t>
            </a:fld>
            <a:endParaRPr lang="en-IN"/>
          </a:p>
        </p:txBody>
      </p:sp>
    </p:spTree>
    <p:extLst>
      <p:ext uri="{BB962C8B-B14F-4D97-AF65-F5344CB8AC3E}">
        <p14:creationId xmlns:p14="http://schemas.microsoft.com/office/powerpoint/2010/main" val="184461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758D3-4904-4B68-A37F-81F2901BCB4D}"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294B3A-3722-455B-9905-1749F5BAA356}" type="slidenum">
              <a:rPr lang="en-IN" smtClean="0"/>
              <a:t>‹#›</a:t>
            </a:fld>
            <a:endParaRPr lang="en-IN"/>
          </a:p>
        </p:txBody>
      </p:sp>
    </p:spTree>
    <p:extLst>
      <p:ext uri="{BB962C8B-B14F-4D97-AF65-F5344CB8AC3E}">
        <p14:creationId xmlns:p14="http://schemas.microsoft.com/office/powerpoint/2010/main" val="574888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758D3-4904-4B68-A37F-81F2901BCB4D}"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294B3A-3722-455B-9905-1749F5BAA35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48918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758D3-4904-4B68-A37F-81F2901BCB4D}"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294B3A-3722-455B-9905-1749F5BAA356}" type="slidenum">
              <a:rPr lang="en-IN" smtClean="0"/>
              <a:t>‹#›</a:t>
            </a:fld>
            <a:endParaRPr lang="en-IN"/>
          </a:p>
        </p:txBody>
      </p:sp>
    </p:spTree>
    <p:extLst>
      <p:ext uri="{BB962C8B-B14F-4D97-AF65-F5344CB8AC3E}">
        <p14:creationId xmlns:p14="http://schemas.microsoft.com/office/powerpoint/2010/main" val="2531669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758D3-4904-4B68-A37F-81F2901BCB4D}"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294B3A-3722-455B-9905-1749F5BAA35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4543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758D3-4904-4B68-A37F-81F2901BCB4D}"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294B3A-3722-455B-9905-1749F5BAA356}" type="slidenum">
              <a:rPr lang="en-IN" smtClean="0"/>
              <a:t>‹#›</a:t>
            </a:fld>
            <a:endParaRPr lang="en-IN"/>
          </a:p>
        </p:txBody>
      </p:sp>
    </p:spTree>
    <p:extLst>
      <p:ext uri="{BB962C8B-B14F-4D97-AF65-F5344CB8AC3E}">
        <p14:creationId xmlns:p14="http://schemas.microsoft.com/office/powerpoint/2010/main" val="2419770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758D3-4904-4B68-A37F-81F2901BCB4D}"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294B3A-3722-455B-9905-1749F5BAA356}" type="slidenum">
              <a:rPr lang="en-IN" smtClean="0"/>
              <a:t>‹#›</a:t>
            </a:fld>
            <a:endParaRPr lang="en-IN"/>
          </a:p>
        </p:txBody>
      </p:sp>
    </p:spTree>
    <p:extLst>
      <p:ext uri="{BB962C8B-B14F-4D97-AF65-F5344CB8AC3E}">
        <p14:creationId xmlns:p14="http://schemas.microsoft.com/office/powerpoint/2010/main" val="3667419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758D3-4904-4B68-A37F-81F2901BCB4D}"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294B3A-3722-455B-9905-1749F5BAA356}" type="slidenum">
              <a:rPr lang="en-IN" smtClean="0"/>
              <a:t>‹#›</a:t>
            </a:fld>
            <a:endParaRPr lang="en-IN"/>
          </a:p>
        </p:txBody>
      </p:sp>
    </p:spTree>
    <p:extLst>
      <p:ext uri="{BB962C8B-B14F-4D97-AF65-F5344CB8AC3E}">
        <p14:creationId xmlns:p14="http://schemas.microsoft.com/office/powerpoint/2010/main" val="1862704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758D3-4904-4B68-A37F-81F2901BCB4D}"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294B3A-3722-455B-9905-1749F5BAA356}" type="slidenum">
              <a:rPr lang="en-IN" smtClean="0"/>
              <a:t>‹#›</a:t>
            </a:fld>
            <a:endParaRPr lang="en-IN"/>
          </a:p>
        </p:txBody>
      </p:sp>
    </p:spTree>
    <p:extLst>
      <p:ext uri="{BB962C8B-B14F-4D97-AF65-F5344CB8AC3E}">
        <p14:creationId xmlns:p14="http://schemas.microsoft.com/office/powerpoint/2010/main" val="70262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758D3-4904-4B68-A37F-81F2901BCB4D}"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294B3A-3722-455B-9905-1749F5BAA356}" type="slidenum">
              <a:rPr lang="en-IN" smtClean="0"/>
              <a:t>‹#›</a:t>
            </a:fld>
            <a:endParaRPr lang="en-IN"/>
          </a:p>
        </p:txBody>
      </p:sp>
    </p:spTree>
    <p:extLst>
      <p:ext uri="{BB962C8B-B14F-4D97-AF65-F5344CB8AC3E}">
        <p14:creationId xmlns:p14="http://schemas.microsoft.com/office/powerpoint/2010/main" val="235761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B758D3-4904-4B68-A37F-81F2901BCB4D}"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294B3A-3722-455B-9905-1749F5BAA356}" type="slidenum">
              <a:rPr lang="en-IN" smtClean="0"/>
              <a:t>‹#›</a:t>
            </a:fld>
            <a:endParaRPr lang="en-IN"/>
          </a:p>
        </p:txBody>
      </p:sp>
    </p:spTree>
    <p:extLst>
      <p:ext uri="{BB962C8B-B14F-4D97-AF65-F5344CB8AC3E}">
        <p14:creationId xmlns:p14="http://schemas.microsoft.com/office/powerpoint/2010/main" val="145682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B758D3-4904-4B68-A37F-81F2901BCB4D}" type="datetimeFigureOut">
              <a:rPr lang="en-IN" smtClean="0"/>
              <a:t>03-08-2020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294B3A-3722-455B-9905-1749F5BAA356}" type="slidenum">
              <a:rPr lang="en-IN" smtClean="0"/>
              <a:t>‹#›</a:t>
            </a:fld>
            <a:endParaRPr lang="en-IN"/>
          </a:p>
        </p:txBody>
      </p:sp>
    </p:spTree>
    <p:extLst>
      <p:ext uri="{BB962C8B-B14F-4D97-AF65-F5344CB8AC3E}">
        <p14:creationId xmlns:p14="http://schemas.microsoft.com/office/powerpoint/2010/main" val="148599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B758D3-4904-4B68-A37F-81F2901BCB4D}" type="datetimeFigureOut">
              <a:rPr lang="en-IN" smtClean="0"/>
              <a:t>03-08-2020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294B3A-3722-455B-9905-1749F5BAA356}" type="slidenum">
              <a:rPr lang="en-IN" smtClean="0"/>
              <a:t>‹#›</a:t>
            </a:fld>
            <a:endParaRPr lang="en-IN"/>
          </a:p>
        </p:txBody>
      </p:sp>
    </p:spTree>
    <p:extLst>
      <p:ext uri="{BB962C8B-B14F-4D97-AF65-F5344CB8AC3E}">
        <p14:creationId xmlns:p14="http://schemas.microsoft.com/office/powerpoint/2010/main" val="1705120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758D3-4904-4B68-A37F-81F2901BCB4D}" type="datetimeFigureOut">
              <a:rPr lang="en-IN" smtClean="0"/>
              <a:t>03-08-2020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294B3A-3722-455B-9905-1749F5BAA356}" type="slidenum">
              <a:rPr lang="en-IN" smtClean="0"/>
              <a:t>‹#›</a:t>
            </a:fld>
            <a:endParaRPr lang="en-IN"/>
          </a:p>
        </p:txBody>
      </p:sp>
    </p:spTree>
    <p:extLst>
      <p:ext uri="{BB962C8B-B14F-4D97-AF65-F5344CB8AC3E}">
        <p14:creationId xmlns:p14="http://schemas.microsoft.com/office/powerpoint/2010/main" val="3750745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B758D3-4904-4B68-A37F-81F2901BCB4D}"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294B3A-3722-455B-9905-1749F5BAA356}" type="slidenum">
              <a:rPr lang="en-IN" smtClean="0"/>
              <a:t>‹#›</a:t>
            </a:fld>
            <a:endParaRPr lang="en-IN"/>
          </a:p>
        </p:txBody>
      </p:sp>
    </p:spTree>
    <p:extLst>
      <p:ext uri="{BB962C8B-B14F-4D97-AF65-F5344CB8AC3E}">
        <p14:creationId xmlns:p14="http://schemas.microsoft.com/office/powerpoint/2010/main" val="13240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B758D3-4904-4B68-A37F-81F2901BCB4D}"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294B3A-3722-455B-9905-1749F5BAA356}" type="slidenum">
              <a:rPr lang="en-IN" smtClean="0"/>
              <a:t>‹#›</a:t>
            </a:fld>
            <a:endParaRPr lang="en-IN"/>
          </a:p>
        </p:txBody>
      </p:sp>
    </p:spTree>
    <p:extLst>
      <p:ext uri="{BB962C8B-B14F-4D97-AF65-F5344CB8AC3E}">
        <p14:creationId xmlns:p14="http://schemas.microsoft.com/office/powerpoint/2010/main" val="1511110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1B758D3-4904-4B68-A37F-81F2901BCB4D}" type="datetimeFigureOut">
              <a:rPr lang="en-IN" smtClean="0"/>
              <a:t>03-08-2020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294B3A-3722-455B-9905-1749F5BAA356}" type="slidenum">
              <a:rPr lang="en-IN" smtClean="0"/>
              <a:t>‹#›</a:t>
            </a:fld>
            <a:endParaRPr lang="en-IN"/>
          </a:p>
        </p:txBody>
      </p:sp>
    </p:spTree>
    <p:extLst>
      <p:ext uri="{BB962C8B-B14F-4D97-AF65-F5344CB8AC3E}">
        <p14:creationId xmlns:p14="http://schemas.microsoft.com/office/powerpoint/2010/main" val="187473227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FDB7E-FFA3-429A-947F-C86F7584DEB2}"/>
              </a:ext>
            </a:extLst>
          </p:cNvPr>
          <p:cNvSpPr>
            <a:spLocks noGrp="1"/>
          </p:cNvSpPr>
          <p:nvPr>
            <p:ph type="ctrTitle"/>
          </p:nvPr>
        </p:nvSpPr>
        <p:spPr>
          <a:xfrm>
            <a:off x="1523110" y="3429000"/>
            <a:ext cx="7766936" cy="1646302"/>
          </a:xfrm>
        </p:spPr>
        <p:txBody>
          <a:bodyPr/>
          <a:lstStyle/>
          <a:p>
            <a:pPr algn="ctr"/>
            <a:r>
              <a:rPr lang="en-IN" sz="3200" b="1" dirty="0">
                <a:effectLst/>
                <a:latin typeface="Georgia" panose="02040502050405020303" pitchFamily="18" charset="0"/>
                <a:ea typeface="Calibri" panose="020F0502020204030204" pitchFamily="34" charset="0"/>
                <a:cs typeface="Times New Roman" panose="02020603050405020304" pitchFamily="18" charset="0"/>
              </a:rPr>
              <a:t>Data Analytics for Cybersecurity</a:t>
            </a:r>
            <a:br>
              <a:rPr lang="en-IN" sz="3200" b="1" dirty="0">
                <a:effectLst/>
                <a:latin typeface="Georgia" panose="02040502050405020303" pitchFamily="18" charset="0"/>
                <a:ea typeface="Calibri" panose="020F0502020204030204" pitchFamily="34" charset="0"/>
                <a:cs typeface="Times New Roman" panose="02020603050405020304" pitchFamily="18" charset="0"/>
              </a:rPr>
            </a:br>
            <a:br>
              <a:rPr lang="en-IN" sz="3200" b="1" dirty="0">
                <a:effectLst/>
                <a:latin typeface="Georgia" panose="02040502050405020303" pitchFamily="18" charset="0"/>
                <a:ea typeface="Calibri" panose="020F0502020204030204" pitchFamily="34" charset="0"/>
                <a:cs typeface="Times New Roman" panose="02020603050405020304" pitchFamily="18" charset="0"/>
              </a:rPr>
            </a:br>
            <a:br>
              <a:rPr lang="en-IN" sz="2800"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a:effectLst/>
                <a:latin typeface="Calibri" panose="020F0502020204030204" pitchFamily="34" charset="0"/>
                <a:ea typeface="Calibri" panose="020F0502020204030204" pitchFamily="34" charset="0"/>
                <a:cs typeface="Times New Roman" panose="02020603050405020304" pitchFamily="18" charset="0"/>
              </a:rPr>
              <a:t>Tweet for Tat: Robust Sentiment Analysis </a:t>
            </a:r>
            <a:r>
              <a:rPr lang="en-IN" sz="3200" dirty="0">
                <a:latin typeface="Calibri" panose="020F0502020204030204" pitchFamily="34" charset="0"/>
                <a:ea typeface="Calibri" panose="020F0502020204030204" pitchFamily="34" charset="0"/>
                <a:cs typeface="Times New Roman" panose="02020603050405020304" pitchFamily="18" charset="0"/>
              </a:rPr>
              <a:t>with Cybersecurity Application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15E8357D-2897-43CD-AAEE-6CD63BA7A754}"/>
              </a:ext>
            </a:extLst>
          </p:cNvPr>
          <p:cNvSpPr>
            <a:spLocks noGrp="1"/>
          </p:cNvSpPr>
          <p:nvPr>
            <p:ph type="subTitle" idx="1"/>
          </p:nvPr>
        </p:nvSpPr>
        <p:spPr>
          <a:xfrm>
            <a:off x="787876" y="5468667"/>
            <a:ext cx="7766936" cy="1096899"/>
          </a:xfrm>
        </p:spPr>
        <p:txBody>
          <a:bodyPr>
            <a:normAutofit lnSpcReduction="10000"/>
          </a:bodyPr>
          <a:lstStyle/>
          <a:p>
            <a:r>
              <a:rPr lang="en-IN" dirty="0"/>
              <a:t>Submitted by:</a:t>
            </a:r>
          </a:p>
          <a:p>
            <a:r>
              <a:rPr lang="en-IN" dirty="0"/>
              <a:t>Chahak Mittal</a:t>
            </a:r>
          </a:p>
          <a:p>
            <a:r>
              <a:rPr lang="en-IN" dirty="0"/>
              <a:t>Ethan Smith</a:t>
            </a:r>
          </a:p>
        </p:txBody>
      </p:sp>
      <p:pic>
        <p:nvPicPr>
          <p:cNvPr id="4" name="Picture 3" descr="A picture containing object, clock&#10;&#10;Description automatically generated">
            <a:extLst>
              <a:ext uri="{FF2B5EF4-FFF2-40B4-BE49-F238E27FC236}">
                <a16:creationId xmlns:a16="http://schemas.microsoft.com/office/drawing/2014/main" id="{82F3717E-65EA-48A2-A73D-2017A12F0D67}"/>
              </a:ext>
            </a:extLst>
          </p:cNvPr>
          <p:cNvPicPr/>
          <p:nvPr/>
        </p:nvPicPr>
        <p:blipFill>
          <a:blip r:embed="rId2">
            <a:extLst>
              <a:ext uri="{28A0092B-C50C-407E-A947-70E740481C1C}">
                <a14:useLocalDpi xmlns:a14="http://schemas.microsoft.com/office/drawing/2010/main" val="0"/>
              </a:ext>
            </a:extLst>
          </a:blip>
          <a:stretch>
            <a:fillRect/>
          </a:stretch>
        </p:blipFill>
        <p:spPr>
          <a:xfrm>
            <a:off x="8820150" y="4830445"/>
            <a:ext cx="3371850" cy="2027555"/>
          </a:xfrm>
          <a:prstGeom prst="rect">
            <a:avLst/>
          </a:prstGeom>
        </p:spPr>
      </p:pic>
    </p:spTree>
    <p:extLst>
      <p:ext uri="{BB962C8B-B14F-4D97-AF65-F5344CB8AC3E}">
        <p14:creationId xmlns:p14="http://schemas.microsoft.com/office/powerpoint/2010/main" val="2885241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432E-CBEF-445E-931F-CB4BE1447BCA}"/>
              </a:ext>
            </a:extLst>
          </p:cNvPr>
          <p:cNvSpPr>
            <a:spLocks noGrp="1"/>
          </p:cNvSpPr>
          <p:nvPr>
            <p:ph type="title"/>
          </p:nvPr>
        </p:nvSpPr>
        <p:spPr/>
        <p:txBody>
          <a:bodyPr/>
          <a:lstStyle/>
          <a:p>
            <a:r>
              <a:rPr lang="en-IN" dirty="0"/>
              <a:t>Data - Apple</a:t>
            </a:r>
          </a:p>
        </p:txBody>
      </p:sp>
      <p:sp>
        <p:nvSpPr>
          <p:cNvPr id="3" name="Content Placeholder 2">
            <a:extLst>
              <a:ext uri="{FF2B5EF4-FFF2-40B4-BE49-F238E27FC236}">
                <a16:creationId xmlns:a16="http://schemas.microsoft.com/office/drawing/2014/main" id="{2213BC81-33D5-4D2E-9749-3B912D3A8FF8}"/>
              </a:ext>
            </a:extLst>
          </p:cNvPr>
          <p:cNvSpPr>
            <a:spLocks noGrp="1"/>
          </p:cNvSpPr>
          <p:nvPr>
            <p:ph idx="1"/>
          </p:nvPr>
        </p:nvSpPr>
        <p:spPr>
          <a:xfrm>
            <a:off x="677333" y="1615157"/>
            <a:ext cx="11514667" cy="4633243"/>
          </a:xfrm>
        </p:spPr>
        <p:txBody>
          <a:bodyPr>
            <a:normAutofit/>
          </a:bodyPr>
          <a:lstStyle/>
          <a:p>
            <a:r>
              <a:rPr lang="en-US" sz="2400" dirty="0">
                <a:solidFill>
                  <a:srgbClr val="000000"/>
                </a:solidFill>
                <a:latin typeface="Georgia" panose="02040502050405020303" pitchFamily="18" charset="0"/>
              </a:rPr>
              <a:t>Tweets from 2014 that discuss the Apple Corporation (either use #AAPL or @apple).</a:t>
            </a:r>
          </a:p>
          <a:p>
            <a:r>
              <a:rPr lang="en-US" sz="2400" dirty="0">
                <a:solidFill>
                  <a:srgbClr val="000000"/>
                </a:solidFill>
                <a:latin typeface="Georgia" panose="02040502050405020303" pitchFamily="18" charset="0"/>
              </a:rPr>
              <a:t>Key Attributes:</a:t>
            </a:r>
          </a:p>
          <a:p>
            <a:pPr lvl="1"/>
            <a:r>
              <a:rPr lang="en-US" sz="2200" dirty="0">
                <a:solidFill>
                  <a:srgbClr val="000000"/>
                </a:solidFill>
                <a:latin typeface="Georgia" panose="02040502050405020303" pitchFamily="18" charset="0"/>
              </a:rPr>
              <a:t>Human created sentiment code: 1 – negative, 3 –neutral, 5-positive (or “not relevant”)</a:t>
            </a:r>
          </a:p>
          <a:p>
            <a:pPr lvl="1"/>
            <a:r>
              <a:rPr lang="en-US" sz="2200" dirty="0">
                <a:solidFill>
                  <a:srgbClr val="000000"/>
                </a:solidFill>
                <a:latin typeface="Georgia" panose="02040502050405020303" pitchFamily="18" charset="0"/>
              </a:rPr>
              <a:t>Number of trusted evaluations</a:t>
            </a:r>
          </a:p>
          <a:p>
            <a:pPr lvl="1"/>
            <a:r>
              <a:rPr lang="en-US" sz="2200" dirty="0">
                <a:solidFill>
                  <a:srgbClr val="000000"/>
                </a:solidFill>
                <a:latin typeface="Georgia" panose="02040502050405020303" pitchFamily="18" charset="0"/>
              </a:rPr>
              <a:t>Average “</a:t>
            </a:r>
            <a:r>
              <a:rPr lang="en-US" sz="2200" dirty="0" err="1">
                <a:solidFill>
                  <a:srgbClr val="000000"/>
                </a:solidFill>
                <a:latin typeface="Georgia" panose="02040502050405020303" pitchFamily="18" charset="0"/>
              </a:rPr>
              <a:t>sentiment_confidence</a:t>
            </a:r>
            <a:r>
              <a:rPr lang="en-US" sz="2200" dirty="0">
                <a:solidFill>
                  <a:srgbClr val="000000"/>
                </a:solidFill>
                <a:latin typeface="Georgia" panose="02040502050405020303" pitchFamily="18" charset="0"/>
              </a:rPr>
              <a:t>” score</a:t>
            </a:r>
          </a:p>
          <a:p>
            <a:r>
              <a:rPr lang="en-US" sz="2400" dirty="0">
                <a:solidFill>
                  <a:srgbClr val="000000"/>
                </a:solidFill>
                <a:latin typeface="Georgia" panose="02040502050405020303" pitchFamily="18" charset="0"/>
              </a:rPr>
              <a:t>Size: </a:t>
            </a:r>
          </a:p>
          <a:p>
            <a:pPr lvl="1"/>
            <a:r>
              <a:rPr lang="en-US" sz="2200" b="1" dirty="0">
                <a:solidFill>
                  <a:srgbClr val="000000"/>
                </a:solidFill>
                <a:latin typeface="Georgia" panose="02040502050405020303" pitchFamily="18" charset="0"/>
              </a:rPr>
              <a:t>3,886 Tweets</a:t>
            </a:r>
          </a:p>
          <a:p>
            <a:pPr marL="457200" lvl="1" indent="0">
              <a:buNone/>
            </a:pPr>
            <a:endParaRPr lang="en-US" sz="2200" dirty="0">
              <a:solidFill>
                <a:srgbClr val="000000"/>
              </a:solidFill>
              <a:latin typeface="Georgia" panose="02040502050405020303" pitchFamily="18" charset="0"/>
            </a:endParaRPr>
          </a:p>
        </p:txBody>
      </p:sp>
    </p:spTree>
    <p:extLst>
      <p:ext uri="{BB962C8B-B14F-4D97-AF65-F5344CB8AC3E}">
        <p14:creationId xmlns:p14="http://schemas.microsoft.com/office/powerpoint/2010/main" val="2983312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432E-CBEF-445E-931F-CB4BE1447BCA}"/>
              </a:ext>
            </a:extLst>
          </p:cNvPr>
          <p:cNvSpPr>
            <a:spLocks noGrp="1"/>
          </p:cNvSpPr>
          <p:nvPr>
            <p:ph type="title"/>
          </p:nvPr>
        </p:nvSpPr>
        <p:spPr/>
        <p:txBody>
          <a:bodyPr/>
          <a:lstStyle/>
          <a:p>
            <a:r>
              <a:rPr lang="en-IN" dirty="0"/>
              <a:t>Data - Airline</a:t>
            </a:r>
          </a:p>
        </p:txBody>
      </p:sp>
      <p:sp>
        <p:nvSpPr>
          <p:cNvPr id="3" name="Content Placeholder 2">
            <a:extLst>
              <a:ext uri="{FF2B5EF4-FFF2-40B4-BE49-F238E27FC236}">
                <a16:creationId xmlns:a16="http://schemas.microsoft.com/office/drawing/2014/main" id="{2213BC81-33D5-4D2E-9749-3B912D3A8FF8}"/>
              </a:ext>
            </a:extLst>
          </p:cNvPr>
          <p:cNvSpPr>
            <a:spLocks noGrp="1"/>
          </p:cNvSpPr>
          <p:nvPr>
            <p:ph idx="1"/>
          </p:nvPr>
        </p:nvSpPr>
        <p:spPr>
          <a:xfrm>
            <a:off x="677333" y="1615157"/>
            <a:ext cx="11514667" cy="4633243"/>
          </a:xfrm>
        </p:spPr>
        <p:txBody>
          <a:bodyPr>
            <a:normAutofit/>
          </a:bodyPr>
          <a:lstStyle/>
          <a:p>
            <a:r>
              <a:rPr lang="en-US" sz="2400" dirty="0">
                <a:solidFill>
                  <a:srgbClr val="000000"/>
                </a:solidFill>
                <a:latin typeface="Georgia" panose="02040502050405020303" pitchFamily="18" charset="0"/>
              </a:rPr>
              <a:t>Tweets from 2015 that that tag a variety of major airlines (@</a:t>
            </a:r>
            <a:r>
              <a:rPr lang="en-US" sz="2400" dirty="0" err="1">
                <a:solidFill>
                  <a:srgbClr val="000000"/>
                </a:solidFill>
                <a:latin typeface="Georgia" panose="02040502050405020303" pitchFamily="18" charset="0"/>
              </a:rPr>
              <a:t>VirginAirlines</a:t>
            </a:r>
            <a:r>
              <a:rPr lang="en-US" sz="2400" dirty="0">
                <a:solidFill>
                  <a:srgbClr val="000000"/>
                </a:solidFill>
                <a:latin typeface="Georgia" panose="02040502050405020303" pitchFamily="18" charset="0"/>
              </a:rPr>
              <a:t>, @Delta, @Southwest, etc.)</a:t>
            </a:r>
          </a:p>
          <a:p>
            <a:r>
              <a:rPr lang="en-US" sz="2400" dirty="0">
                <a:solidFill>
                  <a:srgbClr val="000000"/>
                </a:solidFill>
                <a:latin typeface="Georgia" panose="02040502050405020303" pitchFamily="18" charset="0"/>
              </a:rPr>
              <a:t>Key Attributes:</a:t>
            </a:r>
          </a:p>
          <a:p>
            <a:pPr lvl="1"/>
            <a:r>
              <a:rPr lang="en-US" sz="2200" dirty="0">
                <a:solidFill>
                  <a:srgbClr val="000000"/>
                </a:solidFill>
                <a:latin typeface="Georgia" panose="02040502050405020303" pitchFamily="18" charset="0"/>
              </a:rPr>
              <a:t>Human created labels of “negative,” “neutral,” and “positive” (or “not relevant”)</a:t>
            </a:r>
          </a:p>
          <a:p>
            <a:pPr lvl="1"/>
            <a:r>
              <a:rPr lang="en-US" sz="2200" dirty="0">
                <a:solidFill>
                  <a:srgbClr val="000000"/>
                </a:solidFill>
                <a:latin typeface="Georgia" panose="02040502050405020303" pitchFamily="18" charset="0"/>
              </a:rPr>
              <a:t>Airline</a:t>
            </a:r>
          </a:p>
          <a:p>
            <a:pPr lvl="1"/>
            <a:r>
              <a:rPr lang="en-US" sz="2200" dirty="0">
                <a:solidFill>
                  <a:srgbClr val="000000"/>
                </a:solidFill>
                <a:latin typeface="Georgia" panose="02040502050405020303" pitchFamily="18" charset="0"/>
              </a:rPr>
              <a:t>“</a:t>
            </a:r>
            <a:r>
              <a:rPr lang="en-US" sz="2200" dirty="0" err="1">
                <a:solidFill>
                  <a:srgbClr val="000000"/>
                </a:solidFill>
                <a:latin typeface="Georgia" panose="02040502050405020303" pitchFamily="18" charset="0"/>
              </a:rPr>
              <a:t>Sentiment_confidence</a:t>
            </a:r>
            <a:r>
              <a:rPr lang="en-US" sz="2200" dirty="0">
                <a:solidFill>
                  <a:srgbClr val="000000"/>
                </a:solidFill>
                <a:latin typeface="Georgia" panose="02040502050405020303" pitchFamily="18" charset="0"/>
              </a:rPr>
              <a:t>” score</a:t>
            </a:r>
          </a:p>
          <a:p>
            <a:pPr lvl="1"/>
            <a:r>
              <a:rPr lang="en-US" sz="2200" dirty="0">
                <a:solidFill>
                  <a:srgbClr val="000000"/>
                </a:solidFill>
                <a:latin typeface="Georgia" panose="02040502050405020303" pitchFamily="18" charset="0"/>
              </a:rPr>
              <a:t>Various information about the twitter user and post (location, time, </a:t>
            </a:r>
            <a:r>
              <a:rPr lang="en-US" sz="2200" dirty="0" err="1">
                <a:solidFill>
                  <a:srgbClr val="000000"/>
                </a:solidFill>
                <a:latin typeface="Georgia" panose="02040502050405020303" pitchFamily="18" charset="0"/>
              </a:rPr>
              <a:t>etc</a:t>
            </a:r>
            <a:r>
              <a:rPr lang="en-US" sz="2200" dirty="0">
                <a:solidFill>
                  <a:srgbClr val="000000"/>
                </a:solidFill>
                <a:latin typeface="Georgia" panose="02040502050405020303" pitchFamily="18" charset="0"/>
              </a:rPr>
              <a:t>)</a:t>
            </a:r>
          </a:p>
          <a:p>
            <a:r>
              <a:rPr lang="en-US" sz="2400" dirty="0">
                <a:solidFill>
                  <a:srgbClr val="000000"/>
                </a:solidFill>
                <a:latin typeface="Georgia" panose="02040502050405020303" pitchFamily="18" charset="0"/>
              </a:rPr>
              <a:t>Size: </a:t>
            </a:r>
          </a:p>
          <a:p>
            <a:pPr lvl="1"/>
            <a:r>
              <a:rPr lang="en-US" sz="2200" b="1" dirty="0">
                <a:solidFill>
                  <a:srgbClr val="000000"/>
                </a:solidFill>
                <a:latin typeface="Georgia" panose="02040502050405020303" pitchFamily="18" charset="0"/>
              </a:rPr>
              <a:t>14,641 Tweets</a:t>
            </a:r>
          </a:p>
          <a:p>
            <a:pPr marL="457200" lvl="1" indent="0">
              <a:buNone/>
            </a:pPr>
            <a:endParaRPr lang="en-US" sz="2200" dirty="0">
              <a:solidFill>
                <a:srgbClr val="000000"/>
              </a:solidFill>
              <a:latin typeface="Georgia" panose="02040502050405020303" pitchFamily="18" charset="0"/>
            </a:endParaRPr>
          </a:p>
        </p:txBody>
      </p:sp>
    </p:spTree>
    <p:extLst>
      <p:ext uri="{BB962C8B-B14F-4D97-AF65-F5344CB8AC3E}">
        <p14:creationId xmlns:p14="http://schemas.microsoft.com/office/powerpoint/2010/main" val="4023839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432E-CBEF-445E-931F-CB4BE1447BCA}"/>
              </a:ext>
            </a:extLst>
          </p:cNvPr>
          <p:cNvSpPr>
            <a:spLocks noGrp="1"/>
          </p:cNvSpPr>
          <p:nvPr>
            <p:ph type="title"/>
          </p:nvPr>
        </p:nvSpPr>
        <p:spPr/>
        <p:txBody>
          <a:bodyPr/>
          <a:lstStyle/>
          <a:p>
            <a:r>
              <a:rPr lang="en-IN" dirty="0"/>
              <a:t>EDA - Apple</a:t>
            </a:r>
          </a:p>
        </p:txBody>
      </p:sp>
      <p:pic>
        <p:nvPicPr>
          <p:cNvPr id="4" name="Picture 3">
            <a:extLst>
              <a:ext uri="{FF2B5EF4-FFF2-40B4-BE49-F238E27FC236}">
                <a16:creationId xmlns:a16="http://schemas.microsoft.com/office/drawing/2014/main" id="{64905DF0-FB4B-4B1F-9149-E55224BC831A}"/>
              </a:ext>
            </a:extLst>
          </p:cNvPr>
          <p:cNvPicPr/>
          <p:nvPr/>
        </p:nvPicPr>
        <p:blipFill>
          <a:blip r:embed="rId2"/>
          <a:stretch>
            <a:fillRect/>
          </a:stretch>
        </p:blipFill>
        <p:spPr>
          <a:xfrm>
            <a:off x="465221" y="1930400"/>
            <a:ext cx="10836443" cy="2328111"/>
          </a:xfrm>
          <a:prstGeom prst="rect">
            <a:avLst/>
          </a:prstGeom>
        </p:spPr>
      </p:pic>
      <p:sp>
        <p:nvSpPr>
          <p:cNvPr id="5" name="TextBox 4">
            <a:extLst>
              <a:ext uri="{FF2B5EF4-FFF2-40B4-BE49-F238E27FC236}">
                <a16:creationId xmlns:a16="http://schemas.microsoft.com/office/drawing/2014/main" id="{B593CA81-4D30-401E-B6E5-24B022F44150}"/>
              </a:ext>
            </a:extLst>
          </p:cNvPr>
          <p:cNvSpPr txBox="1"/>
          <p:nvPr/>
        </p:nvSpPr>
        <p:spPr>
          <a:xfrm>
            <a:off x="1422342" y="4668252"/>
            <a:ext cx="7106652" cy="1754326"/>
          </a:xfrm>
          <a:prstGeom prst="rect">
            <a:avLst/>
          </a:prstGeom>
          <a:noFill/>
        </p:spPr>
        <p:txBody>
          <a:bodyPr wrap="square" rtlCol="0">
            <a:spAutoFit/>
          </a:bodyPr>
          <a:lstStyle/>
          <a:p>
            <a:r>
              <a:rPr lang="en-US" dirty="0">
                <a:solidFill>
                  <a:srgbClr val="FF0000"/>
                </a:solidFill>
              </a:rPr>
              <a:t>Note: neutral tweets are labeled “positive.” Our analysis works on binarized data.</a:t>
            </a:r>
          </a:p>
          <a:p>
            <a:endParaRPr lang="en-US" dirty="0"/>
          </a:p>
          <a:p>
            <a:r>
              <a:rPr lang="en-US" dirty="0"/>
              <a:t>Neutral tweets are counted as positive because we are only interested in the most negative of negative tweets, and a brand wants people talking about them.</a:t>
            </a:r>
          </a:p>
        </p:txBody>
      </p:sp>
    </p:spTree>
    <p:extLst>
      <p:ext uri="{BB962C8B-B14F-4D97-AF65-F5344CB8AC3E}">
        <p14:creationId xmlns:p14="http://schemas.microsoft.com/office/powerpoint/2010/main" val="1090981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432E-CBEF-445E-931F-CB4BE1447BCA}"/>
              </a:ext>
            </a:extLst>
          </p:cNvPr>
          <p:cNvSpPr>
            <a:spLocks noGrp="1"/>
          </p:cNvSpPr>
          <p:nvPr>
            <p:ph type="title"/>
          </p:nvPr>
        </p:nvSpPr>
        <p:spPr/>
        <p:txBody>
          <a:bodyPr/>
          <a:lstStyle/>
          <a:p>
            <a:r>
              <a:rPr lang="en-IN" dirty="0"/>
              <a:t>EDA - Airline</a:t>
            </a:r>
          </a:p>
        </p:txBody>
      </p:sp>
      <p:sp>
        <p:nvSpPr>
          <p:cNvPr id="5" name="TextBox 4">
            <a:extLst>
              <a:ext uri="{FF2B5EF4-FFF2-40B4-BE49-F238E27FC236}">
                <a16:creationId xmlns:a16="http://schemas.microsoft.com/office/drawing/2014/main" id="{B593CA81-4D30-401E-B6E5-24B022F44150}"/>
              </a:ext>
            </a:extLst>
          </p:cNvPr>
          <p:cNvSpPr txBox="1"/>
          <p:nvPr/>
        </p:nvSpPr>
        <p:spPr>
          <a:xfrm>
            <a:off x="1422342" y="4668252"/>
            <a:ext cx="7106652" cy="923330"/>
          </a:xfrm>
          <a:prstGeom prst="rect">
            <a:avLst/>
          </a:prstGeom>
          <a:noFill/>
        </p:spPr>
        <p:txBody>
          <a:bodyPr wrap="square" rtlCol="0">
            <a:spAutoFit/>
          </a:bodyPr>
          <a:lstStyle/>
          <a:p>
            <a:r>
              <a:rPr lang="en-US" dirty="0">
                <a:solidFill>
                  <a:srgbClr val="FF0000"/>
                </a:solidFill>
              </a:rPr>
              <a:t>The integer codes in the Apple dataset were converted to string labels, and vice versa for the Airline dataset so that both datasets have a column with both.</a:t>
            </a:r>
          </a:p>
        </p:txBody>
      </p:sp>
      <p:pic>
        <p:nvPicPr>
          <p:cNvPr id="6" name="Picture 5">
            <a:extLst>
              <a:ext uri="{FF2B5EF4-FFF2-40B4-BE49-F238E27FC236}">
                <a16:creationId xmlns:a16="http://schemas.microsoft.com/office/drawing/2014/main" id="{6DA42349-1BFD-4327-9D0C-ACFC024455A2}"/>
              </a:ext>
            </a:extLst>
          </p:cNvPr>
          <p:cNvPicPr/>
          <p:nvPr/>
        </p:nvPicPr>
        <p:blipFill>
          <a:blip r:embed="rId2">
            <a:extLst>
              <a:ext uri="{28A0092B-C50C-407E-A947-70E740481C1C}">
                <a14:useLocalDpi xmlns:a14="http://schemas.microsoft.com/office/drawing/2010/main" val="0"/>
              </a:ext>
            </a:extLst>
          </a:blip>
          <a:stretch>
            <a:fillRect/>
          </a:stretch>
        </p:blipFill>
        <p:spPr>
          <a:xfrm>
            <a:off x="240631" y="1684421"/>
            <a:ext cx="11710737" cy="2316398"/>
          </a:xfrm>
          <a:prstGeom prst="rect">
            <a:avLst/>
          </a:prstGeom>
        </p:spPr>
      </p:pic>
    </p:spTree>
    <p:extLst>
      <p:ext uri="{BB962C8B-B14F-4D97-AF65-F5344CB8AC3E}">
        <p14:creationId xmlns:p14="http://schemas.microsoft.com/office/powerpoint/2010/main" val="208324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432E-CBEF-445E-931F-CB4BE1447BCA}"/>
              </a:ext>
            </a:extLst>
          </p:cNvPr>
          <p:cNvSpPr>
            <a:spLocks noGrp="1"/>
          </p:cNvSpPr>
          <p:nvPr>
            <p:ph type="title"/>
          </p:nvPr>
        </p:nvSpPr>
        <p:spPr/>
        <p:txBody>
          <a:bodyPr/>
          <a:lstStyle/>
          <a:p>
            <a:r>
              <a:rPr lang="en-IN" dirty="0"/>
              <a:t>EDA - Apple</a:t>
            </a:r>
          </a:p>
        </p:txBody>
      </p:sp>
      <p:pic>
        <p:nvPicPr>
          <p:cNvPr id="7" name="Picture 6">
            <a:extLst>
              <a:ext uri="{FF2B5EF4-FFF2-40B4-BE49-F238E27FC236}">
                <a16:creationId xmlns:a16="http://schemas.microsoft.com/office/drawing/2014/main" id="{33D8AA3D-41EF-4357-BB72-6AFA428DD67A}"/>
              </a:ext>
            </a:extLst>
          </p:cNvPr>
          <p:cNvPicPr/>
          <p:nvPr/>
        </p:nvPicPr>
        <p:blipFill>
          <a:blip r:embed="rId2"/>
          <a:stretch>
            <a:fillRect/>
          </a:stretch>
        </p:blipFill>
        <p:spPr>
          <a:xfrm>
            <a:off x="3785936" y="1365834"/>
            <a:ext cx="6421103" cy="4882566"/>
          </a:xfrm>
          <a:prstGeom prst="rect">
            <a:avLst/>
          </a:prstGeom>
        </p:spPr>
      </p:pic>
      <p:sp>
        <p:nvSpPr>
          <p:cNvPr id="3" name="TextBox 2">
            <a:extLst>
              <a:ext uri="{FF2B5EF4-FFF2-40B4-BE49-F238E27FC236}">
                <a16:creationId xmlns:a16="http://schemas.microsoft.com/office/drawing/2014/main" id="{D63CD6F6-4ACD-4666-8FB5-567EB838E838}"/>
              </a:ext>
            </a:extLst>
          </p:cNvPr>
          <p:cNvSpPr txBox="1"/>
          <p:nvPr/>
        </p:nvSpPr>
        <p:spPr>
          <a:xfrm>
            <a:off x="593557" y="2502569"/>
            <a:ext cx="3192379" cy="2246769"/>
          </a:xfrm>
          <a:prstGeom prst="rect">
            <a:avLst/>
          </a:prstGeom>
          <a:noFill/>
        </p:spPr>
        <p:txBody>
          <a:bodyPr wrap="square" rtlCol="0">
            <a:spAutoFit/>
          </a:bodyPr>
          <a:lstStyle/>
          <a:p>
            <a:r>
              <a:rPr lang="en-US" sz="2800" b="1" dirty="0"/>
              <a:t>Exact Counts:</a:t>
            </a:r>
          </a:p>
          <a:p>
            <a:endParaRPr lang="en-US" sz="2800" dirty="0"/>
          </a:p>
          <a:p>
            <a:pPr marL="285750" indent="-285750">
              <a:buFontTx/>
              <a:buChar char="-"/>
            </a:pPr>
            <a:r>
              <a:rPr lang="en-US" sz="2800" dirty="0"/>
              <a:t>Neutral: 2,162</a:t>
            </a:r>
          </a:p>
          <a:p>
            <a:pPr marL="285750" indent="-285750">
              <a:buFontTx/>
              <a:buChar char="-"/>
            </a:pPr>
            <a:r>
              <a:rPr lang="en-US" sz="2800" dirty="0"/>
              <a:t>Negative: 1,219</a:t>
            </a:r>
          </a:p>
          <a:p>
            <a:pPr marL="285750" indent="-285750">
              <a:buFontTx/>
              <a:buChar char="-"/>
            </a:pPr>
            <a:r>
              <a:rPr lang="en-US" sz="2800" dirty="0"/>
              <a:t>Positive: 423</a:t>
            </a:r>
          </a:p>
        </p:txBody>
      </p:sp>
    </p:spTree>
    <p:extLst>
      <p:ext uri="{BB962C8B-B14F-4D97-AF65-F5344CB8AC3E}">
        <p14:creationId xmlns:p14="http://schemas.microsoft.com/office/powerpoint/2010/main" val="782613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432E-CBEF-445E-931F-CB4BE1447BCA}"/>
              </a:ext>
            </a:extLst>
          </p:cNvPr>
          <p:cNvSpPr>
            <a:spLocks noGrp="1"/>
          </p:cNvSpPr>
          <p:nvPr>
            <p:ph type="title"/>
          </p:nvPr>
        </p:nvSpPr>
        <p:spPr/>
        <p:txBody>
          <a:bodyPr/>
          <a:lstStyle/>
          <a:p>
            <a:r>
              <a:rPr lang="en-IN" dirty="0"/>
              <a:t>EDA - Apple</a:t>
            </a:r>
          </a:p>
        </p:txBody>
      </p:sp>
      <p:sp>
        <p:nvSpPr>
          <p:cNvPr id="3" name="TextBox 2">
            <a:extLst>
              <a:ext uri="{FF2B5EF4-FFF2-40B4-BE49-F238E27FC236}">
                <a16:creationId xmlns:a16="http://schemas.microsoft.com/office/drawing/2014/main" id="{D63CD6F6-4ACD-4666-8FB5-567EB838E838}"/>
              </a:ext>
            </a:extLst>
          </p:cNvPr>
          <p:cNvSpPr txBox="1"/>
          <p:nvPr/>
        </p:nvSpPr>
        <p:spPr>
          <a:xfrm>
            <a:off x="593557" y="2502569"/>
            <a:ext cx="3192379" cy="1815882"/>
          </a:xfrm>
          <a:prstGeom prst="rect">
            <a:avLst/>
          </a:prstGeom>
          <a:noFill/>
        </p:spPr>
        <p:txBody>
          <a:bodyPr wrap="square" rtlCol="0">
            <a:spAutoFit/>
          </a:bodyPr>
          <a:lstStyle/>
          <a:p>
            <a:r>
              <a:rPr lang="en-US" sz="2800" b="1" dirty="0"/>
              <a:t>Exact Counts:</a:t>
            </a:r>
          </a:p>
          <a:p>
            <a:endParaRPr lang="en-US" sz="2800" dirty="0"/>
          </a:p>
          <a:p>
            <a:pPr marL="285750" indent="-285750">
              <a:buFontTx/>
              <a:buChar char="-"/>
            </a:pPr>
            <a:r>
              <a:rPr lang="en-US" sz="2800" dirty="0"/>
              <a:t>Positive: 2,285</a:t>
            </a:r>
          </a:p>
          <a:p>
            <a:pPr marL="285750" indent="-285750">
              <a:buFontTx/>
              <a:buChar char="-"/>
            </a:pPr>
            <a:r>
              <a:rPr lang="en-US" sz="2800" dirty="0"/>
              <a:t>Negative: 1,219</a:t>
            </a:r>
          </a:p>
        </p:txBody>
      </p:sp>
      <p:pic>
        <p:nvPicPr>
          <p:cNvPr id="5" name="Picture 4">
            <a:extLst>
              <a:ext uri="{FF2B5EF4-FFF2-40B4-BE49-F238E27FC236}">
                <a16:creationId xmlns:a16="http://schemas.microsoft.com/office/drawing/2014/main" id="{E0B20420-A178-48A6-89A0-2E29C16FA3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57200" y="1136753"/>
            <a:ext cx="5413494" cy="4978400"/>
          </a:xfrm>
          <a:prstGeom prst="rect">
            <a:avLst/>
          </a:prstGeom>
          <a:noFill/>
          <a:ln>
            <a:noFill/>
          </a:ln>
        </p:spPr>
      </p:pic>
    </p:spTree>
    <p:extLst>
      <p:ext uri="{BB962C8B-B14F-4D97-AF65-F5344CB8AC3E}">
        <p14:creationId xmlns:p14="http://schemas.microsoft.com/office/powerpoint/2010/main" val="3376014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F3C11B-9419-4BA0-86E8-1CC3FE3FE3E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7154" y="0"/>
            <a:ext cx="6975141" cy="6858000"/>
          </a:xfrm>
          <a:prstGeom prst="rect">
            <a:avLst/>
          </a:prstGeom>
          <a:noFill/>
          <a:ln>
            <a:noFill/>
          </a:ln>
        </p:spPr>
      </p:pic>
    </p:spTree>
    <p:extLst>
      <p:ext uri="{BB962C8B-B14F-4D97-AF65-F5344CB8AC3E}">
        <p14:creationId xmlns:p14="http://schemas.microsoft.com/office/powerpoint/2010/main" val="2592451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432E-CBEF-445E-931F-CB4BE1447BCA}"/>
              </a:ext>
            </a:extLst>
          </p:cNvPr>
          <p:cNvSpPr>
            <a:spLocks noGrp="1"/>
          </p:cNvSpPr>
          <p:nvPr>
            <p:ph type="title"/>
          </p:nvPr>
        </p:nvSpPr>
        <p:spPr>
          <a:xfrm>
            <a:off x="677334" y="144379"/>
            <a:ext cx="8596668" cy="1320800"/>
          </a:xfrm>
        </p:spPr>
        <p:txBody>
          <a:bodyPr/>
          <a:lstStyle/>
          <a:p>
            <a:r>
              <a:rPr lang="en-IN" dirty="0"/>
              <a:t>EDA - Apple</a:t>
            </a:r>
          </a:p>
        </p:txBody>
      </p:sp>
      <p:pic>
        <p:nvPicPr>
          <p:cNvPr id="6" name="Picture 5">
            <a:extLst>
              <a:ext uri="{FF2B5EF4-FFF2-40B4-BE49-F238E27FC236}">
                <a16:creationId xmlns:a16="http://schemas.microsoft.com/office/drawing/2014/main" id="{D27C443E-6140-4793-BA7F-7A4C6274EEF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75668" y="1219200"/>
            <a:ext cx="6176211" cy="5638800"/>
          </a:xfrm>
          <a:prstGeom prst="rect">
            <a:avLst/>
          </a:prstGeom>
          <a:noFill/>
          <a:ln>
            <a:noFill/>
          </a:ln>
        </p:spPr>
      </p:pic>
      <p:graphicFrame>
        <p:nvGraphicFramePr>
          <p:cNvPr id="7" name="Table 7">
            <a:extLst>
              <a:ext uri="{FF2B5EF4-FFF2-40B4-BE49-F238E27FC236}">
                <a16:creationId xmlns:a16="http://schemas.microsoft.com/office/drawing/2014/main" id="{79BCFBF6-A60C-495B-9A8F-ED0AB97758B8}"/>
              </a:ext>
            </a:extLst>
          </p:cNvPr>
          <p:cNvGraphicFramePr>
            <a:graphicFrameLocks noGrp="1"/>
          </p:cNvGraphicFramePr>
          <p:nvPr>
            <p:extLst>
              <p:ext uri="{D42A27DB-BD31-4B8C-83A1-F6EECF244321}">
                <p14:modId xmlns:p14="http://schemas.microsoft.com/office/powerpoint/2010/main" val="1943083682"/>
              </p:ext>
            </p:extLst>
          </p:nvPr>
        </p:nvGraphicFramePr>
        <p:xfrm>
          <a:off x="677334" y="1104676"/>
          <a:ext cx="3637992" cy="5432879"/>
        </p:xfrm>
        <a:graphic>
          <a:graphicData uri="http://schemas.openxmlformats.org/drawingml/2006/table">
            <a:tbl>
              <a:tblPr firstRow="1" bandRow="1">
                <a:tableStyleId>{5C22544A-7EE6-4342-B048-85BDC9FD1C3A}</a:tableStyleId>
              </a:tblPr>
              <a:tblGrid>
                <a:gridCol w="1818996">
                  <a:extLst>
                    <a:ext uri="{9D8B030D-6E8A-4147-A177-3AD203B41FA5}">
                      <a16:colId xmlns:a16="http://schemas.microsoft.com/office/drawing/2014/main" val="3356123083"/>
                    </a:ext>
                  </a:extLst>
                </a:gridCol>
                <a:gridCol w="1818996">
                  <a:extLst>
                    <a:ext uri="{9D8B030D-6E8A-4147-A177-3AD203B41FA5}">
                      <a16:colId xmlns:a16="http://schemas.microsoft.com/office/drawing/2014/main" val="3084097507"/>
                    </a:ext>
                  </a:extLst>
                </a:gridCol>
              </a:tblGrid>
              <a:tr h="525579">
                <a:tc>
                  <a:txBody>
                    <a:bodyPr/>
                    <a:lstStyle/>
                    <a:p>
                      <a:pPr marL="0" marR="0">
                        <a:lnSpc>
                          <a:spcPct val="200000"/>
                        </a:lnSpc>
                        <a:spcBef>
                          <a:spcPts val="0"/>
                        </a:spcBef>
                        <a:spcAft>
                          <a:spcPts val="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Term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2000" b="1">
                          <a:effectLst/>
                          <a:latin typeface="Times New Roman" panose="02020603050405020304" pitchFamily="18" charset="0"/>
                          <a:ea typeface="Calibri" panose="020F0502020204030204" pitchFamily="34" charset="0"/>
                          <a:cs typeface="Times New Roman" panose="02020603050405020304" pitchFamily="18" charset="0"/>
                        </a:rPr>
                        <a:t>Frequency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2767539"/>
                  </a:ext>
                </a:extLst>
              </a:tr>
              <a:tr h="525579">
                <a:tc>
                  <a:txBody>
                    <a:bodyPr/>
                    <a:lstStyle/>
                    <a:p>
                      <a:pPr marL="0" marR="0">
                        <a:lnSpc>
                          <a:spcPct val="200000"/>
                        </a:lnSpc>
                        <a:spcBef>
                          <a:spcPts val="0"/>
                        </a:spcBef>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the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513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5722925"/>
                  </a:ext>
                </a:extLst>
              </a:tr>
              <a:tr h="525579">
                <a:tc>
                  <a:txBody>
                    <a:bodyPr/>
                    <a:lstStyle/>
                    <a:p>
                      <a:pPr marL="0" marR="0">
                        <a:lnSpc>
                          <a:spcPct val="200000"/>
                        </a:lnSpc>
                        <a:spcBef>
                          <a:spcPts val="0"/>
                        </a:spcBef>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398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2481368"/>
                  </a:ext>
                </a:extLst>
              </a:tr>
              <a:tr h="525579">
                <a:tc>
                  <a:txBody>
                    <a:bodyPr/>
                    <a:lstStyle/>
                    <a:p>
                      <a:pPr marL="0" marR="0">
                        <a:lnSpc>
                          <a:spcPct val="200000"/>
                        </a:lnSpc>
                        <a:spcBef>
                          <a:spcPts val="0"/>
                        </a:spcBef>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my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338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8425278"/>
                  </a:ext>
                </a:extLst>
              </a:tr>
              <a:tr h="702668">
                <a:tc>
                  <a:txBody>
                    <a:bodyPr/>
                    <a:lstStyle/>
                    <a:p>
                      <a:pPr marL="0" marR="0">
                        <a:lnSpc>
                          <a:spcPct val="200000"/>
                        </a:lnSpc>
                        <a:spcBef>
                          <a:spcPts val="0"/>
                        </a:spcBef>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is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245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2827578"/>
                  </a:ext>
                </a:extLst>
              </a:tr>
              <a:tr h="525579">
                <a:tc>
                  <a:txBody>
                    <a:bodyPr/>
                    <a:lstStyle/>
                    <a:p>
                      <a:pPr marL="0" marR="0">
                        <a:lnSpc>
                          <a:spcPct val="200000"/>
                        </a:lnSpc>
                        <a:spcBef>
                          <a:spcPts val="0"/>
                        </a:spcBef>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it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234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5957501"/>
                  </a:ext>
                </a:extLst>
              </a:tr>
              <a:tr h="525579">
                <a:tc>
                  <a:txBody>
                    <a:bodyPr/>
                    <a:lstStyle/>
                    <a:p>
                      <a:pPr marL="0" marR="0">
                        <a:lnSpc>
                          <a:spcPct val="200000"/>
                        </a:lnSpc>
                        <a:spcBef>
                          <a:spcPts val="0"/>
                        </a:spcBef>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you</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227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9825570"/>
                  </a:ext>
                </a:extLst>
              </a:tr>
              <a:tr h="525579">
                <a:tc>
                  <a:txBody>
                    <a:bodyPr/>
                    <a:lstStyle/>
                    <a:p>
                      <a:pPr marL="0" marR="0">
                        <a:lnSpc>
                          <a:spcPct val="200000"/>
                        </a:lnSpc>
                        <a:spcBef>
                          <a:spcPts val="0"/>
                        </a:spcBef>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of</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200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2678700"/>
                  </a:ext>
                </a:extLst>
              </a:tr>
              <a:tr h="525579">
                <a:tc>
                  <a:txBody>
                    <a:bodyPr/>
                    <a:lstStyle/>
                    <a:p>
                      <a:pPr marL="0" marR="0">
                        <a:lnSpc>
                          <a:spcPct val="200000"/>
                        </a:lnSpc>
                        <a:spcBef>
                          <a:spcPts val="0"/>
                        </a:spcBef>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and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198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0763413"/>
                  </a:ext>
                </a:extLst>
              </a:tr>
              <a:tr h="525579">
                <a:tc>
                  <a:txBody>
                    <a:bodyPr/>
                    <a:lstStyle/>
                    <a:p>
                      <a:pPr marL="0" marR="0">
                        <a:lnSpc>
                          <a:spcPct val="200000"/>
                        </a:lnSpc>
                        <a:spcBef>
                          <a:spcPts val="0"/>
                        </a:spcBef>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190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3717857"/>
                  </a:ext>
                </a:extLst>
              </a:tr>
            </a:tbl>
          </a:graphicData>
        </a:graphic>
      </p:graphicFrame>
    </p:spTree>
    <p:extLst>
      <p:ext uri="{BB962C8B-B14F-4D97-AF65-F5344CB8AC3E}">
        <p14:creationId xmlns:p14="http://schemas.microsoft.com/office/powerpoint/2010/main" val="1787470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F(Term Frequency)-IDF(Inverse Document Frequency) from scratch in python .  | by Yassine Hamdaoui | Towards Data Science">
            <a:extLst>
              <a:ext uri="{FF2B5EF4-FFF2-40B4-BE49-F238E27FC236}">
                <a16:creationId xmlns:a16="http://schemas.microsoft.com/office/drawing/2014/main" id="{4998711C-A7BA-4717-8855-B912F11572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628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432E-CBEF-445E-931F-CB4BE1447BCA}"/>
              </a:ext>
            </a:extLst>
          </p:cNvPr>
          <p:cNvSpPr>
            <a:spLocks noGrp="1"/>
          </p:cNvSpPr>
          <p:nvPr>
            <p:ph type="title"/>
          </p:nvPr>
        </p:nvSpPr>
        <p:spPr>
          <a:xfrm>
            <a:off x="677334" y="144379"/>
            <a:ext cx="8596668" cy="1320800"/>
          </a:xfrm>
        </p:spPr>
        <p:txBody>
          <a:bodyPr/>
          <a:lstStyle/>
          <a:p>
            <a:r>
              <a:rPr lang="en-IN" dirty="0"/>
              <a:t>EDA – Apple </a:t>
            </a:r>
          </a:p>
        </p:txBody>
      </p:sp>
      <p:pic>
        <p:nvPicPr>
          <p:cNvPr id="5" name="Picture 4">
            <a:extLst>
              <a:ext uri="{FF2B5EF4-FFF2-40B4-BE49-F238E27FC236}">
                <a16:creationId xmlns:a16="http://schemas.microsoft.com/office/drawing/2014/main" id="{C04EAB94-E272-4D12-A75D-6DC42835CA27}"/>
              </a:ext>
            </a:extLst>
          </p:cNvPr>
          <p:cNvPicPr/>
          <p:nvPr/>
        </p:nvPicPr>
        <p:blipFill>
          <a:blip r:embed="rId2">
            <a:extLst>
              <a:ext uri="{28A0092B-C50C-407E-A947-70E740481C1C}">
                <a14:useLocalDpi xmlns:a14="http://schemas.microsoft.com/office/drawing/2010/main" val="0"/>
              </a:ext>
            </a:extLst>
          </a:blip>
          <a:stretch>
            <a:fillRect/>
          </a:stretch>
        </p:blipFill>
        <p:spPr>
          <a:xfrm>
            <a:off x="3898231" y="188495"/>
            <a:ext cx="4395537" cy="6432884"/>
          </a:xfrm>
          <a:prstGeom prst="rect">
            <a:avLst/>
          </a:prstGeom>
        </p:spPr>
      </p:pic>
      <p:sp>
        <p:nvSpPr>
          <p:cNvPr id="3" name="TextBox 2">
            <a:extLst>
              <a:ext uri="{FF2B5EF4-FFF2-40B4-BE49-F238E27FC236}">
                <a16:creationId xmlns:a16="http://schemas.microsoft.com/office/drawing/2014/main" id="{4F9DAAAF-D465-4D7A-9315-7D4E7FFF38E5}"/>
              </a:ext>
            </a:extLst>
          </p:cNvPr>
          <p:cNvSpPr txBox="1"/>
          <p:nvPr/>
        </p:nvSpPr>
        <p:spPr>
          <a:xfrm>
            <a:off x="978569" y="3105834"/>
            <a:ext cx="3192379" cy="646331"/>
          </a:xfrm>
          <a:prstGeom prst="rect">
            <a:avLst/>
          </a:prstGeom>
          <a:noFill/>
        </p:spPr>
        <p:txBody>
          <a:bodyPr wrap="square" rtlCol="0">
            <a:spAutoFit/>
          </a:bodyPr>
          <a:lstStyle/>
          <a:p>
            <a:r>
              <a:rPr lang="en-US" sz="3600" dirty="0">
                <a:solidFill>
                  <a:srgbClr val="FF0000"/>
                </a:solidFill>
              </a:rPr>
              <a:t>Negative</a:t>
            </a:r>
          </a:p>
        </p:txBody>
      </p:sp>
    </p:spTree>
    <p:extLst>
      <p:ext uri="{BB962C8B-B14F-4D97-AF65-F5344CB8AC3E}">
        <p14:creationId xmlns:p14="http://schemas.microsoft.com/office/powerpoint/2010/main" val="1347092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1054-5C4B-4ACF-844C-137EE100F1D6}"/>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502A4733-DABA-4D2F-92FC-89146D777A14}"/>
              </a:ext>
            </a:extLst>
          </p:cNvPr>
          <p:cNvSpPr>
            <a:spLocks noGrp="1"/>
          </p:cNvSpPr>
          <p:nvPr>
            <p:ph idx="1"/>
          </p:nvPr>
        </p:nvSpPr>
        <p:spPr>
          <a:xfrm>
            <a:off x="677334" y="1711410"/>
            <a:ext cx="8596668" cy="4301856"/>
          </a:xfrm>
        </p:spPr>
        <p:txBody>
          <a:bodyPr/>
          <a:lstStyle/>
          <a:p>
            <a:r>
              <a:rPr lang="en-IN" dirty="0">
                <a:latin typeface="Georgia" panose="02040502050405020303" pitchFamily="18" charset="0"/>
                <a:ea typeface="Calibri" panose="020F0502020204030204" pitchFamily="34" charset="0"/>
                <a:cs typeface="Times New Roman" panose="02020603050405020304" pitchFamily="18" charset="0"/>
              </a:rPr>
              <a:t>U</a:t>
            </a:r>
            <a:r>
              <a:rPr lang="en-IN" sz="1800" dirty="0">
                <a:effectLst/>
                <a:latin typeface="Georgia" panose="02040502050405020303" pitchFamily="18" charset="0"/>
                <a:ea typeface="Calibri" panose="020F0502020204030204" pitchFamily="34" charset="0"/>
                <a:cs typeface="Times New Roman" panose="02020603050405020304" pitchFamily="18" charset="0"/>
              </a:rPr>
              <a:t>sing sentiment analysis and data mining techniques on some original tweets to predict whether the sentiments behind those could be the reason a company might face a cyber-attack. </a:t>
            </a:r>
            <a:endParaRPr lang="en-IN" dirty="0"/>
          </a:p>
        </p:txBody>
      </p:sp>
      <p:pic>
        <p:nvPicPr>
          <p:cNvPr id="8" name="Picture 7">
            <a:extLst>
              <a:ext uri="{FF2B5EF4-FFF2-40B4-BE49-F238E27FC236}">
                <a16:creationId xmlns:a16="http://schemas.microsoft.com/office/drawing/2014/main" id="{6D35200E-3497-4034-945E-146D924B6E18}"/>
              </a:ext>
            </a:extLst>
          </p:cNvPr>
          <p:cNvPicPr>
            <a:picLocks noChangeAspect="1"/>
          </p:cNvPicPr>
          <p:nvPr/>
        </p:nvPicPr>
        <p:blipFill>
          <a:blip r:embed="rId2"/>
          <a:stretch>
            <a:fillRect/>
          </a:stretch>
        </p:blipFill>
        <p:spPr>
          <a:xfrm>
            <a:off x="3473019" y="3354224"/>
            <a:ext cx="3005298" cy="3233811"/>
          </a:xfrm>
          <a:prstGeom prst="rect">
            <a:avLst/>
          </a:prstGeom>
        </p:spPr>
      </p:pic>
    </p:spTree>
    <p:extLst>
      <p:ext uri="{BB962C8B-B14F-4D97-AF65-F5344CB8AC3E}">
        <p14:creationId xmlns:p14="http://schemas.microsoft.com/office/powerpoint/2010/main" val="256121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432E-CBEF-445E-931F-CB4BE1447BCA}"/>
              </a:ext>
            </a:extLst>
          </p:cNvPr>
          <p:cNvSpPr>
            <a:spLocks noGrp="1"/>
          </p:cNvSpPr>
          <p:nvPr>
            <p:ph type="title"/>
          </p:nvPr>
        </p:nvSpPr>
        <p:spPr>
          <a:xfrm>
            <a:off x="677334" y="144379"/>
            <a:ext cx="8596668" cy="1320800"/>
          </a:xfrm>
        </p:spPr>
        <p:txBody>
          <a:bodyPr/>
          <a:lstStyle/>
          <a:p>
            <a:r>
              <a:rPr lang="en-IN" dirty="0"/>
              <a:t>EDA – Apple </a:t>
            </a:r>
          </a:p>
        </p:txBody>
      </p:sp>
      <p:sp>
        <p:nvSpPr>
          <p:cNvPr id="3" name="TextBox 2">
            <a:extLst>
              <a:ext uri="{FF2B5EF4-FFF2-40B4-BE49-F238E27FC236}">
                <a16:creationId xmlns:a16="http://schemas.microsoft.com/office/drawing/2014/main" id="{4F9DAAAF-D465-4D7A-9315-7D4E7FFF38E5}"/>
              </a:ext>
            </a:extLst>
          </p:cNvPr>
          <p:cNvSpPr txBox="1"/>
          <p:nvPr/>
        </p:nvSpPr>
        <p:spPr>
          <a:xfrm>
            <a:off x="1251286" y="3105833"/>
            <a:ext cx="3192379" cy="646331"/>
          </a:xfrm>
          <a:prstGeom prst="rect">
            <a:avLst/>
          </a:prstGeom>
          <a:noFill/>
        </p:spPr>
        <p:txBody>
          <a:bodyPr wrap="square" rtlCol="0">
            <a:spAutoFit/>
          </a:bodyPr>
          <a:lstStyle/>
          <a:p>
            <a:r>
              <a:rPr lang="en-US" sz="3600" dirty="0">
                <a:solidFill>
                  <a:srgbClr val="00B050"/>
                </a:solidFill>
              </a:rPr>
              <a:t>Positive</a:t>
            </a:r>
          </a:p>
        </p:txBody>
      </p:sp>
      <p:pic>
        <p:nvPicPr>
          <p:cNvPr id="6" name="Picture 5">
            <a:extLst>
              <a:ext uri="{FF2B5EF4-FFF2-40B4-BE49-F238E27FC236}">
                <a16:creationId xmlns:a16="http://schemas.microsoft.com/office/drawing/2014/main" id="{A8EB6924-0FAF-454E-8352-88DA754F6246}"/>
              </a:ext>
            </a:extLst>
          </p:cNvPr>
          <p:cNvPicPr/>
          <p:nvPr/>
        </p:nvPicPr>
        <p:blipFill>
          <a:blip r:embed="rId2">
            <a:extLst>
              <a:ext uri="{28A0092B-C50C-407E-A947-70E740481C1C}">
                <a14:useLocalDpi xmlns:a14="http://schemas.microsoft.com/office/drawing/2010/main" val="0"/>
              </a:ext>
            </a:extLst>
          </a:blip>
          <a:stretch>
            <a:fillRect/>
          </a:stretch>
        </p:blipFill>
        <p:spPr>
          <a:xfrm>
            <a:off x="4443665" y="356936"/>
            <a:ext cx="3577389" cy="6144126"/>
          </a:xfrm>
          <a:prstGeom prst="rect">
            <a:avLst/>
          </a:prstGeom>
        </p:spPr>
      </p:pic>
    </p:spTree>
    <p:extLst>
      <p:ext uri="{BB962C8B-B14F-4D97-AF65-F5344CB8AC3E}">
        <p14:creationId xmlns:p14="http://schemas.microsoft.com/office/powerpoint/2010/main" val="1603895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432E-CBEF-445E-931F-CB4BE1447BCA}"/>
              </a:ext>
            </a:extLst>
          </p:cNvPr>
          <p:cNvSpPr>
            <a:spLocks noGrp="1"/>
          </p:cNvSpPr>
          <p:nvPr>
            <p:ph type="title"/>
          </p:nvPr>
        </p:nvSpPr>
        <p:spPr/>
        <p:txBody>
          <a:bodyPr/>
          <a:lstStyle/>
          <a:p>
            <a:r>
              <a:rPr lang="en-IN" dirty="0"/>
              <a:t>EDA - Airline</a:t>
            </a:r>
          </a:p>
        </p:txBody>
      </p:sp>
      <p:sp>
        <p:nvSpPr>
          <p:cNvPr id="3" name="TextBox 2">
            <a:extLst>
              <a:ext uri="{FF2B5EF4-FFF2-40B4-BE49-F238E27FC236}">
                <a16:creationId xmlns:a16="http://schemas.microsoft.com/office/drawing/2014/main" id="{D63CD6F6-4ACD-4666-8FB5-567EB838E838}"/>
              </a:ext>
            </a:extLst>
          </p:cNvPr>
          <p:cNvSpPr txBox="1"/>
          <p:nvPr/>
        </p:nvSpPr>
        <p:spPr>
          <a:xfrm>
            <a:off x="593557" y="2502569"/>
            <a:ext cx="3192379" cy="2246769"/>
          </a:xfrm>
          <a:prstGeom prst="rect">
            <a:avLst/>
          </a:prstGeom>
          <a:noFill/>
        </p:spPr>
        <p:txBody>
          <a:bodyPr wrap="square" rtlCol="0">
            <a:spAutoFit/>
          </a:bodyPr>
          <a:lstStyle/>
          <a:p>
            <a:r>
              <a:rPr lang="en-US" sz="2800" b="1" dirty="0"/>
              <a:t>Exact Counts:</a:t>
            </a:r>
          </a:p>
          <a:p>
            <a:endParaRPr lang="en-US" sz="2800" dirty="0"/>
          </a:p>
          <a:p>
            <a:pPr marL="285750" indent="-285750">
              <a:buFontTx/>
              <a:buChar char="-"/>
            </a:pPr>
            <a:r>
              <a:rPr lang="en-US" sz="2800" dirty="0"/>
              <a:t>Neutral: 3,099</a:t>
            </a:r>
          </a:p>
          <a:p>
            <a:pPr marL="285750" indent="-285750">
              <a:buFontTx/>
              <a:buChar char="-"/>
            </a:pPr>
            <a:r>
              <a:rPr lang="en-US" sz="2800" dirty="0"/>
              <a:t>Negative: 9,178</a:t>
            </a:r>
          </a:p>
          <a:p>
            <a:pPr marL="285750" indent="-285750">
              <a:buFontTx/>
              <a:buChar char="-"/>
            </a:pPr>
            <a:r>
              <a:rPr lang="en-US" sz="2800" dirty="0"/>
              <a:t>Positive: 2,263</a:t>
            </a:r>
          </a:p>
        </p:txBody>
      </p:sp>
      <p:pic>
        <p:nvPicPr>
          <p:cNvPr id="5" name="Picture 4">
            <a:extLst>
              <a:ext uri="{FF2B5EF4-FFF2-40B4-BE49-F238E27FC236}">
                <a16:creationId xmlns:a16="http://schemas.microsoft.com/office/drawing/2014/main" id="{65DBCBF7-6B4E-48BD-9547-9C421FB5DCA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81654" y="793519"/>
            <a:ext cx="6231094" cy="5270962"/>
          </a:xfrm>
          <a:prstGeom prst="rect">
            <a:avLst/>
          </a:prstGeom>
          <a:noFill/>
          <a:ln>
            <a:noFill/>
          </a:ln>
        </p:spPr>
      </p:pic>
    </p:spTree>
    <p:extLst>
      <p:ext uri="{BB962C8B-B14F-4D97-AF65-F5344CB8AC3E}">
        <p14:creationId xmlns:p14="http://schemas.microsoft.com/office/powerpoint/2010/main" val="624772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432E-CBEF-445E-931F-CB4BE1447BCA}"/>
              </a:ext>
            </a:extLst>
          </p:cNvPr>
          <p:cNvSpPr>
            <a:spLocks noGrp="1"/>
          </p:cNvSpPr>
          <p:nvPr>
            <p:ph type="title"/>
          </p:nvPr>
        </p:nvSpPr>
        <p:spPr/>
        <p:txBody>
          <a:bodyPr/>
          <a:lstStyle/>
          <a:p>
            <a:r>
              <a:rPr lang="en-IN" dirty="0"/>
              <a:t>EDA - Airline</a:t>
            </a:r>
          </a:p>
        </p:txBody>
      </p:sp>
      <p:sp>
        <p:nvSpPr>
          <p:cNvPr id="3" name="TextBox 2">
            <a:extLst>
              <a:ext uri="{FF2B5EF4-FFF2-40B4-BE49-F238E27FC236}">
                <a16:creationId xmlns:a16="http://schemas.microsoft.com/office/drawing/2014/main" id="{D63CD6F6-4ACD-4666-8FB5-567EB838E838}"/>
              </a:ext>
            </a:extLst>
          </p:cNvPr>
          <p:cNvSpPr txBox="1"/>
          <p:nvPr/>
        </p:nvSpPr>
        <p:spPr>
          <a:xfrm>
            <a:off x="593557" y="2502569"/>
            <a:ext cx="3192379" cy="1815882"/>
          </a:xfrm>
          <a:prstGeom prst="rect">
            <a:avLst/>
          </a:prstGeom>
          <a:noFill/>
        </p:spPr>
        <p:txBody>
          <a:bodyPr wrap="square" rtlCol="0">
            <a:spAutoFit/>
          </a:bodyPr>
          <a:lstStyle/>
          <a:p>
            <a:r>
              <a:rPr lang="en-US" sz="2800" b="1" dirty="0"/>
              <a:t>Exact Counts:</a:t>
            </a:r>
          </a:p>
          <a:p>
            <a:endParaRPr lang="en-US" sz="2800" dirty="0"/>
          </a:p>
          <a:p>
            <a:pPr marL="285750" indent="-285750">
              <a:buFontTx/>
              <a:buChar char="-"/>
            </a:pPr>
            <a:r>
              <a:rPr lang="en-US" sz="2800" dirty="0"/>
              <a:t>Negative: 9,178</a:t>
            </a:r>
          </a:p>
          <a:p>
            <a:pPr marL="285750" indent="-285750">
              <a:buFontTx/>
              <a:buChar char="-"/>
            </a:pPr>
            <a:r>
              <a:rPr lang="en-US" sz="2800" dirty="0"/>
              <a:t>Positive: 5,462</a:t>
            </a:r>
          </a:p>
        </p:txBody>
      </p:sp>
      <p:pic>
        <p:nvPicPr>
          <p:cNvPr id="6" name="Picture 5">
            <a:extLst>
              <a:ext uri="{FF2B5EF4-FFF2-40B4-BE49-F238E27FC236}">
                <a16:creationId xmlns:a16="http://schemas.microsoft.com/office/drawing/2014/main" id="{76DABFB2-2021-43E3-AACB-BE63A806FE3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23797" y="858537"/>
            <a:ext cx="5667325" cy="5140926"/>
          </a:xfrm>
          <a:prstGeom prst="rect">
            <a:avLst/>
          </a:prstGeom>
          <a:noFill/>
          <a:ln>
            <a:noFill/>
          </a:ln>
        </p:spPr>
      </p:pic>
    </p:spTree>
    <p:extLst>
      <p:ext uri="{BB962C8B-B14F-4D97-AF65-F5344CB8AC3E}">
        <p14:creationId xmlns:p14="http://schemas.microsoft.com/office/powerpoint/2010/main" val="3968507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0A39C6-EE7F-441D-AEFC-3E85E2C503C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8758" y="172453"/>
            <a:ext cx="8839199" cy="6685547"/>
          </a:xfrm>
          <a:prstGeom prst="rect">
            <a:avLst/>
          </a:prstGeom>
          <a:noFill/>
          <a:ln>
            <a:noFill/>
          </a:ln>
        </p:spPr>
      </p:pic>
    </p:spTree>
    <p:extLst>
      <p:ext uri="{BB962C8B-B14F-4D97-AF65-F5344CB8AC3E}">
        <p14:creationId xmlns:p14="http://schemas.microsoft.com/office/powerpoint/2010/main" val="2599893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432E-CBEF-445E-931F-CB4BE1447BCA}"/>
              </a:ext>
            </a:extLst>
          </p:cNvPr>
          <p:cNvSpPr>
            <a:spLocks noGrp="1"/>
          </p:cNvSpPr>
          <p:nvPr>
            <p:ph type="title"/>
          </p:nvPr>
        </p:nvSpPr>
        <p:spPr>
          <a:xfrm>
            <a:off x="677334" y="144379"/>
            <a:ext cx="8596668" cy="1320800"/>
          </a:xfrm>
        </p:spPr>
        <p:txBody>
          <a:bodyPr/>
          <a:lstStyle/>
          <a:p>
            <a:r>
              <a:rPr lang="en-IN" dirty="0"/>
              <a:t>EDA – Airline </a:t>
            </a:r>
          </a:p>
        </p:txBody>
      </p:sp>
      <p:sp>
        <p:nvSpPr>
          <p:cNvPr id="3" name="TextBox 2">
            <a:extLst>
              <a:ext uri="{FF2B5EF4-FFF2-40B4-BE49-F238E27FC236}">
                <a16:creationId xmlns:a16="http://schemas.microsoft.com/office/drawing/2014/main" id="{4F9DAAAF-D465-4D7A-9315-7D4E7FFF38E5}"/>
              </a:ext>
            </a:extLst>
          </p:cNvPr>
          <p:cNvSpPr txBox="1"/>
          <p:nvPr/>
        </p:nvSpPr>
        <p:spPr>
          <a:xfrm>
            <a:off x="978569" y="3105834"/>
            <a:ext cx="3192379" cy="646331"/>
          </a:xfrm>
          <a:prstGeom prst="rect">
            <a:avLst/>
          </a:prstGeom>
          <a:noFill/>
        </p:spPr>
        <p:txBody>
          <a:bodyPr wrap="square" rtlCol="0">
            <a:spAutoFit/>
          </a:bodyPr>
          <a:lstStyle/>
          <a:p>
            <a:r>
              <a:rPr lang="en-US" sz="3600" dirty="0">
                <a:solidFill>
                  <a:srgbClr val="FF0000"/>
                </a:solidFill>
              </a:rPr>
              <a:t>Negative</a:t>
            </a:r>
          </a:p>
        </p:txBody>
      </p:sp>
      <p:pic>
        <p:nvPicPr>
          <p:cNvPr id="6" name="Picture 5">
            <a:extLst>
              <a:ext uri="{FF2B5EF4-FFF2-40B4-BE49-F238E27FC236}">
                <a16:creationId xmlns:a16="http://schemas.microsoft.com/office/drawing/2014/main" id="{0AF6D4C5-0601-4B3A-AB35-F665164003A6}"/>
              </a:ext>
            </a:extLst>
          </p:cNvPr>
          <p:cNvPicPr/>
          <p:nvPr/>
        </p:nvPicPr>
        <p:blipFill>
          <a:blip r:embed="rId2">
            <a:extLst>
              <a:ext uri="{28A0092B-C50C-407E-A947-70E740481C1C}">
                <a14:useLocalDpi xmlns:a14="http://schemas.microsoft.com/office/drawing/2010/main" val="0"/>
              </a:ext>
            </a:extLst>
          </a:blip>
          <a:stretch>
            <a:fillRect/>
          </a:stretch>
        </p:blipFill>
        <p:spPr>
          <a:xfrm>
            <a:off x="4170949" y="671763"/>
            <a:ext cx="3850106" cy="5514474"/>
          </a:xfrm>
          <a:prstGeom prst="rect">
            <a:avLst/>
          </a:prstGeom>
        </p:spPr>
      </p:pic>
    </p:spTree>
    <p:extLst>
      <p:ext uri="{BB962C8B-B14F-4D97-AF65-F5344CB8AC3E}">
        <p14:creationId xmlns:p14="http://schemas.microsoft.com/office/powerpoint/2010/main" val="734810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432E-CBEF-445E-931F-CB4BE1447BCA}"/>
              </a:ext>
            </a:extLst>
          </p:cNvPr>
          <p:cNvSpPr>
            <a:spLocks noGrp="1"/>
          </p:cNvSpPr>
          <p:nvPr>
            <p:ph type="title"/>
          </p:nvPr>
        </p:nvSpPr>
        <p:spPr>
          <a:xfrm>
            <a:off x="677334" y="144379"/>
            <a:ext cx="8596668" cy="1320800"/>
          </a:xfrm>
        </p:spPr>
        <p:txBody>
          <a:bodyPr/>
          <a:lstStyle/>
          <a:p>
            <a:r>
              <a:rPr lang="en-IN" dirty="0"/>
              <a:t>EDA – Apple </a:t>
            </a:r>
          </a:p>
        </p:txBody>
      </p:sp>
      <p:sp>
        <p:nvSpPr>
          <p:cNvPr id="3" name="TextBox 2">
            <a:extLst>
              <a:ext uri="{FF2B5EF4-FFF2-40B4-BE49-F238E27FC236}">
                <a16:creationId xmlns:a16="http://schemas.microsoft.com/office/drawing/2014/main" id="{4F9DAAAF-D465-4D7A-9315-7D4E7FFF38E5}"/>
              </a:ext>
            </a:extLst>
          </p:cNvPr>
          <p:cNvSpPr txBox="1"/>
          <p:nvPr/>
        </p:nvSpPr>
        <p:spPr>
          <a:xfrm>
            <a:off x="1251286" y="3105833"/>
            <a:ext cx="3192379" cy="646331"/>
          </a:xfrm>
          <a:prstGeom prst="rect">
            <a:avLst/>
          </a:prstGeom>
          <a:noFill/>
        </p:spPr>
        <p:txBody>
          <a:bodyPr wrap="square" rtlCol="0">
            <a:spAutoFit/>
          </a:bodyPr>
          <a:lstStyle/>
          <a:p>
            <a:r>
              <a:rPr lang="en-US" sz="3600" dirty="0">
                <a:solidFill>
                  <a:srgbClr val="00B050"/>
                </a:solidFill>
              </a:rPr>
              <a:t>Positive</a:t>
            </a:r>
          </a:p>
        </p:txBody>
      </p:sp>
      <p:pic>
        <p:nvPicPr>
          <p:cNvPr id="5" name="Picture 4">
            <a:extLst>
              <a:ext uri="{FF2B5EF4-FFF2-40B4-BE49-F238E27FC236}">
                <a16:creationId xmlns:a16="http://schemas.microsoft.com/office/drawing/2014/main" id="{E7A3CAB5-7612-4CCB-9E64-A7ECF689346C}"/>
              </a:ext>
            </a:extLst>
          </p:cNvPr>
          <p:cNvPicPr/>
          <p:nvPr/>
        </p:nvPicPr>
        <p:blipFill>
          <a:blip r:embed="rId2">
            <a:extLst>
              <a:ext uri="{28A0092B-C50C-407E-A947-70E740481C1C}">
                <a14:useLocalDpi xmlns:a14="http://schemas.microsoft.com/office/drawing/2010/main" val="0"/>
              </a:ext>
            </a:extLst>
          </a:blip>
          <a:stretch>
            <a:fillRect/>
          </a:stretch>
        </p:blipFill>
        <p:spPr>
          <a:xfrm>
            <a:off x="4443665" y="802105"/>
            <a:ext cx="3591927" cy="5485338"/>
          </a:xfrm>
          <a:prstGeom prst="rect">
            <a:avLst/>
          </a:prstGeom>
        </p:spPr>
      </p:pic>
    </p:spTree>
    <p:extLst>
      <p:ext uri="{BB962C8B-B14F-4D97-AF65-F5344CB8AC3E}">
        <p14:creationId xmlns:p14="http://schemas.microsoft.com/office/powerpoint/2010/main" val="299148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04667-C0B5-423C-A010-2547AC4609AB}"/>
              </a:ext>
            </a:extLst>
          </p:cNvPr>
          <p:cNvSpPr>
            <a:spLocks noGrp="1"/>
          </p:cNvSpPr>
          <p:nvPr>
            <p:ph type="title"/>
          </p:nvPr>
        </p:nvSpPr>
        <p:spPr/>
        <p:txBody>
          <a:bodyPr/>
          <a:lstStyle/>
          <a:p>
            <a:r>
              <a:rPr lang="en-US" dirty="0"/>
              <a:t>Approach</a:t>
            </a:r>
          </a:p>
        </p:txBody>
      </p:sp>
      <p:pic>
        <p:nvPicPr>
          <p:cNvPr id="4" name="Picture 3" descr="naive bayes, bayes theorem">
            <a:extLst>
              <a:ext uri="{FF2B5EF4-FFF2-40B4-BE49-F238E27FC236}">
                <a16:creationId xmlns:a16="http://schemas.microsoft.com/office/drawing/2014/main" id="{89D886D3-6093-40BB-BE66-7E53AD2A524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3557" y="2505724"/>
            <a:ext cx="5502443" cy="3395579"/>
          </a:xfrm>
          <a:prstGeom prst="rect">
            <a:avLst/>
          </a:prstGeom>
          <a:noFill/>
          <a:ln>
            <a:noFill/>
          </a:ln>
        </p:spPr>
      </p:pic>
      <p:sp>
        <p:nvSpPr>
          <p:cNvPr id="5" name="TextBox 4">
            <a:extLst>
              <a:ext uri="{FF2B5EF4-FFF2-40B4-BE49-F238E27FC236}">
                <a16:creationId xmlns:a16="http://schemas.microsoft.com/office/drawing/2014/main" id="{817FEBD1-5E0B-471B-B3F9-530266F71884}"/>
              </a:ext>
            </a:extLst>
          </p:cNvPr>
          <p:cNvSpPr txBox="1"/>
          <p:nvPr/>
        </p:nvSpPr>
        <p:spPr>
          <a:xfrm>
            <a:off x="2069432" y="1986070"/>
            <a:ext cx="3160295" cy="461665"/>
          </a:xfrm>
          <a:prstGeom prst="rect">
            <a:avLst/>
          </a:prstGeom>
          <a:noFill/>
        </p:spPr>
        <p:txBody>
          <a:bodyPr wrap="square" rtlCol="0">
            <a:spAutoFit/>
          </a:bodyPr>
          <a:lstStyle/>
          <a:p>
            <a:r>
              <a:rPr lang="en-US" sz="2400" dirty="0"/>
              <a:t>Model 1: Naïve Bayes</a:t>
            </a:r>
          </a:p>
        </p:txBody>
      </p:sp>
      <p:pic>
        <p:nvPicPr>
          <p:cNvPr id="6" name="Picture 5">
            <a:extLst>
              <a:ext uri="{FF2B5EF4-FFF2-40B4-BE49-F238E27FC236}">
                <a16:creationId xmlns:a16="http://schemas.microsoft.com/office/drawing/2014/main" id="{E846FA09-EFAA-452F-A76D-D382C4604582}"/>
              </a:ext>
            </a:extLst>
          </p:cNvPr>
          <p:cNvPicPr>
            <a:picLocks noChangeAspect="1"/>
          </p:cNvPicPr>
          <p:nvPr/>
        </p:nvPicPr>
        <p:blipFill>
          <a:blip r:embed="rId3"/>
          <a:stretch>
            <a:fillRect/>
          </a:stretch>
        </p:blipFill>
        <p:spPr>
          <a:xfrm>
            <a:off x="6529138" y="2870193"/>
            <a:ext cx="4124325" cy="1552575"/>
          </a:xfrm>
          <a:prstGeom prst="rect">
            <a:avLst/>
          </a:prstGeom>
        </p:spPr>
      </p:pic>
      <p:sp>
        <p:nvSpPr>
          <p:cNvPr id="7" name="TextBox 6">
            <a:extLst>
              <a:ext uri="{FF2B5EF4-FFF2-40B4-BE49-F238E27FC236}">
                <a16:creationId xmlns:a16="http://schemas.microsoft.com/office/drawing/2014/main" id="{00FEACAD-D91D-4A31-A404-A7620F227DAC}"/>
              </a:ext>
            </a:extLst>
          </p:cNvPr>
          <p:cNvSpPr txBox="1"/>
          <p:nvPr/>
        </p:nvSpPr>
        <p:spPr>
          <a:xfrm>
            <a:off x="7126260" y="2044059"/>
            <a:ext cx="5065740" cy="461665"/>
          </a:xfrm>
          <a:prstGeom prst="rect">
            <a:avLst/>
          </a:prstGeom>
          <a:noFill/>
        </p:spPr>
        <p:txBody>
          <a:bodyPr wrap="square" rtlCol="0">
            <a:spAutoFit/>
          </a:bodyPr>
          <a:lstStyle/>
          <a:p>
            <a:r>
              <a:rPr lang="en-US" sz="2400" dirty="0"/>
              <a:t>Model 2: Logistic Regression</a:t>
            </a:r>
          </a:p>
        </p:txBody>
      </p:sp>
    </p:spTree>
    <p:extLst>
      <p:ext uri="{BB962C8B-B14F-4D97-AF65-F5344CB8AC3E}">
        <p14:creationId xmlns:p14="http://schemas.microsoft.com/office/powerpoint/2010/main" val="379030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04667-C0B5-423C-A010-2547AC4609AB}"/>
              </a:ext>
            </a:extLst>
          </p:cNvPr>
          <p:cNvSpPr>
            <a:spLocks noGrp="1"/>
          </p:cNvSpPr>
          <p:nvPr>
            <p:ph type="title"/>
          </p:nvPr>
        </p:nvSpPr>
        <p:spPr>
          <a:xfrm>
            <a:off x="803057" y="417096"/>
            <a:ext cx="8596668" cy="1320800"/>
          </a:xfrm>
        </p:spPr>
        <p:txBody>
          <a:bodyPr/>
          <a:lstStyle/>
          <a:p>
            <a:r>
              <a:rPr lang="en-US" dirty="0"/>
              <a:t>Approach – 8 Experiments</a:t>
            </a:r>
          </a:p>
        </p:txBody>
      </p:sp>
      <p:graphicFrame>
        <p:nvGraphicFramePr>
          <p:cNvPr id="3" name="Table 2">
            <a:extLst>
              <a:ext uri="{FF2B5EF4-FFF2-40B4-BE49-F238E27FC236}">
                <a16:creationId xmlns:a16="http://schemas.microsoft.com/office/drawing/2014/main" id="{7AC03C5A-1D07-4CD5-8389-0F1E315BFFFA}"/>
              </a:ext>
            </a:extLst>
          </p:cNvPr>
          <p:cNvGraphicFramePr>
            <a:graphicFrameLocks noGrp="1"/>
          </p:cNvGraphicFramePr>
          <p:nvPr>
            <p:extLst>
              <p:ext uri="{D42A27DB-BD31-4B8C-83A1-F6EECF244321}">
                <p14:modId xmlns:p14="http://schemas.microsoft.com/office/powerpoint/2010/main" val="1883700834"/>
              </p:ext>
            </p:extLst>
          </p:nvPr>
        </p:nvGraphicFramePr>
        <p:xfrm>
          <a:off x="1074823" y="1689768"/>
          <a:ext cx="8053137" cy="4780026"/>
        </p:xfrm>
        <a:graphic>
          <a:graphicData uri="http://schemas.openxmlformats.org/drawingml/2006/table">
            <a:tbl>
              <a:tblPr firstRow="1" firstCol="1" bandRow="1">
                <a:tableStyleId>{5C22544A-7EE6-4342-B048-85BDC9FD1C3A}</a:tableStyleId>
              </a:tblPr>
              <a:tblGrid>
                <a:gridCol w="1568545">
                  <a:extLst>
                    <a:ext uri="{9D8B030D-6E8A-4147-A177-3AD203B41FA5}">
                      <a16:colId xmlns:a16="http://schemas.microsoft.com/office/drawing/2014/main" val="2212984818"/>
                    </a:ext>
                  </a:extLst>
                </a:gridCol>
                <a:gridCol w="1671073">
                  <a:extLst>
                    <a:ext uri="{9D8B030D-6E8A-4147-A177-3AD203B41FA5}">
                      <a16:colId xmlns:a16="http://schemas.microsoft.com/office/drawing/2014/main" val="482053022"/>
                    </a:ext>
                  </a:extLst>
                </a:gridCol>
                <a:gridCol w="1677960">
                  <a:extLst>
                    <a:ext uri="{9D8B030D-6E8A-4147-A177-3AD203B41FA5}">
                      <a16:colId xmlns:a16="http://schemas.microsoft.com/office/drawing/2014/main" val="82306621"/>
                    </a:ext>
                  </a:extLst>
                </a:gridCol>
                <a:gridCol w="1674134">
                  <a:extLst>
                    <a:ext uri="{9D8B030D-6E8A-4147-A177-3AD203B41FA5}">
                      <a16:colId xmlns:a16="http://schemas.microsoft.com/office/drawing/2014/main" val="2935078925"/>
                    </a:ext>
                  </a:extLst>
                </a:gridCol>
                <a:gridCol w="1461425">
                  <a:extLst>
                    <a:ext uri="{9D8B030D-6E8A-4147-A177-3AD203B41FA5}">
                      <a16:colId xmlns:a16="http://schemas.microsoft.com/office/drawing/2014/main" val="1056931957"/>
                    </a:ext>
                  </a:extLst>
                </a:gridCol>
              </a:tblGrid>
              <a:tr h="997251">
                <a:tc>
                  <a:txBody>
                    <a:bodyPr/>
                    <a:lstStyle/>
                    <a:p>
                      <a:pPr marL="0" marR="0">
                        <a:lnSpc>
                          <a:spcPct val="200000"/>
                        </a:lnSpc>
                        <a:spcBef>
                          <a:spcPts val="0"/>
                        </a:spcBef>
                        <a:spcAft>
                          <a:spcPts val="0"/>
                        </a:spcAft>
                      </a:pPr>
                      <a:r>
                        <a:rPr lang="en-IN" sz="1800">
                          <a:effectLst/>
                        </a:rPr>
                        <a:t>Result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Model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dirty="0">
                          <a:effectLst/>
                        </a:rPr>
                        <a:t>Test/Train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Validation Data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Result Reported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9253639"/>
                  </a:ext>
                </a:extLst>
              </a:tr>
              <a:tr h="460212">
                <a:tc>
                  <a:txBody>
                    <a:bodyPr/>
                    <a:lstStyle/>
                    <a:p>
                      <a:pPr marL="0" marR="0">
                        <a:lnSpc>
                          <a:spcPct val="200000"/>
                        </a:lnSpc>
                        <a:spcBef>
                          <a:spcPts val="0"/>
                        </a:spcBef>
                        <a:spcAft>
                          <a:spcPts val="0"/>
                        </a:spcAft>
                      </a:pPr>
                      <a:r>
                        <a:rPr lang="en-IN"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dirty="0">
                          <a:effectLst/>
                        </a:rPr>
                        <a:t>Naïve Bayes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Apple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Airline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Test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4730073"/>
                  </a:ext>
                </a:extLst>
              </a:tr>
              <a:tr h="460212">
                <a:tc>
                  <a:txBody>
                    <a:bodyPr/>
                    <a:lstStyle/>
                    <a:p>
                      <a:pPr marL="0" marR="0">
                        <a:lnSpc>
                          <a:spcPct val="200000"/>
                        </a:lnSpc>
                        <a:spcBef>
                          <a:spcPts val="0"/>
                        </a:spcBef>
                        <a:spcAft>
                          <a:spcPts val="0"/>
                        </a:spcAft>
                      </a:pPr>
                      <a:r>
                        <a:rPr lang="en-IN"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Naïve Bayes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Apple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Airline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Validation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6665872"/>
                  </a:ext>
                </a:extLst>
              </a:tr>
              <a:tr h="460212">
                <a:tc>
                  <a:txBody>
                    <a:bodyPr/>
                    <a:lstStyle/>
                    <a:p>
                      <a:pPr marL="0" marR="0">
                        <a:lnSpc>
                          <a:spcPct val="200000"/>
                        </a:lnSpc>
                        <a:spcBef>
                          <a:spcPts val="0"/>
                        </a:spcBef>
                        <a:spcAft>
                          <a:spcPts val="0"/>
                        </a:spcAft>
                      </a:pPr>
                      <a:r>
                        <a:rPr lang="en-IN"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Naïve Bayes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Airline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Apple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Test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5289687"/>
                  </a:ext>
                </a:extLst>
              </a:tr>
              <a:tr h="460212">
                <a:tc>
                  <a:txBody>
                    <a:bodyPr/>
                    <a:lstStyle/>
                    <a:p>
                      <a:pPr marL="0" marR="0">
                        <a:lnSpc>
                          <a:spcPct val="200000"/>
                        </a:lnSpc>
                        <a:spcBef>
                          <a:spcPts val="0"/>
                        </a:spcBef>
                        <a:spcAft>
                          <a:spcPts val="0"/>
                        </a:spcAft>
                      </a:pPr>
                      <a:r>
                        <a:rPr lang="en-IN"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Naïve Bayes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Airline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Apple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Validation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0034989"/>
                  </a:ext>
                </a:extLst>
              </a:tr>
              <a:tr h="460212">
                <a:tc>
                  <a:txBody>
                    <a:bodyPr/>
                    <a:lstStyle/>
                    <a:p>
                      <a:pPr marL="0" marR="0">
                        <a:lnSpc>
                          <a:spcPct val="200000"/>
                        </a:lnSpc>
                        <a:spcBef>
                          <a:spcPts val="0"/>
                        </a:spcBef>
                        <a:spcAft>
                          <a:spcPts val="0"/>
                        </a:spcAft>
                      </a:pPr>
                      <a:r>
                        <a:rPr lang="en-IN"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Log Regression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Apple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Airline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Test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2601376"/>
                  </a:ext>
                </a:extLst>
              </a:tr>
              <a:tr h="460212">
                <a:tc>
                  <a:txBody>
                    <a:bodyPr/>
                    <a:lstStyle/>
                    <a:p>
                      <a:pPr marL="0" marR="0">
                        <a:lnSpc>
                          <a:spcPct val="200000"/>
                        </a:lnSpc>
                        <a:spcBef>
                          <a:spcPts val="0"/>
                        </a:spcBef>
                        <a:spcAft>
                          <a:spcPts val="0"/>
                        </a:spcAft>
                      </a:pPr>
                      <a:r>
                        <a:rPr lang="en-IN"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Log Regression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Apple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Airline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Validation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206472"/>
                  </a:ext>
                </a:extLst>
              </a:tr>
              <a:tr h="460212">
                <a:tc>
                  <a:txBody>
                    <a:bodyPr/>
                    <a:lstStyle/>
                    <a:p>
                      <a:pPr marL="0" marR="0">
                        <a:lnSpc>
                          <a:spcPct val="200000"/>
                        </a:lnSpc>
                        <a:spcBef>
                          <a:spcPts val="0"/>
                        </a:spcBef>
                        <a:spcAft>
                          <a:spcPts val="0"/>
                        </a:spcAft>
                      </a:pPr>
                      <a:r>
                        <a:rPr lang="en-IN" sz="18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Log Regression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Airline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Apple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Test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8272445"/>
                  </a:ext>
                </a:extLst>
              </a:tr>
              <a:tr h="460212">
                <a:tc>
                  <a:txBody>
                    <a:bodyPr/>
                    <a:lstStyle/>
                    <a:p>
                      <a:pPr marL="0" marR="0">
                        <a:lnSpc>
                          <a:spcPct val="200000"/>
                        </a:lnSpc>
                        <a:spcBef>
                          <a:spcPts val="0"/>
                        </a:spcBef>
                        <a:spcAft>
                          <a:spcPts val="0"/>
                        </a:spcAft>
                      </a:pPr>
                      <a:r>
                        <a:rPr lang="en-IN" sz="1800">
                          <a:effectLst/>
                        </a:rPr>
                        <a:t>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Log Regression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Airline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a:effectLst/>
                        </a:rPr>
                        <a:t>Apple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IN" sz="1800" dirty="0">
                          <a:effectLst/>
                        </a:rPr>
                        <a:t>Validation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4765566"/>
                  </a:ext>
                </a:extLst>
              </a:tr>
            </a:tbl>
          </a:graphicData>
        </a:graphic>
      </p:graphicFrame>
    </p:spTree>
    <p:extLst>
      <p:ext uri="{BB962C8B-B14F-4D97-AF65-F5344CB8AC3E}">
        <p14:creationId xmlns:p14="http://schemas.microsoft.com/office/powerpoint/2010/main" val="40353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F0E43-D1CD-4CC0-9CC2-D479E2D24DA0}"/>
              </a:ext>
            </a:extLst>
          </p:cNvPr>
          <p:cNvSpPr>
            <a:spLocks noGrp="1"/>
          </p:cNvSpPr>
          <p:nvPr>
            <p:ph type="title"/>
          </p:nvPr>
        </p:nvSpPr>
        <p:spPr/>
        <p:txBody>
          <a:bodyPr/>
          <a:lstStyle/>
          <a:p>
            <a:r>
              <a:rPr lang="en-US" dirty="0"/>
              <a:t>Experimental Setup - Standardization</a:t>
            </a:r>
          </a:p>
        </p:txBody>
      </p:sp>
      <p:pic>
        <p:nvPicPr>
          <p:cNvPr id="5" name="Picture 4">
            <a:extLst>
              <a:ext uri="{FF2B5EF4-FFF2-40B4-BE49-F238E27FC236}">
                <a16:creationId xmlns:a16="http://schemas.microsoft.com/office/drawing/2014/main" id="{142E323B-23A4-43D7-8CA9-AE0F156968C4}"/>
              </a:ext>
            </a:extLst>
          </p:cNvPr>
          <p:cNvPicPr/>
          <p:nvPr/>
        </p:nvPicPr>
        <p:blipFill>
          <a:blip r:embed="rId2"/>
          <a:stretch>
            <a:fillRect/>
          </a:stretch>
        </p:blipFill>
        <p:spPr>
          <a:xfrm>
            <a:off x="677334" y="2198076"/>
            <a:ext cx="8741621" cy="3286644"/>
          </a:xfrm>
          <a:prstGeom prst="rect">
            <a:avLst/>
          </a:prstGeom>
        </p:spPr>
      </p:pic>
    </p:spTree>
    <p:extLst>
      <p:ext uri="{BB962C8B-B14F-4D97-AF65-F5344CB8AC3E}">
        <p14:creationId xmlns:p14="http://schemas.microsoft.com/office/powerpoint/2010/main" val="1439145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F0E43-D1CD-4CC0-9CC2-D479E2D24DA0}"/>
              </a:ext>
            </a:extLst>
          </p:cNvPr>
          <p:cNvSpPr>
            <a:spLocks noGrp="1"/>
          </p:cNvSpPr>
          <p:nvPr>
            <p:ph type="title"/>
          </p:nvPr>
        </p:nvSpPr>
        <p:spPr/>
        <p:txBody>
          <a:bodyPr/>
          <a:lstStyle/>
          <a:p>
            <a:r>
              <a:rPr lang="en-US" dirty="0"/>
              <a:t>Experimental Setup - Segregation</a:t>
            </a:r>
          </a:p>
        </p:txBody>
      </p:sp>
      <p:pic>
        <p:nvPicPr>
          <p:cNvPr id="4" name="Picture 3">
            <a:extLst>
              <a:ext uri="{FF2B5EF4-FFF2-40B4-BE49-F238E27FC236}">
                <a16:creationId xmlns:a16="http://schemas.microsoft.com/office/drawing/2014/main" id="{0F93A167-C4E4-4186-8018-90F781DA5087}"/>
              </a:ext>
            </a:extLst>
          </p:cNvPr>
          <p:cNvPicPr/>
          <p:nvPr/>
        </p:nvPicPr>
        <p:blipFill>
          <a:blip r:embed="rId2"/>
          <a:stretch>
            <a:fillRect/>
          </a:stretch>
        </p:blipFill>
        <p:spPr>
          <a:xfrm>
            <a:off x="677334" y="2374231"/>
            <a:ext cx="10536098" cy="3529264"/>
          </a:xfrm>
          <a:prstGeom prst="rect">
            <a:avLst/>
          </a:prstGeom>
        </p:spPr>
      </p:pic>
    </p:spTree>
    <p:extLst>
      <p:ext uri="{BB962C8B-B14F-4D97-AF65-F5344CB8AC3E}">
        <p14:creationId xmlns:p14="http://schemas.microsoft.com/office/powerpoint/2010/main" val="874576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8011-4471-44EF-A6D0-10E2F1167363}"/>
              </a:ext>
            </a:extLst>
          </p:cNvPr>
          <p:cNvSpPr>
            <a:spLocks noGrp="1"/>
          </p:cNvSpPr>
          <p:nvPr>
            <p:ph type="title"/>
          </p:nvPr>
        </p:nvSpPr>
        <p:spPr/>
        <p:txBody>
          <a:bodyPr/>
          <a:lstStyle/>
          <a:p>
            <a:r>
              <a:rPr lang="en-IN" dirty="0"/>
              <a:t>Process</a:t>
            </a:r>
          </a:p>
        </p:txBody>
      </p:sp>
      <p:sp>
        <p:nvSpPr>
          <p:cNvPr id="3" name="Content Placeholder 2">
            <a:extLst>
              <a:ext uri="{FF2B5EF4-FFF2-40B4-BE49-F238E27FC236}">
                <a16:creationId xmlns:a16="http://schemas.microsoft.com/office/drawing/2014/main" id="{9DF81C43-F0A3-4B18-B607-0D89A1575967}"/>
              </a:ext>
            </a:extLst>
          </p:cNvPr>
          <p:cNvSpPr>
            <a:spLocks noGrp="1"/>
          </p:cNvSpPr>
          <p:nvPr>
            <p:ph idx="1"/>
          </p:nvPr>
        </p:nvSpPr>
        <p:spPr>
          <a:xfrm>
            <a:off x="677334" y="1601628"/>
            <a:ext cx="8596668" cy="3880773"/>
          </a:xfrm>
        </p:spPr>
        <p:txBody>
          <a:bodyPr/>
          <a:lstStyle/>
          <a:p>
            <a:r>
              <a:rPr lang="en-IN" sz="1800" dirty="0">
                <a:effectLst/>
                <a:latin typeface="Georgia" panose="02040502050405020303" pitchFamily="18" charset="0"/>
                <a:ea typeface="Calibri" panose="020F0502020204030204" pitchFamily="34" charset="0"/>
                <a:cs typeface="Times New Roman" panose="02020603050405020304" pitchFamily="18" charset="0"/>
              </a:rPr>
              <a:t>Twitter analysis is beneficial in a way that it is a real-time analysis, scalable and a rational and evident norm. </a:t>
            </a:r>
            <a:r>
              <a:rPr lang="en-IN" dirty="0">
                <a:latin typeface="Georgia" panose="02040502050405020303" pitchFamily="18" charset="0"/>
                <a:ea typeface="Calibri" panose="020F0502020204030204" pitchFamily="34" charset="0"/>
                <a:cs typeface="Times New Roman" panose="02020603050405020304" pitchFamily="18" charset="0"/>
              </a:rPr>
              <a:t> </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r>
              <a:rPr lang="en-IN" sz="1800" dirty="0">
                <a:effectLst/>
                <a:latin typeface="Georgia" panose="02040502050405020303" pitchFamily="18" charset="0"/>
                <a:ea typeface="Calibri" panose="020F0502020204030204" pitchFamily="34" charset="0"/>
                <a:cs typeface="Times New Roman" panose="02020603050405020304" pitchFamily="18" charset="0"/>
              </a:rPr>
              <a:t>The process of twitter analysis involves accumulation of data from trustworthy sources, arrangement of the data (cleaning, prioritizing and systematic construction), generation of a sentiment analysis model and last but not the least anticipating and apprehending the results.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BC09F354-378D-4BE2-9DCD-F9826B3F49EC}"/>
              </a:ext>
            </a:extLst>
          </p:cNvPr>
          <p:cNvPicPr>
            <a:picLocks noChangeAspect="1"/>
          </p:cNvPicPr>
          <p:nvPr/>
        </p:nvPicPr>
        <p:blipFill>
          <a:blip r:embed="rId2"/>
          <a:stretch>
            <a:fillRect/>
          </a:stretch>
        </p:blipFill>
        <p:spPr>
          <a:xfrm>
            <a:off x="3722669" y="4024901"/>
            <a:ext cx="2800350" cy="2624138"/>
          </a:xfrm>
          <a:prstGeom prst="rect">
            <a:avLst/>
          </a:prstGeom>
        </p:spPr>
      </p:pic>
    </p:spTree>
    <p:extLst>
      <p:ext uri="{BB962C8B-B14F-4D97-AF65-F5344CB8AC3E}">
        <p14:creationId xmlns:p14="http://schemas.microsoft.com/office/powerpoint/2010/main" val="3381023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F0E43-D1CD-4CC0-9CC2-D479E2D24DA0}"/>
              </a:ext>
            </a:extLst>
          </p:cNvPr>
          <p:cNvSpPr>
            <a:spLocks noGrp="1"/>
          </p:cNvSpPr>
          <p:nvPr>
            <p:ph type="title"/>
          </p:nvPr>
        </p:nvSpPr>
        <p:spPr/>
        <p:txBody>
          <a:bodyPr/>
          <a:lstStyle/>
          <a:p>
            <a:r>
              <a:rPr lang="en-US" dirty="0"/>
              <a:t>Experimental Setup – Fitting the Models</a:t>
            </a:r>
          </a:p>
        </p:txBody>
      </p:sp>
      <p:pic>
        <p:nvPicPr>
          <p:cNvPr id="4" name="Picture 3">
            <a:extLst>
              <a:ext uri="{FF2B5EF4-FFF2-40B4-BE49-F238E27FC236}">
                <a16:creationId xmlns:a16="http://schemas.microsoft.com/office/drawing/2014/main" id="{C6196BF2-8212-4CD9-8D01-427FF3B020AB}"/>
              </a:ext>
            </a:extLst>
          </p:cNvPr>
          <p:cNvPicPr/>
          <p:nvPr/>
        </p:nvPicPr>
        <p:blipFill>
          <a:blip r:embed="rId2"/>
          <a:stretch>
            <a:fillRect/>
          </a:stretch>
        </p:blipFill>
        <p:spPr>
          <a:xfrm>
            <a:off x="1216159" y="1609482"/>
            <a:ext cx="8986620" cy="2352993"/>
          </a:xfrm>
          <a:prstGeom prst="rect">
            <a:avLst/>
          </a:prstGeom>
        </p:spPr>
      </p:pic>
      <p:pic>
        <p:nvPicPr>
          <p:cNvPr id="6" name="Picture 5">
            <a:extLst>
              <a:ext uri="{FF2B5EF4-FFF2-40B4-BE49-F238E27FC236}">
                <a16:creationId xmlns:a16="http://schemas.microsoft.com/office/drawing/2014/main" id="{AEF6BB52-828E-467F-868E-C5A9B7DC38F8}"/>
              </a:ext>
            </a:extLst>
          </p:cNvPr>
          <p:cNvPicPr/>
          <p:nvPr/>
        </p:nvPicPr>
        <p:blipFill rotWithShape="1">
          <a:blip r:embed="rId3"/>
          <a:srcRect t="77826"/>
          <a:stretch/>
        </p:blipFill>
        <p:spPr bwMode="auto">
          <a:xfrm>
            <a:off x="1216158" y="4272747"/>
            <a:ext cx="8986620" cy="17109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33867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a:extLst>
              <a:ext uri="{FF2B5EF4-FFF2-40B4-BE49-F238E27FC236}">
                <a16:creationId xmlns:a16="http://schemas.microsoft.com/office/drawing/2014/main" id="{CEB03A8A-FA38-4027-AADB-C49EF4AF4A29}"/>
              </a:ext>
            </a:extLst>
          </p:cNvPr>
          <p:cNvPicPr>
            <a:picLocks noChangeAspect="1"/>
          </p:cNvPicPr>
          <p:nvPr/>
        </p:nvPicPr>
        <p:blipFill rotWithShape="1">
          <a:blip r:embed="rId2"/>
          <a:srcRect l="20562" r="2043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473C791D-A364-4D32-80C5-900E657C4CC9}"/>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lnSpc>
                <a:spcPct val="90000"/>
              </a:lnSpc>
            </a:pPr>
            <a:r>
              <a:rPr lang="en-US" sz="4600"/>
              <a:t>Experimental Results and Analysis</a:t>
            </a:r>
          </a:p>
        </p:txBody>
      </p:sp>
    </p:spTree>
    <p:extLst>
      <p:ext uri="{BB962C8B-B14F-4D97-AF65-F5344CB8AC3E}">
        <p14:creationId xmlns:p14="http://schemas.microsoft.com/office/powerpoint/2010/main" val="1813270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5D687C-2EA1-4ACE-8D5A-300D2E9BFFD4}"/>
              </a:ext>
            </a:extLst>
          </p:cNvPr>
          <p:cNvPicPr>
            <a:picLocks noChangeAspect="1"/>
          </p:cNvPicPr>
          <p:nvPr/>
        </p:nvPicPr>
        <p:blipFill>
          <a:blip r:embed="rId2"/>
          <a:stretch>
            <a:fillRect/>
          </a:stretch>
        </p:blipFill>
        <p:spPr>
          <a:xfrm>
            <a:off x="1171074" y="0"/>
            <a:ext cx="7911515" cy="6858000"/>
          </a:xfrm>
          <a:prstGeom prst="rect">
            <a:avLst/>
          </a:prstGeom>
        </p:spPr>
      </p:pic>
    </p:spTree>
    <p:extLst>
      <p:ext uri="{BB962C8B-B14F-4D97-AF65-F5344CB8AC3E}">
        <p14:creationId xmlns:p14="http://schemas.microsoft.com/office/powerpoint/2010/main" val="3009807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312E30-BBD5-46CF-BA6D-D318B367D936}"/>
              </a:ext>
            </a:extLst>
          </p:cNvPr>
          <p:cNvPicPr>
            <a:picLocks noChangeAspect="1"/>
          </p:cNvPicPr>
          <p:nvPr/>
        </p:nvPicPr>
        <p:blipFill>
          <a:blip r:embed="rId2"/>
          <a:stretch>
            <a:fillRect/>
          </a:stretch>
        </p:blipFill>
        <p:spPr>
          <a:xfrm>
            <a:off x="5328359" y="6595"/>
            <a:ext cx="6863641" cy="6851405"/>
          </a:xfrm>
          <a:prstGeom prst="rect">
            <a:avLst/>
          </a:prstGeom>
        </p:spPr>
      </p:pic>
      <p:graphicFrame>
        <p:nvGraphicFramePr>
          <p:cNvPr id="8" name="Table 8">
            <a:extLst>
              <a:ext uri="{FF2B5EF4-FFF2-40B4-BE49-F238E27FC236}">
                <a16:creationId xmlns:a16="http://schemas.microsoft.com/office/drawing/2014/main" id="{59AC7603-F6A3-4DEB-A85F-64491C6C48AB}"/>
              </a:ext>
            </a:extLst>
          </p:cNvPr>
          <p:cNvGraphicFramePr>
            <a:graphicFrameLocks noGrp="1"/>
          </p:cNvGraphicFramePr>
          <p:nvPr>
            <p:extLst>
              <p:ext uri="{D42A27DB-BD31-4B8C-83A1-F6EECF244321}">
                <p14:modId xmlns:p14="http://schemas.microsoft.com/office/powerpoint/2010/main" val="408485122"/>
              </p:ext>
            </p:extLst>
          </p:nvPr>
        </p:nvGraphicFramePr>
        <p:xfrm>
          <a:off x="386932" y="336884"/>
          <a:ext cx="4794668" cy="6352675"/>
        </p:xfrm>
        <a:graphic>
          <a:graphicData uri="http://schemas.openxmlformats.org/drawingml/2006/table">
            <a:tbl>
              <a:tblPr firstRow="1" bandRow="1">
                <a:tableStyleId>{8799B23B-EC83-4686-B30A-512413B5E67A}</a:tableStyleId>
              </a:tblPr>
              <a:tblGrid>
                <a:gridCol w="2397334">
                  <a:extLst>
                    <a:ext uri="{9D8B030D-6E8A-4147-A177-3AD203B41FA5}">
                      <a16:colId xmlns:a16="http://schemas.microsoft.com/office/drawing/2014/main" val="2024752539"/>
                    </a:ext>
                  </a:extLst>
                </a:gridCol>
                <a:gridCol w="2397334">
                  <a:extLst>
                    <a:ext uri="{9D8B030D-6E8A-4147-A177-3AD203B41FA5}">
                      <a16:colId xmlns:a16="http://schemas.microsoft.com/office/drawing/2014/main" val="2696758242"/>
                    </a:ext>
                  </a:extLst>
                </a:gridCol>
              </a:tblGrid>
              <a:tr h="1270535">
                <a:tc>
                  <a:txBody>
                    <a:bodyPr/>
                    <a:lstStyle/>
                    <a:p>
                      <a:r>
                        <a:rPr lang="en-US" sz="3200" b="1" dirty="0"/>
                        <a:t>Result #</a:t>
                      </a:r>
                    </a:p>
                  </a:txBody>
                  <a:tcPr>
                    <a:solidFill>
                      <a:schemeClr val="bg2">
                        <a:lumMod val="90000"/>
                      </a:schemeClr>
                    </a:solidFill>
                  </a:tcPr>
                </a:tc>
                <a:tc>
                  <a:txBody>
                    <a:bodyPr/>
                    <a:lstStyle/>
                    <a:p>
                      <a:r>
                        <a:rPr lang="en-US" sz="3200" b="0" dirty="0"/>
                        <a:t>1</a:t>
                      </a:r>
                    </a:p>
                  </a:txBody>
                  <a:tcPr>
                    <a:solidFill>
                      <a:schemeClr val="accent5">
                        <a:lumMod val="20000"/>
                        <a:lumOff val="80000"/>
                      </a:schemeClr>
                    </a:solidFill>
                  </a:tcPr>
                </a:tc>
                <a:extLst>
                  <a:ext uri="{0D108BD9-81ED-4DB2-BD59-A6C34878D82A}">
                    <a16:rowId xmlns:a16="http://schemas.microsoft.com/office/drawing/2014/main" val="1603591042"/>
                  </a:ext>
                </a:extLst>
              </a:tr>
              <a:tr h="1270535">
                <a:tc>
                  <a:txBody>
                    <a:bodyPr/>
                    <a:lstStyle/>
                    <a:p>
                      <a:r>
                        <a:rPr lang="en-US" sz="3200" b="1" dirty="0"/>
                        <a:t>Model</a:t>
                      </a:r>
                    </a:p>
                  </a:txBody>
                  <a:tcPr>
                    <a:solidFill>
                      <a:schemeClr val="bg2">
                        <a:lumMod val="90000"/>
                      </a:schemeClr>
                    </a:solidFill>
                  </a:tcPr>
                </a:tc>
                <a:tc>
                  <a:txBody>
                    <a:bodyPr/>
                    <a:lstStyle/>
                    <a:p>
                      <a:r>
                        <a:rPr lang="en-US" sz="3200" dirty="0"/>
                        <a:t>Naïve Bayes</a:t>
                      </a:r>
                      <a:endParaRPr lang="en-US" sz="3200" b="0" dirty="0"/>
                    </a:p>
                  </a:txBody>
                  <a:tcPr>
                    <a:solidFill>
                      <a:schemeClr val="accent5">
                        <a:lumMod val="20000"/>
                        <a:lumOff val="80000"/>
                      </a:schemeClr>
                    </a:solidFill>
                  </a:tcPr>
                </a:tc>
                <a:extLst>
                  <a:ext uri="{0D108BD9-81ED-4DB2-BD59-A6C34878D82A}">
                    <a16:rowId xmlns:a16="http://schemas.microsoft.com/office/drawing/2014/main" val="2067859165"/>
                  </a:ext>
                </a:extLst>
              </a:tr>
              <a:tr h="1270535">
                <a:tc>
                  <a:txBody>
                    <a:bodyPr/>
                    <a:lstStyle/>
                    <a:p>
                      <a:r>
                        <a:rPr lang="en-US" sz="3200" b="1" dirty="0"/>
                        <a:t>Test/Train Data</a:t>
                      </a:r>
                    </a:p>
                  </a:txBody>
                  <a:tcPr>
                    <a:solidFill>
                      <a:schemeClr val="bg2">
                        <a:lumMod val="90000"/>
                      </a:schemeClr>
                    </a:solidFill>
                  </a:tcPr>
                </a:tc>
                <a:tc>
                  <a:txBody>
                    <a:bodyPr/>
                    <a:lstStyle/>
                    <a:p>
                      <a:r>
                        <a:rPr lang="en-US" sz="3200" dirty="0"/>
                        <a:t>Apple</a:t>
                      </a:r>
                      <a:endParaRPr lang="en-US" sz="3200" b="0" dirty="0"/>
                    </a:p>
                  </a:txBody>
                  <a:tcPr>
                    <a:solidFill>
                      <a:schemeClr val="accent5">
                        <a:lumMod val="20000"/>
                        <a:lumOff val="80000"/>
                      </a:schemeClr>
                    </a:solidFill>
                  </a:tcPr>
                </a:tc>
                <a:extLst>
                  <a:ext uri="{0D108BD9-81ED-4DB2-BD59-A6C34878D82A}">
                    <a16:rowId xmlns:a16="http://schemas.microsoft.com/office/drawing/2014/main" val="642313559"/>
                  </a:ext>
                </a:extLst>
              </a:tr>
              <a:tr h="1270535">
                <a:tc>
                  <a:txBody>
                    <a:bodyPr/>
                    <a:lstStyle/>
                    <a:p>
                      <a:r>
                        <a:rPr lang="en-US" sz="3200" b="1" dirty="0"/>
                        <a:t>Validation Data</a:t>
                      </a:r>
                    </a:p>
                  </a:txBody>
                  <a:tcPr>
                    <a:solidFill>
                      <a:schemeClr val="bg2">
                        <a:lumMod val="90000"/>
                      </a:schemeClr>
                    </a:solidFill>
                  </a:tcPr>
                </a:tc>
                <a:tc>
                  <a:txBody>
                    <a:bodyPr/>
                    <a:lstStyle/>
                    <a:p>
                      <a:r>
                        <a:rPr lang="en-US" sz="3200" dirty="0"/>
                        <a:t>Airline</a:t>
                      </a:r>
                      <a:endParaRPr lang="en-US" sz="3200" b="0" dirty="0"/>
                    </a:p>
                  </a:txBody>
                  <a:tcPr>
                    <a:solidFill>
                      <a:schemeClr val="accent5">
                        <a:lumMod val="20000"/>
                        <a:lumOff val="80000"/>
                      </a:schemeClr>
                    </a:solidFill>
                  </a:tcPr>
                </a:tc>
                <a:extLst>
                  <a:ext uri="{0D108BD9-81ED-4DB2-BD59-A6C34878D82A}">
                    <a16:rowId xmlns:a16="http://schemas.microsoft.com/office/drawing/2014/main" val="3917258784"/>
                  </a:ext>
                </a:extLst>
              </a:tr>
              <a:tr h="1270535">
                <a:tc>
                  <a:txBody>
                    <a:bodyPr/>
                    <a:lstStyle/>
                    <a:p>
                      <a:r>
                        <a:rPr lang="en-US" sz="3200" b="1" dirty="0"/>
                        <a:t>Result Reported</a:t>
                      </a:r>
                    </a:p>
                  </a:txBody>
                  <a:tcPr>
                    <a:solidFill>
                      <a:schemeClr val="bg2">
                        <a:lumMod val="90000"/>
                      </a:schemeClr>
                    </a:solidFill>
                  </a:tcPr>
                </a:tc>
                <a:tc>
                  <a:txBody>
                    <a:bodyPr/>
                    <a:lstStyle/>
                    <a:p>
                      <a:r>
                        <a:rPr lang="en-US" sz="3200" dirty="0"/>
                        <a:t>Test</a:t>
                      </a:r>
                      <a:endParaRPr lang="en-US" sz="3200" b="0" dirty="0"/>
                    </a:p>
                  </a:txBody>
                  <a:tcPr>
                    <a:solidFill>
                      <a:schemeClr val="accent5">
                        <a:lumMod val="20000"/>
                        <a:lumOff val="80000"/>
                      </a:schemeClr>
                    </a:solidFill>
                  </a:tcPr>
                </a:tc>
                <a:extLst>
                  <a:ext uri="{0D108BD9-81ED-4DB2-BD59-A6C34878D82A}">
                    <a16:rowId xmlns:a16="http://schemas.microsoft.com/office/drawing/2014/main" val="473461427"/>
                  </a:ext>
                </a:extLst>
              </a:tr>
            </a:tbl>
          </a:graphicData>
        </a:graphic>
      </p:graphicFrame>
    </p:spTree>
    <p:extLst>
      <p:ext uri="{BB962C8B-B14F-4D97-AF65-F5344CB8AC3E}">
        <p14:creationId xmlns:p14="http://schemas.microsoft.com/office/powerpoint/2010/main" val="974684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59AC7603-F6A3-4DEB-A85F-64491C6C48AB}"/>
              </a:ext>
            </a:extLst>
          </p:cNvPr>
          <p:cNvGraphicFramePr>
            <a:graphicFrameLocks noGrp="1"/>
          </p:cNvGraphicFramePr>
          <p:nvPr>
            <p:extLst>
              <p:ext uri="{D42A27DB-BD31-4B8C-83A1-F6EECF244321}">
                <p14:modId xmlns:p14="http://schemas.microsoft.com/office/powerpoint/2010/main" val="1120179116"/>
              </p:ext>
            </p:extLst>
          </p:nvPr>
        </p:nvGraphicFramePr>
        <p:xfrm>
          <a:off x="386932" y="336884"/>
          <a:ext cx="4794668" cy="6352675"/>
        </p:xfrm>
        <a:graphic>
          <a:graphicData uri="http://schemas.openxmlformats.org/drawingml/2006/table">
            <a:tbl>
              <a:tblPr firstRow="1" bandRow="1">
                <a:tableStyleId>{8799B23B-EC83-4686-B30A-512413B5E67A}</a:tableStyleId>
              </a:tblPr>
              <a:tblGrid>
                <a:gridCol w="2397334">
                  <a:extLst>
                    <a:ext uri="{9D8B030D-6E8A-4147-A177-3AD203B41FA5}">
                      <a16:colId xmlns:a16="http://schemas.microsoft.com/office/drawing/2014/main" val="2024752539"/>
                    </a:ext>
                  </a:extLst>
                </a:gridCol>
                <a:gridCol w="2397334">
                  <a:extLst>
                    <a:ext uri="{9D8B030D-6E8A-4147-A177-3AD203B41FA5}">
                      <a16:colId xmlns:a16="http://schemas.microsoft.com/office/drawing/2014/main" val="2696758242"/>
                    </a:ext>
                  </a:extLst>
                </a:gridCol>
              </a:tblGrid>
              <a:tr h="1270535">
                <a:tc>
                  <a:txBody>
                    <a:bodyPr/>
                    <a:lstStyle/>
                    <a:p>
                      <a:r>
                        <a:rPr lang="en-US" sz="3200" b="1" dirty="0"/>
                        <a:t>Result #</a:t>
                      </a:r>
                    </a:p>
                  </a:txBody>
                  <a:tcPr>
                    <a:solidFill>
                      <a:schemeClr val="bg2">
                        <a:lumMod val="90000"/>
                      </a:schemeClr>
                    </a:solidFill>
                  </a:tcPr>
                </a:tc>
                <a:tc>
                  <a:txBody>
                    <a:bodyPr/>
                    <a:lstStyle/>
                    <a:p>
                      <a:r>
                        <a:rPr lang="en-US" sz="3200" b="0" dirty="0"/>
                        <a:t>2</a:t>
                      </a:r>
                    </a:p>
                  </a:txBody>
                  <a:tcPr>
                    <a:solidFill>
                      <a:schemeClr val="accent5">
                        <a:lumMod val="20000"/>
                        <a:lumOff val="80000"/>
                      </a:schemeClr>
                    </a:solidFill>
                  </a:tcPr>
                </a:tc>
                <a:extLst>
                  <a:ext uri="{0D108BD9-81ED-4DB2-BD59-A6C34878D82A}">
                    <a16:rowId xmlns:a16="http://schemas.microsoft.com/office/drawing/2014/main" val="1603591042"/>
                  </a:ext>
                </a:extLst>
              </a:tr>
              <a:tr h="1270535">
                <a:tc>
                  <a:txBody>
                    <a:bodyPr/>
                    <a:lstStyle/>
                    <a:p>
                      <a:r>
                        <a:rPr lang="en-US" sz="3200" b="1" dirty="0"/>
                        <a:t>Model</a:t>
                      </a:r>
                    </a:p>
                  </a:txBody>
                  <a:tcPr>
                    <a:solidFill>
                      <a:schemeClr val="bg2">
                        <a:lumMod val="90000"/>
                      </a:schemeClr>
                    </a:solidFill>
                  </a:tcPr>
                </a:tc>
                <a:tc>
                  <a:txBody>
                    <a:bodyPr/>
                    <a:lstStyle/>
                    <a:p>
                      <a:r>
                        <a:rPr lang="en-US" sz="3200" dirty="0"/>
                        <a:t>Naïve Bayes</a:t>
                      </a:r>
                      <a:endParaRPr lang="en-US" sz="3200" b="0" dirty="0"/>
                    </a:p>
                  </a:txBody>
                  <a:tcPr>
                    <a:solidFill>
                      <a:schemeClr val="accent5">
                        <a:lumMod val="20000"/>
                        <a:lumOff val="80000"/>
                      </a:schemeClr>
                    </a:solidFill>
                  </a:tcPr>
                </a:tc>
                <a:extLst>
                  <a:ext uri="{0D108BD9-81ED-4DB2-BD59-A6C34878D82A}">
                    <a16:rowId xmlns:a16="http://schemas.microsoft.com/office/drawing/2014/main" val="2067859165"/>
                  </a:ext>
                </a:extLst>
              </a:tr>
              <a:tr h="1270535">
                <a:tc>
                  <a:txBody>
                    <a:bodyPr/>
                    <a:lstStyle/>
                    <a:p>
                      <a:r>
                        <a:rPr lang="en-US" sz="3200" b="1" dirty="0"/>
                        <a:t>Test/Train Data</a:t>
                      </a:r>
                    </a:p>
                  </a:txBody>
                  <a:tcPr>
                    <a:solidFill>
                      <a:schemeClr val="bg2">
                        <a:lumMod val="90000"/>
                      </a:schemeClr>
                    </a:solidFill>
                  </a:tcPr>
                </a:tc>
                <a:tc>
                  <a:txBody>
                    <a:bodyPr/>
                    <a:lstStyle/>
                    <a:p>
                      <a:r>
                        <a:rPr lang="en-US" sz="3200" dirty="0"/>
                        <a:t>Apple</a:t>
                      </a:r>
                      <a:endParaRPr lang="en-US" sz="3200" b="0" dirty="0"/>
                    </a:p>
                  </a:txBody>
                  <a:tcPr>
                    <a:solidFill>
                      <a:schemeClr val="accent5">
                        <a:lumMod val="20000"/>
                        <a:lumOff val="80000"/>
                      </a:schemeClr>
                    </a:solidFill>
                  </a:tcPr>
                </a:tc>
                <a:extLst>
                  <a:ext uri="{0D108BD9-81ED-4DB2-BD59-A6C34878D82A}">
                    <a16:rowId xmlns:a16="http://schemas.microsoft.com/office/drawing/2014/main" val="642313559"/>
                  </a:ext>
                </a:extLst>
              </a:tr>
              <a:tr h="1270535">
                <a:tc>
                  <a:txBody>
                    <a:bodyPr/>
                    <a:lstStyle/>
                    <a:p>
                      <a:r>
                        <a:rPr lang="en-US" sz="3200" b="1" dirty="0"/>
                        <a:t>Validation Data</a:t>
                      </a:r>
                    </a:p>
                  </a:txBody>
                  <a:tcPr>
                    <a:solidFill>
                      <a:schemeClr val="bg2">
                        <a:lumMod val="90000"/>
                      </a:schemeClr>
                    </a:solidFill>
                  </a:tcPr>
                </a:tc>
                <a:tc>
                  <a:txBody>
                    <a:bodyPr/>
                    <a:lstStyle/>
                    <a:p>
                      <a:r>
                        <a:rPr lang="en-US" sz="3200" dirty="0"/>
                        <a:t>Airline</a:t>
                      </a:r>
                      <a:endParaRPr lang="en-US" sz="3200" b="0" dirty="0"/>
                    </a:p>
                  </a:txBody>
                  <a:tcPr>
                    <a:solidFill>
                      <a:schemeClr val="accent5">
                        <a:lumMod val="20000"/>
                        <a:lumOff val="80000"/>
                      </a:schemeClr>
                    </a:solidFill>
                  </a:tcPr>
                </a:tc>
                <a:extLst>
                  <a:ext uri="{0D108BD9-81ED-4DB2-BD59-A6C34878D82A}">
                    <a16:rowId xmlns:a16="http://schemas.microsoft.com/office/drawing/2014/main" val="3917258784"/>
                  </a:ext>
                </a:extLst>
              </a:tr>
              <a:tr h="1270535">
                <a:tc>
                  <a:txBody>
                    <a:bodyPr/>
                    <a:lstStyle/>
                    <a:p>
                      <a:r>
                        <a:rPr lang="en-US" sz="3200" b="1" dirty="0"/>
                        <a:t>Result Reported</a:t>
                      </a:r>
                    </a:p>
                  </a:txBody>
                  <a:tcPr>
                    <a:solidFill>
                      <a:schemeClr val="bg2">
                        <a:lumMod val="90000"/>
                      </a:schemeClr>
                    </a:solidFill>
                  </a:tcPr>
                </a:tc>
                <a:tc>
                  <a:txBody>
                    <a:bodyPr/>
                    <a:lstStyle/>
                    <a:p>
                      <a:r>
                        <a:rPr lang="en-US" sz="3200" b="0" dirty="0"/>
                        <a:t>Validation</a:t>
                      </a:r>
                    </a:p>
                  </a:txBody>
                  <a:tcPr>
                    <a:solidFill>
                      <a:schemeClr val="accent5">
                        <a:lumMod val="20000"/>
                        <a:lumOff val="80000"/>
                      </a:schemeClr>
                    </a:solidFill>
                  </a:tcPr>
                </a:tc>
                <a:extLst>
                  <a:ext uri="{0D108BD9-81ED-4DB2-BD59-A6C34878D82A}">
                    <a16:rowId xmlns:a16="http://schemas.microsoft.com/office/drawing/2014/main" val="473461427"/>
                  </a:ext>
                </a:extLst>
              </a:tr>
            </a:tbl>
          </a:graphicData>
        </a:graphic>
      </p:graphicFrame>
      <p:pic>
        <p:nvPicPr>
          <p:cNvPr id="3" name="Picture 2">
            <a:extLst>
              <a:ext uri="{FF2B5EF4-FFF2-40B4-BE49-F238E27FC236}">
                <a16:creationId xmlns:a16="http://schemas.microsoft.com/office/drawing/2014/main" id="{A0C290D2-ACF9-45F9-9CA2-B62315AC0557}"/>
              </a:ext>
            </a:extLst>
          </p:cNvPr>
          <p:cNvPicPr>
            <a:picLocks noChangeAspect="1"/>
          </p:cNvPicPr>
          <p:nvPr/>
        </p:nvPicPr>
        <p:blipFill>
          <a:blip r:embed="rId2"/>
          <a:stretch>
            <a:fillRect/>
          </a:stretch>
        </p:blipFill>
        <p:spPr>
          <a:xfrm>
            <a:off x="5598444" y="336884"/>
            <a:ext cx="6436262" cy="6352674"/>
          </a:xfrm>
          <a:prstGeom prst="rect">
            <a:avLst/>
          </a:prstGeom>
        </p:spPr>
      </p:pic>
    </p:spTree>
    <p:extLst>
      <p:ext uri="{BB962C8B-B14F-4D97-AF65-F5344CB8AC3E}">
        <p14:creationId xmlns:p14="http://schemas.microsoft.com/office/powerpoint/2010/main" val="1872439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59AC7603-F6A3-4DEB-A85F-64491C6C48AB}"/>
              </a:ext>
            </a:extLst>
          </p:cNvPr>
          <p:cNvGraphicFramePr>
            <a:graphicFrameLocks noGrp="1"/>
          </p:cNvGraphicFramePr>
          <p:nvPr>
            <p:extLst>
              <p:ext uri="{D42A27DB-BD31-4B8C-83A1-F6EECF244321}">
                <p14:modId xmlns:p14="http://schemas.microsoft.com/office/powerpoint/2010/main" val="877366730"/>
              </p:ext>
            </p:extLst>
          </p:nvPr>
        </p:nvGraphicFramePr>
        <p:xfrm>
          <a:off x="386932" y="336884"/>
          <a:ext cx="4794668" cy="6352675"/>
        </p:xfrm>
        <a:graphic>
          <a:graphicData uri="http://schemas.openxmlformats.org/drawingml/2006/table">
            <a:tbl>
              <a:tblPr firstRow="1" bandRow="1">
                <a:tableStyleId>{8799B23B-EC83-4686-B30A-512413B5E67A}</a:tableStyleId>
              </a:tblPr>
              <a:tblGrid>
                <a:gridCol w="2397334">
                  <a:extLst>
                    <a:ext uri="{9D8B030D-6E8A-4147-A177-3AD203B41FA5}">
                      <a16:colId xmlns:a16="http://schemas.microsoft.com/office/drawing/2014/main" val="2024752539"/>
                    </a:ext>
                  </a:extLst>
                </a:gridCol>
                <a:gridCol w="2397334">
                  <a:extLst>
                    <a:ext uri="{9D8B030D-6E8A-4147-A177-3AD203B41FA5}">
                      <a16:colId xmlns:a16="http://schemas.microsoft.com/office/drawing/2014/main" val="2696758242"/>
                    </a:ext>
                  </a:extLst>
                </a:gridCol>
              </a:tblGrid>
              <a:tr h="1270535">
                <a:tc>
                  <a:txBody>
                    <a:bodyPr/>
                    <a:lstStyle/>
                    <a:p>
                      <a:r>
                        <a:rPr lang="en-US" sz="3200" b="1" dirty="0"/>
                        <a:t>Result #</a:t>
                      </a:r>
                    </a:p>
                  </a:txBody>
                  <a:tcPr>
                    <a:solidFill>
                      <a:schemeClr val="bg2">
                        <a:lumMod val="90000"/>
                      </a:schemeClr>
                    </a:solidFill>
                  </a:tcPr>
                </a:tc>
                <a:tc>
                  <a:txBody>
                    <a:bodyPr/>
                    <a:lstStyle/>
                    <a:p>
                      <a:r>
                        <a:rPr lang="en-US" sz="3200" b="0" dirty="0"/>
                        <a:t>3</a:t>
                      </a:r>
                    </a:p>
                  </a:txBody>
                  <a:tcPr>
                    <a:solidFill>
                      <a:schemeClr val="accent5">
                        <a:lumMod val="20000"/>
                        <a:lumOff val="80000"/>
                      </a:schemeClr>
                    </a:solidFill>
                  </a:tcPr>
                </a:tc>
                <a:extLst>
                  <a:ext uri="{0D108BD9-81ED-4DB2-BD59-A6C34878D82A}">
                    <a16:rowId xmlns:a16="http://schemas.microsoft.com/office/drawing/2014/main" val="1603591042"/>
                  </a:ext>
                </a:extLst>
              </a:tr>
              <a:tr h="1270535">
                <a:tc>
                  <a:txBody>
                    <a:bodyPr/>
                    <a:lstStyle/>
                    <a:p>
                      <a:r>
                        <a:rPr lang="en-US" sz="3200" b="1" dirty="0"/>
                        <a:t>Model</a:t>
                      </a:r>
                    </a:p>
                  </a:txBody>
                  <a:tcPr>
                    <a:solidFill>
                      <a:schemeClr val="bg2">
                        <a:lumMod val="90000"/>
                      </a:schemeClr>
                    </a:solidFill>
                  </a:tcPr>
                </a:tc>
                <a:tc>
                  <a:txBody>
                    <a:bodyPr/>
                    <a:lstStyle/>
                    <a:p>
                      <a:r>
                        <a:rPr lang="en-US" sz="3200" dirty="0"/>
                        <a:t>Naïve Bayes</a:t>
                      </a:r>
                      <a:endParaRPr lang="en-US" sz="3200" b="0" dirty="0"/>
                    </a:p>
                  </a:txBody>
                  <a:tcPr>
                    <a:solidFill>
                      <a:schemeClr val="accent5">
                        <a:lumMod val="20000"/>
                        <a:lumOff val="80000"/>
                      </a:schemeClr>
                    </a:solidFill>
                  </a:tcPr>
                </a:tc>
                <a:extLst>
                  <a:ext uri="{0D108BD9-81ED-4DB2-BD59-A6C34878D82A}">
                    <a16:rowId xmlns:a16="http://schemas.microsoft.com/office/drawing/2014/main" val="2067859165"/>
                  </a:ext>
                </a:extLst>
              </a:tr>
              <a:tr h="1270535">
                <a:tc>
                  <a:txBody>
                    <a:bodyPr/>
                    <a:lstStyle/>
                    <a:p>
                      <a:r>
                        <a:rPr lang="en-US" sz="3200" b="1" dirty="0"/>
                        <a:t>Test/Train Data</a:t>
                      </a:r>
                    </a:p>
                  </a:txBody>
                  <a:tcPr>
                    <a:solidFill>
                      <a:schemeClr val="bg2">
                        <a:lumMod val="90000"/>
                      </a:schemeClr>
                    </a:solidFill>
                  </a:tcPr>
                </a:tc>
                <a:tc>
                  <a:txBody>
                    <a:bodyPr/>
                    <a:lstStyle/>
                    <a:p>
                      <a:r>
                        <a:rPr lang="en-US" sz="3200" b="0" dirty="0"/>
                        <a:t>Airline</a:t>
                      </a:r>
                    </a:p>
                  </a:txBody>
                  <a:tcPr>
                    <a:solidFill>
                      <a:schemeClr val="accent5">
                        <a:lumMod val="20000"/>
                        <a:lumOff val="80000"/>
                      </a:schemeClr>
                    </a:solidFill>
                  </a:tcPr>
                </a:tc>
                <a:extLst>
                  <a:ext uri="{0D108BD9-81ED-4DB2-BD59-A6C34878D82A}">
                    <a16:rowId xmlns:a16="http://schemas.microsoft.com/office/drawing/2014/main" val="642313559"/>
                  </a:ext>
                </a:extLst>
              </a:tr>
              <a:tr h="1270535">
                <a:tc>
                  <a:txBody>
                    <a:bodyPr/>
                    <a:lstStyle/>
                    <a:p>
                      <a:r>
                        <a:rPr lang="en-US" sz="3200" b="1" dirty="0"/>
                        <a:t>Validation Data</a:t>
                      </a:r>
                    </a:p>
                  </a:txBody>
                  <a:tcPr>
                    <a:solidFill>
                      <a:schemeClr val="bg2">
                        <a:lumMod val="90000"/>
                      </a:schemeClr>
                    </a:solidFill>
                  </a:tcPr>
                </a:tc>
                <a:tc>
                  <a:txBody>
                    <a:bodyPr/>
                    <a:lstStyle/>
                    <a:p>
                      <a:r>
                        <a:rPr lang="en-US" sz="3200" dirty="0"/>
                        <a:t>Apple</a:t>
                      </a:r>
                      <a:endParaRPr lang="en-US" sz="3200" b="0" dirty="0"/>
                    </a:p>
                  </a:txBody>
                  <a:tcPr>
                    <a:solidFill>
                      <a:schemeClr val="accent5">
                        <a:lumMod val="20000"/>
                        <a:lumOff val="80000"/>
                      </a:schemeClr>
                    </a:solidFill>
                  </a:tcPr>
                </a:tc>
                <a:extLst>
                  <a:ext uri="{0D108BD9-81ED-4DB2-BD59-A6C34878D82A}">
                    <a16:rowId xmlns:a16="http://schemas.microsoft.com/office/drawing/2014/main" val="3917258784"/>
                  </a:ext>
                </a:extLst>
              </a:tr>
              <a:tr h="1270535">
                <a:tc>
                  <a:txBody>
                    <a:bodyPr/>
                    <a:lstStyle/>
                    <a:p>
                      <a:r>
                        <a:rPr lang="en-US" sz="3200" b="1" dirty="0"/>
                        <a:t>Result Reported</a:t>
                      </a:r>
                    </a:p>
                  </a:txBody>
                  <a:tcPr>
                    <a:solidFill>
                      <a:schemeClr val="bg2">
                        <a:lumMod val="90000"/>
                      </a:schemeClr>
                    </a:solidFill>
                  </a:tcPr>
                </a:tc>
                <a:tc>
                  <a:txBody>
                    <a:bodyPr/>
                    <a:lstStyle/>
                    <a:p>
                      <a:r>
                        <a:rPr lang="en-US" sz="3200" b="0" dirty="0"/>
                        <a:t>Test</a:t>
                      </a:r>
                    </a:p>
                  </a:txBody>
                  <a:tcPr>
                    <a:solidFill>
                      <a:schemeClr val="accent5">
                        <a:lumMod val="20000"/>
                        <a:lumOff val="80000"/>
                      </a:schemeClr>
                    </a:solidFill>
                  </a:tcPr>
                </a:tc>
                <a:extLst>
                  <a:ext uri="{0D108BD9-81ED-4DB2-BD59-A6C34878D82A}">
                    <a16:rowId xmlns:a16="http://schemas.microsoft.com/office/drawing/2014/main" val="473461427"/>
                  </a:ext>
                </a:extLst>
              </a:tr>
            </a:tbl>
          </a:graphicData>
        </a:graphic>
      </p:graphicFrame>
      <p:pic>
        <p:nvPicPr>
          <p:cNvPr id="2" name="Picture 1">
            <a:extLst>
              <a:ext uri="{FF2B5EF4-FFF2-40B4-BE49-F238E27FC236}">
                <a16:creationId xmlns:a16="http://schemas.microsoft.com/office/drawing/2014/main" id="{73F05599-2ECD-483E-BF9A-3AB5E5510DCF}"/>
              </a:ext>
            </a:extLst>
          </p:cNvPr>
          <p:cNvPicPr>
            <a:picLocks noChangeAspect="1"/>
          </p:cNvPicPr>
          <p:nvPr/>
        </p:nvPicPr>
        <p:blipFill>
          <a:blip r:embed="rId2"/>
          <a:stretch>
            <a:fillRect/>
          </a:stretch>
        </p:blipFill>
        <p:spPr>
          <a:xfrm>
            <a:off x="5513132" y="113400"/>
            <a:ext cx="6678868" cy="6744600"/>
          </a:xfrm>
          <a:prstGeom prst="rect">
            <a:avLst/>
          </a:prstGeom>
        </p:spPr>
      </p:pic>
    </p:spTree>
    <p:extLst>
      <p:ext uri="{BB962C8B-B14F-4D97-AF65-F5344CB8AC3E}">
        <p14:creationId xmlns:p14="http://schemas.microsoft.com/office/powerpoint/2010/main" val="3578118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59AC7603-F6A3-4DEB-A85F-64491C6C48AB}"/>
              </a:ext>
            </a:extLst>
          </p:cNvPr>
          <p:cNvGraphicFramePr>
            <a:graphicFrameLocks noGrp="1"/>
          </p:cNvGraphicFramePr>
          <p:nvPr/>
        </p:nvGraphicFramePr>
        <p:xfrm>
          <a:off x="386932" y="336884"/>
          <a:ext cx="4794668" cy="6352675"/>
        </p:xfrm>
        <a:graphic>
          <a:graphicData uri="http://schemas.openxmlformats.org/drawingml/2006/table">
            <a:tbl>
              <a:tblPr firstRow="1" bandRow="1">
                <a:tableStyleId>{8799B23B-EC83-4686-B30A-512413B5E67A}</a:tableStyleId>
              </a:tblPr>
              <a:tblGrid>
                <a:gridCol w="2397334">
                  <a:extLst>
                    <a:ext uri="{9D8B030D-6E8A-4147-A177-3AD203B41FA5}">
                      <a16:colId xmlns:a16="http://schemas.microsoft.com/office/drawing/2014/main" val="2024752539"/>
                    </a:ext>
                  </a:extLst>
                </a:gridCol>
                <a:gridCol w="2397334">
                  <a:extLst>
                    <a:ext uri="{9D8B030D-6E8A-4147-A177-3AD203B41FA5}">
                      <a16:colId xmlns:a16="http://schemas.microsoft.com/office/drawing/2014/main" val="2696758242"/>
                    </a:ext>
                  </a:extLst>
                </a:gridCol>
              </a:tblGrid>
              <a:tr h="1270535">
                <a:tc>
                  <a:txBody>
                    <a:bodyPr/>
                    <a:lstStyle/>
                    <a:p>
                      <a:r>
                        <a:rPr lang="en-US" sz="3200" b="1" dirty="0"/>
                        <a:t>Result #</a:t>
                      </a:r>
                    </a:p>
                  </a:txBody>
                  <a:tcPr>
                    <a:solidFill>
                      <a:schemeClr val="bg2">
                        <a:lumMod val="90000"/>
                      </a:schemeClr>
                    </a:solidFill>
                  </a:tcPr>
                </a:tc>
                <a:tc>
                  <a:txBody>
                    <a:bodyPr/>
                    <a:lstStyle/>
                    <a:p>
                      <a:r>
                        <a:rPr lang="en-US" sz="3200" b="0" dirty="0"/>
                        <a:t>3</a:t>
                      </a:r>
                    </a:p>
                  </a:txBody>
                  <a:tcPr>
                    <a:solidFill>
                      <a:schemeClr val="accent5">
                        <a:lumMod val="20000"/>
                        <a:lumOff val="80000"/>
                      </a:schemeClr>
                    </a:solidFill>
                  </a:tcPr>
                </a:tc>
                <a:extLst>
                  <a:ext uri="{0D108BD9-81ED-4DB2-BD59-A6C34878D82A}">
                    <a16:rowId xmlns:a16="http://schemas.microsoft.com/office/drawing/2014/main" val="1603591042"/>
                  </a:ext>
                </a:extLst>
              </a:tr>
              <a:tr h="1270535">
                <a:tc>
                  <a:txBody>
                    <a:bodyPr/>
                    <a:lstStyle/>
                    <a:p>
                      <a:r>
                        <a:rPr lang="en-US" sz="3200" b="1" dirty="0"/>
                        <a:t>Model</a:t>
                      </a:r>
                    </a:p>
                  </a:txBody>
                  <a:tcPr>
                    <a:solidFill>
                      <a:schemeClr val="bg2">
                        <a:lumMod val="90000"/>
                      </a:schemeClr>
                    </a:solidFill>
                  </a:tcPr>
                </a:tc>
                <a:tc>
                  <a:txBody>
                    <a:bodyPr/>
                    <a:lstStyle/>
                    <a:p>
                      <a:r>
                        <a:rPr lang="en-US" sz="3200" dirty="0"/>
                        <a:t>Naïve Bayes</a:t>
                      </a:r>
                      <a:endParaRPr lang="en-US" sz="3200" b="0" dirty="0"/>
                    </a:p>
                  </a:txBody>
                  <a:tcPr>
                    <a:solidFill>
                      <a:schemeClr val="accent5">
                        <a:lumMod val="20000"/>
                        <a:lumOff val="80000"/>
                      </a:schemeClr>
                    </a:solidFill>
                  </a:tcPr>
                </a:tc>
                <a:extLst>
                  <a:ext uri="{0D108BD9-81ED-4DB2-BD59-A6C34878D82A}">
                    <a16:rowId xmlns:a16="http://schemas.microsoft.com/office/drawing/2014/main" val="2067859165"/>
                  </a:ext>
                </a:extLst>
              </a:tr>
              <a:tr h="1270535">
                <a:tc>
                  <a:txBody>
                    <a:bodyPr/>
                    <a:lstStyle/>
                    <a:p>
                      <a:r>
                        <a:rPr lang="en-US" sz="3200" b="1" dirty="0"/>
                        <a:t>Test/Train Data</a:t>
                      </a:r>
                    </a:p>
                  </a:txBody>
                  <a:tcPr>
                    <a:solidFill>
                      <a:schemeClr val="bg2">
                        <a:lumMod val="90000"/>
                      </a:schemeClr>
                    </a:solidFill>
                  </a:tcPr>
                </a:tc>
                <a:tc>
                  <a:txBody>
                    <a:bodyPr/>
                    <a:lstStyle/>
                    <a:p>
                      <a:r>
                        <a:rPr lang="en-US" sz="3200" b="0" dirty="0"/>
                        <a:t>Airline</a:t>
                      </a:r>
                    </a:p>
                  </a:txBody>
                  <a:tcPr>
                    <a:solidFill>
                      <a:schemeClr val="accent5">
                        <a:lumMod val="20000"/>
                        <a:lumOff val="80000"/>
                      </a:schemeClr>
                    </a:solidFill>
                  </a:tcPr>
                </a:tc>
                <a:extLst>
                  <a:ext uri="{0D108BD9-81ED-4DB2-BD59-A6C34878D82A}">
                    <a16:rowId xmlns:a16="http://schemas.microsoft.com/office/drawing/2014/main" val="642313559"/>
                  </a:ext>
                </a:extLst>
              </a:tr>
              <a:tr h="1270535">
                <a:tc>
                  <a:txBody>
                    <a:bodyPr/>
                    <a:lstStyle/>
                    <a:p>
                      <a:r>
                        <a:rPr lang="en-US" sz="3200" b="1" dirty="0"/>
                        <a:t>Validation Data</a:t>
                      </a:r>
                    </a:p>
                  </a:txBody>
                  <a:tcPr>
                    <a:solidFill>
                      <a:schemeClr val="bg2">
                        <a:lumMod val="90000"/>
                      </a:schemeClr>
                    </a:solidFill>
                  </a:tcPr>
                </a:tc>
                <a:tc>
                  <a:txBody>
                    <a:bodyPr/>
                    <a:lstStyle/>
                    <a:p>
                      <a:r>
                        <a:rPr lang="en-US" sz="3200" dirty="0"/>
                        <a:t>Apple</a:t>
                      </a:r>
                      <a:endParaRPr lang="en-US" sz="3200" b="0" dirty="0"/>
                    </a:p>
                  </a:txBody>
                  <a:tcPr>
                    <a:solidFill>
                      <a:schemeClr val="accent5">
                        <a:lumMod val="20000"/>
                        <a:lumOff val="80000"/>
                      </a:schemeClr>
                    </a:solidFill>
                  </a:tcPr>
                </a:tc>
                <a:extLst>
                  <a:ext uri="{0D108BD9-81ED-4DB2-BD59-A6C34878D82A}">
                    <a16:rowId xmlns:a16="http://schemas.microsoft.com/office/drawing/2014/main" val="3917258784"/>
                  </a:ext>
                </a:extLst>
              </a:tr>
              <a:tr h="1270535">
                <a:tc>
                  <a:txBody>
                    <a:bodyPr/>
                    <a:lstStyle/>
                    <a:p>
                      <a:r>
                        <a:rPr lang="en-US" sz="3200" b="1" dirty="0"/>
                        <a:t>Result Reported</a:t>
                      </a:r>
                    </a:p>
                  </a:txBody>
                  <a:tcPr>
                    <a:solidFill>
                      <a:schemeClr val="bg2">
                        <a:lumMod val="90000"/>
                      </a:schemeClr>
                    </a:solidFill>
                  </a:tcPr>
                </a:tc>
                <a:tc>
                  <a:txBody>
                    <a:bodyPr/>
                    <a:lstStyle/>
                    <a:p>
                      <a:r>
                        <a:rPr lang="en-US" sz="3200" b="0" dirty="0"/>
                        <a:t>Test</a:t>
                      </a:r>
                    </a:p>
                  </a:txBody>
                  <a:tcPr>
                    <a:solidFill>
                      <a:schemeClr val="accent5">
                        <a:lumMod val="20000"/>
                        <a:lumOff val="80000"/>
                      </a:schemeClr>
                    </a:solidFill>
                  </a:tcPr>
                </a:tc>
                <a:extLst>
                  <a:ext uri="{0D108BD9-81ED-4DB2-BD59-A6C34878D82A}">
                    <a16:rowId xmlns:a16="http://schemas.microsoft.com/office/drawing/2014/main" val="473461427"/>
                  </a:ext>
                </a:extLst>
              </a:tr>
            </a:tbl>
          </a:graphicData>
        </a:graphic>
      </p:graphicFrame>
      <p:pic>
        <p:nvPicPr>
          <p:cNvPr id="3" name="Picture 2">
            <a:extLst>
              <a:ext uri="{FF2B5EF4-FFF2-40B4-BE49-F238E27FC236}">
                <a16:creationId xmlns:a16="http://schemas.microsoft.com/office/drawing/2014/main" id="{8460F763-285D-428C-BF40-0F64EACE7C7C}"/>
              </a:ext>
            </a:extLst>
          </p:cNvPr>
          <p:cNvPicPr>
            <a:picLocks noChangeAspect="1"/>
          </p:cNvPicPr>
          <p:nvPr/>
        </p:nvPicPr>
        <p:blipFill>
          <a:blip r:embed="rId2"/>
          <a:stretch>
            <a:fillRect/>
          </a:stretch>
        </p:blipFill>
        <p:spPr>
          <a:xfrm>
            <a:off x="5526255" y="336885"/>
            <a:ext cx="6500675" cy="6352674"/>
          </a:xfrm>
          <a:prstGeom prst="rect">
            <a:avLst/>
          </a:prstGeom>
        </p:spPr>
      </p:pic>
    </p:spTree>
    <p:extLst>
      <p:ext uri="{BB962C8B-B14F-4D97-AF65-F5344CB8AC3E}">
        <p14:creationId xmlns:p14="http://schemas.microsoft.com/office/powerpoint/2010/main" val="3562311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59AC7603-F6A3-4DEB-A85F-64491C6C48AB}"/>
              </a:ext>
            </a:extLst>
          </p:cNvPr>
          <p:cNvGraphicFramePr>
            <a:graphicFrameLocks noGrp="1"/>
          </p:cNvGraphicFramePr>
          <p:nvPr>
            <p:extLst>
              <p:ext uri="{D42A27DB-BD31-4B8C-83A1-F6EECF244321}">
                <p14:modId xmlns:p14="http://schemas.microsoft.com/office/powerpoint/2010/main" val="2777465792"/>
              </p:ext>
            </p:extLst>
          </p:nvPr>
        </p:nvGraphicFramePr>
        <p:xfrm>
          <a:off x="386932" y="336884"/>
          <a:ext cx="4794668" cy="6352675"/>
        </p:xfrm>
        <a:graphic>
          <a:graphicData uri="http://schemas.openxmlformats.org/drawingml/2006/table">
            <a:tbl>
              <a:tblPr firstRow="1" bandRow="1">
                <a:tableStyleId>{8799B23B-EC83-4686-B30A-512413B5E67A}</a:tableStyleId>
              </a:tblPr>
              <a:tblGrid>
                <a:gridCol w="2397334">
                  <a:extLst>
                    <a:ext uri="{9D8B030D-6E8A-4147-A177-3AD203B41FA5}">
                      <a16:colId xmlns:a16="http://schemas.microsoft.com/office/drawing/2014/main" val="2024752539"/>
                    </a:ext>
                  </a:extLst>
                </a:gridCol>
                <a:gridCol w="2397334">
                  <a:extLst>
                    <a:ext uri="{9D8B030D-6E8A-4147-A177-3AD203B41FA5}">
                      <a16:colId xmlns:a16="http://schemas.microsoft.com/office/drawing/2014/main" val="2696758242"/>
                    </a:ext>
                  </a:extLst>
                </a:gridCol>
              </a:tblGrid>
              <a:tr h="1270535">
                <a:tc>
                  <a:txBody>
                    <a:bodyPr/>
                    <a:lstStyle/>
                    <a:p>
                      <a:r>
                        <a:rPr lang="en-US" sz="3200" b="1" dirty="0"/>
                        <a:t>Result #</a:t>
                      </a:r>
                    </a:p>
                  </a:txBody>
                  <a:tcPr>
                    <a:solidFill>
                      <a:schemeClr val="bg2">
                        <a:lumMod val="90000"/>
                      </a:schemeClr>
                    </a:solidFill>
                  </a:tcPr>
                </a:tc>
                <a:tc>
                  <a:txBody>
                    <a:bodyPr/>
                    <a:lstStyle/>
                    <a:p>
                      <a:r>
                        <a:rPr lang="en-US" sz="3200" b="0" dirty="0"/>
                        <a:t>4</a:t>
                      </a:r>
                    </a:p>
                  </a:txBody>
                  <a:tcPr>
                    <a:solidFill>
                      <a:schemeClr val="accent5">
                        <a:lumMod val="20000"/>
                        <a:lumOff val="80000"/>
                      </a:schemeClr>
                    </a:solidFill>
                  </a:tcPr>
                </a:tc>
                <a:extLst>
                  <a:ext uri="{0D108BD9-81ED-4DB2-BD59-A6C34878D82A}">
                    <a16:rowId xmlns:a16="http://schemas.microsoft.com/office/drawing/2014/main" val="1603591042"/>
                  </a:ext>
                </a:extLst>
              </a:tr>
              <a:tr h="1270535">
                <a:tc>
                  <a:txBody>
                    <a:bodyPr/>
                    <a:lstStyle/>
                    <a:p>
                      <a:r>
                        <a:rPr lang="en-US" sz="3200" b="1" dirty="0"/>
                        <a:t>Model</a:t>
                      </a:r>
                    </a:p>
                  </a:txBody>
                  <a:tcPr>
                    <a:solidFill>
                      <a:schemeClr val="bg2">
                        <a:lumMod val="90000"/>
                      </a:schemeClr>
                    </a:solidFill>
                  </a:tcPr>
                </a:tc>
                <a:tc>
                  <a:txBody>
                    <a:bodyPr/>
                    <a:lstStyle/>
                    <a:p>
                      <a:r>
                        <a:rPr lang="en-US" sz="3200" dirty="0"/>
                        <a:t>Naïve Bayes</a:t>
                      </a:r>
                      <a:endParaRPr lang="en-US" sz="3200" b="0" dirty="0"/>
                    </a:p>
                  </a:txBody>
                  <a:tcPr>
                    <a:solidFill>
                      <a:schemeClr val="accent5">
                        <a:lumMod val="20000"/>
                        <a:lumOff val="80000"/>
                      </a:schemeClr>
                    </a:solidFill>
                  </a:tcPr>
                </a:tc>
                <a:extLst>
                  <a:ext uri="{0D108BD9-81ED-4DB2-BD59-A6C34878D82A}">
                    <a16:rowId xmlns:a16="http://schemas.microsoft.com/office/drawing/2014/main" val="2067859165"/>
                  </a:ext>
                </a:extLst>
              </a:tr>
              <a:tr h="1270535">
                <a:tc>
                  <a:txBody>
                    <a:bodyPr/>
                    <a:lstStyle/>
                    <a:p>
                      <a:r>
                        <a:rPr lang="en-US" sz="3200" b="1" dirty="0"/>
                        <a:t>Test/Train Data</a:t>
                      </a:r>
                    </a:p>
                  </a:txBody>
                  <a:tcPr>
                    <a:solidFill>
                      <a:schemeClr val="bg2">
                        <a:lumMod val="90000"/>
                      </a:schemeClr>
                    </a:solidFill>
                  </a:tcPr>
                </a:tc>
                <a:tc>
                  <a:txBody>
                    <a:bodyPr/>
                    <a:lstStyle/>
                    <a:p>
                      <a:r>
                        <a:rPr lang="en-US" sz="3200" b="0" dirty="0"/>
                        <a:t>Airline</a:t>
                      </a:r>
                    </a:p>
                  </a:txBody>
                  <a:tcPr>
                    <a:solidFill>
                      <a:schemeClr val="accent5">
                        <a:lumMod val="20000"/>
                        <a:lumOff val="80000"/>
                      </a:schemeClr>
                    </a:solidFill>
                  </a:tcPr>
                </a:tc>
                <a:extLst>
                  <a:ext uri="{0D108BD9-81ED-4DB2-BD59-A6C34878D82A}">
                    <a16:rowId xmlns:a16="http://schemas.microsoft.com/office/drawing/2014/main" val="642313559"/>
                  </a:ext>
                </a:extLst>
              </a:tr>
              <a:tr h="1270535">
                <a:tc>
                  <a:txBody>
                    <a:bodyPr/>
                    <a:lstStyle/>
                    <a:p>
                      <a:r>
                        <a:rPr lang="en-US" sz="3200" b="1" dirty="0"/>
                        <a:t>Validation Data</a:t>
                      </a:r>
                    </a:p>
                  </a:txBody>
                  <a:tcPr>
                    <a:solidFill>
                      <a:schemeClr val="bg2">
                        <a:lumMod val="90000"/>
                      </a:schemeClr>
                    </a:solidFill>
                  </a:tcPr>
                </a:tc>
                <a:tc>
                  <a:txBody>
                    <a:bodyPr/>
                    <a:lstStyle/>
                    <a:p>
                      <a:r>
                        <a:rPr lang="en-US" sz="3200" dirty="0"/>
                        <a:t>Apple</a:t>
                      </a:r>
                      <a:endParaRPr lang="en-US" sz="3200" b="0" dirty="0"/>
                    </a:p>
                  </a:txBody>
                  <a:tcPr>
                    <a:solidFill>
                      <a:schemeClr val="accent5">
                        <a:lumMod val="20000"/>
                        <a:lumOff val="80000"/>
                      </a:schemeClr>
                    </a:solidFill>
                  </a:tcPr>
                </a:tc>
                <a:extLst>
                  <a:ext uri="{0D108BD9-81ED-4DB2-BD59-A6C34878D82A}">
                    <a16:rowId xmlns:a16="http://schemas.microsoft.com/office/drawing/2014/main" val="3917258784"/>
                  </a:ext>
                </a:extLst>
              </a:tr>
              <a:tr h="1270535">
                <a:tc>
                  <a:txBody>
                    <a:bodyPr/>
                    <a:lstStyle/>
                    <a:p>
                      <a:r>
                        <a:rPr lang="en-US" sz="3200" b="1" dirty="0"/>
                        <a:t>Result Reported</a:t>
                      </a:r>
                    </a:p>
                  </a:txBody>
                  <a:tcPr>
                    <a:solidFill>
                      <a:schemeClr val="bg2">
                        <a:lumMod val="90000"/>
                      </a:schemeClr>
                    </a:solidFill>
                  </a:tcPr>
                </a:tc>
                <a:tc>
                  <a:txBody>
                    <a:bodyPr/>
                    <a:lstStyle/>
                    <a:p>
                      <a:r>
                        <a:rPr lang="en-US" sz="3200" b="0" dirty="0"/>
                        <a:t>Validation</a:t>
                      </a:r>
                    </a:p>
                  </a:txBody>
                  <a:tcPr>
                    <a:solidFill>
                      <a:schemeClr val="accent5">
                        <a:lumMod val="20000"/>
                        <a:lumOff val="80000"/>
                      </a:schemeClr>
                    </a:solidFill>
                  </a:tcPr>
                </a:tc>
                <a:extLst>
                  <a:ext uri="{0D108BD9-81ED-4DB2-BD59-A6C34878D82A}">
                    <a16:rowId xmlns:a16="http://schemas.microsoft.com/office/drawing/2014/main" val="473461427"/>
                  </a:ext>
                </a:extLst>
              </a:tr>
            </a:tbl>
          </a:graphicData>
        </a:graphic>
      </p:graphicFrame>
      <p:pic>
        <p:nvPicPr>
          <p:cNvPr id="2" name="Picture 1">
            <a:extLst>
              <a:ext uri="{FF2B5EF4-FFF2-40B4-BE49-F238E27FC236}">
                <a16:creationId xmlns:a16="http://schemas.microsoft.com/office/drawing/2014/main" id="{4BA5E3E5-803C-437A-A4A4-28EE172037B5}"/>
              </a:ext>
            </a:extLst>
          </p:cNvPr>
          <p:cNvPicPr>
            <a:picLocks noChangeAspect="1"/>
          </p:cNvPicPr>
          <p:nvPr/>
        </p:nvPicPr>
        <p:blipFill>
          <a:blip r:embed="rId2"/>
          <a:stretch>
            <a:fillRect/>
          </a:stretch>
        </p:blipFill>
        <p:spPr>
          <a:xfrm>
            <a:off x="5422232" y="336884"/>
            <a:ext cx="6769768" cy="6411028"/>
          </a:xfrm>
          <a:prstGeom prst="rect">
            <a:avLst/>
          </a:prstGeom>
        </p:spPr>
      </p:pic>
    </p:spTree>
    <p:extLst>
      <p:ext uri="{BB962C8B-B14F-4D97-AF65-F5344CB8AC3E}">
        <p14:creationId xmlns:p14="http://schemas.microsoft.com/office/powerpoint/2010/main" val="4205570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59AC7603-F6A3-4DEB-A85F-64491C6C48AB}"/>
              </a:ext>
            </a:extLst>
          </p:cNvPr>
          <p:cNvGraphicFramePr>
            <a:graphicFrameLocks noGrp="1"/>
          </p:cNvGraphicFramePr>
          <p:nvPr>
            <p:extLst>
              <p:ext uri="{D42A27DB-BD31-4B8C-83A1-F6EECF244321}">
                <p14:modId xmlns:p14="http://schemas.microsoft.com/office/powerpoint/2010/main" val="1784745988"/>
              </p:ext>
            </p:extLst>
          </p:nvPr>
        </p:nvGraphicFramePr>
        <p:xfrm>
          <a:off x="386932" y="336884"/>
          <a:ext cx="4794668" cy="6352675"/>
        </p:xfrm>
        <a:graphic>
          <a:graphicData uri="http://schemas.openxmlformats.org/drawingml/2006/table">
            <a:tbl>
              <a:tblPr firstRow="1" bandRow="1">
                <a:tableStyleId>{8799B23B-EC83-4686-B30A-512413B5E67A}</a:tableStyleId>
              </a:tblPr>
              <a:tblGrid>
                <a:gridCol w="2397334">
                  <a:extLst>
                    <a:ext uri="{9D8B030D-6E8A-4147-A177-3AD203B41FA5}">
                      <a16:colId xmlns:a16="http://schemas.microsoft.com/office/drawing/2014/main" val="2024752539"/>
                    </a:ext>
                  </a:extLst>
                </a:gridCol>
                <a:gridCol w="2397334">
                  <a:extLst>
                    <a:ext uri="{9D8B030D-6E8A-4147-A177-3AD203B41FA5}">
                      <a16:colId xmlns:a16="http://schemas.microsoft.com/office/drawing/2014/main" val="2696758242"/>
                    </a:ext>
                  </a:extLst>
                </a:gridCol>
              </a:tblGrid>
              <a:tr h="1270535">
                <a:tc>
                  <a:txBody>
                    <a:bodyPr/>
                    <a:lstStyle/>
                    <a:p>
                      <a:r>
                        <a:rPr lang="en-US" sz="3200" b="1" dirty="0"/>
                        <a:t>Result #</a:t>
                      </a:r>
                    </a:p>
                  </a:txBody>
                  <a:tcPr>
                    <a:solidFill>
                      <a:schemeClr val="bg2">
                        <a:lumMod val="90000"/>
                      </a:schemeClr>
                    </a:solidFill>
                  </a:tcPr>
                </a:tc>
                <a:tc>
                  <a:txBody>
                    <a:bodyPr/>
                    <a:lstStyle/>
                    <a:p>
                      <a:r>
                        <a:rPr lang="en-US" sz="3200" b="0" dirty="0"/>
                        <a:t>5</a:t>
                      </a:r>
                    </a:p>
                  </a:txBody>
                  <a:tcPr>
                    <a:solidFill>
                      <a:schemeClr val="accent5">
                        <a:lumMod val="20000"/>
                        <a:lumOff val="80000"/>
                      </a:schemeClr>
                    </a:solidFill>
                  </a:tcPr>
                </a:tc>
                <a:extLst>
                  <a:ext uri="{0D108BD9-81ED-4DB2-BD59-A6C34878D82A}">
                    <a16:rowId xmlns:a16="http://schemas.microsoft.com/office/drawing/2014/main" val="1603591042"/>
                  </a:ext>
                </a:extLst>
              </a:tr>
              <a:tr h="1270535">
                <a:tc>
                  <a:txBody>
                    <a:bodyPr/>
                    <a:lstStyle/>
                    <a:p>
                      <a:r>
                        <a:rPr lang="en-US" sz="3200" b="1" dirty="0"/>
                        <a:t>Model</a:t>
                      </a:r>
                    </a:p>
                  </a:txBody>
                  <a:tcPr>
                    <a:solidFill>
                      <a:schemeClr val="bg2">
                        <a:lumMod val="90000"/>
                      </a:schemeClr>
                    </a:solidFill>
                  </a:tcPr>
                </a:tc>
                <a:tc>
                  <a:txBody>
                    <a:bodyPr/>
                    <a:lstStyle/>
                    <a:p>
                      <a:r>
                        <a:rPr lang="en-US" sz="3200" dirty="0"/>
                        <a:t>Log Regression</a:t>
                      </a:r>
                      <a:endParaRPr lang="en-US" sz="3200" b="0" dirty="0"/>
                    </a:p>
                  </a:txBody>
                  <a:tcPr>
                    <a:solidFill>
                      <a:schemeClr val="accent5">
                        <a:lumMod val="20000"/>
                        <a:lumOff val="80000"/>
                      </a:schemeClr>
                    </a:solidFill>
                  </a:tcPr>
                </a:tc>
                <a:extLst>
                  <a:ext uri="{0D108BD9-81ED-4DB2-BD59-A6C34878D82A}">
                    <a16:rowId xmlns:a16="http://schemas.microsoft.com/office/drawing/2014/main" val="2067859165"/>
                  </a:ext>
                </a:extLst>
              </a:tr>
              <a:tr h="1270535">
                <a:tc>
                  <a:txBody>
                    <a:bodyPr/>
                    <a:lstStyle/>
                    <a:p>
                      <a:r>
                        <a:rPr lang="en-US" sz="3200" b="1" dirty="0"/>
                        <a:t>Test/Train Data</a:t>
                      </a:r>
                    </a:p>
                  </a:txBody>
                  <a:tcPr>
                    <a:solidFill>
                      <a:schemeClr val="bg2">
                        <a:lumMod val="90000"/>
                      </a:schemeClr>
                    </a:solidFill>
                  </a:tcPr>
                </a:tc>
                <a:tc>
                  <a:txBody>
                    <a:bodyPr/>
                    <a:lstStyle/>
                    <a:p>
                      <a:r>
                        <a:rPr lang="en-US" sz="3200" b="0" dirty="0"/>
                        <a:t>Apple</a:t>
                      </a:r>
                    </a:p>
                  </a:txBody>
                  <a:tcPr>
                    <a:solidFill>
                      <a:schemeClr val="accent5">
                        <a:lumMod val="20000"/>
                        <a:lumOff val="80000"/>
                      </a:schemeClr>
                    </a:solidFill>
                  </a:tcPr>
                </a:tc>
                <a:extLst>
                  <a:ext uri="{0D108BD9-81ED-4DB2-BD59-A6C34878D82A}">
                    <a16:rowId xmlns:a16="http://schemas.microsoft.com/office/drawing/2014/main" val="642313559"/>
                  </a:ext>
                </a:extLst>
              </a:tr>
              <a:tr h="1270535">
                <a:tc>
                  <a:txBody>
                    <a:bodyPr/>
                    <a:lstStyle/>
                    <a:p>
                      <a:r>
                        <a:rPr lang="en-US" sz="3200" b="1" dirty="0"/>
                        <a:t>Validation Data</a:t>
                      </a:r>
                    </a:p>
                  </a:txBody>
                  <a:tcPr>
                    <a:solidFill>
                      <a:schemeClr val="bg2">
                        <a:lumMod val="90000"/>
                      </a:schemeClr>
                    </a:solidFill>
                  </a:tcPr>
                </a:tc>
                <a:tc>
                  <a:txBody>
                    <a:bodyPr/>
                    <a:lstStyle/>
                    <a:p>
                      <a:r>
                        <a:rPr lang="en-US" sz="3200" dirty="0"/>
                        <a:t>Airline</a:t>
                      </a:r>
                      <a:endParaRPr lang="en-US" sz="3200" b="0" dirty="0"/>
                    </a:p>
                  </a:txBody>
                  <a:tcPr>
                    <a:solidFill>
                      <a:schemeClr val="accent5">
                        <a:lumMod val="20000"/>
                        <a:lumOff val="80000"/>
                      </a:schemeClr>
                    </a:solidFill>
                  </a:tcPr>
                </a:tc>
                <a:extLst>
                  <a:ext uri="{0D108BD9-81ED-4DB2-BD59-A6C34878D82A}">
                    <a16:rowId xmlns:a16="http://schemas.microsoft.com/office/drawing/2014/main" val="3917258784"/>
                  </a:ext>
                </a:extLst>
              </a:tr>
              <a:tr h="1270535">
                <a:tc>
                  <a:txBody>
                    <a:bodyPr/>
                    <a:lstStyle/>
                    <a:p>
                      <a:r>
                        <a:rPr lang="en-US" sz="3200" b="1" dirty="0"/>
                        <a:t>Result Reported</a:t>
                      </a:r>
                    </a:p>
                  </a:txBody>
                  <a:tcPr>
                    <a:solidFill>
                      <a:schemeClr val="bg2">
                        <a:lumMod val="90000"/>
                      </a:schemeClr>
                    </a:solidFill>
                  </a:tcPr>
                </a:tc>
                <a:tc>
                  <a:txBody>
                    <a:bodyPr/>
                    <a:lstStyle/>
                    <a:p>
                      <a:r>
                        <a:rPr lang="en-US" sz="3200" b="0" dirty="0"/>
                        <a:t>Test</a:t>
                      </a:r>
                    </a:p>
                  </a:txBody>
                  <a:tcPr>
                    <a:solidFill>
                      <a:schemeClr val="accent5">
                        <a:lumMod val="20000"/>
                        <a:lumOff val="80000"/>
                      </a:schemeClr>
                    </a:solidFill>
                  </a:tcPr>
                </a:tc>
                <a:extLst>
                  <a:ext uri="{0D108BD9-81ED-4DB2-BD59-A6C34878D82A}">
                    <a16:rowId xmlns:a16="http://schemas.microsoft.com/office/drawing/2014/main" val="473461427"/>
                  </a:ext>
                </a:extLst>
              </a:tr>
            </a:tbl>
          </a:graphicData>
        </a:graphic>
      </p:graphicFrame>
      <p:pic>
        <p:nvPicPr>
          <p:cNvPr id="3" name="Picture 2">
            <a:extLst>
              <a:ext uri="{FF2B5EF4-FFF2-40B4-BE49-F238E27FC236}">
                <a16:creationId xmlns:a16="http://schemas.microsoft.com/office/drawing/2014/main" id="{93C404E7-ACF5-4A16-976D-1645ACAAF1BF}"/>
              </a:ext>
            </a:extLst>
          </p:cNvPr>
          <p:cNvPicPr>
            <a:picLocks noChangeAspect="1"/>
          </p:cNvPicPr>
          <p:nvPr/>
        </p:nvPicPr>
        <p:blipFill>
          <a:blip r:embed="rId2"/>
          <a:stretch>
            <a:fillRect/>
          </a:stretch>
        </p:blipFill>
        <p:spPr>
          <a:xfrm>
            <a:off x="5627037" y="336883"/>
            <a:ext cx="6178031" cy="6352675"/>
          </a:xfrm>
          <a:prstGeom prst="rect">
            <a:avLst/>
          </a:prstGeom>
        </p:spPr>
      </p:pic>
    </p:spTree>
    <p:extLst>
      <p:ext uri="{BB962C8B-B14F-4D97-AF65-F5344CB8AC3E}">
        <p14:creationId xmlns:p14="http://schemas.microsoft.com/office/powerpoint/2010/main" val="2411825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59AC7603-F6A3-4DEB-A85F-64491C6C48AB}"/>
              </a:ext>
            </a:extLst>
          </p:cNvPr>
          <p:cNvGraphicFramePr>
            <a:graphicFrameLocks noGrp="1"/>
          </p:cNvGraphicFramePr>
          <p:nvPr>
            <p:extLst>
              <p:ext uri="{D42A27DB-BD31-4B8C-83A1-F6EECF244321}">
                <p14:modId xmlns:p14="http://schemas.microsoft.com/office/powerpoint/2010/main" val="3072646323"/>
              </p:ext>
            </p:extLst>
          </p:nvPr>
        </p:nvGraphicFramePr>
        <p:xfrm>
          <a:off x="386932" y="336884"/>
          <a:ext cx="4794668" cy="6352675"/>
        </p:xfrm>
        <a:graphic>
          <a:graphicData uri="http://schemas.openxmlformats.org/drawingml/2006/table">
            <a:tbl>
              <a:tblPr firstRow="1" bandRow="1">
                <a:tableStyleId>{8799B23B-EC83-4686-B30A-512413B5E67A}</a:tableStyleId>
              </a:tblPr>
              <a:tblGrid>
                <a:gridCol w="2397334">
                  <a:extLst>
                    <a:ext uri="{9D8B030D-6E8A-4147-A177-3AD203B41FA5}">
                      <a16:colId xmlns:a16="http://schemas.microsoft.com/office/drawing/2014/main" val="2024752539"/>
                    </a:ext>
                  </a:extLst>
                </a:gridCol>
                <a:gridCol w="2397334">
                  <a:extLst>
                    <a:ext uri="{9D8B030D-6E8A-4147-A177-3AD203B41FA5}">
                      <a16:colId xmlns:a16="http://schemas.microsoft.com/office/drawing/2014/main" val="2696758242"/>
                    </a:ext>
                  </a:extLst>
                </a:gridCol>
              </a:tblGrid>
              <a:tr h="1270535">
                <a:tc>
                  <a:txBody>
                    <a:bodyPr/>
                    <a:lstStyle/>
                    <a:p>
                      <a:r>
                        <a:rPr lang="en-US" sz="3200" b="1" dirty="0"/>
                        <a:t>Result #</a:t>
                      </a:r>
                    </a:p>
                  </a:txBody>
                  <a:tcPr>
                    <a:solidFill>
                      <a:schemeClr val="bg2">
                        <a:lumMod val="90000"/>
                      </a:schemeClr>
                    </a:solidFill>
                  </a:tcPr>
                </a:tc>
                <a:tc>
                  <a:txBody>
                    <a:bodyPr/>
                    <a:lstStyle/>
                    <a:p>
                      <a:r>
                        <a:rPr lang="en-US" sz="3200" b="0" dirty="0"/>
                        <a:t>6</a:t>
                      </a:r>
                    </a:p>
                  </a:txBody>
                  <a:tcPr>
                    <a:solidFill>
                      <a:schemeClr val="accent5">
                        <a:lumMod val="20000"/>
                        <a:lumOff val="80000"/>
                      </a:schemeClr>
                    </a:solidFill>
                  </a:tcPr>
                </a:tc>
                <a:extLst>
                  <a:ext uri="{0D108BD9-81ED-4DB2-BD59-A6C34878D82A}">
                    <a16:rowId xmlns:a16="http://schemas.microsoft.com/office/drawing/2014/main" val="1603591042"/>
                  </a:ext>
                </a:extLst>
              </a:tr>
              <a:tr h="1270535">
                <a:tc>
                  <a:txBody>
                    <a:bodyPr/>
                    <a:lstStyle/>
                    <a:p>
                      <a:r>
                        <a:rPr lang="en-US" sz="3200" b="1" dirty="0"/>
                        <a:t>Model</a:t>
                      </a:r>
                    </a:p>
                  </a:txBody>
                  <a:tcPr>
                    <a:solidFill>
                      <a:schemeClr val="bg2">
                        <a:lumMod val="90000"/>
                      </a:schemeClr>
                    </a:solidFill>
                  </a:tcPr>
                </a:tc>
                <a:tc>
                  <a:txBody>
                    <a:bodyPr/>
                    <a:lstStyle/>
                    <a:p>
                      <a:r>
                        <a:rPr lang="en-US" sz="3200" dirty="0"/>
                        <a:t>Log Regression</a:t>
                      </a:r>
                      <a:endParaRPr lang="en-US" sz="3200" b="0" dirty="0"/>
                    </a:p>
                  </a:txBody>
                  <a:tcPr>
                    <a:solidFill>
                      <a:schemeClr val="accent5">
                        <a:lumMod val="20000"/>
                        <a:lumOff val="80000"/>
                      </a:schemeClr>
                    </a:solidFill>
                  </a:tcPr>
                </a:tc>
                <a:extLst>
                  <a:ext uri="{0D108BD9-81ED-4DB2-BD59-A6C34878D82A}">
                    <a16:rowId xmlns:a16="http://schemas.microsoft.com/office/drawing/2014/main" val="2067859165"/>
                  </a:ext>
                </a:extLst>
              </a:tr>
              <a:tr h="1270535">
                <a:tc>
                  <a:txBody>
                    <a:bodyPr/>
                    <a:lstStyle/>
                    <a:p>
                      <a:r>
                        <a:rPr lang="en-US" sz="3200" b="1" dirty="0"/>
                        <a:t>Test/Train Data</a:t>
                      </a:r>
                    </a:p>
                  </a:txBody>
                  <a:tcPr>
                    <a:solidFill>
                      <a:schemeClr val="bg2">
                        <a:lumMod val="90000"/>
                      </a:schemeClr>
                    </a:solidFill>
                  </a:tcPr>
                </a:tc>
                <a:tc>
                  <a:txBody>
                    <a:bodyPr/>
                    <a:lstStyle/>
                    <a:p>
                      <a:r>
                        <a:rPr lang="en-US" sz="3200" b="0" dirty="0"/>
                        <a:t>Apple</a:t>
                      </a:r>
                    </a:p>
                  </a:txBody>
                  <a:tcPr>
                    <a:solidFill>
                      <a:schemeClr val="accent5">
                        <a:lumMod val="20000"/>
                        <a:lumOff val="80000"/>
                      </a:schemeClr>
                    </a:solidFill>
                  </a:tcPr>
                </a:tc>
                <a:extLst>
                  <a:ext uri="{0D108BD9-81ED-4DB2-BD59-A6C34878D82A}">
                    <a16:rowId xmlns:a16="http://schemas.microsoft.com/office/drawing/2014/main" val="642313559"/>
                  </a:ext>
                </a:extLst>
              </a:tr>
              <a:tr h="1270535">
                <a:tc>
                  <a:txBody>
                    <a:bodyPr/>
                    <a:lstStyle/>
                    <a:p>
                      <a:r>
                        <a:rPr lang="en-US" sz="3200" b="1" dirty="0"/>
                        <a:t>Validation Data</a:t>
                      </a:r>
                    </a:p>
                  </a:txBody>
                  <a:tcPr>
                    <a:solidFill>
                      <a:schemeClr val="bg2">
                        <a:lumMod val="90000"/>
                      </a:schemeClr>
                    </a:solidFill>
                  </a:tcPr>
                </a:tc>
                <a:tc>
                  <a:txBody>
                    <a:bodyPr/>
                    <a:lstStyle/>
                    <a:p>
                      <a:r>
                        <a:rPr lang="en-US" sz="3200" dirty="0"/>
                        <a:t>Airline</a:t>
                      </a:r>
                      <a:endParaRPr lang="en-US" sz="3200" b="0" dirty="0"/>
                    </a:p>
                  </a:txBody>
                  <a:tcPr>
                    <a:solidFill>
                      <a:schemeClr val="accent5">
                        <a:lumMod val="20000"/>
                        <a:lumOff val="80000"/>
                      </a:schemeClr>
                    </a:solidFill>
                  </a:tcPr>
                </a:tc>
                <a:extLst>
                  <a:ext uri="{0D108BD9-81ED-4DB2-BD59-A6C34878D82A}">
                    <a16:rowId xmlns:a16="http://schemas.microsoft.com/office/drawing/2014/main" val="3917258784"/>
                  </a:ext>
                </a:extLst>
              </a:tr>
              <a:tr h="1270535">
                <a:tc>
                  <a:txBody>
                    <a:bodyPr/>
                    <a:lstStyle/>
                    <a:p>
                      <a:r>
                        <a:rPr lang="en-US" sz="3200" b="1" dirty="0"/>
                        <a:t>Result Reported</a:t>
                      </a:r>
                    </a:p>
                  </a:txBody>
                  <a:tcPr>
                    <a:solidFill>
                      <a:schemeClr val="bg2">
                        <a:lumMod val="90000"/>
                      </a:schemeClr>
                    </a:solidFill>
                  </a:tcPr>
                </a:tc>
                <a:tc>
                  <a:txBody>
                    <a:bodyPr/>
                    <a:lstStyle/>
                    <a:p>
                      <a:r>
                        <a:rPr lang="en-US" sz="3200" b="0" dirty="0"/>
                        <a:t>Validation</a:t>
                      </a:r>
                    </a:p>
                  </a:txBody>
                  <a:tcPr>
                    <a:solidFill>
                      <a:schemeClr val="accent5">
                        <a:lumMod val="20000"/>
                        <a:lumOff val="80000"/>
                      </a:schemeClr>
                    </a:solidFill>
                  </a:tcPr>
                </a:tc>
                <a:extLst>
                  <a:ext uri="{0D108BD9-81ED-4DB2-BD59-A6C34878D82A}">
                    <a16:rowId xmlns:a16="http://schemas.microsoft.com/office/drawing/2014/main" val="473461427"/>
                  </a:ext>
                </a:extLst>
              </a:tr>
            </a:tbl>
          </a:graphicData>
        </a:graphic>
      </p:graphicFrame>
      <p:pic>
        <p:nvPicPr>
          <p:cNvPr id="2" name="Picture 1">
            <a:extLst>
              <a:ext uri="{FF2B5EF4-FFF2-40B4-BE49-F238E27FC236}">
                <a16:creationId xmlns:a16="http://schemas.microsoft.com/office/drawing/2014/main" id="{8209FBEB-B286-48C9-AC15-BF17D848EC99}"/>
              </a:ext>
            </a:extLst>
          </p:cNvPr>
          <p:cNvPicPr>
            <a:picLocks noChangeAspect="1"/>
          </p:cNvPicPr>
          <p:nvPr/>
        </p:nvPicPr>
        <p:blipFill>
          <a:blip r:embed="rId2"/>
          <a:stretch>
            <a:fillRect/>
          </a:stretch>
        </p:blipFill>
        <p:spPr>
          <a:xfrm>
            <a:off x="5472111" y="336885"/>
            <a:ext cx="6498584" cy="6352674"/>
          </a:xfrm>
          <a:prstGeom prst="rect">
            <a:avLst/>
          </a:prstGeom>
        </p:spPr>
      </p:pic>
    </p:spTree>
    <p:extLst>
      <p:ext uri="{BB962C8B-B14F-4D97-AF65-F5344CB8AC3E}">
        <p14:creationId xmlns:p14="http://schemas.microsoft.com/office/powerpoint/2010/main" val="712462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5D85D-7AD4-42F9-AAA6-DFDDAB57FAB7}"/>
              </a:ext>
            </a:extLst>
          </p:cNvPr>
          <p:cNvSpPr>
            <a:spLocks noGrp="1"/>
          </p:cNvSpPr>
          <p:nvPr>
            <p:ph type="title"/>
          </p:nvPr>
        </p:nvSpPr>
        <p:spPr/>
        <p:txBody>
          <a:bodyPr/>
          <a:lstStyle/>
          <a:p>
            <a:r>
              <a:rPr lang="en-IN" dirty="0"/>
              <a:t>Prior Work</a:t>
            </a:r>
          </a:p>
        </p:txBody>
      </p:sp>
      <p:sp>
        <p:nvSpPr>
          <p:cNvPr id="3" name="Content Placeholder 2">
            <a:extLst>
              <a:ext uri="{FF2B5EF4-FFF2-40B4-BE49-F238E27FC236}">
                <a16:creationId xmlns:a16="http://schemas.microsoft.com/office/drawing/2014/main" id="{12746C33-0DC5-489F-8796-69D44F3F4009}"/>
              </a:ext>
            </a:extLst>
          </p:cNvPr>
          <p:cNvSpPr>
            <a:spLocks noGrp="1"/>
          </p:cNvSpPr>
          <p:nvPr>
            <p:ph idx="1"/>
          </p:nvPr>
        </p:nvSpPr>
        <p:spPr/>
        <p:txBody>
          <a:bodyPr>
            <a:normAutofit fontScale="25000" lnSpcReduction="20000"/>
          </a:bodyPr>
          <a:lstStyle/>
          <a:p>
            <a:r>
              <a:rPr lang="en-IN" sz="7200" dirty="0">
                <a:latin typeface="Georgia" panose="02040502050405020303" pitchFamily="18" charset="0"/>
                <a:cs typeface="Times New Roman" panose="02020603050405020304" pitchFamily="18" charset="0"/>
              </a:rPr>
              <a:t>We reviewed papers</a:t>
            </a:r>
            <a:r>
              <a:rPr lang="en-IN" sz="7200" dirty="0">
                <a:solidFill>
                  <a:srgbClr val="FF0000"/>
                </a:solidFill>
                <a:latin typeface="Georgia" panose="02040502050405020303" pitchFamily="18" charset="0"/>
                <a:cs typeface="Times New Roman" panose="02020603050405020304" pitchFamily="18" charset="0"/>
              </a:rPr>
              <a:t>*</a:t>
            </a:r>
            <a:r>
              <a:rPr lang="en-IN" sz="7200" dirty="0">
                <a:latin typeface="Georgia" panose="02040502050405020303" pitchFamily="18" charset="0"/>
                <a:cs typeface="Times New Roman" panose="02020603050405020304" pitchFamily="18" charset="0"/>
              </a:rPr>
              <a:t> related to sentiment analysis and its application in the field of cybersecurity and learned following:</a:t>
            </a:r>
          </a:p>
          <a:p>
            <a:pPr lvl="1">
              <a:lnSpc>
                <a:spcPct val="200000"/>
              </a:lnSpc>
              <a:buFont typeface="Courier New" panose="02070309020205020404" pitchFamily="49" charset="0"/>
              <a:buChar char="o"/>
            </a:pPr>
            <a:r>
              <a:rPr lang="en-IN" sz="6400" dirty="0">
                <a:latin typeface="Georgia" panose="02040502050405020303" pitchFamily="18" charset="0"/>
                <a:cs typeface="Times New Roman" panose="02020603050405020304" pitchFamily="18" charset="0"/>
              </a:rPr>
              <a:t>To operate our experiment on real-time and real-world data, understanding the various emotions and conducts projected to cyber attacks</a:t>
            </a:r>
          </a:p>
          <a:p>
            <a:pPr lvl="1">
              <a:lnSpc>
                <a:spcPct val="200000"/>
              </a:lnSpc>
              <a:buFont typeface="Courier New" panose="02070309020205020404" pitchFamily="49" charset="0"/>
              <a:buChar char="o"/>
            </a:pPr>
            <a:r>
              <a:rPr lang="en-IN" sz="6400" dirty="0">
                <a:latin typeface="Georgia" panose="02040502050405020303" pitchFamily="18" charset="0"/>
                <a:cs typeface="Times New Roman" panose="02020603050405020304" pitchFamily="18" charset="0"/>
              </a:rPr>
              <a:t>To establish the performance and validation of sentiment analysis model. </a:t>
            </a:r>
          </a:p>
          <a:p>
            <a:pPr lvl="1">
              <a:lnSpc>
                <a:spcPct val="200000"/>
              </a:lnSpc>
              <a:buFont typeface="Courier New" panose="02070309020205020404" pitchFamily="49" charset="0"/>
              <a:buChar char="o"/>
            </a:pPr>
            <a:r>
              <a:rPr lang="en-IN" sz="6400" dirty="0">
                <a:latin typeface="Georgia" panose="02040502050405020303" pitchFamily="18" charset="0"/>
                <a:cs typeface="Times New Roman" panose="02020603050405020304" pitchFamily="18" charset="0"/>
              </a:rPr>
              <a:t>To analyse the tweets, main keywords, types of feedbacks, determine the underlying sentiment behind a comment and help explain the visualizations in a simple and an effective way. </a:t>
            </a:r>
          </a:p>
          <a:p>
            <a:pPr lvl="1">
              <a:lnSpc>
                <a:spcPct val="200000"/>
              </a:lnSpc>
              <a:buFont typeface="Courier New" panose="02070309020205020404" pitchFamily="49" charset="0"/>
              <a:buChar char="o"/>
            </a:pPr>
            <a:endParaRPr lang="en-IN" sz="6400" dirty="0">
              <a:latin typeface="Georgia" panose="02040502050405020303" pitchFamily="18" charset="0"/>
              <a:cs typeface="Times New Roman" panose="02020603050405020304" pitchFamily="18" charset="0"/>
            </a:endParaRPr>
          </a:p>
          <a:p>
            <a:pPr marL="457200" lvl="1" indent="0">
              <a:lnSpc>
                <a:spcPct val="200000"/>
              </a:lnSpc>
              <a:buNone/>
            </a:pPr>
            <a:r>
              <a:rPr lang="en-IN" sz="4000" dirty="0">
                <a:solidFill>
                  <a:srgbClr val="FF0000"/>
                </a:solidFill>
                <a:latin typeface="Georgia" panose="02040502050405020303" pitchFamily="18" charset="0"/>
                <a:cs typeface="Times New Roman" panose="02020603050405020304" pitchFamily="18" charset="0"/>
              </a:rPr>
              <a:t>*</a:t>
            </a:r>
            <a:r>
              <a:rPr lang="en-IN" sz="4000" dirty="0">
                <a:latin typeface="Georgia" panose="02040502050405020303" pitchFamily="18" charset="0"/>
                <a:cs typeface="Times New Roman" panose="02020603050405020304" pitchFamily="18" charset="0"/>
              </a:rPr>
              <a:t> Please look at Slide 6 for citations</a:t>
            </a:r>
            <a:endParaRPr lang="en-IN" sz="4000" dirty="0"/>
          </a:p>
          <a:p>
            <a:pPr marL="457200" lvl="1" indent="0">
              <a:lnSpc>
                <a:spcPct val="200000"/>
              </a:lnSpc>
              <a:buNone/>
            </a:pPr>
            <a:endParaRPr lang="en-IN" sz="7200" dirty="0">
              <a:latin typeface="Georgia" panose="02040502050405020303" pitchFamily="18" charset="0"/>
              <a:cs typeface="Times New Roman" panose="02020603050405020304" pitchFamily="18" charset="0"/>
            </a:endParaRPr>
          </a:p>
          <a:p>
            <a:pPr lvl="1"/>
            <a:endParaRPr lang="en-IN" sz="4300" dirty="0">
              <a:latin typeface="Georgia" panose="02040502050405020303" pitchFamily="18" charset="0"/>
              <a:cs typeface="Times New Roman" panose="02020603050405020304" pitchFamily="18" charset="0"/>
            </a:endParaRPr>
          </a:p>
          <a:p>
            <a:pPr lvl="1"/>
            <a:endParaRPr lang="en-IN" sz="4300" dirty="0">
              <a:latin typeface="Georgia" panose="02040502050405020303" pitchFamily="18" charset="0"/>
              <a:cs typeface="Times New Roman" panose="02020603050405020304" pitchFamily="18" charset="0"/>
            </a:endParaRPr>
          </a:p>
          <a:p>
            <a:pPr lvl="1"/>
            <a:endParaRPr lang="en-IN" sz="4300" dirty="0">
              <a:latin typeface="Georgia" panose="02040502050405020303" pitchFamily="18" charset="0"/>
              <a:cs typeface="Times New Roman" panose="02020603050405020304" pitchFamily="18" charset="0"/>
            </a:endParaRPr>
          </a:p>
          <a:p>
            <a:endParaRPr lang="en-IN" sz="4500" dirty="0">
              <a:latin typeface="Georgia" panose="02040502050405020303" pitchFamily="18" charset="0"/>
              <a:cs typeface="Times New Roman" panose="02020603050405020304" pitchFamily="18" charset="0"/>
            </a:endParaRPr>
          </a:p>
          <a:p>
            <a:endParaRPr lang="en-IN" dirty="0">
              <a:latin typeface="Georgia" panose="02040502050405020303" pitchFamily="18" charset="0"/>
              <a:cs typeface="Times New Roman" panose="02020603050405020304" pitchFamily="18" charset="0"/>
            </a:endParaRPr>
          </a:p>
          <a:p>
            <a:endParaRPr lang="en-IN" dirty="0">
              <a:latin typeface="Georgia" panose="02040502050405020303" pitchFamily="18" charset="0"/>
              <a:cs typeface="Times New Roman" panose="02020603050405020304" pitchFamily="18" charset="0"/>
            </a:endParaRPr>
          </a:p>
          <a:p>
            <a:endParaRPr lang="en-IN" dirty="0">
              <a:latin typeface="Georgia" panose="02040502050405020303" pitchFamily="18" charset="0"/>
              <a:cs typeface="Times New Roman" panose="02020603050405020304" pitchFamily="18" charset="0"/>
            </a:endParaRPr>
          </a:p>
          <a:p>
            <a:endParaRPr lang="en-IN" dirty="0">
              <a:latin typeface="Georgia" panose="02040502050405020303" pitchFamily="18" charset="0"/>
              <a:cs typeface="Times New Roman" panose="02020603050405020304" pitchFamily="18" charset="0"/>
            </a:endParaRPr>
          </a:p>
          <a:p>
            <a:endParaRPr lang="en-IN" dirty="0">
              <a:latin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12589661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59AC7603-F6A3-4DEB-A85F-64491C6C48AB}"/>
              </a:ext>
            </a:extLst>
          </p:cNvPr>
          <p:cNvGraphicFramePr>
            <a:graphicFrameLocks noGrp="1"/>
          </p:cNvGraphicFramePr>
          <p:nvPr>
            <p:extLst>
              <p:ext uri="{D42A27DB-BD31-4B8C-83A1-F6EECF244321}">
                <p14:modId xmlns:p14="http://schemas.microsoft.com/office/powerpoint/2010/main" val="4010631608"/>
              </p:ext>
            </p:extLst>
          </p:nvPr>
        </p:nvGraphicFramePr>
        <p:xfrm>
          <a:off x="386932" y="336884"/>
          <a:ext cx="4794668" cy="6352675"/>
        </p:xfrm>
        <a:graphic>
          <a:graphicData uri="http://schemas.openxmlformats.org/drawingml/2006/table">
            <a:tbl>
              <a:tblPr firstRow="1" bandRow="1">
                <a:tableStyleId>{8799B23B-EC83-4686-B30A-512413B5E67A}</a:tableStyleId>
              </a:tblPr>
              <a:tblGrid>
                <a:gridCol w="2397334">
                  <a:extLst>
                    <a:ext uri="{9D8B030D-6E8A-4147-A177-3AD203B41FA5}">
                      <a16:colId xmlns:a16="http://schemas.microsoft.com/office/drawing/2014/main" val="2024752539"/>
                    </a:ext>
                  </a:extLst>
                </a:gridCol>
                <a:gridCol w="2397334">
                  <a:extLst>
                    <a:ext uri="{9D8B030D-6E8A-4147-A177-3AD203B41FA5}">
                      <a16:colId xmlns:a16="http://schemas.microsoft.com/office/drawing/2014/main" val="2696758242"/>
                    </a:ext>
                  </a:extLst>
                </a:gridCol>
              </a:tblGrid>
              <a:tr h="1270535">
                <a:tc>
                  <a:txBody>
                    <a:bodyPr/>
                    <a:lstStyle/>
                    <a:p>
                      <a:r>
                        <a:rPr lang="en-US" sz="3200" b="1" dirty="0"/>
                        <a:t>Result #</a:t>
                      </a:r>
                    </a:p>
                  </a:txBody>
                  <a:tcPr>
                    <a:solidFill>
                      <a:schemeClr val="bg2">
                        <a:lumMod val="90000"/>
                      </a:schemeClr>
                    </a:solidFill>
                  </a:tcPr>
                </a:tc>
                <a:tc>
                  <a:txBody>
                    <a:bodyPr/>
                    <a:lstStyle/>
                    <a:p>
                      <a:r>
                        <a:rPr lang="en-US" sz="3200" b="0" dirty="0"/>
                        <a:t>7</a:t>
                      </a:r>
                    </a:p>
                  </a:txBody>
                  <a:tcPr>
                    <a:solidFill>
                      <a:schemeClr val="accent5">
                        <a:lumMod val="20000"/>
                        <a:lumOff val="80000"/>
                      </a:schemeClr>
                    </a:solidFill>
                  </a:tcPr>
                </a:tc>
                <a:extLst>
                  <a:ext uri="{0D108BD9-81ED-4DB2-BD59-A6C34878D82A}">
                    <a16:rowId xmlns:a16="http://schemas.microsoft.com/office/drawing/2014/main" val="1603591042"/>
                  </a:ext>
                </a:extLst>
              </a:tr>
              <a:tr h="1270535">
                <a:tc>
                  <a:txBody>
                    <a:bodyPr/>
                    <a:lstStyle/>
                    <a:p>
                      <a:r>
                        <a:rPr lang="en-US" sz="3200" b="1" dirty="0"/>
                        <a:t>Model</a:t>
                      </a:r>
                    </a:p>
                  </a:txBody>
                  <a:tcPr>
                    <a:solidFill>
                      <a:schemeClr val="bg2">
                        <a:lumMod val="90000"/>
                      </a:schemeClr>
                    </a:solidFill>
                  </a:tcPr>
                </a:tc>
                <a:tc>
                  <a:txBody>
                    <a:bodyPr/>
                    <a:lstStyle/>
                    <a:p>
                      <a:r>
                        <a:rPr lang="en-US" sz="3200" dirty="0"/>
                        <a:t>Log Regression</a:t>
                      </a:r>
                      <a:endParaRPr lang="en-US" sz="3200" b="0" dirty="0"/>
                    </a:p>
                  </a:txBody>
                  <a:tcPr>
                    <a:solidFill>
                      <a:schemeClr val="accent5">
                        <a:lumMod val="20000"/>
                        <a:lumOff val="80000"/>
                      </a:schemeClr>
                    </a:solidFill>
                  </a:tcPr>
                </a:tc>
                <a:extLst>
                  <a:ext uri="{0D108BD9-81ED-4DB2-BD59-A6C34878D82A}">
                    <a16:rowId xmlns:a16="http://schemas.microsoft.com/office/drawing/2014/main" val="2067859165"/>
                  </a:ext>
                </a:extLst>
              </a:tr>
              <a:tr h="1270535">
                <a:tc>
                  <a:txBody>
                    <a:bodyPr/>
                    <a:lstStyle/>
                    <a:p>
                      <a:r>
                        <a:rPr lang="en-US" sz="3200" b="1" dirty="0"/>
                        <a:t>Test/Train Data</a:t>
                      </a:r>
                    </a:p>
                  </a:txBody>
                  <a:tcPr>
                    <a:solidFill>
                      <a:schemeClr val="bg2">
                        <a:lumMod val="90000"/>
                      </a:schemeClr>
                    </a:solidFill>
                  </a:tcPr>
                </a:tc>
                <a:tc>
                  <a:txBody>
                    <a:bodyPr/>
                    <a:lstStyle/>
                    <a:p>
                      <a:r>
                        <a:rPr lang="en-US" sz="3200" b="0" dirty="0"/>
                        <a:t>Airline</a:t>
                      </a:r>
                    </a:p>
                  </a:txBody>
                  <a:tcPr>
                    <a:solidFill>
                      <a:schemeClr val="accent5">
                        <a:lumMod val="20000"/>
                        <a:lumOff val="80000"/>
                      </a:schemeClr>
                    </a:solidFill>
                  </a:tcPr>
                </a:tc>
                <a:extLst>
                  <a:ext uri="{0D108BD9-81ED-4DB2-BD59-A6C34878D82A}">
                    <a16:rowId xmlns:a16="http://schemas.microsoft.com/office/drawing/2014/main" val="642313559"/>
                  </a:ext>
                </a:extLst>
              </a:tr>
              <a:tr h="1270535">
                <a:tc>
                  <a:txBody>
                    <a:bodyPr/>
                    <a:lstStyle/>
                    <a:p>
                      <a:r>
                        <a:rPr lang="en-US" sz="3200" b="1" dirty="0"/>
                        <a:t>Validation Data</a:t>
                      </a:r>
                    </a:p>
                  </a:txBody>
                  <a:tcPr>
                    <a:solidFill>
                      <a:schemeClr val="bg2">
                        <a:lumMod val="90000"/>
                      </a:schemeClr>
                    </a:solidFill>
                  </a:tcPr>
                </a:tc>
                <a:tc>
                  <a:txBody>
                    <a:bodyPr/>
                    <a:lstStyle/>
                    <a:p>
                      <a:r>
                        <a:rPr lang="en-US" sz="3200" dirty="0"/>
                        <a:t>Apple</a:t>
                      </a:r>
                      <a:endParaRPr lang="en-US" sz="3200" b="0" dirty="0"/>
                    </a:p>
                  </a:txBody>
                  <a:tcPr>
                    <a:solidFill>
                      <a:schemeClr val="accent5">
                        <a:lumMod val="20000"/>
                        <a:lumOff val="80000"/>
                      </a:schemeClr>
                    </a:solidFill>
                  </a:tcPr>
                </a:tc>
                <a:extLst>
                  <a:ext uri="{0D108BD9-81ED-4DB2-BD59-A6C34878D82A}">
                    <a16:rowId xmlns:a16="http://schemas.microsoft.com/office/drawing/2014/main" val="3917258784"/>
                  </a:ext>
                </a:extLst>
              </a:tr>
              <a:tr h="1270535">
                <a:tc>
                  <a:txBody>
                    <a:bodyPr/>
                    <a:lstStyle/>
                    <a:p>
                      <a:r>
                        <a:rPr lang="en-US" sz="3200" b="1" dirty="0"/>
                        <a:t>Result Reported</a:t>
                      </a:r>
                    </a:p>
                  </a:txBody>
                  <a:tcPr>
                    <a:solidFill>
                      <a:schemeClr val="bg2">
                        <a:lumMod val="90000"/>
                      </a:schemeClr>
                    </a:solidFill>
                  </a:tcPr>
                </a:tc>
                <a:tc>
                  <a:txBody>
                    <a:bodyPr/>
                    <a:lstStyle/>
                    <a:p>
                      <a:r>
                        <a:rPr lang="en-US" sz="3200" b="0" dirty="0"/>
                        <a:t>Test</a:t>
                      </a:r>
                    </a:p>
                  </a:txBody>
                  <a:tcPr>
                    <a:solidFill>
                      <a:schemeClr val="accent5">
                        <a:lumMod val="20000"/>
                        <a:lumOff val="80000"/>
                      </a:schemeClr>
                    </a:solidFill>
                  </a:tcPr>
                </a:tc>
                <a:extLst>
                  <a:ext uri="{0D108BD9-81ED-4DB2-BD59-A6C34878D82A}">
                    <a16:rowId xmlns:a16="http://schemas.microsoft.com/office/drawing/2014/main" val="473461427"/>
                  </a:ext>
                </a:extLst>
              </a:tr>
            </a:tbl>
          </a:graphicData>
        </a:graphic>
      </p:graphicFrame>
      <p:pic>
        <p:nvPicPr>
          <p:cNvPr id="4" name="Picture 3">
            <a:extLst>
              <a:ext uri="{FF2B5EF4-FFF2-40B4-BE49-F238E27FC236}">
                <a16:creationId xmlns:a16="http://schemas.microsoft.com/office/drawing/2014/main" id="{BD9E7998-A105-45A2-81BC-ABCA3A58C4E9}"/>
              </a:ext>
            </a:extLst>
          </p:cNvPr>
          <p:cNvPicPr/>
          <p:nvPr/>
        </p:nvPicPr>
        <p:blipFill>
          <a:blip r:embed="rId2"/>
          <a:stretch>
            <a:fillRect/>
          </a:stretch>
        </p:blipFill>
        <p:spPr>
          <a:xfrm>
            <a:off x="5811335" y="0"/>
            <a:ext cx="6174039" cy="1920289"/>
          </a:xfrm>
          <a:prstGeom prst="rect">
            <a:avLst/>
          </a:prstGeom>
        </p:spPr>
      </p:pic>
      <p:pic>
        <p:nvPicPr>
          <p:cNvPr id="5" name="Picture 4">
            <a:extLst>
              <a:ext uri="{FF2B5EF4-FFF2-40B4-BE49-F238E27FC236}">
                <a16:creationId xmlns:a16="http://schemas.microsoft.com/office/drawing/2014/main" id="{11123624-6FEA-4FC9-9950-B64676E74737}"/>
              </a:ext>
            </a:extLst>
          </p:cNvPr>
          <p:cNvPicPr/>
          <p:nvPr/>
        </p:nvPicPr>
        <p:blipFill rotWithShape="1">
          <a:blip r:embed="rId3"/>
          <a:srcRect t="-1" b="2047"/>
          <a:stretch/>
        </p:blipFill>
        <p:spPr bwMode="auto">
          <a:xfrm>
            <a:off x="5327901" y="2053388"/>
            <a:ext cx="6657473" cy="463617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024817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59AC7603-F6A3-4DEB-A85F-64491C6C48AB}"/>
              </a:ext>
            </a:extLst>
          </p:cNvPr>
          <p:cNvGraphicFramePr>
            <a:graphicFrameLocks noGrp="1"/>
          </p:cNvGraphicFramePr>
          <p:nvPr>
            <p:extLst>
              <p:ext uri="{D42A27DB-BD31-4B8C-83A1-F6EECF244321}">
                <p14:modId xmlns:p14="http://schemas.microsoft.com/office/powerpoint/2010/main" val="513805078"/>
              </p:ext>
            </p:extLst>
          </p:nvPr>
        </p:nvGraphicFramePr>
        <p:xfrm>
          <a:off x="386932" y="336884"/>
          <a:ext cx="4794668" cy="6352675"/>
        </p:xfrm>
        <a:graphic>
          <a:graphicData uri="http://schemas.openxmlformats.org/drawingml/2006/table">
            <a:tbl>
              <a:tblPr firstRow="1" bandRow="1">
                <a:tableStyleId>{8799B23B-EC83-4686-B30A-512413B5E67A}</a:tableStyleId>
              </a:tblPr>
              <a:tblGrid>
                <a:gridCol w="2397334">
                  <a:extLst>
                    <a:ext uri="{9D8B030D-6E8A-4147-A177-3AD203B41FA5}">
                      <a16:colId xmlns:a16="http://schemas.microsoft.com/office/drawing/2014/main" val="2024752539"/>
                    </a:ext>
                  </a:extLst>
                </a:gridCol>
                <a:gridCol w="2397334">
                  <a:extLst>
                    <a:ext uri="{9D8B030D-6E8A-4147-A177-3AD203B41FA5}">
                      <a16:colId xmlns:a16="http://schemas.microsoft.com/office/drawing/2014/main" val="2696758242"/>
                    </a:ext>
                  </a:extLst>
                </a:gridCol>
              </a:tblGrid>
              <a:tr h="1270535">
                <a:tc>
                  <a:txBody>
                    <a:bodyPr/>
                    <a:lstStyle/>
                    <a:p>
                      <a:r>
                        <a:rPr lang="en-US" sz="3200" b="1" dirty="0"/>
                        <a:t>Result #</a:t>
                      </a:r>
                    </a:p>
                  </a:txBody>
                  <a:tcPr>
                    <a:solidFill>
                      <a:schemeClr val="bg2">
                        <a:lumMod val="90000"/>
                      </a:schemeClr>
                    </a:solidFill>
                  </a:tcPr>
                </a:tc>
                <a:tc>
                  <a:txBody>
                    <a:bodyPr/>
                    <a:lstStyle/>
                    <a:p>
                      <a:r>
                        <a:rPr lang="en-US" sz="3200" b="0" dirty="0"/>
                        <a:t>8</a:t>
                      </a:r>
                    </a:p>
                  </a:txBody>
                  <a:tcPr>
                    <a:solidFill>
                      <a:schemeClr val="accent5">
                        <a:lumMod val="20000"/>
                        <a:lumOff val="80000"/>
                      </a:schemeClr>
                    </a:solidFill>
                  </a:tcPr>
                </a:tc>
                <a:extLst>
                  <a:ext uri="{0D108BD9-81ED-4DB2-BD59-A6C34878D82A}">
                    <a16:rowId xmlns:a16="http://schemas.microsoft.com/office/drawing/2014/main" val="1603591042"/>
                  </a:ext>
                </a:extLst>
              </a:tr>
              <a:tr h="1270535">
                <a:tc>
                  <a:txBody>
                    <a:bodyPr/>
                    <a:lstStyle/>
                    <a:p>
                      <a:r>
                        <a:rPr lang="en-US" sz="3200" b="1" dirty="0"/>
                        <a:t>Model</a:t>
                      </a:r>
                    </a:p>
                  </a:txBody>
                  <a:tcPr>
                    <a:solidFill>
                      <a:schemeClr val="bg2">
                        <a:lumMod val="90000"/>
                      </a:schemeClr>
                    </a:solidFill>
                  </a:tcPr>
                </a:tc>
                <a:tc>
                  <a:txBody>
                    <a:bodyPr/>
                    <a:lstStyle/>
                    <a:p>
                      <a:r>
                        <a:rPr lang="en-US" sz="3200" dirty="0"/>
                        <a:t>Log Regression</a:t>
                      </a:r>
                      <a:endParaRPr lang="en-US" sz="3200" b="0" dirty="0"/>
                    </a:p>
                  </a:txBody>
                  <a:tcPr>
                    <a:solidFill>
                      <a:schemeClr val="accent5">
                        <a:lumMod val="20000"/>
                        <a:lumOff val="80000"/>
                      </a:schemeClr>
                    </a:solidFill>
                  </a:tcPr>
                </a:tc>
                <a:extLst>
                  <a:ext uri="{0D108BD9-81ED-4DB2-BD59-A6C34878D82A}">
                    <a16:rowId xmlns:a16="http://schemas.microsoft.com/office/drawing/2014/main" val="2067859165"/>
                  </a:ext>
                </a:extLst>
              </a:tr>
              <a:tr h="1270535">
                <a:tc>
                  <a:txBody>
                    <a:bodyPr/>
                    <a:lstStyle/>
                    <a:p>
                      <a:r>
                        <a:rPr lang="en-US" sz="3200" b="1" dirty="0"/>
                        <a:t>Test/Train Data</a:t>
                      </a:r>
                    </a:p>
                  </a:txBody>
                  <a:tcPr>
                    <a:solidFill>
                      <a:schemeClr val="bg2">
                        <a:lumMod val="90000"/>
                      </a:schemeClr>
                    </a:solidFill>
                  </a:tcPr>
                </a:tc>
                <a:tc>
                  <a:txBody>
                    <a:bodyPr/>
                    <a:lstStyle/>
                    <a:p>
                      <a:r>
                        <a:rPr lang="en-US" sz="3200" b="0" dirty="0"/>
                        <a:t>Airline</a:t>
                      </a:r>
                    </a:p>
                  </a:txBody>
                  <a:tcPr>
                    <a:solidFill>
                      <a:schemeClr val="accent5">
                        <a:lumMod val="20000"/>
                        <a:lumOff val="80000"/>
                      </a:schemeClr>
                    </a:solidFill>
                  </a:tcPr>
                </a:tc>
                <a:extLst>
                  <a:ext uri="{0D108BD9-81ED-4DB2-BD59-A6C34878D82A}">
                    <a16:rowId xmlns:a16="http://schemas.microsoft.com/office/drawing/2014/main" val="642313559"/>
                  </a:ext>
                </a:extLst>
              </a:tr>
              <a:tr h="1270535">
                <a:tc>
                  <a:txBody>
                    <a:bodyPr/>
                    <a:lstStyle/>
                    <a:p>
                      <a:r>
                        <a:rPr lang="en-US" sz="3200" b="1" dirty="0"/>
                        <a:t>Validation Data</a:t>
                      </a:r>
                    </a:p>
                  </a:txBody>
                  <a:tcPr>
                    <a:solidFill>
                      <a:schemeClr val="bg2">
                        <a:lumMod val="90000"/>
                      </a:schemeClr>
                    </a:solidFill>
                  </a:tcPr>
                </a:tc>
                <a:tc>
                  <a:txBody>
                    <a:bodyPr/>
                    <a:lstStyle/>
                    <a:p>
                      <a:r>
                        <a:rPr lang="en-US" sz="3200" dirty="0"/>
                        <a:t>Apple</a:t>
                      </a:r>
                      <a:endParaRPr lang="en-US" sz="3200" b="0" dirty="0"/>
                    </a:p>
                  </a:txBody>
                  <a:tcPr>
                    <a:solidFill>
                      <a:schemeClr val="accent5">
                        <a:lumMod val="20000"/>
                        <a:lumOff val="80000"/>
                      </a:schemeClr>
                    </a:solidFill>
                  </a:tcPr>
                </a:tc>
                <a:extLst>
                  <a:ext uri="{0D108BD9-81ED-4DB2-BD59-A6C34878D82A}">
                    <a16:rowId xmlns:a16="http://schemas.microsoft.com/office/drawing/2014/main" val="3917258784"/>
                  </a:ext>
                </a:extLst>
              </a:tr>
              <a:tr h="1270535">
                <a:tc>
                  <a:txBody>
                    <a:bodyPr/>
                    <a:lstStyle/>
                    <a:p>
                      <a:r>
                        <a:rPr lang="en-US" sz="3200" b="1" dirty="0"/>
                        <a:t>Result Reported</a:t>
                      </a:r>
                    </a:p>
                  </a:txBody>
                  <a:tcPr>
                    <a:solidFill>
                      <a:schemeClr val="bg2">
                        <a:lumMod val="90000"/>
                      </a:schemeClr>
                    </a:solidFill>
                  </a:tcPr>
                </a:tc>
                <a:tc>
                  <a:txBody>
                    <a:bodyPr/>
                    <a:lstStyle/>
                    <a:p>
                      <a:r>
                        <a:rPr lang="en-US" sz="3200" b="0" dirty="0"/>
                        <a:t>Validation</a:t>
                      </a:r>
                    </a:p>
                  </a:txBody>
                  <a:tcPr>
                    <a:solidFill>
                      <a:schemeClr val="accent5">
                        <a:lumMod val="20000"/>
                        <a:lumOff val="80000"/>
                      </a:schemeClr>
                    </a:solidFill>
                  </a:tcPr>
                </a:tc>
                <a:extLst>
                  <a:ext uri="{0D108BD9-81ED-4DB2-BD59-A6C34878D82A}">
                    <a16:rowId xmlns:a16="http://schemas.microsoft.com/office/drawing/2014/main" val="473461427"/>
                  </a:ext>
                </a:extLst>
              </a:tr>
            </a:tbl>
          </a:graphicData>
        </a:graphic>
      </p:graphicFrame>
      <p:pic>
        <p:nvPicPr>
          <p:cNvPr id="6" name="Picture 5">
            <a:extLst>
              <a:ext uri="{FF2B5EF4-FFF2-40B4-BE49-F238E27FC236}">
                <a16:creationId xmlns:a16="http://schemas.microsoft.com/office/drawing/2014/main" id="{FCFE9D97-0749-4FDD-9282-4FFE7C5219EC}"/>
              </a:ext>
            </a:extLst>
          </p:cNvPr>
          <p:cNvPicPr/>
          <p:nvPr/>
        </p:nvPicPr>
        <p:blipFill>
          <a:blip r:embed="rId2"/>
          <a:stretch>
            <a:fillRect/>
          </a:stretch>
        </p:blipFill>
        <p:spPr>
          <a:xfrm>
            <a:off x="5385802" y="0"/>
            <a:ext cx="6806198" cy="6858000"/>
          </a:xfrm>
          <a:prstGeom prst="rect">
            <a:avLst/>
          </a:prstGeom>
        </p:spPr>
      </p:pic>
    </p:spTree>
    <p:extLst>
      <p:ext uri="{BB962C8B-B14F-4D97-AF65-F5344CB8AC3E}">
        <p14:creationId xmlns:p14="http://schemas.microsoft.com/office/powerpoint/2010/main" val="1081242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49BAA-A75C-4B8C-A882-B2CAE60AC0AD}"/>
              </a:ext>
            </a:extLst>
          </p:cNvPr>
          <p:cNvSpPr>
            <a:spLocks noGrp="1"/>
          </p:cNvSpPr>
          <p:nvPr>
            <p:ph type="title"/>
          </p:nvPr>
        </p:nvSpPr>
        <p:spPr>
          <a:xfrm>
            <a:off x="677334" y="472613"/>
            <a:ext cx="8596668" cy="1320800"/>
          </a:xfrm>
        </p:spPr>
        <p:txBody>
          <a:bodyPr/>
          <a:lstStyle/>
          <a:p>
            <a:r>
              <a:rPr lang="en-US" dirty="0"/>
              <a:t>Conclusion</a:t>
            </a:r>
          </a:p>
        </p:txBody>
      </p:sp>
      <p:sp>
        <p:nvSpPr>
          <p:cNvPr id="3" name="Content Placeholder 2">
            <a:extLst>
              <a:ext uri="{FF2B5EF4-FFF2-40B4-BE49-F238E27FC236}">
                <a16:creationId xmlns:a16="http://schemas.microsoft.com/office/drawing/2014/main" id="{40C87FEB-B997-467F-81EA-3122761C8EAE}"/>
              </a:ext>
            </a:extLst>
          </p:cNvPr>
          <p:cNvSpPr>
            <a:spLocks noGrp="1"/>
          </p:cNvSpPr>
          <p:nvPr>
            <p:ph idx="1"/>
          </p:nvPr>
        </p:nvSpPr>
        <p:spPr>
          <a:xfrm>
            <a:off x="500871" y="1793413"/>
            <a:ext cx="9974623" cy="4759787"/>
          </a:xfrm>
        </p:spPr>
        <p:txBody>
          <a:bodyPr>
            <a:noAutofit/>
          </a:bodyPr>
          <a:lstStyle/>
          <a:p>
            <a:r>
              <a:rPr lang="en-IN" sz="2800" dirty="0"/>
              <a:t>The ability of two models, the </a:t>
            </a:r>
            <a:r>
              <a:rPr lang="en-IN" sz="2800" b="1" dirty="0"/>
              <a:t>naïve </a:t>
            </a:r>
            <a:r>
              <a:rPr lang="en-IN" sz="2800" b="1" dirty="0" err="1"/>
              <a:t>bayes</a:t>
            </a:r>
            <a:r>
              <a:rPr lang="en-IN" sz="2800" b="1" dirty="0"/>
              <a:t> classifier </a:t>
            </a:r>
            <a:r>
              <a:rPr lang="en-IN" sz="2800" dirty="0"/>
              <a:t>and the logistic regression, to accurately predict the overall sentiment of a tweet directed by an organization was tested and compared. </a:t>
            </a:r>
          </a:p>
          <a:p>
            <a:r>
              <a:rPr lang="en-IN" sz="2800" dirty="0"/>
              <a:t>The naïve </a:t>
            </a:r>
            <a:r>
              <a:rPr lang="en-IN" sz="2800" dirty="0" err="1"/>
              <a:t>bayes</a:t>
            </a:r>
            <a:r>
              <a:rPr lang="en-IN" sz="2800" dirty="0"/>
              <a:t> classifier was shown to </a:t>
            </a:r>
            <a:r>
              <a:rPr lang="en-IN" sz="2800" b="1" dirty="0"/>
              <a:t>severely overfit the data </a:t>
            </a:r>
            <a:r>
              <a:rPr lang="en-IN" sz="2800" dirty="0"/>
              <a:t>no matter which dataset it was trained on.</a:t>
            </a:r>
          </a:p>
          <a:p>
            <a:r>
              <a:rPr lang="en-IN" sz="2800" dirty="0"/>
              <a:t>Not capable of generating meaningful results outside of its training dataset.</a:t>
            </a:r>
          </a:p>
        </p:txBody>
      </p:sp>
    </p:spTree>
    <p:extLst>
      <p:ext uri="{BB962C8B-B14F-4D97-AF65-F5344CB8AC3E}">
        <p14:creationId xmlns:p14="http://schemas.microsoft.com/office/powerpoint/2010/main" val="12399430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49BAA-A75C-4B8C-A882-B2CAE60AC0AD}"/>
              </a:ext>
            </a:extLst>
          </p:cNvPr>
          <p:cNvSpPr>
            <a:spLocks noGrp="1"/>
          </p:cNvSpPr>
          <p:nvPr>
            <p:ph type="title"/>
          </p:nvPr>
        </p:nvSpPr>
        <p:spPr>
          <a:xfrm>
            <a:off x="372535" y="513347"/>
            <a:ext cx="8596668" cy="1320800"/>
          </a:xfrm>
        </p:spPr>
        <p:txBody>
          <a:bodyPr/>
          <a:lstStyle/>
          <a:p>
            <a:r>
              <a:rPr lang="en-US" dirty="0"/>
              <a:t>Conclusion</a:t>
            </a:r>
          </a:p>
        </p:txBody>
      </p:sp>
      <p:sp>
        <p:nvSpPr>
          <p:cNvPr id="3" name="Content Placeholder 2">
            <a:extLst>
              <a:ext uri="{FF2B5EF4-FFF2-40B4-BE49-F238E27FC236}">
                <a16:creationId xmlns:a16="http://schemas.microsoft.com/office/drawing/2014/main" id="{40C87FEB-B997-467F-81EA-3122761C8EAE}"/>
              </a:ext>
            </a:extLst>
          </p:cNvPr>
          <p:cNvSpPr>
            <a:spLocks noGrp="1"/>
          </p:cNvSpPr>
          <p:nvPr>
            <p:ph idx="1"/>
          </p:nvPr>
        </p:nvSpPr>
        <p:spPr>
          <a:xfrm>
            <a:off x="292323" y="1683794"/>
            <a:ext cx="9974623" cy="2682334"/>
          </a:xfrm>
        </p:spPr>
        <p:txBody>
          <a:bodyPr>
            <a:noAutofit/>
          </a:bodyPr>
          <a:lstStyle/>
          <a:p>
            <a:r>
              <a:rPr lang="en-IN" sz="2400" dirty="0"/>
              <a:t>The </a:t>
            </a:r>
            <a:r>
              <a:rPr lang="en-IN" sz="2400" b="1" dirty="0"/>
              <a:t>logistic regression </a:t>
            </a:r>
            <a:r>
              <a:rPr lang="en-IN" sz="2400" dirty="0"/>
              <a:t>model performed very well on validation data, correctly classifying 92% of tweets, suggesting that it may be well suited to this application. </a:t>
            </a:r>
          </a:p>
          <a:p>
            <a:r>
              <a:rPr lang="en-IN" sz="2400" dirty="0"/>
              <a:t>Drawbacks:</a:t>
            </a:r>
          </a:p>
          <a:p>
            <a:pPr lvl="1"/>
            <a:r>
              <a:rPr lang="en-IN" sz="2400" dirty="0"/>
              <a:t>1) Not fully robust to switching the datasets used for training/testing and validation.</a:t>
            </a:r>
          </a:p>
          <a:p>
            <a:pPr lvl="1"/>
            <a:r>
              <a:rPr lang="en-IN" sz="2400" dirty="0"/>
              <a:t>2) Tends to underrate negative sentiment, which is bad for cybersecurity applications.</a:t>
            </a:r>
          </a:p>
          <a:p>
            <a:pPr lvl="2"/>
            <a:r>
              <a:rPr lang="en-IN" sz="2400" dirty="0"/>
              <a:t>This may cause an organization not to adequately invest in </a:t>
            </a:r>
            <a:r>
              <a:rPr lang="en-IN" sz="2400" dirty="0" err="1"/>
              <a:t>cyberdefense</a:t>
            </a:r>
            <a:r>
              <a:rPr lang="en-IN" sz="2400" dirty="0"/>
              <a:t> and make it vulnerable to attack.</a:t>
            </a:r>
            <a:endParaRPr lang="en-US" sz="2400" dirty="0"/>
          </a:p>
        </p:txBody>
      </p:sp>
    </p:spTree>
    <p:extLst>
      <p:ext uri="{BB962C8B-B14F-4D97-AF65-F5344CB8AC3E}">
        <p14:creationId xmlns:p14="http://schemas.microsoft.com/office/powerpoint/2010/main" val="1410804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0EA7-9AF8-4323-8F12-820C0D37FBBE}"/>
              </a:ext>
            </a:extLst>
          </p:cNvPr>
          <p:cNvSpPr>
            <a:spLocks noGrp="1"/>
          </p:cNvSpPr>
          <p:nvPr>
            <p:ph type="title"/>
          </p:nvPr>
        </p:nvSpPr>
        <p:spPr/>
        <p:txBody>
          <a:bodyPr/>
          <a:lstStyle/>
          <a:p>
            <a:r>
              <a:rPr lang="en-IN" dirty="0"/>
              <a:t>Problem</a:t>
            </a:r>
            <a:r>
              <a:rPr lang="en-IN" sz="1800" b="1" dirty="0">
                <a:solidFill>
                  <a:srgbClr val="1F3864"/>
                </a:solidFill>
                <a:effectLst/>
                <a:latin typeface="Georgia" panose="02040502050405020303" pitchFamily="18" charset="0"/>
                <a:ea typeface="Calibri" panose="020F0502020204030204" pitchFamily="34" charset="0"/>
                <a:cs typeface="Times New Roman" panose="02020603050405020304" pitchFamily="18" charset="0"/>
              </a:rPr>
              <a:t> </a:t>
            </a:r>
            <a:r>
              <a:rPr lang="en-IN" dirty="0"/>
              <a:t>Statement</a:t>
            </a:r>
          </a:p>
        </p:txBody>
      </p:sp>
      <p:sp>
        <p:nvSpPr>
          <p:cNvPr id="3" name="Content Placeholder 2">
            <a:extLst>
              <a:ext uri="{FF2B5EF4-FFF2-40B4-BE49-F238E27FC236}">
                <a16:creationId xmlns:a16="http://schemas.microsoft.com/office/drawing/2014/main" id="{EAC9B619-A62A-427C-AE0B-EE32E1A9C5E4}"/>
              </a:ext>
            </a:extLst>
          </p:cNvPr>
          <p:cNvSpPr>
            <a:spLocks noGrp="1"/>
          </p:cNvSpPr>
          <p:nvPr>
            <p:ph idx="1"/>
          </p:nvPr>
        </p:nvSpPr>
        <p:spPr/>
        <p:txBody>
          <a:bodyPr/>
          <a:lstStyle/>
          <a:p>
            <a:r>
              <a:rPr lang="en-IN" sz="1800" dirty="0">
                <a:effectLst/>
                <a:latin typeface="Georgia" panose="02040502050405020303" pitchFamily="18" charset="0"/>
                <a:ea typeface="Calibri" panose="020F0502020204030204" pitchFamily="34" charset="0"/>
                <a:cs typeface="Times New Roman" panose="02020603050405020304" pitchFamily="18" charset="0"/>
              </a:rPr>
              <a:t>Collect and perform sentiment analysis on the datasets collected for Apple Inc. and an airline company.</a:t>
            </a:r>
          </a:p>
          <a:p>
            <a:r>
              <a:rPr lang="en-IN" sz="1800" dirty="0">
                <a:effectLst/>
                <a:latin typeface="Georgia" panose="02040502050405020303" pitchFamily="18" charset="0"/>
                <a:ea typeface="Calibri" panose="020F0502020204030204" pitchFamily="34" charset="0"/>
                <a:cs typeface="Times New Roman" panose="02020603050405020304" pitchFamily="18" charset="0"/>
              </a:rPr>
              <a:t>Sort and review tweets </a:t>
            </a:r>
            <a:r>
              <a:rPr lang="en-IN" dirty="0">
                <a:latin typeface="Georgia" panose="02040502050405020303" pitchFamily="18" charset="0"/>
                <a:ea typeface="Calibri" panose="020F0502020204030204" pitchFamily="34" charset="0"/>
                <a:cs typeface="Times New Roman" panose="02020603050405020304" pitchFamily="18" charset="0"/>
              </a:rPr>
              <a:t>about </a:t>
            </a:r>
            <a:r>
              <a:rPr lang="en-IN" sz="1800" dirty="0">
                <a:effectLst/>
                <a:latin typeface="Georgia" panose="02040502050405020303" pitchFamily="18" charset="0"/>
                <a:ea typeface="Calibri" panose="020F0502020204030204" pitchFamily="34" charset="0"/>
                <a:cs typeface="Times New Roman" panose="02020603050405020304" pitchFamily="18" charset="0"/>
              </a:rPr>
              <a:t>these organizations to understand their susceptibility to cyber attacks. </a:t>
            </a:r>
          </a:p>
          <a:p>
            <a:r>
              <a:rPr lang="en-IN" dirty="0">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cs typeface="Times New Roman" panose="02020603050405020304" pitchFamily="18" charset="0"/>
              </a:rPr>
              <a:t>eedback analysis by the consumers which answers the ‘to be or not to be’ dilemma of an organization to get attacked and help the company come up with a solution to consumer issues as well as to observe the eccentricity and distinctiveness of their product and services. </a:t>
            </a:r>
          </a:p>
          <a:p>
            <a:r>
              <a:rPr lang="en-IN" sz="1800" dirty="0">
                <a:effectLst/>
                <a:latin typeface="Georgia" panose="02040502050405020303" pitchFamily="18" charset="0"/>
                <a:ea typeface="Calibri" panose="020F0502020204030204" pitchFamily="34" charset="0"/>
                <a:cs typeface="Times New Roman" panose="02020603050405020304" pitchFamily="18" charset="0"/>
              </a:rPr>
              <a:t>The final product from our project will help companies to understand the way people think and react to their products, services and brand and analyse the weaknesses which could prove to be disastrous for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44942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a:extLst>
              <a:ext uri="{FF2B5EF4-FFF2-40B4-BE49-F238E27FC236}">
                <a16:creationId xmlns:a16="http://schemas.microsoft.com/office/drawing/2014/main" id="{77739776-D9B4-41F7-BEED-3FE215D4A2B5}"/>
              </a:ext>
            </a:extLst>
          </p:cNvPr>
          <p:cNvPicPr>
            <a:picLocks noChangeAspect="1"/>
          </p:cNvPicPr>
          <p:nvPr/>
        </p:nvPicPr>
        <p:blipFill rotWithShape="1">
          <a:blip r:embed="rId2"/>
          <a:srcRect l="29897" r="12676"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80BF46D4-CB80-4A7C-8D32-FF45E63C417F}"/>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r>
              <a:rPr lang="en-US" sz="5000"/>
              <a:t>Methodology</a:t>
            </a:r>
          </a:p>
        </p:txBody>
      </p:sp>
    </p:spTree>
    <p:extLst>
      <p:ext uri="{BB962C8B-B14F-4D97-AF65-F5344CB8AC3E}">
        <p14:creationId xmlns:p14="http://schemas.microsoft.com/office/powerpoint/2010/main" val="1092927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4B-07CB-419B-98F7-F5BD4E381E37}"/>
              </a:ext>
            </a:extLst>
          </p:cNvPr>
          <p:cNvSpPr>
            <a:spLocks noGrp="1"/>
          </p:cNvSpPr>
          <p:nvPr>
            <p:ph type="title"/>
          </p:nvPr>
        </p:nvSpPr>
        <p:spPr/>
        <p:txBody>
          <a:bodyPr/>
          <a:lstStyle/>
          <a:p>
            <a:r>
              <a:rPr lang="en-IN" dirty="0"/>
              <a:t>Topic</a:t>
            </a:r>
          </a:p>
        </p:txBody>
      </p:sp>
      <p:sp>
        <p:nvSpPr>
          <p:cNvPr id="3" name="Content Placeholder 2">
            <a:extLst>
              <a:ext uri="{FF2B5EF4-FFF2-40B4-BE49-F238E27FC236}">
                <a16:creationId xmlns:a16="http://schemas.microsoft.com/office/drawing/2014/main" id="{CB1F4792-BC49-4FA4-BB5B-BEC5B95DF569}"/>
              </a:ext>
            </a:extLst>
          </p:cNvPr>
          <p:cNvSpPr>
            <a:spLocks noGrp="1"/>
          </p:cNvSpPr>
          <p:nvPr>
            <p:ph idx="1"/>
          </p:nvPr>
        </p:nvSpPr>
        <p:spPr>
          <a:xfrm>
            <a:off x="677334" y="1759536"/>
            <a:ext cx="8596668" cy="3880773"/>
          </a:xfrm>
        </p:spPr>
        <p:txBody>
          <a:bodyPr>
            <a:normAutofit fontScale="92500" lnSpcReduction="20000"/>
          </a:bodyPr>
          <a:lstStyle/>
          <a:p>
            <a:r>
              <a:rPr lang="en-IN" sz="2400" dirty="0">
                <a:latin typeface="Georgia" panose="02040502050405020303" pitchFamily="18" charset="0"/>
                <a:ea typeface="Calibri" panose="020F0502020204030204" pitchFamily="34" charset="0"/>
                <a:cs typeface="Times New Roman" panose="02020603050405020304" pitchFamily="18" charset="0"/>
              </a:rPr>
              <a:t>O</a:t>
            </a:r>
            <a:r>
              <a:rPr lang="en-IN" sz="2400" dirty="0">
                <a:effectLst/>
                <a:latin typeface="Georgia" panose="02040502050405020303" pitchFamily="18" charset="0"/>
                <a:ea typeface="Calibri" panose="020F0502020204030204" pitchFamily="34" charset="0"/>
                <a:cs typeface="Times New Roman" panose="02020603050405020304" pitchFamily="18" charset="0"/>
              </a:rPr>
              <a:t>ur model is trained and tested on two datasets of tweets that are a maximum of 240 characters in length. </a:t>
            </a:r>
          </a:p>
          <a:p>
            <a:r>
              <a:rPr lang="en-IN" sz="2400" dirty="0">
                <a:effectLst/>
                <a:latin typeface="Georgia" panose="02040502050405020303" pitchFamily="18" charset="0"/>
                <a:ea typeface="Calibri" panose="020F0502020204030204" pitchFamily="34" charset="0"/>
                <a:cs typeface="Times New Roman" panose="02020603050405020304" pitchFamily="18" charset="0"/>
              </a:rPr>
              <a:t>The first dataset is a labelled collection of tweets directed toward the Apple Corporation and the second is a labelled collection of tweets directed toward a variety of US airlines. </a:t>
            </a:r>
          </a:p>
          <a:p>
            <a:r>
              <a:rPr lang="en-IN" sz="2400" dirty="0">
                <a:effectLst/>
                <a:latin typeface="Georgia" panose="02040502050405020303" pitchFamily="18" charset="0"/>
                <a:ea typeface="Calibri" panose="020F0502020204030204" pitchFamily="34" charset="0"/>
                <a:cs typeface="Times New Roman" panose="02020603050405020304" pitchFamily="18" charset="0"/>
              </a:rPr>
              <a:t>Two different models, naïve </a:t>
            </a:r>
            <a:r>
              <a:rPr lang="en-IN" sz="2400" dirty="0" err="1">
                <a:effectLst/>
                <a:latin typeface="Georgia" panose="02040502050405020303" pitchFamily="18" charset="0"/>
                <a:ea typeface="Calibri" panose="020F0502020204030204" pitchFamily="34" charset="0"/>
                <a:cs typeface="Times New Roman" panose="02020603050405020304" pitchFamily="18" charset="0"/>
              </a:rPr>
              <a:t>bayes</a:t>
            </a:r>
            <a:r>
              <a:rPr lang="en-IN" sz="2400" dirty="0">
                <a:effectLst/>
                <a:latin typeface="Georgia" panose="02040502050405020303" pitchFamily="18" charset="0"/>
                <a:ea typeface="Calibri" panose="020F0502020204030204" pitchFamily="34" charset="0"/>
                <a:cs typeface="Times New Roman" panose="02020603050405020304" pitchFamily="18" charset="0"/>
              </a:rPr>
              <a:t> and a logarithmic regression, are trained and tested on </a:t>
            </a:r>
            <a:r>
              <a:rPr lang="en-IN" sz="2400" b="1" dirty="0">
                <a:effectLst/>
                <a:latin typeface="Georgia" panose="02040502050405020303" pitchFamily="18" charset="0"/>
                <a:ea typeface="Calibri" panose="020F0502020204030204" pitchFamily="34" charset="0"/>
                <a:cs typeface="Times New Roman" panose="02020603050405020304" pitchFamily="18" charset="0"/>
              </a:rPr>
              <a:t>each</a:t>
            </a:r>
            <a:r>
              <a:rPr lang="en-IN" sz="2400" dirty="0">
                <a:effectLst/>
                <a:latin typeface="Georgia" panose="02040502050405020303" pitchFamily="18" charset="0"/>
                <a:ea typeface="Calibri" panose="020F0502020204030204" pitchFamily="34" charset="0"/>
                <a:cs typeface="Times New Roman" panose="02020603050405020304" pitchFamily="18" charset="0"/>
              </a:rPr>
              <a:t> dataset with the objective of labelling the tweets according to a binary sentiment label.</a:t>
            </a:r>
          </a:p>
          <a:p>
            <a:pPr lvl="1"/>
            <a:r>
              <a:rPr lang="en-IN" sz="2400" dirty="0">
                <a:latin typeface="Georgia" panose="02040502050405020303" pitchFamily="18" charset="0"/>
                <a:ea typeface="Calibri" panose="020F0502020204030204" pitchFamily="34" charset="0"/>
                <a:cs typeface="Times New Roman" panose="02020603050405020304" pitchFamily="18" charset="0"/>
              </a:rPr>
              <a:t>Each dataset will serve as testing/training data and validation data for each model. </a:t>
            </a:r>
            <a:endParaRPr lang="en-IN" sz="2400" dirty="0">
              <a:effectLst/>
              <a:latin typeface="Georgia" panose="02040502050405020303" pitchFamily="18" charset="0"/>
              <a:ea typeface="Calibri" panose="020F0502020204030204" pitchFamily="34" charset="0"/>
              <a:cs typeface="Times New Roman" panose="02020603050405020304" pitchFamily="18" charset="0"/>
            </a:endParaRPr>
          </a:p>
          <a:p>
            <a:r>
              <a:rPr lang="en-IN" sz="2400" dirty="0">
                <a:latin typeface="Georgia" panose="02040502050405020303" pitchFamily="18" charset="0"/>
                <a:ea typeface="Calibri" panose="020F0502020204030204" pitchFamily="34" charset="0"/>
                <a:cs typeface="Times New Roman" panose="02020603050405020304" pitchFamily="18" charset="0"/>
              </a:rPr>
              <a:t>Finally, the overall </a:t>
            </a:r>
            <a:r>
              <a:rPr lang="en-IN" sz="2400" dirty="0">
                <a:effectLst/>
                <a:latin typeface="Georgia" panose="02040502050405020303" pitchFamily="18" charset="0"/>
                <a:ea typeface="Calibri" panose="020F0502020204030204" pitchFamily="34" charset="0"/>
                <a:cs typeface="Times New Roman" panose="02020603050405020304" pitchFamily="18" charset="0"/>
              </a:rPr>
              <a:t>performance the models are compared using confusion matrices, accuracy, precision, and recall.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7098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4B-07CB-419B-98F7-F5BD4E381E37}"/>
              </a:ext>
            </a:extLst>
          </p:cNvPr>
          <p:cNvSpPr>
            <a:spLocks noGrp="1"/>
          </p:cNvSpPr>
          <p:nvPr>
            <p:ph type="title"/>
          </p:nvPr>
        </p:nvSpPr>
        <p:spPr/>
        <p:txBody>
          <a:bodyPr/>
          <a:lstStyle/>
          <a:p>
            <a:r>
              <a:rPr lang="en-IN" dirty="0"/>
              <a:t>Topic</a:t>
            </a:r>
          </a:p>
        </p:txBody>
      </p:sp>
      <p:sp>
        <p:nvSpPr>
          <p:cNvPr id="3" name="Content Placeholder 2">
            <a:extLst>
              <a:ext uri="{FF2B5EF4-FFF2-40B4-BE49-F238E27FC236}">
                <a16:creationId xmlns:a16="http://schemas.microsoft.com/office/drawing/2014/main" id="{CB1F4792-BC49-4FA4-BB5B-BEC5B95DF569}"/>
              </a:ext>
            </a:extLst>
          </p:cNvPr>
          <p:cNvSpPr>
            <a:spLocks noGrp="1"/>
          </p:cNvSpPr>
          <p:nvPr>
            <p:ph idx="1"/>
          </p:nvPr>
        </p:nvSpPr>
        <p:spPr>
          <a:xfrm>
            <a:off x="340449" y="1708484"/>
            <a:ext cx="9798162" cy="5149516"/>
          </a:xfrm>
        </p:spPr>
        <p:txBody>
          <a:bodyPr>
            <a:normAutofit/>
          </a:bodyPr>
          <a:lstStyle/>
          <a:p>
            <a:r>
              <a:rPr lang="en-IN" sz="2000" dirty="0"/>
              <a:t>Even short documents like tweets are ripe for analysis and can contain valuable insight into whether an organization is likely to be targeted by a cyberattack</a:t>
            </a:r>
          </a:p>
          <a:p>
            <a:r>
              <a:rPr lang="en-IN" sz="2000" dirty="0"/>
              <a:t>Public opinion has proven to be a reliable barometer for what kind of companies and governments eventually draw the ire of hackers and activists. </a:t>
            </a:r>
          </a:p>
          <a:p>
            <a:r>
              <a:rPr lang="en-IN" sz="2000" dirty="0"/>
              <a:t>Twitter is accessible, instant, and easy to use, making it a better litmus test for public sentiment than news articles or blogs </a:t>
            </a:r>
          </a:p>
          <a:p>
            <a:r>
              <a:rPr lang="en-IN" sz="2000" dirty="0"/>
              <a:t>Granular sentiment analysis capable of identifying key topics, themes, and implications is valuable, but the cybersecurity application is interested in </a:t>
            </a:r>
            <a:r>
              <a:rPr lang="en-IN" sz="2000" b="1" dirty="0"/>
              <a:t>vitriol</a:t>
            </a:r>
          </a:p>
          <a:p>
            <a:r>
              <a:rPr lang="en-IN" sz="2000" b="1" dirty="0"/>
              <a:t>The models evaluated in this experiment focus on identifying the overall proportion of ‘negative’ sentiment rather than identify certain topics or themes.</a:t>
            </a:r>
            <a:endParaRPr lang="en-US" sz="2000" b="1" dirty="0"/>
          </a:p>
          <a:p>
            <a:endParaRPr lang="en-IN" dirty="0"/>
          </a:p>
        </p:txBody>
      </p:sp>
    </p:spTree>
    <p:extLst>
      <p:ext uri="{BB962C8B-B14F-4D97-AF65-F5344CB8AC3E}">
        <p14:creationId xmlns:p14="http://schemas.microsoft.com/office/powerpoint/2010/main" val="3865260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432E-CBEF-445E-931F-CB4BE1447BCA}"/>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2213BC81-33D5-4D2E-9749-3B912D3A8FF8}"/>
              </a:ext>
            </a:extLst>
          </p:cNvPr>
          <p:cNvSpPr>
            <a:spLocks noGrp="1"/>
          </p:cNvSpPr>
          <p:nvPr>
            <p:ph idx="1"/>
          </p:nvPr>
        </p:nvSpPr>
        <p:spPr>
          <a:xfrm>
            <a:off x="677333" y="1615157"/>
            <a:ext cx="8931887" cy="4633243"/>
          </a:xfrm>
        </p:spPr>
        <p:txBody>
          <a:bodyPr>
            <a:normAutofit/>
          </a:bodyPr>
          <a:lstStyle/>
          <a:p>
            <a:r>
              <a:rPr lang="en-US" sz="2400" dirty="0">
                <a:solidFill>
                  <a:srgbClr val="000000"/>
                </a:solidFill>
                <a:latin typeface="Georgia" panose="02040502050405020303" pitchFamily="18" charset="0"/>
              </a:rPr>
              <a:t>Two core datasets are used in this project. </a:t>
            </a:r>
          </a:p>
          <a:p>
            <a:r>
              <a:rPr lang="en-US" sz="2400" dirty="0">
                <a:solidFill>
                  <a:srgbClr val="000000"/>
                </a:solidFill>
                <a:latin typeface="Georgia" panose="02040502050405020303" pitchFamily="18" charset="0"/>
              </a:rPr>
              <a:t>The first is a dataset produced by the crowdsourcing website </a:t>
            </a:r>
            <a:r>
              <a:rPr lang="en-US" sz="2400" dirty="0" err="1">
                <a:solidFill>
                  <a:srgbClr val="000000"/>
                </a:solidFill>
                <a:latin typeface="Georgia" panose="02040502050405020303" pitchFamily="18" charset="0"/>
              </a:rPr>
              <a:t>Crowdflower</a:t>
            </a:r>
            <a:r>
              <a:rPr lang="en-US" sz="2400" dirty="0">
                <a:solidFill>
                  <a:srgbClr val="000000"/>
                </a:solidFill>
                <a:latin typeface="Georgia" panose="02040502050405020303" pitchFamily="18" charset="0"/>
              </a:rPr>
              <a:t> that was hosted on the dataset repository website </a:t>
            </a:r>
            <a:r>
              <a:rPr lang="en-US" sz="2400" dirty="0" err="1">
                <a:solidFill>
                  <a:srgbClr val="000000"/>
                </a:solidFill>
                <a:latin typeface="Georgia" panose="02040502050405020303" pitchFamily="18" charset="0"/>
              </a:rPr>
              <a:t>data.world</a:t>
            </a:r>
            <a:r>
              <a:rPr lang="en-US" sz="2400" dirty="0">
                <a:solidFill>
                  <a:srgbClr val="000000"/>
                </a:solidFill>
                <a:latin typeface="Georgia" panose="02040502050405020303" pitchFamily="18" charset="0"/>
              </a:rPr>
              <a:t> under the name Apple Twitter Sentiment. This dataset is henceforth referred to as “Apple” or “the Apple dataset.” </a:t>
            </a:r>
          </a:p>
          <a:p>
            <a:r>
              <a:rPr lang="en-IN" sz="2400" dirty="0">
                <a:solidFill>
                  <a:srgbClr val="000000"/>
                </a:solidFill>
                <a:latin typeface="Georgia" panose="02040502050405020303" pitchFamily="18" charset="0"/>
              </a:rPr>
              <a:t>The other dataset used is a similar </a:t>
            </a:r>
            <a:r>
              <a:rPr lang="en-IN" sz="2400" dirty="0" err="1">
                <a:solidFill>
                  <a:srgbClr val="000000"/>
                </a:solidFill>
                <a:latin typeface="Georgia" panose="02040502050405020303" pitchFamily="18" charset="0"/>
              </a:rPr>
              <a:t>Crowdflower</a:t>
            </a:r>
            <a:r>
              <a:rPr lang="en-IN" sz="2400" dirty="0">
                <a:solidFill>
                  <a:srgbClr val="000000"/>
                </a:solidFill>
                <a:latin typeface="Georgia" panose="02040502050405020303" pitchFamily="18" charset="0"/>
              </a:rPr>
              <a:t> dataset outside on dataset repository website Kaggle named Twitter US Airline Sentiment, henceforth referred to as “Airline” or “the Airline dataset.” </a:t>
            </a:r>
            <a:r>
              <a:rPr lang="en-US" sz="2400" dirty="0">
                <a:solidFill>
                  <a:srgbClr val="000000"/>
                </a:solidFill>
                <a:latin typeface="Georgia" panose="02040502050405020303" pitchFamily="18" charset="0"/>
              </a:rPr>
              <a:t> </a:t>
            </a:r>
          </a:p>
        </p:txBody>
      </p:sp>
    </p:spTree>
    <p:extLst>
      <p:ext uri="{BB962C8B-B14F-4D97-AF65-F5344CB8AC3E}">
        <p14:creationId xmlns:p14="http://schemas.microsoft.com/office/powerpoint/2010/main" val="627429078"/>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79</TotalTime>
  <Words>1372</Words>
  <Application>Microsoft Office PowerPoint</Application>
  <PresentationFormat>Widescreen</PresentationFormat>
  <Paragraphs>274</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Courier New</vt:lpstr>
      <vt:lpstr>Georgia</vt:lpstr>
      <vt:lpstr>Times New Roman</vt:lpstr>
      <vt:lpstr>Trebuchet MS</vt:lpstr>
      <vt:lpstr>Wingdings 3</vt:lpstr>
      <vt:lpstr>Facet</vt:lpstr>
      <vt:lpstr>Data Analytics for Cybersecurity    Tweet for Tat: Robust Sentiment Analysis with Cybersecurity Application </vt:lpstr>
      <vt:lpstr>Objective</vt:lpstr>
      <vt:lpstr>Process</vt:lpstr>
      <vt:lpstr>Prior Work</vt:lpstr>
      <vt:lpstr>Problem Statement</vt:lpstr>
      <vt:lpstr>Methodology</vt:lpstr>
      <vt:lpstr>Topic</vt:lpstr>
      <vt:lpstr>Topic</vt:lpstr>
      <vt:lpstr>Data</vt:lpstr>
      <vt:lpstr>Data - Apple</vt:lpstr>
      <vt:lpstr>Data - Airline</vt:lpstr>
      <vt:lpstr>EDA - Apple</vt:lpstr>
      <vt:lpstr>EDA - Airline</vt:lpstr>
      <vt:lpstr>EDA - Apple</vt:lpstr>
      <vt:lpstr>EDA - Apple</vt:lpstr>
      <vt:lpstr>PowerPoint Presentation</vt:lpstr>
      <vt:lpstr>EDA - Apple</vt:lpstr>
      <vt:lpstr>PowerPoint Presentation</vt:lpstr>
      <vt:lpstr>EDA – Apple </vt:lpstr>
      <vt:lpstr>EDA – Apple </vt:lpstr>
      <vt:lpstr>EDA - Airline</vt:lpstr>
      <vt:lpstr>EDA - Airline</vt:lpstr>
      <vt:lpstr>PowerPoint Presentation</vt:lpstr>
      <vt:lpstr>EDA – Airline </vt:lpstr>
      <vt:lpstr>EDA – Apple </vt:lpstr>
      <vt:lpstr>Approach</vt:lpstr>
      <vt:lpstr>Approach – 8 Experiments</vt:lpstr>
      <vt:lpstr>Experimental Setup - Standardization</vt:lpstr>
      <vt:lpstr>Experimental Setup - Segregation</vt:lpstr>
      <vt:lpstr>Experimental Setup – Fitting the Models</vt:lpstr>
      <vt:lpstr>Experimental Results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for Cybersecurity  Sentiment Analysis   </dc:title>
  <dc:creator>Ethan Smith</dc:creator>
  <cp:lastModifiedBy>Ethan Smith</cp:lastModifiedBy>
  <cp:revision>9</cp:revision>
  <dcterms:created xsi:type="dcterms:W3CDTF">2020-08-03T22:27:51Z</dcterms:created>
  <dcterms:modified xsi:type="dcterms:W3CDTF">2020-08-03T23:53:03Z</dcterms:modified>
</cp:coreProperties>
</file>