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4" r:id="rId18"/>
    <p:sldId id="275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62" autoAdjust="0"/>
  </p:normalViewPr>
  <p:slideViewPr>
    <p:cSldViewPr snapToGrid="0">
      <p:cViewPr varScale="1">
        <p:scale>
          <a:sx n="58" d="100"/>
          <a:sy n="58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5DE2-5D6D-43B8-B218-9381D704C634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CBEDB-323F-4EAA-9FCA-89AA41ECEF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42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 smtClean="0"/>
              <a:t>Presentación rápida: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Presidente</a:t>
            </a:r>
            <a:r>
              <a:rPr lang="es-ES" baseline="0" dirty="0" smtClean="0"/>
              <a:t> de UNIA y coord. Club .NET Almería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“Aquí aparecen mis datos de contacto”</a:t>
            </a:r>
          </a:p>
          <a:p>
            <a:pPr marL="171450" indent="-171450">
              <a:buFontTx/>
              <a:buChar char="-"/>
            </a:pPr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519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Media de 500 </a:t>
            </a:r>
            <a:r>
              <a:rPr lang="es-ES" dirty="0" err="1" smtClean="0"/>
              <a:t>vuln</a:t>
            </a:r>
            <a:r>
              <a:rPr lang="es-ES" dirty="0" smtClean="0"/>
              <a:t> al mes</a:t>
            </a:r>
            <a:r>
              <a:rPr lang="es-ES" baseline="0" dirty="0" smtClean="0"/>
              <a:t> en 2015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016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¡Imprescindible!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03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Y si nos complicamos la vida… ¿Qué vamos a obtener a cambio?</a:t>
            </a:r>
          </a:p>
          <a:p>
            <a:endParaRPr lang="es-ES" dirty="0" smtClean="0"/>
          </a:p>
          <a:p>
            <a:pPr marL="171450" indent="-171450">
              <a:buFontTx/>
              <a:buChar char="-"/>
            </a:pPr>
            <a:r>
              <a:rPr lang="es-ES" dirty="0" smtClean="0"/>
              <a:t>Ahorro de costes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Ahorro</a:t>
            </a:r>
            <a:r>
              <a:rPr lang="es-ES" baseline="0" dirty="0" smtClean="0"/>
              <a:t> de tiempo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Código más limpio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Etc…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051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NIST -&gt;</a:t>
            </a:r>
            <a:r>
              <a:rPr lang="es-ES" baseline="0" dirty="0" smtClean="0"/>
              <a:t> Instituto de estándares estadounidense</a:t>
            </a:r>
          </a:p>
          <a:p>
            <a:r>
              <a:rPr lang="es-ES" baseline="0" dirty="0" smtClean="0"/>
              <a:t>Estadística de 2003: ¡Ha crecido!</a:t>
            </a:r>
          </a:p>
          <a:p>
            <a:endParaRPr lang="es-ES" baseline="0" dirty="0" smtClean="0"/>
          </a:p>
          <a:p>
            <a:r>
              <a:rPr lang="es-ES" dirty="0" smtClean="0"/>
              <a:t>Coste de 14.000$</a:t>
            </a:r>
            <a:r>
              <a:rPr lang="es-ES" baseline="0" dirty="0" smtClean="0"/>
              <a:t> -&gt; Reducible hasta 140$-500$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77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-&gt; Definir el ámbito</a:t>
            </a:r>
            <a:r>
              <a:rPr lang="es-ES" baseline="0" dirty="0" smtClean="0"/>
              <a:t> y los requisitos de seguridad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aseline="0" smtClean="0"/>
              <a:t>-&gt; SDLC seguro = Seguridad con bajo esfuerzo</a:t>
            </a:r>
            <a:endParaRPr lang="es-ES" baseline="0" dirty="0" smtClean="0"/>
          </a:p>
          <a:p>
            <a:r>
              <a:rPr lang="es-ES" baseline="0" dirty="0" smtClean="0"/>
              <a:t>-&gt; 80% reducción de costes con seguridad en SDLC</a:t>
            </a:r>
          </a:p>
          <a:p>
            <a:r>
              <a:rPr lang="es-ES" baseline="0" dirty="0" smtClean="0"/>
              <a:t>-&gt; Modelado de amenazas = 45% de detección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02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Grafica</a:t>
            </a:r>
            <a:r>
              <a:rPr lang="es-ES" baseline="0" dirty="0" smtClean="0"/>
              <a:t> del NIST</a:t>
            </a:r>
          </a:p>
          <a:p>
            <a:r>
              <a:rPr lang="es-ES" baseline="0" dirty="0" smtClean="0"/>
              <a:t>Coste/tiempo según el SDLC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65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Coste</a:t>
            </a:r>
          </a:p>
          <a:p>
            <a:r>
              <a:rPr lang="es-ES" dirty="0" smtClean="0"/>
              <a:t>IBM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System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Sciences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Institute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663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-&gt; Consejos</a:t>
            </a:r>
          </a:p>
          <a:p>
            <a:r>
              <a:rPr lang="es-ES" dirty="0" smtClean="0"/>
              <a:t>-&gt; </a:t>
            </a:r>
            <a:r>
              <a:rPr lang="es-ES" smtClean="0"/>
              <a:t>SDLC</a:t>
            </a:r>
            <a:r>
              <a:rPr lang="es-ES" baseline="0" smtClean="0"/>
              <a:t> seguro</a:t>
            </a:r>
            <a:endParaRPr lang="es-ES" baseline="0" dirty="0" smtClean="0"/>
          </a:p>
          <a:p>
            <a:r>
              <a:rPr lang="es-ES" baseline="0" dirty="0" smtClean="0"/>
              <a:t>-&gt; Análisis de modelo de amenazas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288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“La biblia del código seguro”</a:t>
            </a:r>
          </a:p>
          <a:p>
            <a:r>
              <a:rPr lang="es-ES" dirty="0" smtClean="0"/>
              <a:t>“</a:t>
            </a:r>
            <a:r>
              <a:rPr lang="es-ES" dirty="0" err="1" smtClean="0"/>
              <a:t>Required</a:t>
            </a:r>
            <a:r>
              <a:rPr lang="es-ES" dirty="0" smtClean="0"/>
              <a:t> Reading at Microsoft” – Bill</a:t>
            </a:r>
            <a:r>
              <a:rPr lang="es-ES" baseline="0" dirty="0" smtClean="0"/>
              <a:t> Gates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618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Ej</a:t>
            </a:r>
            <a:r>
              <a:rPr lang="es-ES" dirty="0" smtClean="0"/>
              <a:t>: Prescindir</a:t>
            </a:r>
            <a:r>
              <a:rPr lang="es-ES" baseline="0" dirty="0" smtClean="0"/>
              <a:t> de MOTOR DE BUSQUEDAS usando una MEJOR INTERFAZ de usuario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22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¿Es</a:t>
            </a:r>
            <a:r>
              <a:rPr lang="es-ES" baseline="0" dirty="0" smtClean="0"/>
              <a:t> importante preocuparse por hacer código seguro?</a:t>
            </a:r>
          </a:p>
          <a:p>
            <a:r>
              <a:rPr lang="es-ES" baseline="0" dirty="0" smtClean="0"/>
              <a:t>¿No es complicarse la vida a lo tonto?</a:t>
            </a:r>
          </a:p>
          <a:p>
            <a:r>
              <a:rPr lang="es-ES" baseline="0" dirty="0" smtClean="0"/>
              <a:t>¿Quién va a atacar a mi código?</a:t>
            </a:r>
          </a:p>
          <a:p>
            <a:endParaRPr lang="es-ES" baseline="0" dirty="0" smtClean="0"/>
          </a:p>
          <a:p>
            <a:r>
              <a:rPr lang="es-ES" baseline="0" dirty="0" smtClean="0"/>
              <a:t>Vamos a ver el estado actual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71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Ej</a:t>
            </a:r>
            <a:r>
              <a:rPr lang="es-E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CONSTRASEÑA COMPLEJA y CADUCIDAD por defecto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Contraseña simple y sin caducidad requiere acción voluntaria del usuario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473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Ej</a:t>
            </a:r>
            <a:r>
              <a:rPr lang="es-ES" dirty="0" smtClean="0"/>
              <a:t>:</a:t>
            </a:r>
            <a:r>
              <a:rPr lang="es-ES" baseline="0" dirty="0" smtClean="0"/>
              <a:t> No dar permisos de </a:t>
            </a:r>
            <a:r>
              <a:rPr lang="es-ES" baseline="0" dirty="0" err="1" smtClean="0"/>
              <a:t>root</a:t>
            </a:r>
            <a:r>
              <a:rPr lang="es-ES" baseline="0" dirty="0" smtClean="0"/>
              <a:t> a una aplicación, crear un usuario con los permisos mínimos que necesita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363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Ej</a:t>
            </a:r>
            <a:r>
              <a:rPr lang="es-ES" dirty="0" smtClean="0"/>
              <a:t>: Validación basada en tablas, controles centralizados…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093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baseline="0" dirty="0" smtClean="0"/>
              <a:t>La forma en que una aplicación falla determina la seguridad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Ejemplo de código incorrecto: El usuario es </a:t>
            </a:r>
            <a:r>
              <a:rPr lang="es-ES" baseline="0" dirty="0" err="1" smtClean="0"/>
              <a:t>admin</a:t>
            </a:r>
            <a:r>
              <a:rPr lang="es-ES" baseline="0" dirty="0" smtClean="0"/>
              <a:t> si el código falla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330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Ej</a:t>
            </a:r>
            <a:r>
              <a:rPr lang="es-ES" dirty="0" smtClean="0"/>
              <a:t>:</a:t>
            </a:r>
          </a:p>
          <a:p>
            <a:r>
              <a:rPr lang="es-ES" dirty="0" smtClean="0"/>
              <a:t>- Una aplicación que se alimenta de datos de un proveedor:</a:t>
            </a:r>
          </a:p>
          <a:p>
            <a:r>
              <a:rPr lang="es-ES" dirty="0" smtClean="0"/>
              <a:t>-</a:t>
            </a:r>
            <a:r>
              <a:rPr lang="es-ES" baseline="0" dirty="0" smtClean="0"/>
              <a:t> Verificar que los datos son correctos y tienen sentido antes de mostrarlos al usuario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011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Administradores</a:t>
            </a:r>
            <a:r>
              <a:rPr lang="es-ES" baseline="0" dirty="0" smtClean="0"/>
              <a:t> no deben poder conectar como SUPERUSUARIO a la aplicación y comprar en nombre de otros</a:t>
            </a:r>
          </a:p>
          <a:p>
            <a:r>
              <a:rPr lang="es-ES" baseline="0" dirty="0" smtClean="0"/>
              <a:t>Quien solicita un recurso no debe ser quien confirma su recepción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778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Ej</a:t>
            </a:r>
            <a:r>
              <a:rPr lang="es-E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Se conoce el código de Linux y aun así es seguro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068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EJ: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Evitar las dobles</a:t>
            </a:r>
            <a:r>
              <a:rPr lang="es-ES" baseline="0" dirty="0" smtClean="0"/>
              <a:t> o cuádruples negaciones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Evitar arquitecturas complejas sin sentido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730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EJ:</a:t>
            </a:r>
          </a:p>
          <a:p>
            <a:r>
              <a:rPr lang="es-ES" dirty="0" smtClean="0"/>
              <a:t>Si arreglamos un</a:t>
            </a:r>
            <a:r>
              <a:rPr lang="es-ES" baseline="0" dirty="0" smtClean="0"/>
              <a:t>a cookie que permite falsificar sesiones, otras partes del código pueden verse afectadas por el cambio en la cookie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9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Comentar casos de no-uso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Referenciar guías OWASP (TESTING,</a:t>
            </a:r>
            <a:r>
              <a:rPr lang="es-ES" baseline="0" dirty="0" smtClean="0"/>
              <a:t> CODE REVIEW, DEVELOPMENT, ASVS)</a:t>
            </a:r>
            <a:endParaRPr lang="es-ES" dirty="0" smtClean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51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Desbordamiento</a:t>
            </a:r>
            <a:r>
              <a:rPr lang="es-ES" baseline="0" dirty="0" smtClean="0"/>
              <a:t> de buffer: Por no verificar el tamaño de lo que se copia en una estructura de 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591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smtClean="0"/>
              <a:t>También conocido como STRIDE/DREAD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Concepto </a:t>
            </a:r>
            <a:r>
              <a:rPr lang="es-ES" dirty="0" smtClean="0"/>
              <a:t>de amenaza</a:t>
            </a:r>
          </a:p>
          <a:p>
            <a:pPr marL="171450" indent="-171450">
              <a:buFontTx/>
              <a:buChar char="-"/>
            </a:pPr>
            <a:r>
              <a:rPr lang="es-ES" dirty="0" smtClean="0"/>
              <a:t>Capacidad </a:t>
            </a:r>
            <a:r>
              <a:rPr lang="es-ES" smtClean="0"/>
              <a:t>de </a:t>
            </a:r>
            <a:r>
              <a:rPr lang="es-ES" smtClean="0"/>
              <a:t>detección</a:t>
            </a:r>
            <a:endParaRPr lang="es-ES" baseline="0" dirty="0" smtClean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604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Identificar amenazas</a:t>
            </a:r>
          </a:p>
          <a:p>
            <a:r>
              <a:rPr lang="es-ES" dirty="0" smtClean="0"/>
              <a:t>Amenazas -&gt; STRIDE/DREAD</a:t>
            </a:r>
          </a:p>
          <a:p>
            <a:r>
              <a:rPr lang="es-ES" dirty="0" smtClean="0"/>
              <a:t>STRIDE/DREAD -&gt; Vulnerabilidades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11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¡NÚMEROS</a:t>
            </a:r>
            <a:r>
              <a:rPr lang="es-ES" baseline="0" dirty="0" smtClean="0"/>
              <a:t> PRIMOS QUE NO ERAN PRIMOS!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40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XSS -&gt; Inyección de código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Recursos</a:t>
            </a:r>
            <a:r>
              <a:rPr lang="es-ES" baseline="0" dirty="0" smtClean="0"/>
              <a:t> sin autenticación adecuada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562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Fugas</a:t>
            </a:r>
            <a:r>
              <a:rPr lang="es-ES" baseline="0" dirty="0" smtClean="0"/>
              <a:t> de memoria, lecturas fuera de limite, desbordamiento de buffer…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54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Acepta consultas mal formadas como correctas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7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Una</a:t>
            </a:r>
            <a:r>
              <a:rPr lang="es-ES" baseline="0" dirty="0" smtClean="0"/>
              <a:t> al día -&gt; Desde 28 Octubre de 1998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66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71k</a:t>
            </a:r>
            <a:r>
              <a:rPr lang="es-ES" baseline="0" dirty="0" smtClean="0"/>
              <a:t> desde 1999</a:t>
            </a:r>
          </a:p>
          <a:p>
            <a:r>
              <a:rPr lang="es-ES" baseline="0" dirty="0" smtClean="0"/>
              <a:t>La mayoría son de bastante gravedad</a:t>
            </a:r>
          </a:p>
          <a:p>
            <a:r>
              <a:rPr lang="es-ES" baseline="0" dirty="0" smtClean="0"/>
              <a:t>Productos/aplicaciones “famosas”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CBEDB-323F-4EAA-9FCA-89AA41ECEF9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57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2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57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92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31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9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49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9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0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5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11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F41178-B214-4CDF-94AF-30488A1423B2}" type="datetimeFigureOut">
              <a:rPr lang="es-ES" smtClean="0"/>
              <a:t>15/02/2016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2BE0D2-4C3E-4085-9BB9-C0E845816E4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3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Una aproximación al desarrollo seguro de software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Jornadas Informática 2016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096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294"/>
            <a:ext cx="7581080" cy="11663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623" y="2038842"/>
            <a:ext cx="8632225" cy="30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" y="1191774"/>
            <a:ext cx="12115394" cy="42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1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13" y="378372"/>
            <a:ext cx="9029879" cy="51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5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8" y="1365141"/>
            <a:ext cx="10725696" cy="330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4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0342" y="1752796"/>
            <a:ext cx="10058400" cy="1450757"/>
          </a:xfrm>
        </p:spPr>
        <p:txBody>
          <a:bodyPr/>
          <a:lstStyle/>
          <a:p>
            <a:pPr algn="ctr"/>
            <a:r>
              <a:rPr lang="es-ES" sz="9600" dirty="0" smtClean="0"/>
              <a:t>Estado</a:t>
            </a:r>
            <a:r>
              <a:rPr lang="es-ES" dirty="0" smtClean="0"/>
              <a:t> </a:t>
            </a:r>
            <a:r>
              <a:rPr lang="es-ES" sz="9600" dirty="0" smtClean="0"/>
              <a:t>deseado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922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800" dirty="0"/>
          </a:p>
          <a:p>
            <a:r>
              <a:rPr lang="es-ES" sz="2800" dirty="0" smtClean="0"/>
              <a:t>Cifras del NIST:</a:t>
            </a:r>
          </a:p>
          <a:p>
            <a:r>
              <a:rPr lang="es-ES" sz="2800" dirty="0"/>
              <a:t> </a:t>
            </a:r>
            <a:r>
              <a:rPr lang="es-ES" sz="2800" dirty="0" smtClean="0"/>
              <a:t>-&gt; Costes de 66$billones/año a la economía de EEUU</a:t>
            </a:r>
            <a:endParaRPr lang="es-ES" sz="2800" dirty="0"/>
          </a:p>
          <a:p>
            <a:r>
              <a:rPr lang="es-ES" sz="2800" dirty="0" smtClean="0"/>
              <a:t> -&gt; Las comprobaciones automáticas podrían reducir 1/3 del coste</a:t>
            </a:r>
          </a:p>
          <a:p>
            <a:r>
              <a:rPr lang="es-ES" sz="2800" dirty="0"/>
              <a:t> </a:t>
            </a:r>
            <a:r>
              <a:rPr lang="es-ES" sz="2800" dirty="0" smtClean="0"/>
              <a:t>-&gt; Coste medio de 14.000$ por vulnerabilidad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9378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deseado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4000" dirty="0" smtClean="0"/>
          </a:p>
          <a:p>
            <a:r>
              <a:rPr lang="es-ES" sz="4000" dirty="0" smtClean="0"/>
              <a:t>-&gt; Aplicación totalmente segura</a:t>
            </a:r>
          </a:p>
          <a:p>
            <a:r>
              <a:rPr lang="es-ES" sz="4000" dirty="0" smtClean="0"/>
              <a:t>-&gt; Coste mínimo</a:t>
            </a:r>
          </a:p>
          <a:p>
            <a:r>
              <a:rPr lang="es-ES" sz="4000" dirty="0" smtClean="0"/>
              <a:t>-&gt; Esfuerzo mínimo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77510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-vulnerability-cos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60" y="173420"/>
            <a:ext cx="10391557" cy="592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9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03" y="0"/>
            <a:ext cx="9207062" cy="62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4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4576" y="176856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sz="9600" dirty="0" smtClean="0"/>
              <a:t>¿Cómo lo hacemos?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404730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~$</a:t>
            </a:r>
            <a:r>
              <a:rPr lang="es-ES" dirty="0" err="1"/>
              <a:t>whoami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marL="201168" lvl="1" indent="0">
              <a:buNone/>
            </a:pPr>
            <a:r>
              <a:rPr lang="es-ES" sz="4200" dirty="0" smtClean="0"/>
              <a:t>Jesús Marín</a:t>
            </a:r>
          </a:p>
          <a:p>
            <a:pPr marL="201168" lvl="1" indent="0">
              <a:buNone/>
            </a:pPr>
            <a:r>
              <a:rPr lang="es-ES" sz="4200" dirty="0" smtClean="0"/>
              <a:t>UNIA / Club .NET Almería</a:t>
            </a:r>
            <a:endParaRPr lang="es-ES" sz="4200" dirty="0"/>
          </a:p>
          <a:p>
            <a:endParaRPr lang="es-ES" sz="4400" dirty="0" smtClean="0"/>
          </a:p>
          <a:p>
            <a:pPr marL="201168" lvl="1" indent="0">
              <a:buNone/>
            </a:pPr>
            <a:r>
              <a:rPr lang="es-ES" sz="4200" dirty="0" smtClean="0"/>
              <a:t>@_</a:t>
            </a:r>
            <a:r>
              <a:rPr lang="es-ES" sz="4200" dirty="0" err="1" smtClean="0"/>
              <a:t>jesusmg</a:t>
            </a:r>
            <a:endParaRPr lang="es-ES" sz="4200" dirty="0"/>
          </a:p>
          <a:p>
            <a:pPr marL="201168" lvl="1" indent="0">
              <a:buNone/>
            </a:pPr>
            <a:r>
              <a:rPr lang="es-ES" sz="4200" dirty="0"/>
              <a:t>contacto@jesusmg.org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58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Principios de codificación segura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i="1" dirty="0" smtClean="0"/>
              <a:t>Escribiendo código seguro</a:t>
            </a:r>
            <a:r>
              <a:rPr lang="es-ES" dirty="0" smtClean="0"/>
              <a:t>, Howard y </a:t>
            </a:r>
            <a:r>
              <a:rPr lang="es-ES" dirty="0" err="1" smtClean="0"/>
              <a:t>Leblanc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7002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Minimizar la superficie de ataque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ES" sz="4800" dirty="0" smtClean="0"/>
          </a:p>
          <a:p>
            <a:pPr algn="ctr"/>
            <a:r>
              <a:rPr lang="es-ES" sz="4800" dirty="0" smtClean="0"/>
              <a:t>Cada característica añade riesgo</a:t>
            </a:r>
          </a:p>
          <a:p>
            <a:pPr algn="ctr"/>
            <a:r>
              <a:rPr lang="es-ES" sz="4800" dirty="0" smtClean="0"/>
              <a:t>Reducir el riesgo reduciendo el área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08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 por defecto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algn="ctr"/>
            <a:r>
              <a:rPr lang="es-ES" sz="4800" dirty="0" smtClean="0"/>
              <a:t>OPCIÓN POR DEFECTO: SEGURA</a:t>
            </a:r>
          </a:p>
          <a:p>
            <a:pPr algn="ctr"/>
            <a:r>
              <a:rPr lang="es-ES" sz="4800" dirty="0" smtClean="0"/>
              <a:t>MENOR SEGURIDAD: ACCIÓN CONSCIENTE DEL USUARIO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70318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Mínimo privilegio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4800" dirty="0" smtClean="0"/>
              <a:t>Mínimos privilegios para sus procesos o acciones</a:t>
            </a:r>
          </a:p>
          <a:p>
            <a:pPr algn="ctr"/>
            <a:r>
              <a:rPr lang="es-ES" sz="4800" dirty="0" smtClean="0"/>
              <a:t>Considerar derechos de usuario, consumo de recursos de la aplicación…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238649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Defensa en profundidad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dirty="0" smtClean="0"/>
          </a:p>
          <a:p>
            <a:pPr algn="ctr"/>
            <a:r>
              <a:rPr lang="es-ES" sz="4800" dirty="0" smtClean="0"/>
              <a:t>Donde un control es razonable, hay espacio para más controles</a:t>
            </a:r>
          </a:p>
          <a:p>
            <a:pPr algn="ctr"/>
            <a:r>
              <a:rPr lang="es-ES" sz="4800" dirty="0" smtClean="0"/>
              <a:t>Controles en profundidad para dificultar las vulnerabilidades complejas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57809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Fallar de manera segura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5980" y="2144767"/>
            <a:ext cx="7900999" cy="3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4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Sistemas externos = Inseguridad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algn="ctr"/>
            <a:r>
              <a:rPr lang="es-ES" sz="4800" dirty="0" smtClean="0"/>
              <a:t>Es difícil controlar las políticas de seguridad de proveedores</a:t>
            </a:r>
          </a:p>
          <a:p>
            <a:pPr algn="ctr"/>
            <a:r>
              <a:rPr lang="es-ES" sz="4800" dirty="0" smtClean="0"/>
              <a:t>Tratarlos a todos como si fuesen inseguros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17477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Separación de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algn="ctr"/>
            <a:r>
              <a:rPr lang="es-ES" sz="4800" dirty="0" smtClean="0"/>
              <a:t>Separar los roles de usuario y privilegios especiales</a:t>
            </a:r>
          </a:p>
          <a:p>
            <a:pPr algn="ctr"/>
            <a:r>
              <a:rPr lang="es-ES" sz="4800" dirty="0" smtClean="0"/>
              <a:t>Factor clave en el fraude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92567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Seguridad por oscuridad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algn="ctr"/>
            <a:r>
              <a:rPr lang="es-ES" sz="4800" dirty="0" smtClean="0"/>
              <a:t>La seguridad no ha de basarse en mantener información oculta</a:t>
            </a:r>
          </a:p>
          <a:p>
            <a:pPr algn="ctr"/>
            <a:r>
              <a:rPr lang="es-ES" sz="4800" dirty="0" smtClean="0"/>
              <a:t>Que se conozca el código no debería hacer a la aplicación vulnerable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4292700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Simplicidad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algn="ctr"/>
            <a:r>
              <a:rPr lang="es-ES" sz="4800" dirty="0" smtClean="0"/>
              <a:t>Mayor simplicidad = Menor superficie de ataque</a:t>
            </a:r>
          </a:p>
          <a:p>
            <a:pPr algn="ctr"/>
            <a:r>
              <a:rPr lang="es-ES" sz="4800" dirty="0" smtClean="0"/>
              <a:t>Evitar lo complejo si es posible algo sencillo y simple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2331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91873" y="1768562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sz="9600" dirty="0" smtClean="0"/>
              <a:t>Estado actual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66338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Arreglar correctamente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dirty="0" smtClean="0"/>
          </a:p>
          <a:p>
            <a:pPr algn="ctr"/>
            <a:r>
              <a:rPr lang="es-ES" sz="4800" dirty="0" smtClean="0"/>
              <a:t>Testear arreglos para asegurarse que no introducen otros problemas</a:t>
            </a:r>
          </a:p>
          <a:p>
            <a:pPr algn="ctr"/>
            <a:r>
              <a:rPr lang="es-ES" sz="4800" dirty="0" smtClean="0"/>
              <a:t>Patrones de diseño: Fallo muy extendido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3344964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Ciclo de vida de desarrollo de software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Seguridad “rápida y barata”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955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2" y="0"/>
            <a:ext cx="8765628" cy="62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4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de Modelado de Amenazas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Microsoft </a:t>
            </a:r>
            <a:r>
              <a:rPr lang="es-ES" dirty="0" err="1"/>
              <a:t>Threat</a:t>
            </a:r>
            <a:r>
              <a:rPr lang="es-ES" dirty="0"/>
              <a:t> </a:t>
            </a:r>
            <a:r>
              <a:rPr lang="es-ES" dirty="0" err="1" smtClean="0"/>
              <a:t>Modeling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50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133003"/>
            <a:ext cx="6966065" cy="60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45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088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8634"/>
            <a:ext cx="12192000" cy="4616046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8731" y="441434"/>
            <a:ext cx="163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12 DE FEBRERO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692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834"/>
            <a:ext cx="12171409" cy="258554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62607" y="362607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30 DE ENERO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02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93" y="1497067"/>
            <a:ext cx="11362000" cy="27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6" y="1392455"/>
            <a:ext cx="11776940" cy="22966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57200" y="488731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15 DE ENERO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773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64" y="551299"/>
            <a:ext cx="8098878" cy="524350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4952" y="346841"/>
            <a:ext cx="13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7 DE ENERO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773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704"/>
            <a:ext cx="11337284" cy="27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73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55A170DB5584FB5BF1EFD28586C3A" ma:contentTypeVersion="3" ma:contentTypeDescription="Create a new document." ma:contentTypeScope="" ma:versionID="ac9eeb9d9b9ba19d34f79db8b3e24ee8">
  <xsd:schema xmlns:xsd="http://www.w3.org/2001/XMLSchema" xmlns:xs="http://www.w3.org/2001/XMLSchema" xmlns:p="http://schemas.microsoft.com/office/2006/metadata/properties" xmlns:ns2="2b2dfeed-2da1-4ef4-b600-f5543001ef98" xmlns:ns3="ed015050-a57a-4d39-9cd8-b09b64473eb7" targetNamespace="http://schemas.microsoft.com/office/2006/metadata/properties" ma:root="true" ma:fieldsID="201ee68f6898ad23f8753cba542e5bc7" ns2:_="" ns3:_="">
    <xsd:import namespace="2b2dfeed-2da1-4ef4-b600-f5543001ef98"/>
    <xsd:import namespace="ed015050-a57a-4d39-9cd8-b09b64473e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Shortcut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dfeed-2da1-4ef4-b600-f5543001e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15050-a57a-4d39-9cd8-b09b64473eb7" elementFormDefault="qualified">
    <xsd:import namespace="http://schemas.microsoft.com/office/2006/documentManagement/types"/>
    <xsd:import namespace="http://schemas.microsoft.com/office/infopath/2007/PartnerControls"/>
    <xsd:element name="_ShortcutUrl" ma:index="10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hortcutUrl xmlns="ed015050-a57a-4d39-9cd8-b09b64473eb7">
      <Url xsi:nil="true"/>
      <Description xsi:nil="true"/>
    </_ShortcutUrl>
  </documentManagement>
</p:properties>
</file>

<file path=customXml/itemProps1.xml><?xml version="1.0" encoding="utf-8"?>
<ds:datastoreItem xmlns:ds="http://schemas.openxmlformats.org/officeDocument/2006/customXml" ds:itemID="{362080E8-0594-4BD8-802A-263E33AA29CF}"/>
</file>

<file path=customXml/itemProps2.xml><?xml version="1.0" encoding="utf-8"?>
<ds:datastoreItem xmlns:ds="http://schemas.openxmlformats.org/officeDocument/2006/customXml" ds:itemID="{A9645A88-CEA3-4D40-82C9-C75C01E7C1B3}"/>
</file>

<file path=customXml/itemProps3.xml><?xml version="1.0" encoding="utf-8"?>
<ds:datastoreItem xmlns:ds="http://schemas.openxmlformats.org/officeDocument/2006/customXml" ds:itemID="{CCEB432F-D7AC-4491-A03A-432F077135B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</TotalTime>
  <Words>825</Words>
  <Application>Microsoft Office PowerPoint</Application>
  <PresentationFormat>Panorámica</PresentationFormat>
  <Paragraphs>173</Paragraphs>
  <Slides>35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Retrospección</vt:lpstr>
      <vt:lpstr>Una aproximación al desarrollo seguro de software</vt:lpstr>
      <vt:lpstr>~$whoami</vt:lpstr>
      <vt:lpstr>Estado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Estado deseado</vt:lpstr>
      <vt:lpstr>Costes</vt:lpstr>
      <vt:lpstr>Estado deseado</vt:lpstr>
      <vt:lpstr>Presentación de PowerPoint</vt:lpstr>
      <vt:lpstr>Presentación de PowerPoint</vt:lpstr>
      <vt:lpstr>¿Cómo lo hacemos?</vt:lpstr>
      <vt:lpstr>Principios de codificación segura</vt:lpstr>
      <vt:lpstr>Minimizar la superficie de ataque</vt:lpstr>
      <vt:lpstr>Seguridad por defecto</vt:lpstr>
      <vt:lpstr>Mínimo privilegio</vt:lpstr>
      <vt:lpstr>Defensa en profundidad</vt:lpstr>
      <vt:lpstr>Fallar de manera segura</vt:lpstr>
      <vt:lpstr>Sistemas externos = Inseguridad</vt:lpstr>
      <vt:lpstr>Separación de funciones</vt:lpstr>
      <vt:lpstr>Seguridad por oscuridad</vt:lpstr>
      <vt:lpstr>Simplicidad</vt:lpstr>
      <vt:lpstr>Arreglar correctamente</vt:lpstr>
      <vt:lpstr>Ciclo de vida de desarrollo de software</vt:lpstr>
      <vt:lpstr>Presentación de PowerPoint</vt:lpstr>
      <vt:lpstr>Metodología de Modelado de Amenazas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 aproximación al desarrollo seguro de software</dc:title>
  <dc:creator>Jesús Marín García</dc:creator>
  <cp:lastModifiedBy>Jesús Marín García</cp:lastModifiedBy>
  <cp:revision>44</cp:revision>
  <dcterms:created xsi:type="dcterms:W3CDTF">2016-02-14T18:38:28Z</dcterms:created>
  <dcterms:modified xsi:type="dcterms:W3CDTF">2016-02-15T19:12:44Z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0x0101000A655A170DB5584FB5BF1EFD28586C3A</vt:lpwstr>
  </property>
</Properties>
</file>