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68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FC5C-3950-4AC1-99A1-D7CC5767C49F}" type="datetimeFigureOut">
              <a:rPr lang="es-CO" smtClean="0"/>
              <a:pPr/>
              <a:t>18/01/2014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BFFA-9880-4E5D-83DC-BFC60A96A95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FC5C-3950-4AC1-99A1-D7CC5767C49F}" type="datetimeFigureOut">
              <a:rPr lang="es-CO" smtClean="0"/>
              <a:pPr/>
              <a:t>18/01/2014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BFFA-9880-4E5D-83DC-BFC60A96A95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FC5C-3950-4AC1-99A1-D7CC5767C49F}" type="datetimeFigureOut">
              <a:rPr lang="es-CO" smtClean="0"/>
              <a:pPr/>
              <a:t>18/01/2014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BFFA-9880-4E5D-83DC-BFC60A96A95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FC5C-3950-4AC1-99A1-D7CC5767C49F}" type="datetimeFigureOut">
              <a:rPr lang="es-CO" smtClean="0"/>
              <a:pPr/>
              <a:t>18/01/2014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BFFA-9880-4E5D-83DC-BFC60A96A95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FC5C-3950-4AC1-99A1-D7CC5767C49F}" type="datetimeFigureOut">
              <a:rPr lang="es-CO" smtClean="0"/>
              <a:pPr/>
              <a:t>18/01/2014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BFFA-9880-4E5D-83DC-BFC60A96A95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FC5C-3950-4AC1-99A1-D7CC5767C49F}" type="datetimeFigureOut">
              <a:rPr lang="es-CO" smtClean="0"/>
              <a:pPr/>
              <a:t>18/01/2014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BFFA-9880-4E5D-83DC-BFC60A96A95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FC5C-3950-4AC1-99A1-D7CC5767C49F}" type="datetimeFigureOut">
              <a:rPr lang="es-CO" smtClean="0"/>
              <a:pPr/>
              <a:t>18/01/2014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BFFA-9880-4E5D-83DC-BFC60A96A95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FC5C-3950-4AC1-99A1-D7CC5767C49F}" type="datetimeFigureOut">
              <a:rPr lang="es-CO" smtClean="0"/>
              <a:pPr/>
              <a:t>18/01/2014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BFFA-9880-4E5D-83DC-BFC60A96A95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FC5C-3950-4AC1-99A1-D7CC5767C49F}" type="datetimeFigureOut">
              <a:rPr lang="es-CO" smtClean="0"/>
              <a:pPr/>
              <a:t>18/01/2014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BFFA-9880-4E5D-83DC-BFC60A96A95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FC5C-3950-4AC1-99A1-D7CC5767C49F}" type="datetimeFigureOut">
              <a:rPr lang="es-CO" smtClean="0"/>
              <a:pPr/>
              <a:t>18/01/2014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BFFA-9880-4E5D-83DC-BFC60A96A95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FC5C-3950-4AC1-99A1-D7CC5767C49F}" type="datetimeFigureOut">
              <a:rPr lang="es-CO" smtClean="0"/>
              <a:pPr/>
              <a:t>18/01/2014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BFFA-9880-4E5D-83DC-BFC60A96A95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3FC5C-3950-4AC1-99A1-D7CC5767C49F}" type="datetimeFigureOut">
              <a:rPr lang="es-CO" smtClean="0"/>
              <a:pPr/>
              <a:t>18/01/2014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BFFA-9880-4E5D-83DC-BFC60A96A95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37 Grupo"/>
          <p:cNvGrpSpPr/>
          <p:nvPr/>
        </p:nvGrpSpPr>
        <p:grpSpPr>
          <a:xfrm>
            <a:off x="-1714544" y="428604"/>
            <a:ext cx="12787402" cy="4429156"/>
            <a:chOff x="-1428792" y="785794"/>
            <a:chExt cx="12787402" cy="4429156"/>
          </a:xfrm>
        </p:grpSpPr>
        <p:sp>
          <p:nvSpPr>
            <p:cNvPr id="4" name="3 Esquina doblada"/>
            <p:cNvSpPr/>
            <p:nvPr/>
          </p:nvSpPr>
          <p:spPr>
            <a:xfrm>
              <a:off x="-1357354" y="1214422"/>
              <a:ext cx="2143140" cy="1643074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b="1" dirty="0" smtClean="0"/>
                <a:t>Descriptor de Visualización </a:t>
              </a:r>
            </a:p>
            <a:p>
              <a:pPr algn="ctr"/>
              <a:r>
                <a:rPr lang="es-CO" dirty="0" smtClean="0"/>
                <a:t>(</a:t>
              </a:r>
              <a:r>
                <a:rPr lang="es-CO" dirty="0"/>
                <a:t>D</a:t>
              </a:r>
              <a:r>
                <a:rPr lang="es-CO" dirty="0" smtClean="0"/>
                <a:t>efine gráficamente los elementos del Modelo)</a:t>
              </a:r>
              <a:endParaRPr lang="es-CO" dirty="0"/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2643174" y="1142984"/>
              <a:ext cx="5072098" cy="407196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" name="5 Esquina doblada"/>
            <p:cNvSpPr/>
            <p:nvPr/>
          </p:nvSpPr>
          <p:spPr>
            <a:xfrm>
              <a:off x="-1428792" y="3857628"/>
              <a:ext cx="2214610" cy="92869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b="1" dirty="0" err="1" smtClean="0"/>
                <a:t>Metamodelo</a:t>
              </a:r>
              <a:endParaRPr lang="es-CO" b="1" dirty="0" smtClean="0"/>
            </a:p>
            <a:p>
              <a:pPr algn="ctr"/>
              <a:r>
                <a:rPr lang="es-CO" dirty="0" smtClean="0"/>
                <a:t>(Describe el modelo)</a:t>
              </a:r>
              <a:endParaRPr lang="es-CO" dirty="0"/>
            </a:p>
          </p:txBody>
        </p:sp>
        <p:sp>
          <p:nvSpPr>
            <p:cNvPr id="7" name="6 Esquina doblada"/>
            <p:cNvSpPr/>
            <p:nvPr/>
          </p:nvSpPr>
          <p:spPr>
            <a:xfrm>
              <a:off x="9429784" y="2571744"/>
              <a:ext cx="1928826" cy="1214446"/>
            </a:xfrm>
            <a:prstGeom prst="foldedCorne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b="1" dirty="0" smtClean="0"/>
                <a:t>Modelo</a:t>
              </a:r>
            </a:p>
            <a:p>
              <a:pPr algn="ctr"/>
              <a:r>
                <a:rPr lang="es-CO" dirty="0" smtClean="0"/>
                <a:t>(Validado semánticamente)</a:t>
              </a:r>
              <a:endParaRPr lang="es-CO" dirty="0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2928926" y="1285860"/>
              <a:ext cx="4500594" cy="14287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Visualización</a:t>
              </a:r>
              <a:endParaRPr lang="es-CO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2928926" y="3643314"/>
              <a:ext cx="4500594" cy="14287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Validación del modelo</a:t>
              </a:r>
              <a:endParaRPr lang="es-CO" dirty="0"/>
            </a:p>
          </p:txBody>
        </p:sp>
        <p:cxnSp>
          <p:nvCxnSpPr>
            <p:cNvPr id="11" name="10 Conector recto de flecha"/>
            <p:cNvCxnSpPr>
              <a:stCxn id="8" idx="2"/>
              <a:endCxn id="9" idx="0"/>
            </p:cNvCxnSpPr>
            <p:nvPr/>
          </p:nvCxnSpPr>
          <p:spPr>
            <a:xfrm rot="5400000">
              <a:off x="4714876" y="3178967"/>
              <a:ext cx="928694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 de flecha"/>
            <p:cNvCxnSpPr>
              <a:stCxn id="6" idx="3"/>
              <a:endCxn id="9" idx="1"/>
            </p:cNvCxnSpPr>
            <p:nvPr/>
          </p:nvCxnSpPr>
          <p:spPr>
            <a:xfrm>
              <a:off x="785818" y="4321975"/>
              <a:ext cx="2143108" cy="357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>
              <a:stCxn id="5" idx="3"/>
              <a:endCxn id="7" idx="1"/>
            </p:cNvCxnSpPr>
            <p:nvPr/>
          </p:nvCxnSpPr>
          <p:spPr>
            <a:xfrm>
              <a:off x="7715272" y="3178967"/>
              <a:ext cx="1714512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 de flecha"/>
            <p:cNvCxnSpPr>
              <a:stCxn id="4" idx="3"/>
              <a:endCxn id="8" idx="1"/>
            </p:cNvCxnSpPr>
            <p:nvPr/>
          </p:nvCxnSpPr>
          <p:spPr>
            <a:xfrm flipV="1">
              <a:off x="785786" y="2000240"/>
              <a:ext cx="2143140" cy="357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CuadroTexto"/>
            <p:cNvSpPr txBox="1"/>
            <p:nvPr/>
          </p:nvSpPr>
          <p:spPr>
            <a:xfrm>
              <a:off x="3428992" y="785794"/>
              <a:ext cx="350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 smtClean="0"/>
                <a:t>Diagramas WEB: Editor de modelo</a:t>
              </a:r>
              <a:endParaRPr lang="es-CO" b="1" dirty="0"/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5214942" y="2988230"/>
              <a:ext cx="221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Edición del Modelo</a:t>
              </a:r>
              <a:endParaRPr lang="es-CO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26193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Rectángulo"/>
          <p:cNvSpPr/>
          <p:nvPr/>
        </p:nvSpPr>
        <p:spPr>
          <a:xfrm>
            <a:off x="2286000" y="2413339"/>
            <a:ext cx="6500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&lt;</a:t>
            </a:r>
            <a:r>
              <a:rPr lang="es-CO" dirty="0" err="1" smtClean="0"/>
              <a:t>shape</a:t>
            </a:r>
            <a:r>
              <a:rPr lang="es-CO" dirty="0" smtClean="0"/>
              <a:t> </a:t>
            </a:r>
            <a:r>
              <a:rPr lang="es-CO" dirty="0" err="1" smtClean="0"/>
              <a:t>type</a:t>
            </a:r>
            <a:r>
              <a:rPr lang="es-CO" dirty="0" smtClean="0"/>
              <a:t>="box2" id="</a:t>
            </a:r>
            <a:r>
              <a:rPr lang="es-CO" dirty="0" err="1" smtClean="0"/>
              <a:t>class</a:t>
            </a:r>
            <a:r>
              <a:rPr lang="es-CO" dirty="0" smtClean="0"/>
              <a:t>" </a:t>
            </a:r>
            <a:r>
              <a:rPr lang="es-CO" dirty="0" err="1" smtClean="0"/>
              <a:t>img</a:t>
            </a:r>
            <a:r>
              <a:rPr lang="es-CO" dirty="0" smtClean="0"/>
              <a:t>="./</a:t>
            </a:r>
            <a:r>
              <a:rPr lang="es-CO" dirty="0" err="1" smtClean="0"/>
              <a:t>shapes</a:t>
            </a:r>
            <a:r>
              <a:rPr lang="es-CO" dirty="0" smtClean="0"/>
              <a:t>/umlclass.svg" </a:t>
            </a:r>
            <a:r>
              <a:rPr lang="es-CO" dirty="0" err="1" smtClean="0"/>
              <a:t>parent</a:t>
            </a:r>
            <a:r>
              <a:rPr lang="es-CO" dirty="0" smtClean="0"/>
              <a:t>="</a:t>
            </a:r>
            <a:r>
              <a:rPr lang="es-CO" dirty="0" err="1" smtClean="0"/>
              <a:t>undefined</a:t>
            </a:r>
            <a:r>
              <a:rPr lang="es-CO" dirty="0" smtClean="0"/>
              <a:t>" x="</a:t>
            </a:r>
            <a:r>
              <a:rPr lang="es-CO" dirty="0" err="1" smtClean="0"/>
              <a:t>mx</a:t>
            </a:r>
            <a:r>
              <a:rPr lang="es-CO" dirty="0" smtClean="0"/>
              <a:t> - (100 / 2)" y="my - (100 / 2)" w="150" h="200" </a:t>
            </a:r>
            <a:r>
              <a:rPr lang="es-CO" dirty="0" err="1" smtClean="0"/>
              <a:t>wrpolice</a:t>
            </a:r>
            <a:r>
              <a:rPr lang="es-CO" dirty="0" smtClean="0"/>
              <a:t>="</a:t>
            </a:r>
            <a:r>
              <a:rPr lang="es-CO" dirty="0" err="1" smtClean="0"/>
              <a:t>sw</a:t>
            </a:r>
            <a:r>
              <a:rPr lang="es-CO" dirty="0" smtClean="0"/>
              <a:t>" </a:t>
            </a:r>
            <a:r>
              <a:rPr lang="es-CO" dirty="0" err="1" smtClean="0"/>
              <a:t>hrpolice</a:t>
            </a:r>
            <a:r>
              <a:rPr lang="es-CO" dirty="0" smtClean="0"/>
              <a:t>="</a:t>
            </a:r>
            <a:r>
              <a:rPr lang="es-CO" dirty="0" err="1" smtClean="0"/>
              <a:t>sh</a:t>
            </a:r>
            <a:r>
              <a:rPr lang="es-CO" dirty="0" smtClean="0"/>
              <a:t>" </a:t>
            </a:r>
            <a:r>
              <a:rPr lang="es-CO" dirty="0" err="1" smtClean="0"/>
              <a:t>xmpolice</a:t>
            </a:r>
            <a:r>
              <a:rPr lang="es-CO" dirty="0" smtClean="0"/>
              <a:t>="</a:t>
            </a:r>
            <a:r>
              <a:rPr lang="es-CO" dirty="0" err="1" smtClean="0"/>
              <a:t>sx</a:t>
            </a:r>
            <a:r>
              <a:rPr lang="es-CO" dirty="0" smtClean="0"/>
              <a:t>"  </a:t>
            </a:r>
            <a:r>
              <a:rPr lang="es-CO" dirty="0" err="1" smtClean="0"/>
              <a:t>ympolice</a:t>
            </a:r>
            <a:r>
              <a:rPr lang="es-CO" dirty="0" smtClean="0"/>
              <a:t>="</a:t>
            </a:r>
            <a:r>
              <a:rPr lang="es-CO" dirty="0" err="1" smtClean="0"/>
              <a:t>sy</a:t>
            </a:r>
            <a:r>
              <a:rPr lang="es-CO" dirty="0" smtClean="0"/>
              <a:t>" </a:t>
            </a:r>
            <a:r>
              <a:rPr lang="es-CO" dirty="0" err="1" smtClean="0"/>
              <a:t>resizeFlg</a:t>
            </a:r>
            <a:r>
              <a:rPr lang="es-CO" dirty="0" smtClean="0"/>
              <a:t>="0" </a:t>
            </a:r>
            <a:r>
              <a:rPr lang="es-CO" dirty="0" err="1" smtClean="0"/>
              <a:t>element</a:t>
            </a:r>
            <a:r>
              <a:rPr lang="es-CO" dirty="0" smtClean="0"/>
              <a:t>="</a:t>
            </a:r>
            <a:r>
              <a:rPr lang="es-CO" dirty="0" err="1" smtClean="0"/>
              <a:t>Class</a:t>
            </a:r>
            <a:r>
              <a:rPr lang="es-CO" dirty="0" smtClean="0"/>
              <a:t>" </a:t>
            </a:r>
            <a:r>
              <a:rPr lang="es-CO" dirty="0" err="1" smtClean="0"/>
              <a:t>fill</a:t>
            </a:r>
            <a:r>
              <a:rPr lang="es-CO" dirty="0" smtClean="0"/>
              <a:t>="</a:t>
            </a:r>
            <a:r>
              <a:rPr lang="es-CO" dirty="0" err="1" smtClean="0"/>
              <a:t>rgba</a:t>
            </a:r>
            <a:r>
              <a:rPr lang="es-CO" dirty="0" smtClean="0"/>
              <a:t>(0,0,0,0.7)"&gt; </a:t>
            </a:r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5214942" y="2428868"/>
            <a:ext cx="271464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2357422" y="3286124"/>
            <a:ext cx="1214446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/>
        </p:nvSpPr>
        <p:spPr>
          <a:xfrm>
            <a:off x="5214942" y="3357562"/>
            <a:ext cx="207170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-357214"/>
            <a:ext cx="22479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0" y="2285992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 smtClean="0"/>
              <a:t>&lt;</a:t>
            </a:r>
            <a:r>
              <a:rPr lang="es-CO" sz="1200" dirty="0" err="1" smtClean="0"/>
              <a:t>shape</a:t>
            </a:r>
            <a:r>
              <a:rPr lang="es-CO" sz="1200" dirty="0" smtClean="0"/>
              <a:t> </a:t>
            </a:r>
            <a:r>
              <a:rPr lang="es-CO" sz="1200" dirty="0" err="1" smtClean="0"/>
              <a:t>type</a:t>
            </a:r>
            <a:r>
              <a:rPr lang="es-CO" sz="1200" dirty="0" smtClean="0"/>
              <a:t>="box2" id="</a:t>
            </a:r>
            <a:r>
              <a:rPr lang="es-CO" sz="1200" dirty="0" err="1" smtClean="0"/>
              <a:t>class</a:t>
            </a:r>
            <a:r>
              <a:rPr lang="es-CO" sz="1200" dirty="0" smtClean="0"/>
              <a:t>" </a:t>
            </a:r>
            <a:r>
              <a:rPr lang="es-CO" sz="1200" dirty="0" err="1" smtClean="0"/>
              <a:t>img</a:t>
            </a:r>
            <a:r>
              <a:rPr lang="es-CO" sz="1200" dirty="0" smtClean="0"/>
              <a:t>="./</a:t>
            </a:r>
            <a:r>
              <a:rPr lang="es-CO" sz="1200" dirty="0" err="1" smtClean="0"/>
              <a:t>shapes</a:t>
            </a:r>
            <a:r>
              <a:rPr lang="es-CO" sz="1200" dirty="0" smtClean="0"/>
              <a:t>/umlclass.svg" </a:t>
            </a:r>
            <a:r>
              <a:rPr lang="es-CO" sz="1200" dirty="0" err="1" smtClean="0"/>
              <a:t>parent</a:t>
            </a:r>
            <a:r>
              <a:rPr lang="es-CO" sz="1200" dirty="0" smtClean="0"/>
              <a:t>="</a:t>
            </a:r>
            <a:r>
              <a:rPr lang="es-CO" sz="1200" dirty="0" err="1" smtClean="0"/>
              <a:t>undefined</a:t>
            </a:r>
            <a:r>
              <a:rPr lang="es-CO" sz="1200" dirty="0" smtClean="0"/>
              <a:t>" x="</a:t>
            </a:r>
            <a:r>
              <a:rPr lang="es-CO" sz="1200" dirty="0" err="1" smtClean="0"/>
              <a:t>mx</a:t>
            </a:r>
            <a:r>
              <a:rPr lang="es-CO" sz="1200" dirty="0" smtClean="0"/>
              <a:t> - (100 / 2)" y="my - (100 / 2)" w="150" h="200" </a:t>
            </a:r>
            <a:r>
              <a:rPr lang="es-CO" sz="1200" dirty="0" err="1" smtClean="0"/>
              <a:t>wrpolice</a:t>
            </a:r>
            <a:r>
              <a:rPr lang="es-CO" sz="1200" dirty="0" smtClean="0"/>
              <a:t>="</a:t>
            </a:r>
            <a:r>
              <a:rPr lang="es-CO" sz="1200" dirty="0" err="1" smtClean="0"/>
              <a:t>sw</a:t>
            </a:r>
            <a:r>
              <a:rPr lang="es-CO" sz="1200" dirty="0" smtClean="0"/>
              <a:t>" </a:t>
            </a:r>
            <a:r>
              <a:rPr lang="es-CO" sz="1200" dirty="0" err="1" smtClean="0"/>
              <a:t>hrpolice</a:t>
            </a:r>
            <a:r>
              <a:rPr lang="es-CO" sz="1200" dirty="0" smtClean="0"/>
              <a:t>="</a:t>
            </a:r>
            <a:r>
              <a:rPr lang="es-CO" sz="1200" dirty="0" err="1" smtClean="0"/>
              <a:t>sh</a:t>
            </a:r>
            <a:r>
              <a:rPr lang="es-CO" sz="1200" dirty="0" smtClean="0"/>
              <a:t>" </a:t>
            </a:r>
            <a:r>
              <a:rPr lang="es-CO" sz="1200" dirty="0" err="1" smtClean="0"/>
              <a:t>xmpolice</a:t>
            </a:r>
            <a:r>
              <a:rPr lang="es-CO" sz="1200" dirty="0" smtClean="0"/>
              <a:t>="</a:t>
            </a:r>
            <a:r>
              <a:rPr lang="es-CO" sz="1200" dirty="0" err="1" smtClean="0"/>
              <a:t>sx</a:t>
            </a:r>
            <a:r>
              <a:rPr lang="es-CO" sz="1200" dirty="0" smtClean="0"/>
              <a:t>"  </a:t>
            </a:r>
            <a:r>
              <a:rPr lang="es-CO" sz="1200" dirty="0" err="1" smtClean="0"/>
              <a:t>ympolice</a:t>
            </a:r>
            <a:r>
              <a:rPr lang="es-CO" sz="1200" dirty="0" smtClean="0"/>
              <a:t>="</a:t>
            </a:r>
            <a:r>
              <a:rPr lang="es-CO" sz="1200" dirty="0" err="1" smtClean="0"/>
              <a:t>sy</a:t>
            </a:r>
            <a:r>
              <a:rPr lang="es-CO" sz="1200" dirty="0" smtClean="0"/>
              <a:t>" </a:t>
            </a:r>
            <a:r>
              <a:rPr lang="es-CO" sz="1200" dirty="0" err="1" smtClean="0"/>
              <a:t>resizeFlg</a:t>
            </a:r>
            <a:r>
              <a:rPr lang="es-CO" sz="1200" dirty="0" smtClean="0"/>
              <a:t>="0" </a:t>
            </a:r>
            <a:r>
              <a:rPr lang="es-CO" sz="1200" dirty="0" err="1" smtClean="0"/>
              <a:t>element</a:t>
            </a:r>
            <a:r>
              <a:rPr lang="es-CO" sz="1200" dirty="0" smtClean="0"/>
              <a:t>="</a:t>
            </a:r>
            <a:r>
              <a:rPr lang="es-CO" sz="1200" dirty="0" err="1" smtClean="0"/>
              <a:t>Class</a:t>
            </a:r>
            <a:r>
              <a:rPr lang="es-CO" sz="1200" dirty="0" smtClean="0"/>
              <a:t>" </a:t>
            </a:r>
            <a:r>
              <a:rPr lang="es-CO" sz="1200" dirty="0" err="1" smtClean="0"/>
              <a:t>fill</a:t>
            </a:r>
            <a:r>
              <a:rPr lang="es-CO" sz="1200" dirty="0" smtClean="0"/>
              <a:t>="</a:t>
            </a:r>
            <a:r>
              <a:rPr lang="es-CO" sz="1200" dirty="0" err="1" smtClean="0"/>
              <a:t>rgba</a:t>
            </a:r>
            <a:r>
              <a:rPr lang="es-CO" sz="1200" dirty="0" smtClean="0"/>
              <a:t>(0,0,0,0.7)"&gt; </a:t>
            </a:r>
          </a:p>
          <a:p>
            <a:r>
              <a:rPr lang="es-CO" sz="1200" dirty="0" smtClean="0"/>
              <a:t>            &lt;</a:t>
            </a:r>
            <a:r>
              <a:rPr lang="es-CO" sz="1200" dirty="0" err="1" smtClean="0"/>
              <a:t>childsElements</a:t>
            </a:r>
            <a:r>
              <a:rPr lang="es-CO" sz="1200" dirty="0" smtClean="0"/>
              <a:t>&gt; </a:t>
            </a:r>
          </a:p>
          <a:p>
            <a:r>
              <a:rPr lang="es-CO" sz="1200" dirty="0" smtClean="0"/>
              <a:t>…..</a:t>
            </a:r>
            <a:endParaRPr lang="es-CO" sz="1200" dirty="0" smtClean="0"/>
          </a:p>
          <a:p>
            <a:r>
              <a:rPr lang="es-CO" sz="1200" dirty="0" smtClean="0"/>
              <a:t>                &lt;</a:t>
            </a:r>
            <a:r>
              <a:rPr lang="es-CO" sz="1200" dirty="0" err="1" smtClean="0"/>
              <a:t>shape</a:t>
            </a:r>
            <a:r>
              <a:rPr lang="es-CO" sz="1200" dirty="0" smtClean="0"/>
              <a:t> </a:t>
            </a:r>
            <a:r>
              <a:rPr lang="es-CO" sz="1200" dirty="0" err="1" smtClean="0"/>
              <a:t>type</a:t>
            </a:r>
            <a:r>
              <a:rPr lang="es-CO" sz="1200" dirty="0" smtClean="0"/>
              <a:t>="</a:t>
            </a:r>
            <a:r>
              <a:rPr lang="es-CO" sz="1200" dirty="0" err="1" smtClean="0"/>
              <a:t>flowbox</a:t>
            </a:r>
            <a:r>
              <a:rPr lang="es-CO" sz="1200" dirty="0" smtClean="0"/>
              <a:t>" </a:t>
            </a:r>
            <a:r>
              <a:rPr lang="es-CO" sz="1200" dirty="0" err="1" smtClean="0"/>
              <a:t>stmode</a:t>
            </a:r>
            <a:r>
              <a:rPr lang="es-CO" sz="1200" dirty="0" smtClean="0"/>
              <a:t> = "1" id="sub1" </a:t>
            </a:r>
            <a:r>
              <a:rPr lang="es-CO" sz="1200" dirty="0" err="1" smtClean="0"/>
              <a:t>parent</a:t>
            </a:r>
            <a:r>
              <a:rPr lang="es-CO" sz="1200" dirty="0" smtClean="0"/>
              <a:t>="0" </a:t>
            </a:r>
            <a:r>
              <a:rPr lang="es-CO" sz="1200" dirty="0" err="1" smtClean="0"/>
              <a:t>showRect</a:t>
            </a:r>
            <a:r>
              <a:rPr lang="es-CO" sz="1200" dirty="0" smtClean="0"/>
              <a:t>="false" </a:t>
            </a:r>
            <a:r>
              <a:rPr lang="es-CO" sz="1200" dirty="0" err="1" smtClean="0"/>
              <a:t>align</a:t>
            </a:r>
            <a:r>
              <a:rPr lang="es-CO" sz="1200" dirty="0" smtClean="0"/>
              <a:t>="LEFT" </a:t>
            </a:r>
            <a:r>
              <a:rPr lang="es-CO" sz="1200" dirty="0" err="1" smtClean="0"/>
              <a:t>img</a:t>
            </a:r>
            <a:r>
              <a:rPr lang="es-CO" sz="1200" dirty="0" smtClean="0"/>
              <a:t>="</a:t>
            </a:r>
            <a:r>
              <a:rPr lang="es-CO" sz="1200" dirty="0" err="1" smtClean="0"/>
              <a:t>null</a:t>
            </a:r>
            <a:r>
              <a:rPr lang="es-CO" sz="1200" dirty="0" smtClean="0"/>
              <a:t>" </a:t>
            </a:r>
            <a:r>
              <a:rPr lang="es-CO" sz="1200" dirty="0" err="1" smtClean="0"/>
              <a:t>deleteable</a:t>
            </a:r>
            <a:r>
              <a:rPr lang="es-CO" sz="1200" dirty="0" smtClean="0"/>
              <a:t>="false" x="px+4" y="</a:t>
            </a:r>
            <a:r>
              <a:rPr lang="es-CO" sz="1200" dirty="0" err="1" smtClean="0"/>
              <a:t>py</a:t>
            </a:r>
            <a:r>
              <a:rPr lang="es-CO" sz="1200" dirty="0" smtClean="0"/>
              <a:t>+(</a:t>
            </a:r>
            <a:r>
              <a:rPr lang="es-CO" sz="1200" dirty="0" err="1" smtClean="0"/>
              <a:t>ph</a:t>
            </a:r>
            <a:r>
              <a:rPr lang="es-CO" sz="1200" dirty="0" smtClean="0"/>
              <a:t>/9)+ 4" w="pw-8" h="(</a:t>
            </a:r>
            <a:r>
              <a:rPr lang="es-CO" sz="1200" dirty="0" err="1" smtClean="0"/>
              <a:t>ph</a:t>
            </a:r>
            <a:r>
              <a:rPr lang="es-CO" sz="1200" dirty="0" smtClean="0"/>
              <a:t>-(</a:t>
            </a:r>
            <a:r>
              <a:rPr lang="es-CO" sz="1200" dirty="0" err="1" smtClean="0"/>
              <a:t>ph</a:t>
            </a:r>
            <a:r>
              <a:rPr lang="es-CO" sz="1200" dirty="0" smtClean="0"/>
              <a:t>/9))-8" </a:t>
            </a:r>
            <a:r>
              <a:rPr lang="es-CO" sz="1200" dirty="0" err="1" smtClean="0"/>
              <a:t>wrpolice</a:t>
            </a:r>
            <a:r>
              <a:rPr lang="es-CO" sz="1200" dirty="0" smtClean="0"/>
              <a:t>="pw-8" </a:t>
            </a:r>
            <a:r>
              <a:rPr lang="es-CO" sz="1200" dirty="0" err="1" smtClean="0"/>
              <a:t>hrpolice</a:t>
            </a:r>
            <a:r>
              <a:rPr lang="es-CO" sz="1200" dirty="0" smtClean="0"/>
              <a:t>="(</a:t>
            </a:r>
            <a:r>
              <a:rPr lang="es-CO" sz="1200" dirty="0" err="1" smtClean="0"/>
              <a:t>ph</a:t>
            </a:r>
            <a:r>
              <a:rPr lang="es-CO" sz="1200" dirty="0" smtClean="0"/>
              <a:t>-(</a:t>
            </a:r>
            <a:r>
              <a:rPr lang="es-CO" sz="1200" dirty="0" err="1" smtClean="0"/>
              <a:t>ph</a:t>
            </a:r>
            <a:r>
              <a:rPr lang="es-CO" sz="1200" dirty="0" smtClean="0"/>
              <a:t>/9))-8" </a:t>
            </a:r>
            <a:r>
              <a:rPr lang="es-CO" sz="1200" dirty="0" err="1" smtClean="0"/>
              <a:t>xmpolice</a:t>
            </a:r>
            <a:r>
              <a:rPr lang="es-CO" sz="1200" dirty="0" smtClean="0"/>
              <a:t>="px+4"  </a:t>
            </a:r>
            <a:r>
              <a:rPr lang="es-CO" sz="1200" dirty="0" err="1" smtClean="0"/>
              <a:t>ympolice</a:t>
            </a:r>
            <a:r>
              <a:rPr lang="es-CO" sz="1200" dirty="0" smtClean="0"/>
              <a:t>="</a:t>
            </a:r>
            <a:r>
              <a:rPr lang="es-CO" sz="1200" dirty="0" err="1" smtClean="0"/>
              <a:t>py</a:t>
            </a:r>
            <a:r>
              <a:rPr lang="es-CO" sz="1200" dirty="0" smtClean="0"/>
              <a:t>+(</a:t>
            </a:r>
            <a:r>
              <a:rPr lang="es-CO" sz="1200" dirty="0" err="1" smtClean="0"/>
              <a:t>ph</a:t>
            </a:r>
            <a:r>
              <a:rPr lang="es-CO" sz="1200" dirty="0" smtClean="0"/>
              <a:t>/9)+ 4" </a:t>
            </a:r>
            <a:r>
              <a:rPr lang="es-CO" sz="1200" dirty="0" err="1" smtClean="0"/>
              <a:t>resizeFlg</a:t>
            </a:r>
            <a:r>
              <a:rPr lang="es-CO" sz="1200" dirty="0" smtClean="0"/>
              <a:t>="3" </a:t>
            </a:r>
            <a:r>
              <a:rPr lang="es-CO" sz="1200" dirty="0" err="1" smtClean="0"/>
              <a:t>element</a:t>
            </a:r>
            <a:r>
              <a:rPr lang="es-CO" sz="1200" dirty="0" smtClean="0"/>
              <a:t>="</a:t>
            </a:r>
            <a:r>
              <a:rPr lang="es-CO" sz="1200" dirty="0" err="1" smtClean="0"/>
              <a:t>Class</a:t>
            </a:r>
            <a:r>
              <a:rPr lang="es-CO" sz="1200" dirty="0" smtClean="0"/>
              <a:t>" </a:t>
            </a:r>
            <a:r>
              <a:rPr lang="es-CO" sz="1200" dirty="0" err="1" smtClean="0"/>
              <a:t>fill</a:t>
            </a:r>
            <a:r>
              <a:rPr lang="es-CO" sz="1200" dirty="0" smtClean="0"/>
              <a:t>="</a:t>
            </a:r>
            <a:r>
              <a:rPr lang="es-CO" sz="1200" dirty="0" err="1" smtClean="0"/>
              <a:t>rgba</a:t>
            </a:r>
            <a:r>
              <a:rPr lang="es-CO" sz="1200" dirty="0" smtClean="0"/>
              <a:t>(0,0,0,0.7)"&gt; </a:t>
            </a:r>
          </a:p>
          <a:p>
            <a:r>
              <a:rPr lang="es-CO" sz="1200" dirty="0" smtClean="0"/>
              <a:t>                    &lt;</a:t>
            </a:r>
            <a:r>
              <a:rPr lang="es-CO" sz="1200" dirty="0" err="1" smtClean="0"/>
              <a:t>childsElements</a:t>
            </a:r>
            <a:r>
              <a:rPr lang="es-CO" sz="1200" dirty="0" smtClean="0"/>
              <a:t>&gt; &lt;/</a:t>
            </a:r>
            <a:r>
              <a:rPr lang="es-CO" sz="1200" dirty="0" err="1" smtClean="0"/>
              <a:t>childsElements</a:t>
            </a:r>
            <a:r>
              <a:rPr lang="es-CO" sz="1200" dirty="0" smtClean="0"/>
              <a:t>&gt; </a:t>
            </a:r>
          </a:p>
          <a:p>
            <a:r>
              <a:rPr lang="es-CO" sz="1200" dirty="0" smtClean="0"/>
              <a:t>                &lt;/</a:t>
            </a:r>
            <a:r>
              <a:rPr lang="es-CO" sz="1200" dirty="0" err="1" smtClean="0"/>
              <a:t>shape</a:t>
            </a:r>
            <a:r>
              <a:rPr lang="es-CO" sz="1200" dirty="0" smtClean="0"/>
              <a:t>&gt; </a:t>
            </a:r>
          </a:p>
          <a:p>
            <a:r>
              <a:rPr lang="es-CO" sz="1200" dirty="0" smtClean="0"/>
              <a:t>            &lt;/</a:t>
            </a:r>
            <a:r>
              <a:rPr lang="es-CO" sz="1200" dirty="0" err="1" smtClean="0"/>
              <a:t>childsElements</a:t>
            </a:r>
            <a:r>
              <a:rPr lang="es-CO" sz="1200" dirty="0" smtClean="0"/>
              <a:t>&gt; </a:t>
            </a:r>
          </a:p>
          <a:p>
            <a:r>
              <a:rPr lang="es-CO" sz="1200" dirty="0" smtClean="0"/>
              <a:t>        &lt;/</a:t>
            </a:r>
            <a:r>
              <a:rPr lang="es-CO" sz="1200" dirty="0" err="1" smtClean="0"/>
              <a:t>shape</a:t>
            </a:r>
            <a:r>
              <a:rPr lang="es-CO" sz="1200" dirty="0" smtClean="0"/>
              <a:t>&gt; </a:t>
            </a:r>
            <a:endParaRPr lang="es-CO" sz="1200" dirty="0"/>
          </a:p>
        </p:txBody>
      </p:sp>
      <p:sp>
        <p:nvSpPr>
          <p:cNvPr id="6" name="5 Rectángulo"/>
          <p:cNvSpPr/>
          <p:nvPr/>
        </p:nvSpPr>
        <p:spPr>
          <a:xfrm>
            <a:off x="0" y="3071810"/>
            <a:ext cx="8786842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7 Conector recto de flecha"/>
          <p:cNvCxnSpPr/>
          <p:nvPr/>
        </p:nvCxnSpPr>
        <p:spPr>
          <a:xfrm rot="10800000">
            <a:off x="1928794" y="1214422"/>
            <a:ext cx="671517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5400000">
            <a:off x="7715272" y="2143116"/>
            <a:ext cx="185738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500174"/>
            <a:ext cx="188595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1500174"/>
            <a:ext cx="18097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27622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4071942"/>
            <a:ext cx="26860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Triángulo isósceles"/>
          <p:cNvSpPr/>
          <p:nvPr/>
        </p:nvSpPr>
        <p:spPr>
          <a:xfrm rot="16200000" flipV="1">
            <a:off x="4286248" y="2285992"/>
            <a:ext cx="1428760" cy="571504"/>
          </a:xfrm>
          <a:prstGeom prst="triangle">
            <a:avLst>
              <a:gd name="adj" fmla="val 495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8 Rectángulo"/>
          <p:cNvSpPr/>
          <p:nvPr/>
        </p:nvSpPr>
        <p:spPr>
          <a:xfrm>
            <a:off x="5643570" y="4071942"/>
            <a:ext cx="185738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5500694" y="2071678"/>
            <a:ext cx="192882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12 Conector recto de flecha"/>
          <p:cNvCxnSpPr/>
          <p:nvPr/>
        </p:nvCxnSpPr>
        <p:spPr>
          <a:xfrm rot="5400000">
            <a:off x="5572926" y="3143248"/>
            <a:ext cx="185738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85852" y="4429132"/>
            <a:ext cx="19812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85850" y="1000108"/>
            <a:ext cx="350046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2285984" y="1785926"/>
            <a:ext cx="9429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 smtClean="0"/>
              <a:t> &lt;</a:t>
            </a:r>
            <a:r>
              <a:rPr lang="es-CO" sz="1200" dirty="0" err="1" smtClean="0"/>
              <a:t>shape</a:t>
            </a:r>
            <a:r>
              <a:rPr lang="es-CO" sz="1200" dirty="0" smtClean="0"/>
              <a:t> </a:t>
            </a:r>
            <a:r>
              <a:rPr lang="es-CO" sz="1200" dirty="0" err="1" smtClean="0"/>
              <a:t>type</a:t>
            </a:r>
            <a:r>
              <a:rPr lang="es-CO" sz="1200" dirty="0" smtClean="0"/>
              <a:t>="</a:t>
            </a:r>
            <a:r>
              <a:rPr lang="es-CO" sz="1200" dirty="0" err="1" smtClean="0"/>
              <a:t>textbox</a:t>
            </a:r>
            <a:r>
              <a:rPr lang="es-CO" sz="1200" dirty="0" smtClean="0"/>
              <a:t>" id="Atribute" </a:t>
            </a:r>
            <a:r>
              <a:rPr lang="es-CO" sz="1200" dirty="0" err="1" smtClean="0"/>
              <a:t>delete</a:t>
            </a:r>
            <a:r>
              <a:rPr lang="es-CO" sz="1200" dirty="0" smtClean="0"/>
              <a:t>="true" </a:t>
            </a:r>
            <a:r>
              <a:rPr lang="es-CO" sz="1200" dirty="0" err="1" smtClean="0"/>
              <a:t>parent</a:t>
            </a:r>
            <a:r>
              <a:rPr lang="es-CO" sz="1200" dirty="0" smtClean="0"/>
              <a:t>="2" </a:t>
            </a:r>
            <a:r>
              <a:rPr lang="es-CO" sz="1200" dirty="0" err="1" smtClean="0"/>
              <a:t>separator</a:t>
            </a:r>
            <a:r>
              <a:rPr lang="es-CO" sz="1200" dirty="0" smtClean="0"/>
              <a:t>=" " </a:t>
            </a:r>
            <a:r>
              <a:rPr lang="es-CO" sz="1200" dirty="0" err="1" smtClean="0"/>
              <a:t>rect</a:t>
            </a:r>
            <a:r>
              <a:rPr lang="es-CO" sz="1200" dirty="0" smtClean="0"/>
              <a:t>="true" </a:t>
            </a:r>
            <a:r>
              <a:rPr lang="es-CO" sz="1200" dirty="0" err="1" smtClean="0"/>
              <a:t>align</a:t>
            </a:r>
            <a:r>
              <a:rPr lang="es-CO" sz="1200" dirty="0" smtClean="0"/>
              <a:t>="CENTER" </a:t>
            </a:r>
            <a:r>
              <a:rPr lang="es-CO" sz="1200" dirty="0" err="1" smtClean="0"/>
              <a:t>font</a:t>
            </a:r>
            <a:r>
              <a:rPr lang="es-CO" sz="1200" dirty="0" smtClean="0"/>
              <a:t>="12px </a:t>
            </a:r>
            <a:r>
              <a:rPr lang="es-CO" sz="1200" dirty="0" err="1" smtClean="0"/>
              <a:t>Arial</a:t>
            </a:r>
            <a:r>
              <a:rPr lang="es-CO" sz="1200" dirty="0" smtClean="0"/>
              <a:t>" </a:t>
            </a:r>
            <a:r>
              <a:rPr lang="es-CO" sz="1200" dirty="0" err="1" smtClean="0"/>
              <a:t>forecolor</a:t>
            </a:r>
            <a:r>
              <a:rPr lang="es-CO" sz="1200" dirty="0" smtClean="0"/>
              <a:t>="</a:t>
            </a:r>
            <a:r>
              <a:rPr lang="es-CO" sz="1200" dirty="0" err="1" smtClean="0"/>
              <a:t>undefined</a:t>
            </a:r>
            <a:r>
              <a:rPr lang="es-CO" sz="1200" dirty="0" smtClean="0"/>
              <a:t>" </a:t>
            </a:r>
            <a:r>
              <a:rPr lang="es-CO" sz="1200" dirty="0" err="1" smtClean="0"/>
              <a:t>img</a:t>
            </a:r>
            <a:r>
              <a:rPr lang="es-CO" sz="1200" dirty="0" smtClean="0"/>
              <a:t>="</a:t>
            </a:r>
            <a:r>
              <a:rPr lang="es-CO" sz="1200" dirty="0" err="1" smtClean="0"/>
              <a:t>null</a:t>
            </a:r>
            <a:r>
              <a:rPr lang="es-CO" sz="1200" dirty="0" smtClean="0"/>
              <a:t>" x="px+4" y="px+4" w="pw-8" h="(</a:t>
            </a:r>
            <a:r>
              <a:rPr lang="es-CO" sz="1200" dirty="0" err="1" smtClean="0"/>
              <a:t>ph</a:t>
            </a:r>
            <a:r>
              <a:rPr lang="es-CO" sz="1200" dirty="0" smtClean="0"/>
              <a:t>/9)-8" </a:t>
            </a:r>
            <a:r>
              <a:rPr lang="es-CO" sz="1200" dirty="0" err="1" smtClean="0"/>
              <a:t>wrpolice</a:t>
            </a:r>
            <a:r>
              <a:rPr lang="es-CO" sz="1200" dirty="0" smtClean="0"/>
              <a:t>="pw-8" </a:t>
            </a:r>
            <a:r>
              <a:rPr lang="es-CO" sz="1200" dirty="0" err="1" smtClean="0"/>
              <a:t>hrpolice</a:t>
            </a:r>
            <a:r>
              <a:rPr lang="es-CO" sz="1200" dirty="0" smtClean="0"/>
              <a:t>="(</a:t>
            </a:r>
            <a:r>
              <a:rPr lang="es-CO" sz="1200" dirty="0" err="1" smtClean="0"/>
              <a:t>ph</a:t>
            </a:r>
            <a:r>
              <a:rPr lang="es-CO" sz="1200" dirty="0" smtClean="0"/>
              <a:t>/9)-8" </a:t>
            </a:r>
            <a:r>
              <a:rPr lang="es-CO" sz="1200" dirty="0" err="1" smtClean="0"/>
              <a:t>xmpolice</a:t>
            </a:r>
            <a:r>
              <a:rPr lang="es-CO" sz="1200" dirty="0" smtClean="0"/>
              <a:t>="px+4"  </a:t>
            </a:r>
            <a:r>
              <a:rPr lang="es-CO" sz="1200" dirty="0" err="1" smtClean="0"/>
              <a:t>ympolice</a:t>
            </a:r>
            <a:r>
              <a:rPr lang="es-CO" sz="1200" dirty="0" smtClean="0"/>
              <a:t>="py+4" </a:t>
            </a:r>
            <a:r>
              <a:rPr lang="es-CO" sz="1200" dirty="0" err="1" smtClean="0"/>
              <a:t>resizeFlg</a:t>
            </a:r>
            <a:r>
              <a:rPr lang="es-CO" sz="1200" dirty="0" smtClean="0"/>
              <a:t>="3" </a:t>
            </a:r>
            <a:r>
              <a:rPr lang="es-CO" sz="1200" dirty="0" err="1" smtClean="0"/>
              <a:t>element</a:t>
            </a:r>
            <a:r>
              <a:rPr lang="es-CO" sz="1200" dirty="0" smtClean="0"/>
              <a:t>="Atribute" </a:t>
            </a:r>
            <a:r>
              <a:rPr lang="es-CO" sz="1200" dirty="0" err="1" smtClean="0"/>
              <a:t>fill</a:t>
            </a:r>
            <a:r>
              <a:rPr lang="es-CO" sz="1200" dirty="0" smtClean="0"/>
              <a:t>="</a:t>
            </a:r>
            <a:r>
              <a:rPr lang="es-CO" sz="1200" dirty="0" err="1" smtClean="0"/>
              <a:t>rgba</a:t>
            </a:r>
            <a:r>
              <a:rPr lang="es-CO" sz="1200" dirty="0" smtClean="0"/>
              <a:t>(0,0,0,0.7)"&gt; </a:t>
            </a:r>
          </a:p>
          <a:p>
            <a:r>
              <a:rPr lang="es-CO" sz="1200" dirty="0" smtClean="0"/>
              <a:t>            &lt;</a:t>
            </a:r>
            <a:r>
              <a:rPr lang="es-CO" sz="1200" dirty="0" err="1" smtClean="0"/>
              <a:t>words</a:t>
            </a:r>
            <a:r>
              <a:rPr lang="es-CO" sz="1200" dirty="0" smtClean="0"/>
              <a:t>&gt; </a:t>
            </a:r>
          </a:p>
          <a:p>
            <a:r>
              <a:rPr lang="es-CO" sz="1200" dirty="0" smtClean="0"/>
              <a:t>                &lt;</a:t>
            </a:r>
            <a:r>
              <a:rPr lang="es-CO" sz="1200" dirty="0" err="1" smtClean="0"/>
              <a:t>word</a:t>
            </a:r>
            <a:r>
              <a:rPr lang="es-CO" sz="1200" dirty="0" smtClean="0"/>
              <a:t> </a:t>
            </a:r>
            <a:r>
              <a:rPr lang="es-CO" sz="1200" dirty="0" err="1" smtClean="0"/>
              <a:t>title</a:t>
            </a:r>
            <a:r>
              <a:rPr lang="es-CO" sz="1200" dirty="0" smtClean="0"/>
              <a:t>="</a:t>
            </a:r>
            <a:r>
              <a:rPr lang="es-CO" sz="1200" dirty="0" err="1" smtClean="0"/>
              <a:t>visibility</a:t>
            </a:r>
            <a:r>
              <a:rPr lang="es-CO" sz="1200" dirty="0" smtClean="0"/>
              <a:t>" </a:t>
            </a:r>
            <a:r>
              <a:rPr lang="es-CO" sz="1200" dirty="0" err="1" smtClean="0"/>
              <a:t>text</a:t>
            </a:r>
            <a:r>
              <a:rPr lang="es-CO" sz="1200" dirty="0" smtClean="0"/>
              <a:t>="</a:t>
            </a:r>
            <a:r>
              <a:rPr lang="es-CO" sz="1200" dirty="0" err="1" smtClean="0"/>
              <a:t>private</a:t>
            </a:r>
            <a:r>
              <a:rPr lang="es-CO" sz="1200" dirty="0" smtClean="0"/>
              <a:t>"&gt;&lt;/</a:t>
            </a:r>
            <a:r>
              <a:rPr lang="es-CO" sz="1200" dirty="0" err="1" smtClean="0"/>
              <a:t>word</a:t>
            </a:r>
            <a:r>
              <a:rPr lang="es-CO" sz="1200" dirty="0" smtClean="0"/>
              <a:t>&gt; </a:t>
            </a:r>
          </a:p>
          <a:p>
            <a:r>
              <a:rPr lang="es-CO" sz="1200" dirty="0" smtClean="0"/>
              <a:t>                &lt;</a:t>
            </a:r>
            <a:r>
              <a:rPr lang="es-CO" sz="1200" dirty="0" err="1" smtClean="0"/>
              <a:t>word</a:t>
            </a:r>
            <a:r>
              <a:rPr lang="es-CO" sz="1200" dirty="0" smtClean="0"/>
              <a:t> </a:t>
            </a:r>
            <a:r>
              <a:rPr lang="es-CO" sz="1200" dirty="0" err="1" smtClean="0"/>
              <a:t>title</a:t>
            </a:r>
            <a:r>
              <a:rPr lang="es-CO" sz="1200" dirty="0" smtClean="0"/>
              <a:t>="</a:t>
            </a:r>
            <a:r>
              <a:rPr lang="es-CO" sz="1200" dirty="0" err="1" smtClean="0"/>
              <a:t>type</a:t>
            </a:r>
            <a:r>
              <a:rPr lang="es-CO" sz="1200" dirty="0" smtClean="0"/>
              <a:t>" </a:t>
            </a:r>
            <a:r>
              <a:rPr lang="es-CO" sz="1200" dirty="0" err="1" smtClean="0"/>
              <a:t>text</a:t>
            </a:r>
            <a:r>
              <a:rPr lang="es-CO" sz="1200" dirty="0" smtClean="0"/>
              <a:t>="</a:t>
            </a:r>
            <a:r>
              <a:rPr lang="es-CO" sz="1200" dirty="0" err="1" smtClean="0"/>
              <a:t>int</a:t>
            </a:r>
            <a:r>
              <a:rPr lang="es-CO" sz="1200" dirty="0" smtClean="0"/>
              <a:t>"&gt;&lt;/</a:t>
            </a:r>
            <a:r>
              <a:rPr lang="es-CO" sz="1200" dirty="0" err="1" smtClean="0"/>
              <a:t>word</a:t>
            </a:r>
            <a:r>
              <a:rPr lang="es-CO" sz="1200" dirty="0" smtClean="0"/>
              <a:t>&gt; </a:t>
            </a:r>
          </a:p>
          <a:p>
            <a:r>
              <a:rPr lang="es-CO" sz="1200" dirty="0" smtClean="0"/>
              <a:t>                &lt;</a:t>
            </a:r>
            <a:r>
              <a:rPr lang="es-CO" sz="1200" dirty="0" err="1" smtClean="0"/>
              <a:t>word</a:t>
            </a:r>
            <a:r>
              <a:rPr lang="es-CO" sz="1200" dirty="0" smtClean="0"/>
              <a:t> </a:t>
            </a:r>
            <a:r>
              <a:rPr lang="es-CO" sz="1200" dirty="0" err="1" smtClean="0"/>
              <a:t>title</a:t>
            </a:r>
            <a:r>
              <a:rPr lang="es-CO" sz="1200" dirty="0" smtClean="0"/>
              <a:t>="</a:t>
            </a:r>
            <a:r>
              <a:rPr lang="es-CO" sz="1200" dirty="0" err="1" smtClean="0"/>
              <a:t>name</a:t>
            </a:r>
            <a:r>
              <a:rPr lang="es-CO" sz="1200" dirty="0" smtClean="0"/>
              <a:t>" </a:t>
            </a:r>
            <a:r>
              <a:rPr lang="es-CO" sz="1200" dirty="0" err="1" smtClean="0"/>
              <a:t>text</a:t>
            </a:r>
            <a:r>
              <a:rPr lang="es-CO" sz="1200" dirty="0" smtClean="0"/>
              <a:t>="</a:t>
            </a:r>
            <a:r>
              <a:rPr lang="es-CO" sz="1200" dirty="0" err="1" smtClean="0"/>
              <a:t>name</a:t>
            </a:r>
            <a:r>
              <a:rPr lang="es-CO" sz="1200" dirty="0" smtClean="0"/>
              <a:t>"&gt;&lt;/</a:t>
            </a:r>
            <a:r>
              <a:rPr lang="es-CO" sz="1200" dirty="0" err="1" smtClean="0"/>
              <a:t>word</a:t>
            </a:r>
            <a:r>
              <a:rPr lang="es-CO" sz="1200" dirty="0" smtClean="0"/>
              <a:t>&gt; </a:t>
            </a:r>
          </a:p>
          <a:p>
            <a:r>
              <a:rPr lang="es-CO" sz="1200" dirty="0" smtClean="0"/>
              <a:t>            &lt;/</a:t>
            </a:r>
            <a:r>
              <a:rPr lang="es-CO" sz="1200" dirty="0" err="1" smtClean="0"/>
              <a:t>words</a:t>
            </a:r>
            <a:r>
              <a:rPr lang="es-CO" sz="1200" dirty="0" smtClean="0"/>
              <a:t>&gt; </a:t>
            </a:r>
          </a:p>
          <a:p>
            <a:r>
              <a:rPr lang="es-CO" sz="1200" dirty="0" smtClean="0"/>
              <a:t>        &lt;/</a:t>
            </a:r>
            <a:r>
              <a:rPr lang="es-CO" sz="1200" dirty="0" err="1" smtClean="0"/>
              <a:t>shape</a:t>
            </a:r>
            <a:r>
              <a:rPr lang="es-CO" sz="1200" dirty="0" smtClean="0"/>
              <a:t>&gt; </a:t>
            </a:r>
            <a:endParaRPr lang="es-CO" sz="1200" dirty="0"/>
          </a:p>
        </p:txBody>
      </p:sp>
      <p:sp>
        <p:nvSpPr>
          <p:cNvPr id="9" name="8 Rectángulo"/>
          <p:cNvSpPr/>
          <p:nvPr/>
        </p:nvSpPr>
        <p:spPr>
          <a:xfrm>
            <a:off x="0" y="1571612"/>
            <a:ext cx="78578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785786" y="1571612"/>
            <a:ext cx="28575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1071538" y="1571612"/>
            <a:ext cx="57150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2786050" y="2571744"/>
            <a:ext cx="307183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/>
        </p:nvSpPr>
        <p:spPr>
          <a:xfrm>
            <a:off x="2786050" y="2786058"/>
            <a:ext cx="307183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Rectángulo"/>
          <p:cNvSpPr/>
          <p:nvPr/>
        </p:nvSpPr>
        <p:spPr>
          <a:xfrm>
            <a:off x="2786050" y="2928934"/>
            <a:ext cx="307183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3643314"/>
            <a:ext cx="15335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15 Rectángulo"/>
          <p:cNvSpPr/>
          <p:nvPr/>
        </p:nvSpPr>
        <p:spPr>
          <a:xfrm>
            <a:off x="2357422" y="2214554"/>
            <a:ext cx="128588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17 Conector recto de flecha"/>
          <p:cNvCxnSpPr>
            <a:stCxn id="12" idx="1"/>
            <a:endCxn id="11" idx="2"/>
          </p:cNvCxnSpPr>
          <p:nvPr/>
        </p:nvCxnSpPr>
        <p:spPr>
          <a:xfrm rot="10800000">
            <a:off x="1357290" y="1857364"/>
            <a:ext cx="142876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3" idx="1"/>
            <a:endCxn id="10" idx="2"/>
          </p:cNvCxnSpPr>
          <p:nvPr/>
        </p:nvCxnSpPr>
        <p:spPr>
          <a:xfrm rot="10800000">
            <a:off x="928662" y="1857364"/>
            <a:ext cx="1857388" cy="1000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4" idx="1"/>
            <a:endCxn id="9" idx="2"/>
          </p:cNvCxnSpPr>
          <p:nvPr/>
        </p:nvCxnSpPr>
        <p:spPr>
          <a:xfrm rot="10800000">
            <a:off x="392894" y="1857365"/>
            <a:ext cx="2393157" cy="11787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3571868" y="2428868"/>
            <a:ext cx="300039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rot="5400000">
            <a:off x="5464975" y="3536157"/>
            <a:ext cx="221457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endCxn id="28677" idx="3"/>
          </p:cNvCxnSpPr>
          <p:nvPr/>
        </p:nvCxnSpPr>
        <p:spPr>
          <a:xfrm rot="10800000">
            <a:off x="4248138" y="4638678"/>
            <a:ext cx="2324127" cy="63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Rectángulo"/>
          <p:cNvSpPr/>
          <p:nvPr/>
        </p:nvSpPr>
        <p:spPr>
          <a:xfrm>
            <a:off x="2714612" y="4143380"/>
            <a:ext cx="1500198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00042"/>
            <a:ext cx="17907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1857356" y="1000108"/>
            <a:ext cx="124302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dirty="0" smtClean="0"/>
              <a:t>&lt;</a:t>
            </a:r>
            <a:r>
              <a:rPr lang="es-CO" sz="1100" dirty="0" err="1" smtClean="0"/>
              <a:t>shape</a:t>
            </a:r>
            <a:r>
              <a:rPr lang="es-CO" sz="1100" dirty="0" smtClean="0"/>
              <a:t> </a:t>
            </a:r>
            <a:r>
              <a:rPr lang="es-CO" sz="1100" dirty="0" err="1" smtClean="0"/>
              <a:t>type</a:t>
            </a:r>
            <a:r>
              <a:rPr lang="es-CO" sz="1100" dirty="0" smtClean="0"/>
              <a:t>="link" id="</a:t>
            </a:r>
            <a:r>
              <a:rPr lang="es-CO" sz="1100" dirty="0" err="1" smtClean="0"/>
              <a:t>association</a:t>
            </a:r>
            <a:r>
              <a:rPr lang="es-CO" sz="1100" dirty="0" smtClean="0"/>
              <a:t>" p1rel="</a:t>
            </a:r>
            <a:r>
              <a:rPr lang="es-CO" sz="1100" dirty="0" err="1" smtClean="0"/>
              <a:t>clasess</a:t>
            </a:r>
            <a:r>
              <a:rPr lang="es-CO" sz="1100" dirty="0" smtClean="0"/>
              <a:t>" p2rel="</a:t>
            </a:r>
            <a:r>
              <a:rPr lang="es-CO" sz="1100" dirty="0" err="1" smtClean="0"/>
              <a:t>clasess</a:t>
            </a:r>
            <a:r>
              <a:rPr lang="es-CO" sz="1100" dirty="0" smtClean="0"/>
              <a:t>" </a:t>
            </a:r>
            <a:r>
              <a:rPr lang="es-CO" sz="1100" dirty="0" err="1" smtClean="0"/>
              <a:t>dash</a:t>
            </a:r>
            <a:r>
              <a:rPr lang="es-CO" sz="1100" dirty="0" smtClean="0"/>
              <a:t>="true" </a:t>
            </a:r>
            <a:r>
              <a:rPr lang="es-CO" sz="1100" dirty="0" err="1" smtClean="0"/>
              <a:t>fill</a:t>
            </a:r>
            <a:r>
              <a:rPr lang="es-CO" sz="1100" dirty="0" smtClean="0"/>
              <a:t>="</a:t>
            </a:r>
            <a:r>
              <a:rPr lang="es-CO" sz="1100" dirty="0" err="1" smtClean="0"/>
              <a:t>rgba</a:t>
            </a:r>
            <a:r>
              <a:rPr lang="es-CO" sz="1100" dirty="0" smtClean="0"/>
              <a:t>(0,0,0,0.7)" w="3" </a:t>
            </a:r>
            <a:r>
              <a:rPr lang="es-CO" sz="1100" dirty="0" err="1" smtClean="0"/>
              <a:t>arrowStyle</a:t>
            </a:r>
            <a:r>
              <a:rPr lang="es-CO" sz="1100" dirty="0" smtClean="0"/>
              <a:t>="1" </a:t>
            </a:r>
            <a:r>
              <a:rPr lang="es-CO" sz="1100" dirty="0" err="1" smtClean="0"/>
              <a:t>arrowSize</a:t>
            </a:r>
            <a:r>
              <a:rPr lang="es-CO" sz="1100" dirty="0" smtClean="0"/>
              <a:t>="10" </a:t>
            </a:r>
            <a:r>
              <a:rPr lang="es-CO" sz="1100" dirty="0" err="1" smtClean="0"/>
              <a:t>arrowColor</a:t>
            </a:r>
            <a:r>
              <a:rPr lang="es-CO" sz="1100" dirty="0" smtClean="0"/>
              <a:t>="no" </a:t>
            </a:r>
            <a:r>
              <a:rPr lang="es-CO" sz="1100" dirty="0" err="1" smtClean="0"/>
              <a:t>element</a:t>
            </a:r>
            <a:r>
              <a:rPr lang="es-CO" sz="1100" dirty="0" smtClean="0"/>
              <a:t>="</a:t>
            </a:r>
            <a:r>
              <a:rPr lang="es-CO" sz="1100" dirty="0" err="1" smtClean="0"/>
              <a:t>Assosiation</a:t>
            </a:r>
            <a:r>
              <a:rPr lang="es-CO" sz="1100" dirty="0" smtClean="0"/>
              <a:t>"&gt; </a:t>
            </a:r>
          </a:p>
          <a:p>
            <a:r>
              <a:rPr lang="es-CO" sz="1100" dirty="0" smtClean="0"/>
              <a:t>            &lt;pone&gt;</a:t>
            </a:r>
          </a:p>
          <a:p>
            <a:r>
              <a:rPr lang="es-CO" sz="1100" dirty="0" smtClean="0"/>
              <a:t>                &lt;</a:t>
            </a:r>
            <a:r>
              <a:rPr lang="es-CO" sz="1100" dirty="0" err="1" smtClean="0"/>
              <a:t>point</a:t>
            </a:r>
            <a:r>
              <a:rPr lang="es-CO" sz="1100" dirty="0" smtClean="0"/>
              <a:t> x="</a:t>
            </a:r>
            <a:r>
              <a:rPr lang="es-CO" sz="1100" dirty="0" err="1" smtClean="0"/>
              <a:t>mx</a:t>
            </a:r>
            <a:r>
              <a:rPr lang="es-CO" sz="1100" dirty="0" smtClean="0"/>
              <a:t>" y="my"&gt; &lt;/</a:t>
            </a:r>
            <a:r>
              <a:rPr lang="es-CO" sz="1100" dirty="0" err="1" smtClean="0"/>
              <a:t>point</a:t>
            </a:r>
            <a:r>
              <a:rPr lang="es-CO" sz="1100" dirty="0" smtClean="0"/>
              <a:t>&gt;</a:t>
            </a:r>
          </a:p>
          <a:p>
            <a:r>
              <a:rPr lang="es-CO" sz="1100" dirty="0" smtClean="0"/>
              <a:t>            &lt;/pone&gt;</a:t>
            </a:r>
          </a:p>
          <a:p>
            <a:r>
              <a:rPr lang="es-CO" sz="1100" dirty="0" smtClean="0"/>
              <a:t>            &lt;</a:t>
            </a:r>
            <a:r>
              <a:rPr lang="es-CO" sz="1100" dirty="0" err="1" smtClean="0"/>
              <a:t>ptwo</a:t>
            </a:r>
            <a:r>
              <a:rPr lang="es-CO" sz="1100" dirty="0" smtClean="0"/>
              <a:t>&gt;</a:t>
            </a:r>
          </a:p>
          <a:p>
            <a:r>
              <a:rPr lang="es-CO" sz="1100" dirty="0" smtClean="0"/>
              <a:t>                &lt;</a:t>
            </a:r>
            <a:r>
              <a:rPr lang="es-CO" sz="1100" dirty="0" err="1" smtClean="0"/>
              <a:t>point</a:t>
            </a:r>
            <a:r>
              <a:rPr lang="es-CO" sz="1100" dirty="0" smtClean="0"/>
              <a:t> x="mx+50" y="my"&gt; &lt;/</a:t>
            </a:r>
            <a:r>
              <a:rPr lang="es-CO" sz="1100" dirty="0" err="1" smtClean="0"/>
              <a:t>point</a:t>
            </a:r>
            <a:r>
              <a:rPr lang="es-CO" sz="1100" dirty="0" smtClean="0"/>
              <a:t>&gt;</a:t>
            </a:r>
          </a:p>
          <a:p>
            <a:r>
              <a:rPr lang="es-CO" sz="1100" dirty="0" smtClean="0"/>
              <a:t>            &lt;/</a:t>
            </a:r>
            <a:r>
              <a:rPr lang="es-CO" sz="1100" dirty="0" err="1" smtClean="0"/>
              <a:t>ptwo</a:t>
            </a:r>
            <a:r>
              <a:rPr lang="es-CO" sz="1100" dirty="0" smtClean="0"/>
              <a:t>&gt;</a:t>
            </a:r>
          </a:p>
          <a:p>
            <a:r>
              <a:rPr lang="es-CO" sz="1100" dirty="0" smtClean="0"/>
              <a:t>            &lt;</a:t>
            </a:r>
            <a:r>
              <a:rPr lang="es-CO" sz="1100" dirty="0" err="1" smtClean="0"/>
              <a:t>bendpoints</a:t>
            </a:r>
            <a:r>
              <a:rPr lang="es-CO" sz="1100" dirty="0" smtClean="0"/>
              <a:t>&gt; &lt;/</a:t>
            </a:r>
            <a:r>
              <a:rPr lang="es-CO" sz="1100" dirty="0" err="1" smtClean="0"/>
              <a:t>bendpoints</a:t>
            </a:r>
            <a:r>
              <a:rPr lang="es-CO" sz="1100" dirty="0" smtClean="0"/>
              <a:t>&gt;</a:t>
            </a:r>
          </a:p>
          <a:p>
            <a:r>
              <a:rPr lang="es-CO" sz="1100" dirty="0" smtClean="0"/>
              <a:t>        &lt;/</a:t>
            </a:r>
            <a:r>
              <a:rPr lang="es-CO" sz="1100" dirty="0" err="1" smtClean="0"/>
              <a:t>shape</a:t>
            </a:r>
            <a:r>
              <a:rPr lang="es-CO" sz="1100" dirty="0" smtClean="0"/>
              <a:t>&gt; </a:t>
            </a:r>
          </a:p>
          <a:p>
            <a:r>
              <a:rPr lang="es-CO" sz="1100" dirty="0" smtClean="0"/>
              <a:t>        &lt;</a:t>
            </a:r>
            <a:r>
              <a:rPr lang="es-CO" sz="1100" dirty="0" err="1" smtClean="0"/>
              <a:t>shape</a:t>
            </a:r>
            <a:r>
              <a:rPr lang="es-CO" sz="1100" dirty="0" smtClean="0"/>
              <a:t> </a:t>
            </a:r>
            <a:r>
              <a:rPr lang="es-CO" sz="1100" dirty="0" err="1" smtClean="0"/>
              <a:t>type</a:t>
            </a:r>
            <a:r>
              <a:rPr lang="es-CO" sz="1100" dirty="0" smtClean="0"/>
              <a:t>="link" id="</a:t>
            </a:r>
            <a:r>
              <a:rPr lang="es-CO" sz="1100" dirty="0" err="1" smtClean="0"/>
              <a:t>extension</a:t>
            </a:r>
            <a:r>
              <a:rPr lang="es-CO" sz="1100" dirty="0" smtClean="0"/>
              <a:t>" p1rel="</a:t>
            </a:r>
            <a:r>
              <a:rPr lang="es-CO" sz="1100" dirty="0" err="1" smtClean="0"/>
              <a:t>eclasess</a:t>
            </a:r>
            <a:r>
              <a:rPr lang="es-CO" sz="1100" dirty="0" smtClean="0"/>
              <a:t>" p2rel="</a:t>
            </a:r>
            <a:r>
              <a:rPr lang="es-CO" sz="1100" dirty="0" err="1" smtClean="0"/>
              <a:t>eclasess</a:t>
            </a:r>
            <a:r>
              <a:rPr lang="es-CO" sz="1100" dirty="0" smtClean="0"/>
              <a:t>" </a:t>
            </a:r>
            <a:r>
              <a:rPr lang="es-CO" sz="1100" dirty="0" err="1" smtClean="0"/>
              <a:t>dash</a:t>
            </a:r>
            <a:r>
              <a:rPr lang="es-CO" sz="1100" dirty="0" smtClean="0"/>
              <a:t>="false" </a:t>
            </a:r>
            <a:r>
              <a:rPr lang="es-CO" sz="1100" dirty="0" err="1" smtClean="0"/>
              <a:t>fill</a:t>
            </a:r>
            <a:r>
              <a:rPr lang="es-CO" sz="1100" dirty="0" smtClean="0"/>
              <a:t>="</a:t>
            </a:r>
            <a:r>
              <a:rPr lang="es-CO" sz="1100" dirty="0" err="1" smtClean="0"/>
              <a:t>rgba</a:t>
            </a:r>
            <a:r>
              <a:rPr lang="es-CO" sz="1100" dirty="0" smtClean="0"/>
              <a:t>(0,0,0,0.7)" w="3" </a:t>
            </a:r>
            <a:r>
              <a:rPr lang="es-CO" sz="1100" dirty="0" err="1" smtClean="0"/>
              <a:t>arrowStyle</a:t>
            </a:r>
            <a:r>
              <a:rPr lang="es-CO" sz="1100" dirty="0" smtClean="0"/>
              <a:t>="1" </a:t>
            </a:r>
            <a:r>
              <a:rPr lang="es-CO" sz="1100" dirty="0" err="1" smtClean="0"/>
              <a:t>arrowSize</a:t>
            </a:r>
            <a:r>
              <a:rPr lang="es-CO" sz="1100" dirty="0" smtClean="0"/>
              <a:t>="10" </a:t>
            </a:r>
            <a:r>
              <a:rPr lang="es-CO" sz="1100" dirty="0" err="1" smtClean="0"/>
              <a:t>arrowColor</a:t>
            </a:r>
            <a:r>
              <a:rPr lang="es-CO" sz="1100" dirty="0" smtClean="0"/>
              <a:t>="</a:t>
            </a:r>
            <a:r>
              <a:rPr lang="es-CO" sz="1100" dirty="0" err="1" smtClean="0"/>
              <a:t>white</a:t>
            </a:r>
            <a:r>
              <a:rPr lang="es-CO" sz="1100" dirty="0" smtClean="0"/>
              <a:t>" </a:t>
            </a:r>
            <a:r>
              <a:rPr lang="es-CO" sz="1100" dirty="0" err="1" smtClean="0"/>
              <a:t>element</a:t>
            </a:r>
            <a:r>
              <a:rPr lang="es-CO" sz="1100" dirty="0" smtClean="0"/>
              <a:t>="</a:t>
            </a:r>
            <a:r>
              <a:rPr lang="es-CO" sz="1100" dirty="0" err="1" smtClean="0"/>
              <a:t>Extension</a:t>
            </a:r>
            <a:r>
              <a:rPr lang="es-CO" sz="1100" dirty="0" smtClean="0"/>
              <a:t>"&gt; </a:t>
            </a:r>
          </a:p>
          <a:p>
            <a:r>
              <a:rPr lang="es-CO" sz="1100" dirty="0" smtClean="0"/>
              <a:t>            &lt;pone&gt;</a:t>
            </a:r>
          </a:p>
          <a:p>
            <a:r>
              <a:rPr lang="es-CO" sz="1100" dirty="0" smtClean="0"/>
              <a:t>                &lt;</a:t>
            </a:r>
            <a:r>
              <a:rPr lang="es-CO" sz="1100" dirty="0" err="1" smtClean="0"/>
              <a:t>point</a:t>
            </a:r>
            <a:r>
              <a:rPr lang="es-CO" sz="1100" dirty="0" smtClean="0"/>
              <a:t> x="</a:t>
            </a:r>
            <a:r>
              <a:rPr lang="es-CO" sz="1100" dirty="0" err="1" smtClean="0"/>
              <a:t>mx</a:t>
            </a:r>
            <a:r>
              <a:rPr lang="es-CO" sz="1100" dirty="0" smtClean="0"/>
              <a:t>" y="my"&gt; &lt;/</a:t>
            </a:r>
            <a:r>
              <a:rPr lang="es-CO" sz="1100" dirty="0" err="1" smtClean="0"/>
              <a:t>point</a:t>
            </a:r>
            <a:r>
              <a:rPr lang="es-CO" sz="1100" dirty="0" smtClean="0"/>
              <a:t>&gt;</a:t>
            </a:r>
          </a:p>
          <a:p>
            <a:r>
              <a:rPr lang="es-CO" sz="1100" dirty="0" smtClean="0"/>
              <a:t>            &lt;/pone&gt;</a:t>
            </a:r>
          </a:p>
          <a:p>
            <a:r>
              <a:rPr lang="es-CO" sz="1100" dirty="0" smtClean="0"/>
              <a:t>            &lt;</a:t>
            </a:r>
            <a:r>
              <a:rPr lang="es-CO" sz="1100" dirty="0" err="1" smtClean="0"/>
              <a:t>ptwo</a:t>
            </a:r>
            <a:r>
              <a:rPr lang="es-CO" sz="1100" dirty="0" smtClean="0"/>
              <a:t>&gt;</a:t>
            </a:r>
          </a:p>
          <a:p>
            <a:r>
              <a:rPr lang="es-CO" sz="1100" dirty="0" smtClean="0"/>
              <a:t>                &lt;</a:t>
            </a:r>
            <a:r>
              <a:rPr lang="es-CO" sz="1100" dirty="0" err="1" smtClean="0"/>
              <a:t>point</a:t>
            </a:r>
            <a:r>
              <a:rPr lang="es-CO" sz="1100" dirty="0" smtClean="0"/>
              <a:t> x="mx+50" y="my"&gt; &lt;/</a:t>
            </a:r>
            <a:r>
              <a:rPr lang="es-CO" sz="1100" dirty="0" err="1" smtClean="0"/>
              <a:t>point</a:t>
            </a:r>
            <a:r>
              <a:rPr lang="es-CO" sz="1100" dirty="0" smtClean="0"/>
              <a:t>&gt;</a:t>
            </a:r>
          </a:p>
          <a:p>
            <a:r>
              <a:rPr lang="es-CO" sz="1100" dirty="0" smtClean="0"/>
              <a:t>            &lt;/</a:t>
            </a:r>
            <a:r>
              <a:rPr lang="es-CO" sz="1100" dirty="0" err="1" smtClean="0"/>
              <a:t>ptwo</a:t>
            </a:r>
            <a:r>
              <a:rPr lang="es-CO" sz="1100" dirty="0" smtClean="0"/>
              <a:t>&gt;</a:t>
            </a:r>
          </a:p>
          <a:p>
            <a:r>
              <a:rPr lang="es-CO" sz="1100" dirty="0" smtClean="0"/>
              <a:t>            &lt;</a:t>
            </a:r>
            <a:r>
              <a:rPr lang="es-CO" sz="1100" dirty="0" err="1" smtClean="0"/>
              <a:t>bendpoints</a:t>
            </a:r>
            <a:r>
              <a:rPr lang="es-CO" sz="1100" dirty="0" smtClean="0"/>
              <a:t>&gt; &lt;/</a:t>
            </a:r>
            <a:r>
              <a:rPr lang="es-CO" sz="1100" dirty="0" err="1" smtClean="0"/>
              <a:t>bendpoints</a:t>
            </a:r>
            <a:r>
              <a:rPr lang="es-CO" sz="1100" dirty="0" smtClean="0"/>
              <a:t>&gt;</a:t>
            </a:r>
          </a:p>
          <a:p>
            <a:r>
              <a:rPr lang="es-CO" sz="1100" dirty="0" smtClean="0"/>
              <a:t>        &lt;/</a:t>
            </a:r>
            <a:r>
              <a:rPr lang="es-CO" sz="1100" dirty="0" err="1" smtClean="0"/>
              <a:t>shape</a:t>
            </a:r>
            <a:r>
              <a:rPr lang="es-CO" sz="1100" dirty="0" smtClean="0"/>
              <a:t>&gt; </a:t>
            </a:r>
            <a:endParaRPr lang="es-CO" sz="1100" dirty="0"/>
          </a:p>
        </p:txBody>
      </p:sp>
      <p:sp>
        <p:nvSpPr>
          <p:cNvPr id="6" name="5 Rectángulo"/>
          <p:cNvSpPr/>
          <p:nvPr/>
        </p:nvSpPr>
        <p:spPr>
          <a:xfrm>
            <a:off x="1857356" y="928670"/>
            <a:ext cx="10501386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2071670" y="2500306"/>
            <a:ext cx="1064426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3214686"/>
            <a:ext cx="17049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Rectángulo"/>
          <p:cNvSpPr/>
          <p:nvPr/>
        </p:nvSpPr>
        <p:spPr>
          <a:xfrm>
            <a:off x="6715140" y="3929066"/>
            <a:ext cx="114300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6786578" y="4786322"/>
            <a:ext cx="114300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13 Conector recto"/>
          <p:cNvCxnSpPr>
            <a:stCxn id="9" idx="3"/>
          </p:cNvCxnSpPr>
          <p:nvPr/>
        </p:nvCxnSpPr>
        <p:spPr>
          <a:xfrm>
            <a:off x="7858148" y="4000504"/>
            <a:ext cx="528641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rot="5400000" flipH="1" flipV="1">
            <a:off x="11287172" y="2214554"/>
            <a:ext cx="371477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rot="10800000">
            <a:off x="4714876" y="357166"/>
            <a:ext cx="842968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rot="10800000">
            <a:off x="4929190" y="1857364"/>
            <a:ext cx="821537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rot="5400000">
            <a:off x="4572794" y="2214554"/>
            <a:ext cx="71438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rot="5400000">
            <a:off x="5464975" y="2250273"/>
            <a:ext cx="78581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rot="5400000">
            <a:off x="4357686" y="714356"/>
            <a:ext cx="71438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rot="5400000">
            <a:off x="5286380" y="714356"/>
            <a:ext cx="71438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10" idx="3"/>
          </p:cNvCxnSpPr>
          <p:nvPr/>
        </p:nvCxnSpPr>
        <p:spPr>
          <a:xfrm flipV="1">
            <a:off x="7929586" y="4000504"/>
            <a:ext cx="428628" cy="8572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endCxn id="7" idx="1"/>
          </p:cNvCxnSpPr>
          <p:nvPr/>
        </p:nvCxnSpPr>
        <p:spPr>
          <a:xfrm>
            <a:off x="1428728" y="2214554"/>
            <a:ext cx="642942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endCxn id="6" idx="1"/>
          </p:cNvCxnSpPr>
          <p:nvPr/>
        </p:nvCxnSpPr>
        <p:spPr>
          <a:xfrm flipV="1">
            <a:off x="1214414" y="1142984"/>
            <a:ext cx="642942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26193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3357554" y="2071678"/>
            <a:ext cx="134303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 smtClean="0"/>
              <a:t>&lt;</a:t>
            </a:r>
            <a:r>
              <a:rPr lang="es-CO" sz="1200" dirty="0" err="1" smtClean="0"/>
              <a:t>shape</a:t>
            </a:r>
            <a:r>
              <a:rPr lang="es-CO" sz="1200" dirty="0" smtClean="0"/>
              <a:t> </a:t>
            </a:r>
            <a:r>
              <a:rPr lang="es-CO" sz="1200" dirty="0" err="1" smtClean="0"/>
              <a:t>type</a:t>
            </a:r>
            <a:r>
              <a:rPr lang="es-CO" sz="1200" dirty="0" smtClean="0"/>
              <a:t>="box2" id="</a:t>
            </a:r>
            <a:r>
              <a:rPr lang="es-CO" sz="1200" dirty="0" err="1" smtClean="0"/>
              <a:t>class</a:t>
            </a:r>
            <a:r>
              <a:rPr lang="es-CO" sz="1200" dirty="0" smtClean="0"/>
              <a:t>" </a:t>
            </a:r>
            <a:r>
              <a:rPr lang="es-CO" sz="1200" dirty="0" err="1" smtClean="0"/>
              <a:t>img</a:t>
            </a:r>
            <a:r>
              <a:rPr lang="es-CO" sz="1200" dirty="0" smtClean="0"/>
              <a:t>="./</a:t>
            </a:r>
            <a:r>
              <a:rPr lang="es-CO" sz="1200" dirty="0" err="1" smtClean="0"/>
              <a:t>shapes</a:t>
            </a:r>
            <a:r>
              <a:rPr lang="es-CO" sz="1200" dirty="0" smtClean="0"/>
              <a:t>/umlclass.svg" </a:t>
            </a:r>
            <a:r>
              <a:rPr lang="es-CO" sz="1200" dirty="0" smtClean="0"/>
              <a:t>……   </a:t>
            </a:r>
            <a:r>
              <a:rPr lang="es-CO" sz="1200" dirty="0" err="1" smtClean="0"/>
              <a:t>element</a:t>
            </a:r>
            <a:r>
              <a:rPr lang="es-CO" sz="1200" dirty="0" smtClean="0"/>
              <a:t>="</a:t>
            </a:r>
            <a:r>
              <a:rPr lang="es-CO" sz="1200" dirty="0" err="1" smtClean="0"/>
              <a:t>Class</a:t>
            </a:r>
            <a:r>
              <a:rPr lang="es-CO" sz="1200" dirty="0" smtClean="0"/>
              <a:t>" </a:t>
            </a:r>
            <a:r>
              <a:rPr lang="es-CO" sz="1200" dirty="0" err="1" smtClean="0"/>
              <a:t>fill</a:t>
            </a:r>
            <a:r>
              <a:rPr lang="es-CO" sz="1200" dirty="0" smtClean="0"/>
              <a:t>="</a:t>
            </a:r>
            <a:r>
              <a:rPr lang="es-CO" sz="1200" dirty="0" err="1" smtClean="0"/>
              <a:t>rgba</a:t>
            </a:r>
            <a:r>
              <a:rPr lang="es-CO" sz="1200" dirty="0" smtClean="0"/>
              <a:t>(0,0,0,0.7)"&gt; </a:t>
            </a:r>
          </a:p>
          <a:p>
            <a:r>
              <a:rPr lang="es-CO" sz="1200" dirty="0" smtClean="0"/>
              <a:t>            &lt;</a:t>
            </a:r>
            <a:r>
              <a:rPr lang="es-CO" sz="1200" dirty="0" err="1" smtClean="0"/>
              <a:t>childsElements</a:t>
            </a:r>
            <a:r>
              <a:rPr lang="es-CO" sz="1200" dirty="0" smtClean="0"/>
              <a:t>&gt; </a:t>
            </a:r>
          </a:p>
          <a:p>
            <a:r>
              <a:rPr lang="es-CO" sz="1200" dirty="0" smtClean="0"/>
              <a:t>                &lt;</a:t>
            </a:r>
            <a:r>
              <a:rPr lang="es-CO" sz="1200" dirty="0" err="1" smtClean="0"/>
              <a:t>shape</a:t>
            </a:r>
            <a:r>
              <a:rPr lang="es-CO" sz="1200" dirty="0" smtClean="0"/>
              <a:t> </a:t>
            </a:r>
            <a:r>
              <a:rPr lang="es-CO" sz="1200" dirty="0" err="1" smtClean="0"/>
              <a:t>type</a:t>
            </a:r>
            <a:r>
              <a:rPr lang="es-CO" sz="1200" dirty="0" smtClean="0"/>
              <a:t>="</a:t>
            </a:r>
            <a:r>
              <a:rPr lang="es-CO" sz="1200" dirty="0" err="1" smtClean="0"/>
              <a:t>textbox</a:t>
            </a:r>
            <a:r>
              <a:rPr lang="es-CO" sz="1200" dirty="0" smtClean="0"/>
              <a:t>" </a:t>
            </a:r>
            <a:r>
              <a:rPr lang="es-CO" sz="1200" dirty="0" smtClean="0"/>
              <a:t>……..</a:t>
            </a:r>
            <a:r>
              <a:rPr lang="es-CO" sz="1200" dirty="0" err="1" smtClean="0"/>
              <a:t>hrpolice</a:t>
            </a:r>
            <a:r>
              <a:rPr lang="es-CO" sz="1200" dirty="0" smtClean="0"/>
              <a:t>="(</a:t>
            </a:r>
            <a:r>
              <a:rPr lang="es-CO" sz="1200" dirty="0" err="1" smtClean="0"/>
              <a:t>ph</a:t>
            </a:r>
            <a:r>
              <a:rPr lang="es-CO" sz="1200" dirty="0" smtClean="0"/>
              <a:t>/9)-8" </a:t>
            </a:r>
            <a:r>
              <a:rPr lang="es-CO" sz="1200" dirty="0" err="1" smtClean="0"/>
              <a:t>xmpolice</a:t>
            </a:r>
            <a:r>
              <a:rPr lang="es-CO" sz="1200" dirty="0" smtClean="0"/>
              <a:t>="px+4"  </a:t>
            </a:r>
            <a:r>
              <a:rPr lang="es-CO" sz="1200" dirty="0" err="1" smtClean="0"/>
              <a:t>ympolice</a:t>
            </a:r>
            <a:r>
              <a:rPr lang="es-CO" sz="1200" dirty="0" smtClean="0"/>
              <a:t>="py+4" </a:t>
            </a:r>
            <a:r>
              <a:rPr lang="es-CO" sz="1200" dirty="0" err="1" smtClean="0"/>
              <a:t>resizeFlg</a:t>
            </a:r>
            <a:r>
              <a:rPr lang="es-CO" sz="1200" dirty="0" smtClean="0"/>
              <a:t>="3" </a:t>
            </a:r>
            <a:r>
              <a:rPr lang="es-CO" sz="1200" dirty="0" err="1" smtClean="0"/>
              <a:t>element</a:t>
            </a:r>
            <a:r>
              <a:rPr lang="es-CO" sz="1200" dirty="0" smtClean="0"/>
              <a:t>="</a:t>
            </a:r>
            <a:r>
              <a:rPr lang="es-CO" sz="1200" dirty="0" err="1" smtClean="0"/>
              <a:t>Class</a:t>
            </a:r>
            <a:r>
              <a:rPr lang="es-CO" sz="1200" dirty="0" smtClean="0"/>
              <a:t>" </a:t>
            </a:r>
            <a:r>
              <a:rPr lang="es-CO" sz="1200" dirty="0" err="1" smtClean="0"/>
              <a:t>fill</a:t>
            </a:r>
            <a:r>
              <a:rPr lang="es-CO" sz="1200" dirty="0" smtClean="0"/>
              <a:t>="</a:t>
            </a:r>
            <a:r>
              <a:rPr lang="es-CO" sz="1200" dirty="0" err="1" smtClean="0"/>
              <a:t>rgba</a:t>
            </a:r>
            <a:r>
              <a:rPr lang="es-CO" sz="1200" dirty="0" smtClean="0"/>
              <a:t>(0,0,0,0.7)"&gt; </a:t>
            </a:r>
          </a:p>
          <a:p>
            <a:r>
              <a:rPr lang="es-CO" sz="1200" dirty="0" smtClean="0"/>
              <a:t>                    &lt;</a:t>
            </a:r>
            <a:r>
              <a:rPr lang="es-CO" sz="1200" dirty="0" err="1" smtClean="0"/>
              <a:t>words</a:t>
            </a:r>
            <a:r>
              <a:rPr lang="es-CO" sz="1200" dirty="0" smtClean="0"/>
              <a:t>&gt; </a:t>
            </a:r>
          </a:p>
          <a:p>
            <a:r>
              <a:rPr lang="es-CO" sz="1200" dirty="0" smtClean="0"/>
              <a:t>                        &lt;</a:t>
            </a:r>
            <a:r>
              <a:rPr lang="es-CO" sz="1200" dirty="0" err="1" smtClean="0"/>
              <a:t>word</a:t>
            </a:r>
            <a:r>
              <a:rPr lang="es-CO" sz="1200" dirty="0" smtClean="0"/>
              <a:t> </a:t>
            </a:r>
            <a:r>
              <a:rPr lang="es-CO" sz="1200" dirty="0" err="1" smtClean="0"/>
              <a:t>title</a:t>
            </a:r>
            <a:r>
              <a:rPr lang="es-CO" sz="1200" dirty="0" smtClean="0"/>
              <a:t>="</a:t>
            </a:r>
            <a:r>
              <a:rPr lang="es-CO" sz="1200" dirty="0" err="1" smtClean="0"/>
              <a:t>name</a:t>
            </a:r>
            <a:r>
              <a:rPr lang="es-CO" sz="1200" dirty="0" smtClean="0"/>
              <a:t>" </a:t>
            </a:r>
            <a:r>
              <a:rPr lang="es-CO" sz="1200" dirty="0" err="1" smtClean="0"/>
              <a:t>text</a:t>
            </a:r>
            <a:r>
              <a:rPr lang="es-CO" sz="1200" dirty="0" smtClean="0"/>
              <a:t>="</a:t>
            </a:r>
            <a:r>
              <a:rPr lang="es-CO" sz="1200" dirty="0" err="1" smtClean="0"/>
              <a:t>Title</a:t>
            </a:r>
            <a:r>
              <a:rPr lang="es-CO" sz="1200" dirty="0" smtClean="0"/>
              <a:t>"&gt;&lt;/</a:t>
            </a:r>
            <a:r>
              <a:rPr lang="es-CO" sz="1200" dirty="0" err="1" smtClean="0"/>
              <a:t>word</a:t>
            </a:r>
            <a:r>
              <a:rPr lang="es-CO" sz="1200" dirty="0" smtClean="0"/>
              <a:t>&gt; </a:t>
            </a:r>
          </a:p>
          <a:p>
            <a:r>
              <a:rPr lang="es-CO" sz="1200" dirty="0" smtClean="0"/>
              <a:t>                    &lt;/</a:t>
            </a:r>
            <a:r>
              <a:rPr lang="es-CO" sz="1200" dirty="0" err="1" smtClean="0"/>
              <a:t>words</a:t>
            </a:r>
            <a:r>
              <a:rPr lang="es-CO" sz="1200" dirty="0" smtClean="0"/>
              <a:t>&gt; </a:t>
            </a:r>
          </a:p>
          <a:p>
            <a:r>
              <a:rPr lang="es-CO" sz="1200" dirty="0" smtClean="0"/>
              <a:t>                &lt;/</a:t>
            </a:r>
            <a:r>
              <a:rPr lang="es-CO" sz="1200" dirty="0" err="1" smtClean="0"/>
              <a:t>shape</a:t>
            </a:r>
            <a:r>
              <a:rPr lang="es-CO" sz="1200" dirty="0" smtClean="0"/>
              <a:t>&gt; </a:t>
            </a:r>
          </a:p>
          <a:p>
            <a:r>
              <a:rPr lang="es-CO" sz="1200" dirty="0" smtClean="0"/>
              <a:t>                </a:t>
            </a:r>
            <a:r>
              <a:rPr lang="es-CO" sz="1200" dirty="0" smtClean="0"/>
              <a:t>…..</a:t>
            </a:r>
            <a:endParaRPr lang="es-CO" sz="1200" dirty="0" smtClean="0"/>
          </a:p>
          <a:p>
            <a:r>
              <a:rPr lang="es-CO" sz="1200" dirty="0" smtClean="0"/>
              <a:t>            &lt;/</a:t>
            </a:r>
            <a:r>
              <a:rPr lang="es-CO" sz="1200" dirty="0" err="1" smtClean="0"/>
              <a:t>childsElements</a:t>
            </a:r>
            <a:r>
              <a:rPr lang="es-CO" sz="1200" dirty="0" smtClean="0"/>
              <a:t>&gt; </a:t>
            </a:r>
          </a:p>
          <a:p>
            <a:r>
              <a:rPr lang="es-CO" sz="1200" dirty="0" smtClean="0"/>
              <a:t>        &lt;/</a:t>
            </a:r>
            <a:r>
              <a:rPr lang="es-CO" sz="1200" dirty="0" err="1" smtClean="0"/>
              <a:t>shape</a:t>
            </a:r>
            <a:r>
              <a:rPr lang="es-CO" sz="1200" dirty="0" smtClean="0"/>
              <a:t>&gt; </a:t>
            </a:r>
            <a:endParaRPr lang="es-CO" sz="12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3786190"/>
            <a:ext cx="18859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Rectángulo"/>
          <p:cNvSpPr/>
          <p:nvPr/>
        </p:nvSpPr>
        <p:spPr>
          <a:xfrm>
            <a:off x="5786446" y="3929066"/>
            <a:ext cx="1500198" cy="857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Rectángulo"/>
          <p:cNvSpPr/>
          <p:nvPr/>
        </p:nvSpPr>
        <p:spPr>
          <a:xfrm>
            <a:off x="10001288" y="2500306"/>
            <a:ext cx="114300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7429520" y="2071678"/>
            <a:ext cx="114300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4429124" y="2500306"/>
            <a:ext cx="114300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3929058" y="2071678"/>
            <a:ext cx="135732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13 Conector recto de flecha"/>
          <p:cNvCxnSpPr/>
          <p:nvPr/>
        </p:nvCxnSpPr>
        <p:spPr>
          <a:xfrm flipV="1">
            <a:off x="6858016" y="2786058"/>
            <a:ext cx="3500462" cy="11430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rot="10800000">
            <a:off x="9644098" y="1643050"/>
            <a:ext cx="1285884" cy="8572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endCxn id="10" idx="0"/>
          </p:cNvCxnSpPr>
          <p:nvPr/>
        </p:nvCxnSpPr>
        <p:spPr>
          <a:xfrm rot="10800000" flipV="1">
            <a:off x="8001024" y="1643050"/>
            <a:ext cx="1643074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24669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571612"/>
            <a:ext cx="32289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19445" y="1714488"/>
            <a:ext cx="25241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Triángulo isósceles"/>
          <p:cNvSpPr/>
          <p:nvPr/>
        </p:nvSpPr>
        <p:spPr>
          <a:xfrm rot="16200000" flipV="1">
            <a:off x="2357422" y="2500306"/>
            <a:ext cx="1428760" cy="571504"/>
          </a:xfrm>
          <a:prstGeom prst="triangle">
            <a:avLst>
              <a:gd name="adj" fmla="val 495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7 Triángulo isósceles"/>
          <p:cNvSpPr/>
          <p:nvPr/>
        </p:nvSpPr>
        <p:spPr>
          <a:xfrm rot="16200000" flipV="1">
            <a:off x="5000628" y="2500307"/>
            <a:ext cx="1428760" cy="571504"/>
          </a:xfrm>
          <a:prstGeom prst="triangle">
            <a:avLst>
              <a:gd name="adj" fmla="val 495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8 Rectángulo"/>
          <p:cNvSpPr/>
          <p:nvPr/>
        </p:nvSpPr>
        <p:spPr>
          <a:xfrm>
            <a:off x="0" y="414338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 smtClean="0"/>
              <a:t>&lt;</a:t>
            </a:r>
            <a:r>
              <a:rPr lang="es-CO" sz="1200" dirty="0" err="1" smtClean="0"/>
              <a:t>shape</a:t>
            </a:r>
            <a:r>
              <a:rPr lang="es-CO" sz="1200" dirty="0" smtClean="0"/>
              <a:t> </a:t>
            </a:r>
            <a:r>
              <a:rPr lang="es-CO" sz="1200" dirty="0" err="1" smtClean="0"/>
              <a:t>type</a:t>
            </a:r>
            <a:r>
              <a:rPr lang="es-CO" sz="1200" dirty="0" smtClean="0"/>
              <a:t>="box2" id="</a:t>
            </a:r>
            <a:r>
              <a:rPr lang="es-CO" sz="1200" dirty="0" err="1" smtClean="0"/>
              <a:t>class</a:t>
            </a:r>
            <a:r>
              <a:rPr lang="es-CO" sz="1200" dirty="0" smtClean="0"/>
              <a:t>" </a:t>
            </a:r>
            <a:r>
              <a:rPr lang="es-CO" sz="1200" dirty="0" err="1" smtClean="0"/>
              <a:t>img</a:t>
            </a:r>
            <a:r>
              <a:rPr lang="es-CO" sz="1200" dirty="0" smtClean="0"/>
              <a:t>="./</a:t>
            </a:r>
            <a:r>
              <a:rPr lang="es-CO" sz="1200" dirty="0" err="1" smtClean="0"/>
              <a:t>shapes</a:t>
            </a:r>
            <a:r>
              <a:rPr lang="es-CO" sz="1200" dirty="0" smtClean="0"/>
              <a:t>/umlclass.svg" </a:t>
            </a:r>
            <a:r>
              <a:rPr lang="es-CO" sz="1200" dirty="0" err="1" smtClean="0"/>
              <a:t>parent</a:t>
            </a:r>
            <a:r>
              <a:rPr lang="es-CO" sz="1200" dirty="0" smtClean="0"/>
              <a:t>="</a:t>
            </a:r>
            <a:r>
              <a:rPr lang="es-CO" sz="1200" dirty="0" err="1" smtClean="0"/>
              <a:t>undefined</a:t>
            </a:r>
            <a:r>
              <a:rPr lang="es-CO" sz="1200" dirty="0" smtClean="0"/>
              <a:t>" x="</a:t>
            </a:r>
            <a:r>
              <a:rPr lang="es-CO" sz="1200" dirty="0" err="1" smtClean="0"/>
              <a:t>mx</a:t>
            </a:r>
            <a:r>
              <a:rPr lang="es-CO" sz="1200" dirty="0" smtClean="0"/>
              <a:t> - (100 / 2)" y="my - (100 / 2)" w="150" h="200" </a:t>
            </a:r>
            <a:r>
              <a:rPr lang="es-CO" sz="1200" dirty="0" err="1" smtClean="0"/>
              <a:t>wrpolice</a:t>
            </a:r>
            <a:r>
              <a:rPr lang="es-CO" sz="1200" dirty="0" smtClean="0"/>
              <a:t>="</a:t>
            </a:r>
            <a:r>
              <a:rPr lang="es-CO" sz="1200" dirty="0" err="1" smtClean="0"/>
              <a:t>sw</a:t>
            </a:r>
            <a:r>
              <a:rPr lang="es-CO" sz="1200" dirty="0" smtClean="0"/>
              <a:t>" </a:t>
            </a:r>
            <a:r>
              <a:rPr lang="es-CO" sz="1200" dirty="0" err="1" smtClean="0"/>
              <a:t>hrpolice</a:t>
            </a:r>
            <a:r>
              <a:rPr lang="es-CO" sz="1200" dirty="0" smtClean="0"/>
              <a:t>="</a:t>
            </a:r>
            <a:r>
              <a:rPr lang="es-CO" sz="1200" dirty="0" err="1" smtClean="0"/>
              <a:t>sh</a:t>
            </a:r>
            <a:r>
              <a:rPr lang="es-CO" sz="1200" dirty="0" smtClean="0"/>
              <a:t>" </a:t>
            </a:r>
            <a:r>
              <a:rPr lang="es-CO" sz="1200" dirty="0" err="1" smtClean="0"/>
              <a:t>xmpolice</a:t>
            </a:r>
            <a:r>
              <a:rPr lang="es-CO" sz="1200" dirty="0" smtClean="0"/>
              <a:t>="</a:t>
            </a:r>
            <a:r>
              <a:rPr lang="es-CO" sz="1200" dirty="0" err="1" smtClean="0"/>
              <a:t>sx</a:t>
            </a:r>
            <a:r>
              <a:rPr lang="es-CO" sz="1200" dirty="0" smtClean="0"/>
              <a:t>"  </a:t>
            </a:r>
            <a:r>
              <a:rPr lang="es-CO" sz="1200" dirty="0" err="1" smtClean="0"/>
              <a:t>ympolice</a:t>
            </a:r>
            <a:r>
              <a:rPr lang="es-CO" sz="1200" dirty="0" smtClean="0"/>
              <a:t>="</a:t>
            </a:r>
            <a:r>
              <a:rPr lang="es-CO" sz="1200" dirty="0" err="1" smtClean="0"/>
              <a:t>sy</a:t>
            </a:r>
            <a:r>
              <a:rPr lang="es-CO" sz="1200" dirty="0" smtClean="0"/>
              <a:t>" </a:t>
            </a:r>
            <a:r>
              <a:rPr lang="es-CO" sz="1200" dirty="0" err="1" smtClean="0"/>
              <a:t>resizeFlg</a:t>
            </a:r>
            <a:r>
              <a:rPr lang="es-CO" sz="1200" dirty="0" smtClean="0"/>
              <a:t>="0" </a:t>
            </a:r>
            <a:r>
              <a:rPr lang="es-CO" sz="1200" dirty="0" err="1" smtClean="0"/>
              <a:t>element</a:t>
            </a:r>
            <a:r>
              <a:rPr lang="es-CO" sz="1200" dirty="0" smtClean="0"/>
              <a:t>="</a:t>
            </a:r>
            <a:r>
              <a:rPr lang="es-CO" sz="1200" dirty="0" err="1" smtClean="0"/>
              <a:t>Class</a:t>
            </a:r>
            <a:r>
              <a:rPr lang="es-CO" sz="1200" dirty="0" smtClean="0"/>
              <a:t>" </a:t>
            </a:r>
            <a:r>
              <a:rPr lang="es-CO" sz="1200" dirty="0" err="1" smtClean="0"/>
              <a:t>fill</a:t>
            </a:r>
            <a:r>
              <a:rPr lang="es-CO" sz="1200" dirty="0" smtClean="0"/>
              <a:t>="</a:t>
            </a:r>
            <a:r>
              <a:rPr lang="es-CO" sz="1200" dirty="0" err="1" smtClean="0"/>
              <a:t>rgba</a:t>
            </a:r>
            <a:r>
              <a:rPr lang="es-CO" sz="1200" dirty="0" smtClean="0"/>
              <a:t>(0,0,0,0.7)"&gt; </a:t>
            </a:r>
          </a:p>
          <a:p>
            <a:r>
              <a:rPr lang="es-CO" sz="1200" dirty="0" smtClean="0"/>
              <a:t>            &lt;</a:t>
            </a:r>
            <a:r>
              <a:rPr lang="es-CO" sz="1200" dirty="0" err="1" smtClean="0"/>
              <a:t>childsElements</a:t>
            </a:r>
            <a:r>
              <a:rPr lang="es-CO" sz="1200" dirty="0" smtClean="0"/>
              <a:t>&gt; </a:t>
            </a:r>
          </a:p>
          <a:p>
            <a:r>
              <a:rPr lang="es-CO" sz="1200" dirty="0" smtClean="0"/>
              <a:t>                &lt;</a:t>
            </a:r>
            <a:r>
              <a:rPr lang="es-CO" sz="1200" dirty="0" err="1" smtClean="0"/>
              <a:t>shape</a:t>
            </a:r>
            <a:r>
              <a:rPr lang="es-CO" sz="1200" dirty="0" smtClean="0"/>
              <a:t> </a:t>
            </a:r>
            <a:r>
              <a:rPr lang="es-CO" sz="1200" dirty="0" err="1" smtClean="0"/>
              <a:t>type</a:t>
            </a:r>
            <a:r>
              <a:rPr lang="es-CO" sz="1200" dirty="0" smtClean="0"/>
              <a:t>="</a:t>
            </a:r>
            <a:r>
              <a:rPr lang="es-CO" sz="1200" dirty="0" err="1" smtClean="0"/>
              <a:t>textbox</a:t>
            </a:r>
            <a:r>
              <a:rPr lang="es-CO" sz="1200" dirty="0" smtClean="0"/>
              <a:t>" id="sub1" </a:t>
            </a:r>
            <a:r>
              <a:rPr lang="es-CO" sz="1200" dirty="0" err="1" smtClean="0"/>
              <a:t>delete</a:t>
            </a:r>
            <a:r>
              <a:rPr lang="es-CO" sz="1200" dirty="0" smtClean="0"/>
              <a:t>="false" </a:t>
            </a:r>
            <a:r>
              <a:rPr lang="es-CO" sz="1200" dirty="0" err="1" smtClean="0"/>
              <a:t>parent</a:t>
            </a:r>
            <a:r>
              <a:rPr lang="es-CO" sz="1200" dirty="0" smtClean="0"/>
              <a:t>="0" </a:t>
            </a:r>
            <a:r>
              <a:rPr lang="es-CO" sz="1200" dirty="0" err="1" smtClean="0"/>
              <a:t>separator</a:t>
            </a:r>
            <a:r>
              <a:rPr lang="es-CO" sz="1200" dirty="0" smtClean="0"/>
              <a:t>=" " </a:t>
            </a:r>
            <a:r>
              <a:rPr lang="es-CO" sz="1200" dirty="0" err="1" smtClean="0"/>
              <a:t>rect</a:t>
            </a:r>
            <a:r>
              <a:rPr lang="es-CO" sz="1200" dirty="0" smtClean="0"/>
              <a:t>="true" </a:t>
            </a:r>
            <a:r>
              <a:rPr lang="es-CO" sz="1200" dirty="0" err="1" smtClean="0"/>
              <a:t>align</a:t>
            </a:r>
            <a:r>
              <a:rPr lang="es-CO" sz="1200" dirty="0" smtClean="0"/>
              <a:t>="CENTER" </a:t>
            </a:r>
            <a:r>
              <a:rPr lang="es-CO" sz="1200" dirty="0" err="1" smtClean="0"/>
              <a:t>font</a:t>
            </a:r>
            <a:r>
              <a:rPr lang="es-CO" sz="1200" dirty="0" smtClean="0"/>
              <a:t>="12px </a:t>
            </a:r>
            <a:r>
              <a:rPr lang="es-CO" sz="1200" dirty="0" err="1" smtClean="0"/>
              <a:t>Arial</a:t>
            </a:r>
            <a:r>
              <a:rPr lang="es-CO" sz="1200" dirty="0" smtClean="0"/>
              <a:t>" </a:t>
            </a:r>
            <a:r>
              <a:rPr lang="es-CO" sz="1200" dirty="0" err="1" smtClean="0"/>
              <a:t>forecolor</a:t>
            </a:r>
            <a:r>
              <a:rPr lang="es-CO" sz="1200" dirty="0" smtClean="0"/>
              <a:t>="false" </a:t>
            </a:r>
            <a:r>
              <a:rPr lang="es-CO" sz="1200" dirty="0" err="1" smtClean="0"/>
              <a:t>img</a:t>
            </a:r>
            <a:r>
              <a:rPr lang="es-CO" sz="1200" dirty="0" smtClean="0"/>
              <a:t>="</a:t>
            </a:r>
            <a:r>
              <a:rPr lang="es-CO" sz="1200" dirty="0" err="1" smtClean="0"/>
              <a:t>null</a:t>
            </a:r>
            <a:r>
              <a:rPr lang="es-CO" sz="1200" dirty="0" smtClean="0"/>
              <a:t>" x="px+4" y="py+4" w="pw-8" h="(</a:t>
            </a:r>
            <a:r>
              <a:rPr lang="es-CO" sz="1200" dirty="0" err="1" smtClean="0"/>
              <a:t>ph</a:t>
            </a:r>
            <a:r>
              <a:rPr lang="es-CO" sz="1200" dirty="0" smtClean="0"/>
              <a:t>/9)-8" </a:t>
            </a:r>
            <a:r>
              <a:rPr lang="es-CO" sz="1200" dirty="0" err="1" smtClean="0"/>
              <a:t>wrpolice</a:t>
            </a:r>
            <a:r>
              <a:rPr lang="es-CO" sz="1200" dirty="0" smtClean="0"/>
              <a:t>="pw-8" </a:t>
            </a:r>
            <a:r>
              <a:rPr lang="es-CO" sz="1200" dirty="0" err="1" smtClean="0"/>
              <a:t>hrpolice</a:t>
            </a:r>
            <a:r>
              <a:rPr lang="es-CO" sz="1200" dirty="0" smtClean="0"/>
              <a:t>="(</a:t>
            </a:r>
            <a:r>
              <a:rPr lang="es-CO" sz="1200" dirty="0" err="1" smtClean="0"/>
              <a:t>ph</a:t>
            </a:r>
            <a:r>
              <a:rPr lang="es-CO" sz="1200" dirty="0" smtClean="0"/>
              <a:t>/9)-8" </a:t>
            </a:r>
            <a:r>
              <a:rPr lang="es-CO" sz="1200" dirty="0" err="1" smtClean="0"/>
              <a:t>xmpolice</a:t>
            </a:r>
            <a:r>
              <a:rPr lang="es-CO" sz="1200" dirty="0" smtClean="0"/>
              <a:t>="px+4"  </a:t>
            </a:r>
            <a:r>
              <a:rPr lang="es-CO" sz="1200" dirty="0" err="1" smtClean="0"/>
              <a:t>ympolice</a:t>
            </a:r>
            <a:r>
              <a:rPr lang="es-CO" sz="1200" dirty="0" smtClean="0"/>
              <a:t>="py+4" </a:t>
            </a:r>
            <a:r>
              <a:rPr lang="es-CO" sz="1200" dirty="0" err="1" smtClean="0"/>
              <a:t>resizeFlg</a:t>
            </a:r>
            <a:r>
              <a:rPr lang="es-CO" sz="1200" dirty="0" smtClean="0"/>
              <a:t>="3" </a:t>
            </a:r>
            <a:r>
              <a:rPr lang="es-CO" sz="1200" dirty="0" err="1" smtClean="0"/>
              <a:t>element</a:t>
            </a:r>
            <a:r>
              <a:rPr lang="es-CO" sz="1200" dirty="0" smtClean="0"/>
              <a:t>="</a:t>
            </a:r>
            <a:r>
              <a:rPr lang="es-CO" sz="1200" dirty="0" err="1" smtClean="0"/>
              <a:t>Class</a:t>
            </a:r>
            <a:r>
              <a:rPr lang="es-CO" sz="1200" dirty="0" smtClean="0"/>
              <a:t>" </a:t>
            </a:r>
            <a:r>
              <a:rPr lang="es-CO" sz="1200" dirty="0" err="1" smtClean="0"/>
              <a:t>fill</a:t>
            </a:r>
            <a:r>
              <a:rPr lang="es-CO" sz="1200" dirty="0" smtClean="0"/>
              <a:t>="</a:t>
            </a:r>
            <a:r>
              <a:rPr lang="es-CO" sz="1200" dirty="0" err="1" smtClean="0"/>
              <a:t>rgba</a:t>
            </a:r>
            <a:r>
              <a:rPr lang="es-CO" sz="1200" dirty="0" smtClean="0"/>
              <a:t>(0,0,0,0.7)"&gt; </a:t>
            </a:r>
          </a:p>
          <a:p>
            <a:r>
              <a:rPr lang="es-CO" sz="1200" dirty="0" smtClean="0"/>
              <a:t>                    &lt;</a:t>
            </a:r>
            <a:r>
              <a:rPr lang="es-CO" sz="1200" dirty="0" err="1" smtClean="0"/>
              <a:t>words</a:t>
            </a:r>
            <a:r>
              <a:rPr lang="es-CO" sz="1200" dirty="0" smtClean="0"/>
              <a:t>&gt; </a:t>
            </a:r>
          </a:p>
          <a:p>
            <a:r>
              <a:rPr lang="es-CO" sz="1200" dirty="0" smtClean="0"/>
              <a:t>                        &lt;</a:t>
            </a:r>
            <a:r>
              <a:rPr lang="es-CO" sz="1200" dirty="0" err="1" smtClean="0"/>
              <a:t>word</a:t>
            </a:r>
            <a:r>
              <a:rPr lang="es-CO" sz="1200" dirty="0" smtClean="0"/>
              <a:t> </a:t>
            </a:r>
            <a:r>
              <a:rPr lang="es-CO" sz="1200" dirty="0" err="1" smtClean="0"/>
              <a:t>title</a:t>
            </a:r>
            <a:r>
              <a:rPr lang="es-CO" sz="1200" dirty="0" smtClean="0"/>
              <a:t>="</a:t>
            </a:r>
            <a:r>
              <a:rPr lang="es-CO" sz="1200" dirty="0" err="1" smtClean="0"/>
              <a:t>name</a:t>
            </a:r>
            <a:r>
              <a:rPr lang="es-CO" sz="1200" dirty="0" smtClean="0"/>
              <a:t>" </a:t>
            </a:r>
            <a:r>
              <a:rPr lang="es-CO" sz="1200" dirty="0" err="1" smtClean="0"/>
              <a:t>text</a:t>
            </a:r>
            <a:r>
              <a:rPr lang="es-CO" sz="1200" dirty="0" smtClean="0"/>
              <a:t>="</a:t>
            </a:r>
            <a:r>
              <a:rPr lang="es-CO" sz="1200" dirty="0" err="1" smtClean="0"/>
              <a:t>Title</a:t>
            </a:r>
            <a:r>
              <a:rPr lang="es-CO" sz="1200" dirty="0" smtClean="0"/>
              <a:t>"&gt;&lt;/</a:t>
            </a:r>
            <a:r>
              <a:rPr lang="es-CO" sz="1200" dirty="0" err="1" smtClean="0"/>
              <a:t>word</a:t>
            </a:r>
            <a:r>
              <a:rPr lang="es-CO" sz="1200" dirty="0" smtClean="0"/>
              <a:t>&gt; </a:t>
            </a:r>
          </a:p>
          <a:p>
            <a:r>
              <a:rPr lang="es-CO" sz="1200" dirty="0" smtClean="0"/>
              <a:t>                    &lt;/</a:t>
            </a:r>
            <a:r>
              <a:rPr lang="es-CO" sz="1200" dirty="0" err="1" smtClean="0"/>
              <a:t>words</a:t>
            </a:r>
            <a:r>
              <a:rPr lang="es-CO" sz="1200" dirty="0" smtClean="0"/>
              <a:t>&gt; </a:t>
            </a:r>
          </a:p>
          <a:p>
            <a:r>
              <a:rPr lang="es-CO" sz="1200" dirty="0" smtClean="0"/>
              <a:t>                &lt;/</a:t>
            </a:r>
            <a:r>
              <a:rPr lang="es-CO" sz="1200" dirty="0" err="1" smtClean="0"/>
              <a:t>shape</a:t>
            </a:r>
            <a:r>
              <a:rPr lang="es-CO" sz="1200" dirty="0" smtClean="0"/>
              <a:t>&gt; </a:t>
            </a:r>
            <a:endParaRPr lang="es-CO" sz="1200" dirty="0"/>
          </a:p>
        </p:txBody>
      </p:sp>
      <p:sp>
        <p:nvSpPr>
          <p:cNvPr id="10" name="9 Rectángulo"/>
          <p:cNvSpPr/>
          <p:nvPr/>
        </p:nvSpPr>
        <p:spPr>
          <a:xfrm>
            <a:off x="1857356" y="4929198"/>
            <a:ext cx="728664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CuadroTexto"/>
          <p:cNvSpPr txBox="1"/>
          <p:nvPr/>
        </p:nvSpPr>
        <p:spPr>
          <a:xfrm>
            <a:off x="3357554" y="3786190"/>
            <a:ext cx="278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 err="1" smtClean="0"/>
              <a:t>Cambio</a:t>
            </a:r>
            <a:r>
              <a:rPr lang="en-US" sz="1400" dirty="0" smtClean="0"/>
              <a:t> de </a:t>
            </a:r>
            <a:r>
              <a:rPr lang="en-US" sz="1400" dirty="0" err="1" smtClean="0"/>
              <a:t>tamaño</a:t>
            </a:r>
            <a:r>
              <a:rPr lang="en-US" sz="1400" dirty="0" smtClean="0"/>
              <a:t> del Padre&gt;</a:t>
            </a:r>
            <a:endParaRPr lang="es-CO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1571612"/>
            <a:ext cx="55721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&lt;?xml version="1.0" encoding="UTF-8"?&gt;</a:t>
            </a:r>
            <a:endParaRPr kumimoji="0" lang="es-C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tooldef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&gt;</a:t>
            </a:r>
            <a:endParaRPr kumimoji="0" lang="es-C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    &lt;palette&gt;</a:t>
            </a:r>
            <a:endParaRPr kumimoji="0" lang="es-C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        La paleta de elementos disponibles para dibujar</a:t>
            </a:r>
            <a:endParaRPr kumimoji="0" lang="es-C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&lt;/palette&gt;</a:t>
            </a:r>
            <a:endParaRPr kumimoji="0" lang="es-C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    &lt;descriptor&gt; </a:t>
            </a:r>
            <a:endParaRPr kumimoji="0" lang="es-C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  </a:t>
            </a:r>
            <a:endParaRPr kumimoji="0" lang="es-C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        Las figuras que representan un elemento del </a:t>
            </a:r>
            <a:r>
              <a:rPr kumimoji="0" lang="es-CO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metamodelo</a:t>
            </a:r>
            <a:endParaRPr kumimoji="0" lang="es-C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&lt;/descriptor&gt;</a:t>
            </a:r>
            <a:endParaRPr kumimoji="0" lang="es-C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&lt;/</a:t>
            </a:r>
            <a:r>
              <a:rPr kumimoji="0" lang="es-CO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tooldef</a:t>
            </a:r>
            <a:r>
              <a:rPr kumimoji="0" 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&gt;</a:t>
            </a: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6820" y="1071546"/>
            <a:ext cx="8434359" cy="3179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4929190" y="1428736"/>
            <a:ext cx="1357322" cy="2928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6357950" y="1500174"/>
            <a:ext cx="6929486" cy="278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/>
        </p:nvSpPr>
        <p:spPr>
          <a:xfrm>
            <a:off x="214282" y="2000240"/>
            <a:ext cx="364333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9 Conector recto de flecha"/>
          <p:cNvCxnSpPr>
            <a:stCxn id="8" idx="3"/>
          </p:cNvCxnSpPr>
          <p:nvPr/>
        </p:nvCxnSpPr>
        <p:spPr>
          <a:xfrm>
            <a:off x="3857620" y="2285992"/>
            <a:ext cx="107157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14282" y="2571744"/>
            <a:ext cx="4286280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14 Conector recto"/>
          <p:cNvCxnSpPr/>
          <p:nvPr/>
        </p:nvCxnSpPr>
        <p:spPr>
          <a:xfrm rot="5400000">
            <a:off x="2964645" y="4250537"/>
            <a:ext cx="192882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3929058" y="5214950"/>
            <a:ext cx="457203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rot="5400000" flipH="1" flipV="1">
            <a:off x="8001024" y="4786322"/>
            <a:ext cx="100013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3500438"/>
            <a:ext cx="112871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 smtClean="0"/>
              <a:t> &lt;</a:t>
            </a:r>
            <a:r>
              <a:rPr lang="es-CO" sz="1400" dirty="0" err="1" smtClean="0"/>
              <a:t>palette</a:t>
            </a:r>
            <a:r>
              <a:rPr lang="es-CO" sz="1400" dirty="0" smtClean="0"/>
              <a:t>&gt;</a:t>
            </a:r>
          </a:p>
          <a:p>
            <a:r>
              <a:rPr lang="es-CO" sz="1400" dirty="0" smtClean="0"/>
              <a:t>        &lt;</a:t>
            </a:r>
            <a:r>
              <a:rPr lang="es-CO" sz="1400" dirty="0" err="1" smtClean="0"/>
              <a:t>tool</a:t>
            </a:r>
            <a:r>
              <a:rPr lang="es-CO" sz="1400" dirty="0" smtClean="0"/>
              <a:t> </a:t>
            </a:r>
            <a:r>
              <a:rPr lang="es-CO" sz="1400" dirty="0" err="1" smtClean="0"/>
              <a:t>elementId</a:t>
            </a:r>
            <a:r>
              <a:rPr lang="es-CO" sz="1400" dirty="0" smtClean="0"/>
              <a:t>="</a:t>
            </a:r>
            <a:r>
              <a:rPr lang="es-CO" sz="1400" dirty="0" err="1" smtClean="0"/>
              <a:t>class</a:t>
            </a:r>
            <a:r>
              <a:rPr lang="es-CO" sz="1400" dirty="0" smtClean="0"/>
              <a:t>" </a:t>
            </a:r>
            <a:r>
              <a:rPr lang="es-CO" sz="1400" dirty="0" err="1" smtClean="0"/>
              <a:t>thumbnail</a:t>
            </a:r>
            <a:r>
              <a:rPr lang="es-CO" sz="1400" dirty="0" smtClean="0"/>
              <a:t>="./</a:t>
            </a:r>
            <a:r>
              <a:rPr lang="es-CO" sz="1400" dirty="0" err="1" smtClean="0"/>
              <a:t>shapes</a:t>
            </a:r>
            <a:r>
              <a:rPr lang="es-CO" sz="1400" dirty="0" smtClean="0"/>
              <a:t>/umlclass.svg" </a:t>
            </a:r>
            <a:r>
              <a:rPr lang="es-CO" sz="1400" dirty="0" err="1" smtClean="0"/>
              <a:t>name</a:t>
            </a:r>
            <a:r>
              <a:rPr lang="es-CO" sz="1400" dirty="0" smtClean="0"/>
              <a:t>="Clase"&gt;&lt;/</a:t>
            </a:r>
            <a:r>
              <a:rPr lang="es-CO" sz="1400" dirty="0" err="1" smtClean="0"/>
              <a:t>tool</a:t>
            </a:r>
            <a:r>
              <a:rPr lang="es-CO" sz="1400" dirty="0" smtClean="0"/>
              <a:t>&gt;</a:t>
            </a:r>
          </a:p>
          <a:p>
            <a:r>
              <a:rPr lang="es-CO" sz="1400" dirty="0" smtClean="0"/>
              <a:t>        &lt;</a:t>
            </a:r>
            <a:r>
              <a:rPr lang="es-CO" sz="1400" dirty="0" err="1" smtClean="0"/>
              <a:t>tool</a:t>
            </a:r>
            <a:r>
              <a:rPr lang="es-CO" sz="1400" dirty="0" smtClean="0"/>
              <a:t> </a:t>
            </a:r>
            <a:r>
              <a:rPr lang="es-CO" sz="1400" dirty="0" err="1" smtClean="0"/>
              <a:t>elementId</a:t>
            </a:r>
            <a:r>
              <a:rPr lang="es-CO" sz="1400" dirty="0" smtClean="0"/>
              <a:t>="</a:t>
            </a:r>
            <a:r>
              <a:rPr lang="es-CO" sz="1400" dirty="0" err="1" smtClean="0"/>
              <a:t>association</a:t>
            </a:r>
            <a:r>
              <a:rPr lang="es-CO" sz="1400" dirty="0" smtClean="0"/>
              <a:t>" </a:t>
            </a:r>
            <a:r>
              <a:rPr lang="es-CO" sz="1400" dirty="0" err="1" smtClean="0"/>
              <a:t>thumbnail</a:t>
            </a:r>
            <a:r>
              <a:rPr lang="es-CO" sz="1400" dirty="0" smtClean="0"/>
              <a:t>="./</a:t>
            </a:r>
            <a:r>
              <a:rPr lang="es-CO" sz="1400" dirty="0" err="1" smtClean="0"/>
              <a:t>shapes</a:t>
            </a:r>
            <a:r>
              <a:rPr lang="es-CO" sz="1400" dirty="0" smtClean="0"/>
              <a:t>/line1.svg" </a:t>
            </a:r>
            <a:r>
              <a:rPr lang="es-CO" sz="1400" dirty="0" err="1" smtClean="0"/>
              <a:t>name</a:t>
            </a:r>
            <a:r>
              <a:rPr lang="es-CO" sz="1400" dirty="0" smtClean="0"/>
              <a:t>="</a:t>
            </a:r>
            <a:r>
              <a:rPr lang="es-CO" sz="1400" dirty="0" err="1" smtClean="0"/>
              <a:t>Asociacion</a:t>
            </a:r>
            <a:r>
              <a:rPr lang="es-CO" sz="1400" dirty="0" smtClean="0"/>
              <a:t>"&gt;&lt;/</a:t>
            </a:r>
            <a:r>
              <a:rPr lang="es-CO" sz="1400" dirty="0" err="1" smtClean="0"/>
              <a:t>tool</a:t>
            </a:r>
            <a:r>
              <a:rPr lang="es-CO" sz="1400" dirty="0" smtClean="0"/>
              <a:t>&gt;</a:t>
            </a:r>
          </a:p>
          <a:p>
            <a:r>
              <a:rPr lang="es-CO" sz="1400" dirty="0" smtClean="0"/>
              <a:t>        &lt;</a:t>
            </a:r>
            <a:r>
              <a:rPr lang="es-CO" sz="1400" dirty="0" err="1" smtClean="0"/>
              <a:t>tool</a:t>
            </a:r>
            <a:r>
              <a:rPr lang="es-CO" sz="1400" dirty="0" smtClean="0"/>
              <a:t> </a:t>
            </a:r>
            <a:r>
              <a:rPr lang="es-CO" sz="1400" dirty="0" err="1" smtClean="0"/>
              <a:t>elementId</a:t>
            </a:r>
            <a:r>
              <a:rPr lang="es-CO" sz="1400" dirty="0" smtClean="0"/>
              <a:t>="</a:t>
            </a:r>
            <a:r>
              <a:rPr lang="es-CO" sz="1400" dirty="0" err="1" smtClean="0"/>
              <a:t>extension</a:t>
            </a:r>
            <a:r>
              <a:rPr lang="es-CO" sz="1400" dirty="0" smtClean="0"/>
              <a:t>" </a:t>
            </a:r>
            <a:r>
              <a:rPr lang="es-CO" sz="1400" dirty="0" err="1" smtClean="0"/>
              <a:t>thumbnail</a:t>
            </a:r>
            <a:r>
              <a:rPr lang="es-CO" sz="1400" dirty="0" smtClean="0"/>
              <a:t>="./</a:t>
            </a:r>
            <a:r>
              <a:rPr lang="es-CO" sz="1400" dirty="0" err="1" smtClean="0"/>
              <a:t>shapes</a:t>
            </a:r>
            <a:r>
              <a:rPr lang="es-CO" sz="1400" dirty="0" smtClean="0"/>
              <a:t>/line1.svg" </a:t>
            </a:r>
            <a:r>
              <a:rPr lang="es-CO" sz="1400" dirty="0" err="1" smtClean="0"/>
              <a:t>name</a:t>
            </a:r>
            <a:r>
              <a:rPr lang="es-CO" sz="1400" dirty="0" smtClean="0"/>
              <a:t>="</a:t>
            </a:r>
            <a:r>
              <a:rPr lang="es-CO" sz="1400" dirty="0" err="1" smtClean="0"/>
              <a:t>Extension</a:t>
            </a:r>
            <a:r>
              <a:rPr lang="es-CO" sz="1400" dirty="0" smtClean="0"/>
              <a:t>"&gt;&lt;/</a:t>
            </a:r>
            <a:r>
              <a:rPr lang="es-CO" sz="1400" dirty="0" err="1" smtClean="0"/>
              <a:t>tool</a:t>
            </a:r>
            <a:r>
              <a:rPr lang="es-CO" sz="1400" dirty="0" smtClean="0"/>
              <a:t>&gt;</a:t>
            </a:r>
          </a:p>
          <a:p>
            <a:r>
              <a:rPr lang="es-CO" sz="1400" dirty="0" smtClean="0"/>
              <a:t>        &lt;</a:t>
            </a:r>
            <a:r>
              <a:rPr lang="es-CO" sz="1400" dirty="0" err="1" smtClean="0"/>
              <a:t>tool</a:t>
            </a:r>
            <a:r>
              <a:rPr lang="es-CO" sz="1400" dirty="0" smtClean="0"/>
              <a:t> </a:t>
            </a:r>
            <a:r>
              <a:rPr lang="es-CO" sz="1400" dirty="0" err="1" smtClean="0"/>
              <a:t>elementId</a:t>
            </a:r>
            <a:r>
              <a:rPr lang="es-CO" sz="1400" dirty="0" smtClean="0"/>
              <a:t>="</a:t>
            </a:r>
            <a:r>
              <a:rPr lang="es-CO" sz="1400" dirty="0" err="1" smtClean="0"/>
              <a:t>label</a:t>
            </a:r>
            <a:r>
              <a:rPr lang="es-CO" sz="1400" dirty="0" smtClean="0"/>
              <a:t>" </a:t>
            </a:r>
            <a:r>
              <a:rPr lang="es-CO" sz="1400" dirty="0" err="1" smtClean="0"/>
              <a:t>thumbnail</a:t>
            </a:r>
            <a:r>
              <a:rPr lang="es-CO" sz="1400" dirty="0" smtClean="0"/>
              <a:t>="./</a:t>
            </a:r>
            <a:r>
              <a:rPr lang="es-CO" sz="1400" dirty="0" err="1" smtClean="0"/>
              <a:t>shapes</a:t>
            </a:r>
            <a:r>
              <a:rPr lang="es-CO" sz="1400" dirty="0" smtClean="0"/>
              <a:t>/label.svg" </a:t>
            </a:r>
            <a:r>
              <a:rPr lang="es-CO" sz="1400" dirty="0" err="1" smtClean="0"/>
              <a:t>name</a:t>
            </a:r>
            <a:r>
              <a:rPr lang="es-CO" sz="1400" dirty="0" smtClean="0"/>
              <a:t>="</a:t>
            </a:r>
            <a:r>
              <a:rPr lang="es-CO" sz="1400" dirty="0" err="1" smtClean="0"/>
              <a:t>Label</a:t>
            </a:r>
            <a:r>
              <a:rPr lang="es-CO" sz="1400" dirty="0" smtClean="0"/>
              <a:t>"&gt;&lt;/</a:t>
            </a:r>
            <a:r>
              <a:rPr lang="es-CO" sz="1400" dirty="0" err="1" smtClean="0"/>
              <a:t>tool</a:t>
            </a:r>
            <a:r>
              <a:rPr lang="es-CO" sz="1400" dirty="0" smtClean="0"/>
              <a:t>&gt;</a:t>
            </a:r>
          </a:p>
          <a:p>
            <a:r>
              <a:rPr lang="es-CO" sz="1400" dirty="0" smtClean="0"/>
              <a:t>    &lt;/</a:t>
            </a:r>
            <a:r>
              <a:rPr lang="es-CO" sz="1400" dirty="0" err="1" smtClean="0"/>
              <a:t>palette</a:t>
            </a:r>
            <a:r>
              <a:rPr lang="es-CO" sz="1400" dirty="0" smtClean="0"/>
              <a:t>&gt;</a:t>
            </a:r>
            <a:endParaRPr lang="es-CO" sz="1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20193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142844" y="928670"/>
            <a:ext cx="85725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357158" y="3714752"/>
            <a:ext cx="621510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Flecha derecha"/>
          <p:cNvSpPr/>
          <p:nvPr/>
        </p:nvSpPr>
        <p:spPr>
          <a:xfrm>
            <a:off x="1214414" y="1000108"/>
            <a:ext cx="1214446" cy="1428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CuadroTexto"/>
          <p:cNvSpPr txBox="1"/>
          <p:nvPr/>
        </p:nvSpPr>
        <p:spPr>
          <a:xfrm>
            <a:off x="1357290" y="1142984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 err="1" smtClean="0"/>
              <a:t>Crea</a:t>
            </a:r>
            <a:r>
              <a:rPr lang="en-US" sz="1400" dirty="0" smtClean="0"/>
              <a:t>&gt;</a:t>
            </a:r>
            <a:endParaRPr lang="es-CO" sz="140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0"/>
            <a:ext cx="25812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81225" y="2285992"/>
            <a:ext cx="6962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Elipse"/>
          <p:cNvSpPr/>
          <p:nvPr/>
        </p:nvSpPr>
        <p:spPr>
          <a:xfrm>
            <a:off x="1571604" y="3786190"/>
            <a:ext cx="57150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Elipse"/>
          <p:cNvSpPr/>
          <p:nvPr/>
        </p:nvSpPr>
        <p:spPr>
          <a:xfrm>
            <a:off x="4038613" y="2428868"/>
            <a:ext cx="57150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23 Grupo"/>
          <p:cNvGrpSpPr/>
          <p:nvPr/>
        </p:nvGrpSpPr>
        <p:grpSpPr>
          <a:xfrm>
            <a:off x="-1500230" y="1785926"/>
            <a:ext cx="15373421" cy="4289669"/>
            <a:chOff x="-1500230" y="1785926"/>
            <a:chExt cx="15373421" cy="4289669"/>
          </a:xfrm>
        </p:grpSpPr>
        <p:pic>
          <p:nvPicPr>
            <p:cNvPr id="4" name="irc_mi" descr="http://wikis.uca.es/wikiPLII/images/thumb/3/39/MetamodeloUML.png/500px-MetamodeloUML.png"/>
            <p:cNvPicPr/>
            <p:nvPr/>
          </p:nvPicPr>
          <p:blipFill>
            <a:blip r:embed="rId2"/>
            <a:srcRect l="37200" t="-10811" r="8000"/>
            <a:stretch>
              <a:fillRect/>
            </a:stretch>
          </p:blipFill>
          <p:spPr bwMode="auto">
            <a:xfrm>
              <a:off x="-1500230" y="1785926"/>
              <a:ext cx="4143404" cy="3571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4 Rectángulo"/>
            <p:cNvSpPr/>
            <p:nvPr/>
          </p:nvSpPr>
          <p:spPr>
            <a:xfrm>
              <a:off x="-1143072" y="2357430"/>
              <a:ext cx="1285884" cy="9286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5 Esquina doblada"/>
            <p:cNvSpPr/>
            <p:nvPr/>
          </p:nvSpPr>
          <p:spPr>
            <a:xfrm>
              <a:off x="2857488" y="2214554"/>
              <a:ext cx="5214974" cy="2786082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dirty="0" smtClean="0">
                  <a:solidFill>
                    <a:schemeClr val="tx1"/>
                  </a:solidFill>
                </a:rPr>
                <a:t>&lt;</a:t>
              </a:r>
              <a:r>
                <a:rPr lang="es-CO" dirty="0" err="1" smtClean="0">
                  <a:solidFill>
                    <a:schemeClr val="tx1"/>
                  </a:solidFill>
                </a:rPr>
                <a:t>definition</a:t>
              </a:r>
              <a:r>
                <a:rPr lang="es-CO" dirty="0" smtClean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es-CO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s-CO" dirty="0" smtClean="0">
                  <a:solidFill>
                    <a:schemeClr val="tx1"/>
                  </a:solidFill>
                </a:rPr>
                <a:t>&lt;</a:t>
              </a:r>
              <a:r>
                <a:rPr lang="es-CO" dirty="0" err="1" smtClean="0">
                  <a:solidFill>
                    <a:schemeClr val="tx1"/>
                  </a:solidFill>
                </a:rPr>
                <a:t>shape</a:t>
              </a:r>
              <a:r>
                <a:rPr lang="es-CO" dirty="0" smtClean="0">
                  <a:solidFill>
                    <a:schemeClr val="tx1"/>
                  </a:solidFill>
                </a:rPr>
                <a:t> </a:t>
              </a:r>
              <a:r>
                <a:rPr lang="es-CO" dirty="0" err="1" smtClean="0">
                  <a:solidFill>
                    <a:schemeClr val="tx1"/>
                  </a:solidFill>
                </a:rPr>
                <a:t>element</a:t>
              </a:r>
              <a:r>
                <a:rPr lang="es-CO" dirty="0" smtClean="0">
                  <a:solidFill>
                    <a:schemeClr val="tx1"/>
                  </a:solidFill>
                </a:rPr>
                <a:t> = ‘</a:t>
              </a:r>
              <a:r>
                <a:rPr lang="es-CO" dirty="0" err="1" smtClean="0">
                  <a:solidFill>
                    <a:schemeClr val="tx1"/>
                  </a:solidFill>
                </a:rPr>
                <a:t>Class</a:t>
              </a:r>
              <a:r>
                <a:rPr lang="es-CO" dirty="0" smtClean="0">
                  <a:solidFill>
                    <a:schemeClr val="tx1"/>
                  </a:solidFill>
                </a:rPr>
                <a:t>’, </a:t>
              </a:r>
              <a:r>
                <a:rPr lang="es-CO" dirty="0" err="1" smtClean="0">
                  <a:solidFill>
                    <a:schemeClr val="tx1"/>
                  </a:solidFill>
                </a:rPr>
                <a:t>shapetype</a:t>
              </a:r>
              <a:r>
                <a:rPr lang="es-CO" dirty="0" smtClean="0">
                  <a:solidFill>
                    <a:schemeClr val="tx1"/>
                  </a:solidFill>
                </a:rPr>
                <a:t>=‘</a:t>
              </a:r>
              <a:r>
                <a:rPr lang="es-CO" dirty="0" err="1" smtClean="0">
                  <a:solidFill>
                    <a:schemeClr val="tx1"/>
                  </a:solidFill>
                </a:rPr>
                <a:t>square</a:t>
              </a:r>
              <a:r>
                <a:rPr lang="es-CO" dirty="0" smtClean="0">
                  <a:solidFill>
                    <a:schemeClr val="tx1"/>
                  </a:solidFill>
                </a:rPr>
                <a:t>’ …..&gt;</a:t>
              </a:r>
            </a:p>
            <a:p>
              <a:r>
                <a:rPr lang="es-CO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s-CO" dirty="0" smtClean="0">
                  <a:solidFill>
                    <a:schemeClr val="tx1"/>
                  </a:solidFill>
                </a:rPr>
                <a:t>&lt;</a:t>
              </a:r>
              <a:r>
                <a:rPr lang="es-CO" dirty="0" err="1" smtClean="0">
                  <a:solidFill>
                    <a:schemeClr val="tx1"/>
                  </a:solidFill>
                </a:rPr>
                <a:t>textbox</a:t>
              </a:r>
              <a:r>
                <a:rPr lang="es-CO" dirty="0" smtClean="0">
                  <a:solidFill>
                    <a:schemeClr val="tx1"/>
                  </a:solidFill>
                </a:rPr>
                <a:t> </a:t>
              </a:r>
              <a:r>
                <a:rPr lang="es-CO" dirty="0" err="1" smtClean="0">
                  <a:solidFill>
                    <a:schemeClr val="tx1"/>
                  </a:solidFill>
                </a:rPr>
                <a:t>value</a:t>
              </a:r>
              <a:r>
                <a:rPr lang="es-CO" dirty="0" smtClean="0">
                  <a:solidFill>
                    <a:schemeClr val="tx1"/>
                  </a:solidFill>
                </a:rPr>
                <a:t>=‘class.name’&gt;</a:t>
              </a:r>
            </a:p>
            <a:p>
              <a:r>
                <a:rPr lang="es-CO" dirty="0" smtClean="0">
                  <a:solidFill>
                    <a:schemeClr val="tx1"/>
                  </a:solidFill>
                </a:rPr>
                <a:t>&lt;/</a:t>
              </a:r>
              <a:r>
                <a:rPr lang="es-CO" dirty="0" err="1" smtClean="0">
                  <a:solidFill>
                    <a:schemeClr val="tx1"/>
                  </a:solidFill>
                </a:rPr>
                <a:t>textbox</a:t>
              </a:r>
              <a:r>
                <a:rPr lang="es-CO" dirty="0" smtClean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es-CO" dirty="0" smtClean="0">
                  <a:solidFill>
                    <a:schemeClr val="tx1"/>
                  </a:solidFill>
                </a:rPr>
                <a:t>&lt;/</a:t>
              </a:r>
              <a:r>
                <a:rPr lang="es-CO" dirty="0" err="1" smtClean="0">
                  <a:solidFill>
                    <a:schemeClr val="tx1"/>
                  </a:solidFill>
                </a:rPr>
                <a:t>shape</a:t>
              </a:r>
              <a:r>
                <a:rPr lang="es-CO" dirty="0" smtClean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es-CO" dirty="0" smtClean="0">
                  <a:solidFill>
                    <a:schemeClr val="tx1"/>
                  </a:solidFill>
                </a:rPr>
                <a:t>&lt;</a:t>
              </a:r>
              <a:r>
                <a:rPr lang="es-CO" dirty="0" err="1" smtClean="0">
                  <a:solidFill>
                    <a:schemeClr val="tx1"/>
                  </a:solidFill>
                </a:rPr>
                <a:t>shape</a:t>
              </a:r>
              <a:r>
                <a:rPr lang="es-CO" dirty="0" smtClean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es-CO" dirty="0" smtClean="0">
                  <a:solidFill>
                    <a:schemeClr val="tx1"/>
                  </a:solidFill>
                </a:rPr>
                <a:t>&lt;/</a:t>
              </a:r>
              <a:r>
                <a:rPr lang="es-CO" dirty="0" err="1" smtClean="0">
                  <a:solidFill>
                    <a:schemeClr val="tx1"/>
                  </a:solidFill>
                </a:rPr>
                <a:t>definition</a:t>
              </a:r>
              <a:r>
                <a:rPr lang="es-CO" dirty="0" smtClean="0">
                  <a:solidFill>
                    <a:schemeClr val="tx1"/>
                  </a:solidFill>
                </a:rPr>
                <a:t>&gt;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2928926" y="2643182"/>
              <a:ext cx="5000660" cy="1428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643966" y="1785926"/>
              <a:ext cx="5229225" cy="351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9 Conector recto de flecha"/>
            <p:cNvCxnSpPr>
              <a:stCxn id="5" idx="0"/>
              <a:endCxn id="7" idx="0"/>
            </p:cNvCxnSpPr>
            <p:nvPr/>
          </p:nvCxnSpPr>
          <p:spPr>
            <a:xfrm rot="16200000" flipH="1">
              <a:off x="2321687" y="-464387"/>
              <a:ext cx="285752" cy="5929386"/>
            </a:xfrm>
            <a:prstGeom prst="curvedConnector3">
              <a:avLst>
                <a:gd name="adj1" fmla="val -404635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9 Conector recto de flecha"/>
            <p:cNvCxnSpPr>
              <a:stCxn id="7" idx="2"/>
              <a:endCxn id="19" idx="2"/>
            </p:cNvCxnSpPr>
            <p:nvPr/>
          </p:nvCxnSpPr>
          <p:spPr>
            <a:xfrm rot="16200000" flipH="1">
              <a:off x="7911726" y="1589471"/>
              <a:ext cx="428628" cy="5393569"/>
            </a:xfrm>
            <a:prstGeom prst="curvedConnector3">
              <a:avLst>
                <a:gd name="adj1" fmla="val 153333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Rectángulo"/>
            <p:cNvSpPr/>
            <p:nvPr/>
          </p:nvSpPr>
          <p:spPr>
            <a:xfrm>
              <a:off x="10001288" y="2643182"/>
              <a:ext cx="1643074" cy="18573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-1071602" y="5357826"/>
              <a:ext cx="3071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err="1" smtClean="0"/>
                <a:t>Metamodelo</a:t>
              </a:r>
              <a:r>
                <a:rPr lang="es-CO" dirty="0" smtClean="0"/>
                <a:t> UML (fragmento)</a:t>
              </a:r>
              <a:endParaRPr lang="es-CO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3643306" y="5072074"/>
              <a:ext cx="30718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Descriptor de Visualización (posible definición)</a:t>
              </a:r>
              <a:endParaRPr lang="es-CO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9429784" y="5429264"/>
              <a:ext cx="30718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Elemento Visualizado en el Editor de modelos</a:t>
              </a:r>
              <a:endParaRPr lang="es-CO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65 Grupo"/>
          <p:cNvGrpSpPr/>
          <p:nvPr/>
        </p:nvGrpSpPr>
        <p:grpSpPr>
          <a:xfrm>
            <a:off x="-1143040" y="2071678"/>
            <a:ext cx="12387301" cy="5361215"/>
            <a:chOff x="-1143040" y="2071678"/>
            <a:chExt cx="12387301" cy="5361215"/>
          </a:xfrm>
        </p:grpSpPr>
        <p:grpSp>
          <p:nvGrpSpPr>
            <p:cNvPr id="60" name="59 Grupo"/>
            <p:cNvGrpSpPr/>
            <p:nvPr/>
          </p:nvGrpSpPr>
          <p:grpSpPr>
            <a:xfrm>
              <a:off x="-1143040" y="2071678"/>
              <a:ext cx="12387301" cy="5361215"/>
              <a:chOff x="-1143040" y="2143116"/>
              <a:chExt cx="12387301" cy="5361215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357686" y="2143116"/>
                <a:ext cx="6886575" cy="3381375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6" name="15 Elipse"/>
              <p:cNvSpPr/>
              <p:nvPr/>
            </p:nvSpPr>
            <p:spPr>
              <a:xfrm>
                <a:off x="7429520" y="3929066"/>
                <a:ext cx="500066" cy="500066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" name="16 Elipse"/>
              <p:cNvSpPr/>
              <p:nvPr/>
            </p:nvSpPr>
            <p:spPr>
              <a:xfrm>
                <a:off x="9001156" y="3929066"/>
                <a:ext cx="500066" cy="50006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pic>
            <p:nvPicPr>
              <p:cNvPr id="31" name="Picture 2" descr="http://wikis.uca.es/wikiPLII/images/thumb/3/39/MetamodeloUML.png/500px-MetamodeloUML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-1143040" y="4500546"/>
                <a:ext cx="5309581" cy="2357454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</p:pic>
          <p:cxnSp>
            <p:nvCxnSpPr>
              <p:cNvPr id="32" name="31 Conector recto"/>
              <p:cNvCxnSpPr/>
              <p:nvPr/>
            </p:nvCxnSpPr>
            <p:spPr>
              <a:xfrm rot="10800000">
                <a:off x="357159" y="5072050"/>
                <a:ext cx="71438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32 Conector recto"/>
              <p:cNvCxnSpPr/>
              <p:nvPr/>
            </p:nvCxnSpPr>
            <p:spPr>
              <a:xfrm rot="5400000">
                <a:off x="-250859" y="5678503"/>
                <a:ext cx="1214446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33 Conector recto"/>
              <p:cNvCxnSpPr/>
              <p:nvPr/>
            </p:nvCxnSpPr>
            <p:spPr>
              <a:xfrm rot="5400000">
                <a:off x="893737" y="5821355"/>
                <a:ext cx="1214446" cy="1588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34 Conector recto"/>
              <p:cNvCxnSpPr/>
              <p:nvPr/>
            </p:nvCxnSpPr>
            <p:spPr>
              <a:xfrm rot="10800000">
                <a:off x="2714580" y="6429372"/>
                <a:ext cx="500098" cy="1588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9 Conector recto de flecha"/>
              <p:cNvCxnSpPr>
                <a:endCxn id="17" idx="0"/>
              </p:cNvCxnSpPr>
              <p:nvPr/>
            </p:nvCxnSpPr>
            <p:spPr>
              <a:xfrm flipV="1">
                <a:off x="392909" y="3929066"/>
                <a:ext cx="8858280" cy="1143008"/>
              </a:xfrm>
              <a:prstGeom prst="curvedConnector4">
                <a:avLst>
                  <a:gd name="adj1" fmla="val 1728"/>
                  <a:gd name="adj2" fmla="val 120000"/>
                </a:avLst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9 Conector recto de flecha"/>
              <p:cNvCxnSpPr>
                <a:endCxn id="16" idx="4"/>
              </p:cNvCxnSpPr>
              <p:nvPr/>
            </p:nvCxnSpPr>
            <p:spPr>
              <a:xfrm flipV="1">
                <a:off x="1500166" y="4429132"/>
                <a:ext cx="6179387" cy="1714512"/>
              </a:xfrm>
              <a:prstGeom prst="curvedConnector2">
                <a:avLst/>
              </a:prstGeom>
              <a:ln w="28575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52 CuadroTexto"/>
              <p:cNvSpPr txBox="1"/>
              <p:nvPr/>
            </p:nvSpPr>
            <p:spPr>
              <a:xfrm>
                <a:off x="2714612" y="3429000"/>
                <a:ext cx="9829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dirty="0">
                    <a:solidFill>
                      <a:srgbClr val="FF0000"/>
                    </a:solidFill>
                  </a:rPr>
                  <a:t>&lt;</a:t>
                </a:r>
                <a:r>
                  <a:rPr lang="es-CO" dirty="0" smtClean="0">
                    <a:solidFill>
                      <a:srgbClr val="FF0000"/>
                    </a:solidFill>
                  </a:rPr>
                  <a:t>Valida&gt;</a:t>
                </a:r>
                <a:endParaRPr lang="es-CO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53 CuadroTexto"/>
              <p:cNvSpPr txBox="1"/>
              <p:nvPr/>
            </p:nvSpPr>
            <p:spPr>
              <a:xfrm>
                <a:off x="5214942" y="5786454"/>
                <a:ext cx="9829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dirty="0">
                    <a:solidFill>
                      <a:srgbClr val="7030A0"/>
                    </a:solidFill>
                  </a:rPr>
                  <a:t>&lt;</a:t>
                </a:r>
                <a:r>
                  <a:rPr lang="es-CO" dirty="0" smtClean="0">
                    <a:solidFill>
                      <a:srgbClr val="7030A0"/>
                    </a:solidFill>
                  </a:rPr>
                  <a:t>Valida&gt;</a:t>
                </a:r>
                <a:endParaRPr lang="es-CO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5" name="54 CuadroTexto"/>
              <p:cNvSpPr txBox="1"/>
              <p:nvPr/>
            </p:nvSpPr>
            <p:spPr>
              <a:xfrm>
                <a:off x="0" y="6858000"/>
                <a:ext cx="30718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/>
                  <a:t>Validación (con </a:t>
                </a:r>
                <a:r>
                  <a:rPr lang="es-CO" dirty="0" err="1" smtClean="0"/>
                  <a:t>metamodelo</a:t>
                </a:r>
                <a:r>
                  <a:rPr lang="es-CO" dirty="0" smtClean="0"/>
                  <a:t> UML de ejemplo)</a:t>
                </a:r>
                <a:endParaRPr lang="es-CO" dirty="0"/>
              </a:p>
            </p:txBody>
          </p:sp>
          <p:sp>
            <p:nvSpPr>
              <p:cNvPr id="56" name="55 CuadroTexto"/>
              <p:cNvSpPr txBox="1"/>
              <p:nvPr/>
            </p:nvSpPr>
            <p:spPr>
              <a:xfrm>
                <a:off x="7786710" y="5500702"/>
                <a:ext cx="3071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/>
                  <a:t>Visualización (Editor Gráfico)</a:t>
                </a:r>
                <a:endParaRPr lang="es-CO" dirty="0"/>
              </a:p>
            </p:txBody>
          </p:sp>
        </p:grpSp>
        <p:sp>
          <p:nvSpPr>
            <p:cNvPr id="61" name="60 Rectángulo"/>
            <p:cNvSpPr/>
            <p:nvPr/>
          </p:nvSpPr>
          <p:spPr>
            <a:xfrm>
              <a:off x="-285784" y="6143644"/>
              <a:ext cx="1285884" cy="7143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2" name="61 Rectángulo"/>
            <p:cNvSpPr/>
            <p:nvPr/>
          </p:nvSpPr>
          <p:spPr>
            <a:xfrm>
              <a:off x="7572396" y="3929066"/>
              <a:ext cx="285752" cy="35719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9144000" y="3929066"/>
              <a:ext cx="285752" cy="35719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4" name="63 Rectángulo"/>
            <p:cNvSpPr/>
            <p:nvPr/>
          </p:nvSpPr>
          <p:spPr>
            <a:xfrm>
              <a:off x="2500298" y="6215082"/>
              <a:ext cx="785818" cy="42862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5" name="64 Rectángulo"/>
            <p:cNvSpPr/>
            <p:nvPr/>
          </p:nvSpPr>
          <p:spPr>
            <a:xfrm>
              <a:off x="7786710" y="4000504"/>
              <a:ext cx="1357290" cy="1428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99 Grupo"/>
          <p:cNvGrpSpPr/>
          <p:nvPr/>
        </p:nvGrpSpPr>
        <p:grpSpPr>
          <a:xfrm>
            <a:off x="-2428924" y="214290"/>
            <a:ext cx="12733718" cy="6829457"/>
            <a:chOff x="-2428924" y="214290"/>
            <a:chExt cx="12733718" cy="6829457"/>
          </a:xfrm>
        </p:grpSpPr>
        <p:grpSp>
          <p:nvGrpSpPr>
            <p:cNvPr id="97" name="96 Grupo"/>
            <p:cNvGrpSpPr/>
            <p:nvPr/>
          </p:nvGrpSpPr>
          <p:grpSpPr>
            <a:xfrm>
              <a:off x="-2428924" y="214290"/>
              <a:ext cx="12733718" cy="6829457"/>
              <a:chOff x="-2428924" y="214290"/>
              <a:chExt cx="12733718" cy="6829457"/>
            </a:xfrm>
          </p:grpSpPr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0" y="4786322"/>
                <a:ext cx="7467600" cy="2257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7 Rectángulo redondeado"/>
              <p:cNvSpPr/>
              <p:nvPr/>
            </p:nvSpPr>
            <p:spPr>
              <a:xfrm>
                <a:off x="3857620" y="1285860"/>
                <a:ext cx="2714644" cy="207170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" name="8 Rectángulo redondeado"/>
              <p:cNvSpPr/>
              <p:nvPr/>
            </p:nvSpPr>
            <p:spPr>
              <a:xfrm>
                <a:off x="4000496" y="1857364"/>
                <a:ext cx="1714512" cy="64294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Elemento</a:t>
                </a:r>
                <a:r>
                  <a:rPr lang="en-US" dirty="0" smtClean="0"/>
                  <a:t> B</a:t>
                </a:r>
                <a:endParaRPr lang="es-CO" dirty="0"/>
              </a:p>
            </p:txBody>
          </p:sp>
          <p:sp>
            <p:nvSpPr>
              <p:cNvPr id="10" name="9 Rectángulo redondeado"/>
              <p:cNvSpPr/>
              <p:nvPr/>
            </p:nvSpPr>
            <p:spPr>
              <a:xfrm>
                <a:off x="4000496" y="2571744"/>
                <a:ext cx="1714512" cy="64294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Representación</a:t>
                </a:r>
                <a:r>
                  <a:rPr lang="en-US" dirty="0" smtClean="0"/>
                  <a:t> Visual</a:t>
                </a:r>
                <a:endParaRPr lang="es-CO" dirty="0"/>
              </a:p>
            </p:txBody>
          </p:sp>
          <p:sp>
            <p:nvSpPr>
              <p:cNvPr id="11" name="10 CuadroTexto"/>
              <p:cNvSpPr txBox="1"/>
              <p:nvPr/>
            </p:nvSpPr>
            <p:spPr>
              <a:xfrm>
                <a:off x="4214810" y="1428736"/>
                <a:ext cx="1857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 smtClean="0"/>
                  <a:t>Instancia</a:t>
                </a:r>
                <a:r>
                  <a:rPr lang="en-US" b="1" dirty="0" smtClean="0"/>
                  <a:t>  de B</a:t>
                </a:r>
                <a:endParaRPr lang="es-CO" b="1" dirty="0"/>
              </a:p>
            </p:txBody>
          </p:sp>
          <p:sp>
            <p:nvSpPr>
              <p:cNvPr id="12" name="11 Rectángulo redondeado"/>
              <p:cNvSpPr/>
              <p:nvPr/>
            </p:nvSpPr>
            <p:spPr>
              <a:xfrm>
                <a:off x="7286644" y="1285860"/>
                <a:ext cx="2786082" cy="207170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3" name="12 Rectángulo redondeado"/>
              <p:cNvSpPr/>
              <p:nvPr/>
            </p:nvSpPr>
            <p:spPr>
              <a:xfrm>
                <a:off x="7429520" y="1857364"/>
                <a:ext cx="1714480" cy="64294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Elemento</a:t>
                </a:r>
                <a:r>
                  <a:rPr lang="en-US" dirty="0" smtClean="0"/>
                  <a:t> C</a:t>
                </a:r>
                <a:endParaRPr lang="es-CO" dirty="0"/>
              </a:p>
            </p:txBody>
          </p:sp>
          <p:sp>
            <p:nvSpPr>
              <p:cNvPr id="14" name="13 Rectángulo redondeado"/>
              <p:cNvSpPr/>
              <p:nvPr/>
            </p:nvSpPr>
            <p:spPr>
              <a:xfrm>
                <a:off x="7429520" y="2571744"/>
                <a:ext cx="1714480" cy="64294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Representación</a:t>
                </a:r>
                <a:r>
                  <a:rPr lang="en-US" dirty="0" smtClean="0"/>
                  <a:t> Visual</a:t>
                </a:r>
                <a:endParaRPr lang="es-CO" dirty="0"/>
              </a:p>
            </p:txBody>
          </p:sp>
          <p:sp>
            <p:nvSpPr>
              <p:cNvPr id="15" name="14 CuadroTexto"/>
              <p:cNvSpPr txBox="1"/>
              <p:nvPr/>
            </p:nvSpPr>
            <p:spPr>
              <a:xfrm>
                <a:off x="7643834" y="1428736"/>
                <a:ext cx="1857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 smtClean="0"/>
                  <a:t>Instancia</a:t>
                </a:r>
                <a:r>
                  <a:rPr lang="en-US" b="1" dirty="0" smtClean="0"/>
                  <a:t>  de C</a:t>
                </a:r>
                <a:endParaRPr lang="es-CO" b="1" dirty="0"/>
              </a:p>
            </p:txBody>
          </p:sp>
          <p:cxnSp>
            <p:nvCxnSpPr>
              <p:cNvPr id="19" name="18 Conector recto de flecha"/>
              <p:cNvCxnSpPr>
                <a:stCxn id="10" idx="2"/>
              </p:cNvCxnSpPr>
              <p:nvPr/>
            </p:nvCxnSpPr>
            <p:spPr>
              <a:xfrm rot="16200000" flipH="1">
                <a:off x="3714744" y="4357694"/>
                <a:ext cx="2571768" cy="2857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21 Conector recto de flecha"/>
              <p:cNvCxnSpPr>
                <a:stCxn id="14" idx="2"/>
              </p:cNvCxnSpPr>
              <p:nvPr/>
            </p:nvCxnSpPr>
            <p:spPr>
              <a:xfrm rot="5400000">
                <a:off x="6643694" y="3214694"/>
                <a:ext cx="1643074" cy="16430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40 Rectángulo redondeado"/>
              <p:cNvSpPr/>
              <p:nvPr/>
            </p:nvSpPr>
            <p:spPr>
              <a:xfrm>
                <a:off x="5857884" y="1928802"/>
                <a:ext cx="571504" cy="1285884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err="1" smtClean="0"/>
                  <a:t>Valores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Atributos</a:t>
                </a:r>
                <a:r>
                  <a:rPr lang="en-US" dirty="0" smtClean="0"/>
                  <a:t> B</a:t>
                </a:r>
                <a:endParaRPr lang="es-CO" dirty="0"/>
              </a:p>
            </p:txBody>
          </p:sp>
          <p:sp>
            <p:nvSpPr>
              <p:cNvPr id="42" name="41 Rectángulo redondeado"/>
              <p:cNvSpPr/>
              <p:nvPr/>
            </p:nvSpPr>
            <p:spPr>
              <a:xfrm>
                <a:off x="9358346" y="1928802"/>
                <a:ext cx="571504" cy="1285884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err="1" smtClean="0"/>
                  <a:t>Valores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Atributos</a:t>
                </a:r>
                <a:r>
                  <a:rPr lang="en-US" dirty="0" smtClean="0"/>
                  <a:t> C</a:t>
                </a:r>
                <a:endParaRPr lang="es-CO" dirty="0"/>
              </a:p>
            </p:txBody>
          </p:sp>
          <p:sp>
            <p:nvSpPr>
              <p:cNvPr id="43" name="42 Rectángulo redondeado"/>
              <p:cNvSpPr/>
              <p:nvPr/>
            </p:nvSpPr>
            <p:spPr>
              <a:xfrm>
                <a:off x="2857488" y="285728"/>
                <a:ext cx="1500198" cy="64294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Referencia</a:t>
                </a:r>
                <a:r>
                  <a:rPr lang="en-US" dirty="0" smtClean="0"/>
                  <a:t> BA</a:t>
                </a:r>
                <a:endParaRPr lang="es-CO" dirty="0"/>
              </a:p>
            </p:txBody>
          </p:sp>
          <p:sp>
            <p:nvSpPr>
              <p:cNvPr id="44" name="43 Rectángulo redondeado"/>
              <p:cNvSpPr/>
              <p:nvPr/>
            </p:nvSpPr>
            <p:spPr>
              <a:xfrm>
                <a:off x="6143636" y="357166"/>
                <a:ext cx="1500198" cy="64294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Referencia</a:t>
                </a:r>
                <a:r>
                  <a:rPr lang="en-US" dirty="0" smtClean="0"/>
                  <a:t> BC</a:t>
                </a:r>
                <a:endParaRPr lang="es-CO" dirty="0"/>
              </a:p>
            </p:txBody>
          </p:sp>
          <p:cxnSp>
            <p:nvCxnSpPr>
              <p:cNvPr id="45" name="44 Conector recto de flecha"/>
              <p:cNvCxnSpPr>
                <a:stCxn id="43" idx="1"/>
                <a:endCxn id="4" idx="0"/>
              </p:cNvCxnSpPr>
              <p:nvPr/>
            </p:nvCxnSpPr>
            <p:spPr>
              <a:xfrm rot="10800000" flipV="1">
                <a:off x="1893076" y="607198"/>
                <a:ext cx="964413" cy="6072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47 Conector recto de flecha"/>
              <p:cNvCxnSpPr>
                <a:stCxn id="8" idx="0"/>
                <a:endCxn id="43" idx="3"/>
              </p:cNvCxnSpPr>
              <p:nvPr/>
            </p:nvCxnSpPr>
            <p:spPr>
              <a:xfrm rot="16200000" flipV="1">
                <a:off x="4446984" y="517902"/>
                <a:ext cx="678661" cy="8572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50 Conector recto de flecha"/>
              <p:cNvCxnSpPr>
                <a:stCxn id="8" idx="0"/>
                <a:endCxn id="44" idx="1"/>
              </p:cNvCxnSpPr>
              <p:nvPr/>
            </p:nvCxnSpPr>
            <p:spPr>
              <a:xfrm rot="5400000" flipH="1" flipV="1">
                <a:off x="5375678" y="517902"/>
                <a:ext cx="607223" cy="9286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53 Conector recto de flecha"/>
              <p:cNvCxnSpPr>
                <a:stCxn id="44" idx="3"/>
                <a:endCxn id="12" idx="0"/>
              </p:cNvCxnSpPr>
              <p:nvPr/>
            </p:nvCxnSpPr>
            <p:spPr>
              <a:xfrm>
                <a:off x="7643834" y="678637"/>
                <a:ext cx="1035851" cy="6072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65 CuadroTexto"/>
              <p:cNvSpPr txBox="1"/>
              <p:nvPr/>
            </p:nvSpPr>
            <p:spPr>
              <a:xfrm>
                <a:off x="2000232" y="3929066"/>
                <a:ext cx="18573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&lt;</a:t>
                </a:r>
                <a:r>
                  <a:rPr lang="en-US" sz="1200" dirty="0" err="1" smtClean="0"/>
                  <a:t>renderizado</a:t>
                </a:r>
                <a:r>
                  <a:rPr lang="en-US" sz="1200" dirty="0" smtClean="0"/>
                  <a:t>&gt;</a:t>
                </a:r>
                <a:endParaRPr lang="es-CO" sz="1200" dirty="0"/>
              </a:p>
            </p:txBody>
          </p:sp>
          <p:sp>
            <p:nvSpPr>
              <p:cNvPr id="67" name="66 CuadroTexto"/>
              <p:cNvSpPr txBox="1"/>
              <p:nvPr/>
            </p:nvSpPr>
            <p:spPr>
              <a:xfrm>
                <a:off x="4857752" y="4071942"/>
                <a:ext cx="18573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&lt;</a:t>
                </a:r>
                <a:r>
                  <a:rPr lang="en-US" sz="1200" dirty="0" err="1" smtClean="0"/>
                  <a:t>renderizado</a:t>
                </a:r>
                <a:r>
                  <a:rPr lang="en-US" sz="1200" dirty="0" smtClean="0"/>
                  <a:t>&gt;</a:t>
                </a:r>
                <a:endParaRPr lang="es-CO" sz="1200" dirty="0"/>
              </a:p>
            </p:txBody>
          </p:sp>
          <p:sp>
            <p:nvSpPr>
              <p:cNvPr id="68" name="67 CuadroTexto"/>
              <p:cNvSpPr txBox="1"/>
              <p:nvPr/>
            </p:nvSpPr>
            <p:spPr>
              <a:xfrm>
                <a:off x="7715272" y="3500438"/>
                <a:ext cx="18573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&lt;</a:t>
                </a:r>
                <a:r>
                  <a:rPr lang="en-US" sz="1200" dirty="0" err="1" smtClean="0"/>
                  <a:t>renderizado</a:t>
                </a:r>
                <a:r>
                  <a:rPr lang="en-US" sz="1200" dirty="0" smtClean="0"/>
                  <a:t>&gt;</a:t>
                </a:r>
                <a:endParaRPr lang="es-CO" sz="1200" dirty="0"/>
              </a:p>
            </p:txBody>
          </p:sp>
          <p:grpSp>
            <p:nvGrpSpPr>
              <p:cNvPr id="79" name="78 Grupo"/>
              <p:cNvGrpSpPr/>
              <p:nvPr/>
            </p:nvGrpSpPr>
            <p:grpSpPr>
              <a:xfrm>
                <a:off x="571472" y="1214422"/>
                <a:ext cx="2643206" cy="2214578"/>
                <a:chOff x="571472" y="1214422"/>
                <a:chExt cx="2643206" cy="2214578"/>
              </a:xfrm>
            </p:grpSpPr>
            <p:sp>
              <p:nvSpPr>
                <p:cNvPr id="4" name="3 Rectángulo redondeado"/>
                <p:cNvSpPr/>
                <p:nvPr/>
              </p:nvSpPr>
              <p:spPr>
                <a:xfrm>
                  <a:off x="571472" y="1214422"/>
                  <a:ext cx="2643206" cy="21431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" name="4 Rectángulo redondeado"/>
                <p:cNvSpPr/>
                <p:nvPr/>
              </p:nvSpPr>
              <p:spPr>
                <a:xfrm>
                  <a:off x="714348" y="1857364"/>
                  <a:ext cx="1714512" cy="642942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Elemento</a:t>
                  </a:r>
                  <a:r>
                    <a:rPr lang="en-US" dirty="0" smtClean="0"/>
                    <a:t> A</a:t>
                  </a:r>
                  <a:endParaRPr lang="es-CO" dirty="0"/>
                </a:p>
              </p:txBody>
            </p:sp>
            <p:sp>
              <p:nvSpPr>
                <p:cNvPr id="6" name="5 Rectángulo redondeado"/>
                <p:cNvSpPr/>
                <p:nvPr/>
              </p:nvSpPr>
              <p:spPr>
                <a:xfrm>
                  <a:off x="714348" y="2571744"/>
                  <a:ext cx="1714512" cy="642942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Representación</a:t>
                  </a:r>
                  <a:r>
                    <a:rPr lang="en-US" dirty="0" smtClean="0"/>
                    <a:t> Visual</a:t>
                  </a:r>
                  <a:endParaRPr lang="es-CO" dirty="0"/>
                </a:p>
              </p:txBody>
            </p:sp>
            <p:sp>
              <p:nvSpPr>
                <p:cNvPr id="7" name="6 CuadroTexto"/>
                <p:cNvSpPr txBox="1"/>
                <p:nvPr/>
              </p:nvSpPr>
              <p:spPr>
                <a:xfrm>
                  <a:off x="928662" y="1357298"/>
                  <a:ext cx="18573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err="1" smtClean="0"/>
                    <a:t>Instancia</a:t>
                  </a:r>
                  <a:r>
                    <a:rPr lang="en-US" b="1" dirty="0" smtClean="0"/>
                    <a:t>  de A</a:t>
                  </a:r>
                  <a:endParaRPr lang="es-CO" b="1" dirty="0"/>
                </a:p>
              </p:txBody>
            </p:sp>
            <p:sp>
              <p:nvSpPr>
                <p:cNvPr id="35" name="34 Rectángulo redondeado"/>
                <p:cNvSpPr/>
                <p:nvPr/>
              </p:nvSpPr>
              <p:spPr>
                <a:xfrm>
                  <a:off x="2500298" y="1928802"/>
                  <a:ext cx="571504" cy="1285884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 err="1" smtClean="0"/>
                    <a:t>Valores</a:t>
                  </a:r>
                  <a:r>
                    <a:rPr lang="en-US" dirty="0" smtClean="0"/>
                    <a:t> </a:t>
                  </a:r>
                  <a:r>
                    <a:rPr lang="en-US" dirty="0" err="1" smtClean="0"/>
                    <a:t>Atributos</a:t>
                  </a:r>
                  <a:r>
                    <a:rPr lang="en-US" dirty="0" smtClean="0"/>
                    <a:t> A</a:t>
                  </a:r>
                  <a:endParaRPr lang="es-CO" dirty="0"/>
                </a:p>
              </p:txBody>
            </p:sp>
            <p:sp>
              <p:nvSpPr>
                <p:cNvPr id="70" name="69 Rectángulo"/>
                <p:cNvSpPr/>
                <p:nvPr/>
              </p:nvSpPr>
              <p:spPr>
                <a:xfrm>
                  <a:off x="2428860" y="1785926"/>
                  <a:ext cx="714380" cy="164307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71" name="70 Rectángulo"/>
              <p:cNvSpPr/>
              <p:nvPr/>
            </p:nvSpPr>
            <p:spPr>
              <a:xfrm>
                <a:off x="5786446" y="1785926"/>
                <a:ext cx="714380" cy="16430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2" name="71 Rectángulo"/>
              <p:cNvSpPr/>
              <p:nvPr/>
            </p:nvSpPr>
            <p:spPr>
              <a:xfrm>
                <a:off x="9286908" y="1714488"/>
                <a:ext cx="714380" cy="16430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grpSp>
            <p:nvGrpSpPr>
              <p:cNvPr id="78" name="77 Grupo"/>
              <p:cNvGrpSpPr/>
              <p:nvPr/>
            </p:nvGrpSpPr>
            <p:grpSpPr>
              <a:xfrm>
                <a:off x="7429520" y="4143356"/>
                <a:ext cx="2875274" cy="2714644"/>
                <a:chOff x="-642974" y="4143356"/>
                <a:chExt cx="2875274" cy="2714644"/>
              </a:xfrm>
            </p:grpSpPr>
            <p:sp>
              <p:nvSpPr>
                <p:cNvPr id="74" name="73 Rectángulo redondeado"/>
                <p:cNvSpPr/>
                <p:nvPr/>
              </p:nvSpPr>
              <p:spPr>
                <a:xfrm>
                  <a:off x="142844" y="5000636"/>
                  <a:ext cx="1571636" cy="571504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3" name="72 Rectángulo redondeado"/>
                <p:cNvSpPr/>
                <p:nvPr/>
              </p:nvSpPr>
              <p:spPr>
                <a:xfrm>
                  <a:off x="142844" y="4429132"/>
                  <a:ext cx="1571636" cy="571504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6" name="75 Rectángulo redondeado"/>
                <p:cNvSpPr/>
                <p:nvPr/>
              </p:nvSpPr>
              <p:spPr>
                <a:xfrm>
                  <a:off x="142844" y="6215082"/>
                  <a:ext cx="1571636" cy="571504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77" name="76 Rectángulo redondeado"/>
                <p:cNvSpPr/>
                <p:nvPr/>
              </p:nvSpPr>
              <p:spPr>
                <a:xfrm>
                  <a:off x="428596" y="5572140"/>
                  <a:ext cx="1571636" cy="571504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pic>
              <p:nvPicPr>
                <p:cNvPr id="1028" name="Picture 4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-642974" y="4143356"/>
                  <a:ext cx="2875274" cy="27146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80" name="79 Grupo"/>
              <p:cNvGrpSpPr/>
              <p:nvPr/>
            </p:nvGrpSpPr>
            <p:grpSpPr>
              <a:xfrm>
                <a:off x="-2428924" y="1214422"/>
                <a:ext cx="2643206" cy="2214578"/>
                <a:chOff x="571472" y="1214422"/>
                <a:chExt cx="2643206" cy="2214578"/>
              </a:xfrm>
            </p:grpSpPr>
            <p:sp>
              <p:nvSpPr>
                <p:cNvPr id="81" name="80 Rectángulo redondeado"/>
                <p:cNvSpPr/>
                <p:nvPr/>
              </p:nvSpPr>
              <p:spPr>
                <a:xfrm>
                  <a:off x="571472" y="1214422"/>
                  <a:ext cx="2643206" cy="21431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82" name="81 Rectángulo redondeado"/>
                <p:cNvSpPr/>
                <p:nvPr/>
              </p:nvSpPr>
              <p:spPr>
                <a:xfrm>
                  <a:off x="714348" y="1857364"/>
                  <a:ext cx="1714512" cy="642942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Elemento</a:t>
                  </a:r>
                  <a:r>
                    <a:rPr lang="en-US" dirty="0" smtClean="0"/>
                    <a:t> A</a:t>
                  </a:r>
                  <a:endParaRPr lang="es-CO" dirty="0"/>
                </a:p>
              </p:txBody>
            </p:sp>
            <p:sp>
              <p:nvSpPr>
                <p:cNvPr id="83" name="82 Rectángulo redondeado"/>
                <p:cNvSpPr/>
                <p:nvPr/>
              </p:nvSpPr>
              <p:spPr>
                <a:xfrm>
                  <a:off x="714348" y="2571744"/>
                  <a:ext cx="1714512" cy="642942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Representación</a:t>
                  </a:r>
                  <a:r>
                    <a:rPr lang="en-US" dirty="0" smtClean="0"/>
                    <a:t> Visual</a:t>
                  </a:r>
                  <a:endParaRPr lang="es-CO" dirty="0"/>
                </a:p>
              </p:txBody>
            </p:sp>
            <p:sp>
              <p:nvSpPr>
                <p:cNvPr id="84" name="83 CuadroTexto"/>
                <p:cNvSpPr txBox="1"/>
                <p:nvPr/>
              </p:nvSpPr>
              <p:spPr>
                <a:xfrm>
                  <a:off x="928662" y="1357298"/>
                  <a:ext cx="18573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err="1" smtClean="0"/>
                    <a:t>Instancia</a:t>
                  </a:r>
                  <a:r>
                    <a:rPr lang="en-US" b="1" dirty="0" smtClean="0"/>
                    <a:t>  de A’</a:t>
                  </a:r>
                  <a:endParaRPr lang="es-CO" b="1" dirty="0"/>
                </a:p>
              </p:txBody>
            </p:sp>
            <p:sp>
              <p:nvSpPr>
                <p:cNvPr id="85" name="84 Rectángulo redondeado"/>
                <p:cNvSpPr/>
                <p:nvPr/>
              </p:nvSpPr>
              <p:spPr>
                <a:xfrm>
                  <a:off x="2500298" y="1928802"/>
                  <a:ext cx="571504" cy="1285884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 err="1" smtClean="0"/>
                    <a:t>Valores</a:t>
                  </a:r>
                  <a:r>
                    <a:rPr lang="en-US" dirty="0" smtClean="0"/>
                    <a:t> </a:t>
                  </a:r>
                  <a:r>
                    <a:rPr lang="en-US" dirty="0" err="1" smtClean="0"/>
                    <a:t>Atributos</a:t>
                  </a:r>
                  <a:r>
                    <a:rPr lang="en-US" dirty="0" smtClean="0"/>
                    <a:t> A</a:t>
                  </a:r>
                  <a:endParaRPr lang="es-CO" dirty="0"/>
                </a:p>
              </p:txBody>
            </p:sp>
            <p:sp>
              <p:nvSpPr>
                <p:cNvPr id="86" name="85 Rectángulo"/>
                <p:cNvSpPr/>
                <p:nvPr/>
              </p:nvSpPr>
              <p:spPr>
                <a:xfrm>
                  <a:off x="2428860" y="1785926"/>
                  <a:ext cx="714380" cy="164307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cxnSp>
            <p:nvCxnSpPr>
              <p:cNvPr id="92" name="91 Conector recto de flecha"/>
              <p:cNvCxnSpPr>
                <a:stCxn id="83" idx="2"/>
              </p:cNvCxnSpPr>
              <p:nvPr/>
            </p:nvCxnSpPr>
            <p:spPr>
              <a:xfrm rot="16200000" flipH="1">
                <a:off x="-1178759" y="2964653"/>
                <a:ext cx="2143140" cy="26432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94 CuadroTexto"/>
              <p:cNvSpPr txBox="1"/>
              <p:nvPr/>
            </p:nvSpPr>
            <p:spPr>
              <a:xfrm>
                <a:off x="-285784" y="4000504"/>
                <a:ext cx="18573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&lt;</a:t>
                </a:r>
                <a:r>
                  <a:rPr lang="en-US" sz="1200" dirty="0" err="1" smtClean="0"/>
                  <a:t>renderizado</a:t>
                </a:r>
                <a:r>
                  <a:rPr lang="en-US" sz="1200" dirty="0" smtClean="0"/>
                  <a:t>&gt;</a:t>
                </a:r>
                <a:endParaRPr lang="es-CO" sz="1200" dirty="0"/>
              </a:p>
            </p:txBody>
          </p:sp>
          <p:cxnSp>
            <p:nvCxnSpPr>
              <p:cNvPr id="18" name="17 Conector recto de flecha"/>
              <p:cNvCxnSpPr>
                <a:stCxn id="6" idx="2"/>
              </p:cNvCxnSpPr>
              <p:nvPr/>
            </p:nvCxnSpPr>
            <p:spPr>
              <a:xfrm rot="16200000" flipH="1">
                <a:off x="1357290" y="3429000"/>
                <a:ext cx="2143140" cy="17145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68 Rectángulo"/>
              <p:cNvSpPr/>
              <p:nvPr/>
            </p:nvSpPr>
            <p:spPr>
              <a:xfrm>
                <a:off x="1500166" y="214290"/>
                <a:ext cx="7429552" cy="114300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1" name="100 CuadroTexto"/>
              <p:cNvSpPr txBox="1"/>
              <p:nvPr/>
            </p:nvSpPr>
            <p:spPr>
              <a:xfrm>
                <a:off x="1214414" y="214290"/>
                <a:ext cx="18573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FF0000"/>
                    </a:solidFill>
                  </a:rPr>
                  <a:t>VALIDA</a:t>
                </a:r>
                <a:endParaRPr lang="es-CO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8" name="97 Rectángulo"/>
            <p:cNvSpPr/>
            <p:nvPr/>
          </p:nvSpPr>
          <p:spPr>
            <a:xfrm>
              <a:off x="4000496" y="5643578"/>
              <a:ext cx="214314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9" name="98 Rectángulo"/>
            <p:cNvSpPr/>
            <p:nvPr/>
          </p:nvSpPr>
          <p:spPr>
            <a:xfrm>
              <a:off x="5500694" y="5643578"/>
              <a:ext cx="214314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Instancias</a:t>
                      </a:r>
                      <a:endParaRPr lang="es-CO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A’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A’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BC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7 Triángulo isósceles"/>
          <p:cNvSpPr/>
          <p:nvPr/>
        </p:nvSpPr>
        <p:spPr>
          <a:xfrm flipV="1">
            <a:off x="3000364" y="3429000"/>
            <a:ext cx="3429024" cy="571504"/>
          </a:xfrm>
          <a:prstGeom prst="triangle">
            <a:avLst>
              <a:gd name="adj" fmla="val 495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357290" y="2786058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A’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5715008" y="2714620"/>
            <a:ext cx="185738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CuadroTexto"/>
          <p:cNvSpPr txBox="1"/>
          <p:nvPr/>
        </p:nvSpPr>
        <p:spPr>
          <a:xfrm>
            <a:off x="5643570" y="3286124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Conectores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Primero</a:t>
            </a:r>
            <a:endParaRPr lang="es-CO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500042"/>
            <a:ext cx="36099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2928926" y="3286124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Permite</a:t>
            </a:r>
            <a:r>
              <a:rPr lang="en-US" dirty="0" smtClean="0"/>
              <a:t> la </a:t>
            </a:r>
            <a:r>
              <a:rPr lang="en-US" dirty="0" err="1" smtClean="0"/>
              <a:t>relación</a:t>
            </a:r>
            <a:r>
              <a:rPr lang="en-US" dirty="0" smtClean="0"/>
              <a:t> de </a:t>
            </a:r>
            <a:r>
              <a:rPr lang="en-US" dirty="0" err="1" smtClean="0"/>
              <a:t>Contenencia</a:t>
            </a:r>
            <a:r>
              <a:rPr lang="en-US" dirty="0" smtClean="0"/>
              <a:t>.</a:t>
            </a:r>
            <a:endParaRPr lang="es-CO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929066"/>
            <a:ext cx="41529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2786050" y="5715016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</a:t>
            </a:r>
            <a:r>
              <a:rPr lang="en-US" dirty="0" err="1" smtClean="0"/>
              <a:t>Permite</a:t>
            </a:r>
            <a:r>
              <a:rPr lang="en-US" dirty="0" smtClean="0"/>
              <a:t> la </a:t>
            </a:r>
            <a:r>
              <a:rPr lang="en-US" dirty="0" err="1" smtClean="0"/>
              <a:t>relación</a:t>
            </a:r>
            <a:r>
              <a:rPr lang="en-US" dirty="0" smtClean="0"/>
              <a:t> de </a:t>
            </a:r>
            <a:r>
              <a:rPr lang="en-US" dirty="0" err="1" smtClean="0"/>
              <a:t>Contenencia</a:t>
            </a:r>
            <a:r>
              <a:rPr lang="en-US" dirty="0" smtClean="0"/>
              <a:t>.</a:t>
            </a:r>
            <a:endParaRPr lang="es-CO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6643702" y="1142984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Instancias</a:t>
                      </a:r>
                      <a:endParaRPr lang="es-CO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A’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A’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BC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6929454" y="4143380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Instancias</a:t>
                      </a:r>
                      <a:endParaRPr lang="es-CO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A’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A’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BC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0" y="928670"/>
            <a:ext cx="1928826" cy="2187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-285784" y="3929066"/>
            <a:ext cx="2071702" cy="234961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11 Triángulo isósceles"/>
          <p:cNvSpPr/>
          <p:nvPr/>
        </p:nvSpPr>
        <p:spPr>
          <a:xfrm rot="16200000" flipV="1">
            <a:off x="1785918" y="1785926"/>
            <a:ext cx="1428760" cy="571504"/>
          </a:xfrm>
          <a:prstGeom prst="triangle">
            <a:avLst>
              <a:gd name="adj" fmla="val 495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13 Triángulo isósceles"/>
          <p:cNvSpPr/>
          <p:nvPr/>
        </p:nvSpPr>
        <p:spPr>
          <a:xfrm rot="16200000" flipV="1">
            <a:off x="5429256" y="1928802"/>
            <a:ext cx="1428760" cy="571504"/>
          </a:xfrm>
          <a:prstGeom prst="triangle">
            <a:avLst>
              <a:gd name="adj" fmla="val 495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14 Triángulo isósceles"/>
          <p:cNvSpPr/>
          <p:nvPr/>
        </p:nvSpPr>
        <p:spPr>
          <a:xfrm rot="16200000" flipV="1">
            <a:off x="1500166" y="4786322"/>
            <a:ext cx="1428760" cy="571504"/>
          </a:xfrm>
          <a:prstGeom prst="triangle">
            <a:avLst>
              <a:gd name="adj" fmla="val 495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15 Triángulo isósceles"/>
          <p:cNvSpPr/>
          <p:nvPr/>
        </p:nvSpPr>
        <p:spPr>
          <a:xfrm rot="16200000" flipV="1">
            <a:off x="5715008" y="4857760"/>
            <a:ext cx="1428760" cy="571504"/>
          </a:xfrm>
          <a:prstGeom prst="triangle">
            <a:avLst>
              <a:gd name="adj" fmla="val 495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16 CuadroTexto"/>
          <p:cNvSpPr txBox="1"/>
          <p:nvPr/>
        </p:nvSpPr>
        <p:spPr>
          <a:xfrm>
            <a:off x="-3286180" y="1285860"/>
            <a:ext cx="2571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Arrastrar</a:t>
            </a:r>
            <a:r>
              <a:rPr lang="en-US" b="1" dirty="0" smtClean="0"/>
              <a:t> </a:t>
            </a:r>
            <a:r>
              <a:rPr lang="en-US" b="1" dirty="0" err="1" smtClean="0"/>
              <a:t>una</a:t>
            </a:r>
            <a:r>
              <a:rPr lang="en-US" b="1" dirty="0" smtClean="0"/>
              <a:t> </a:t>
            </a:r>
            <a:r>
              <a:rPr lang="en-US" b="1" dirty="0" err="1" smtClean="0"/>
              <a:t>instancia</a:t>
            </a:r>
            <a:r>
              <a:rPr lang="en-US" b="1" dirty="0" smtClean="0"/>
              <a:t> de A </a:t>
            </a:r>
            <a:r>
              <a:rPr lang="en-US" b="1" dirty="0" err="1" smtClean="0"/>
              <a:t>sobre</a:t>
            </a:r>
            <a:r>
              <a:rPr lang="en-US" b="1" dirty="0" smtClean="0"/>
              <a:t> </a:t>
            </a:r>
            <a:r>
              <a:rPr lang="en-US" b="1" dirty="0" err="1" smtClean="0"/>
              <a:t>una</a:t>
            </a:r>
            <a:r>
              <a:rPr lang="en-US" b="1" dirty="0" smtClean="0"/>
              <a:t> </a:t>
            </a:r>
            <a:r>
              <a:rPr lang="en-US" b="1" dirty="0" err="1" smtClean="0"/>
              <a:t>instancia</a:t>
            </a:r>
            <a:r>
              <a:rPr lang="en-US" b="1" dirty="0" smtClean="0"/>
              <a:t> de C (A </a:t>
            </a:r>
            <a:r>
              <a:rPr lang="en-US" b="1" dirty="0" err="1" smtClean="0"/>
              <a:t>contiene</a:t>
            </a:r>
            <a:r>
              <a:rPr lang="en-US" b="1" dirty="0" smtClean="0"/>
              <a:t> a C).</a:t>
            </a:r>
            <a:endParaRPr lang="es-CO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-3286180" y="4643446"/>
            <a:ext cx="264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Arrastrar</a:t>
            </a:r>
            <a:r>
              <a:rPr lang="en-US" b="1" dirty="0" smtClean="0"/>
              <a:t> </a:t>
            </a:r>
            <a:r>
              <a:rPr lang="en-US" b="1" dirty="0" err="1" smtClean="0"/>
              <a:t>una</a:t>
            </a:r>
            <a:r>
              <a:rPr lang="en-US" b="1" dirty="0" smtClean="0"/>
              <a:t> </a:t>
            </a:r>
            <a:r>
              <a:rPr lang="en-US" b="1" dirty="0" err="1" smtClean="0"/>
              <a:t>instancia</a:t>
            </a:r>
            <a:r>
              <a:rPr lang="en-US" b="1" dirty="0" smtClean="0"/>
              <a:t> de A </a:t>
            </a:r>
            <a:r>
              <a:rPr lang="en-US" b="1" dirty="0" err="1" smtClean="0"/>
              <a:t>sobre</a:t>
            </a:r>
            <a:r>
              <a:rPr lang="en-US" b="1" dirty="0" smtClean="0"/>
              <a:t> </a:t>
            </a:r>
            <a:r>
              <a:rPr lang="en-US" b="1" dirty="0" err="1" smtClean="0"/>
              <a:t>o</a:t>
            </a:r>
            <a:r>
              <a:rPr lang="en-US" b="1" dirty="0" err="1" smtClean="0"/>
              <a:t>tra</a:t>
            </a:r>
            <a:r>
              <a:rPr lang="en-US" b="1" dirty="0" smtClean="0"/>
              <a:t> </a:t>
            </a:r>
            <a:r>
              <a:rPr lang="en-US" b="1" dirty="0" err="1" smtClean="0"/>
              <a:t>instancia</a:t>
            </a:r>
            <a:r>
              <a:rPr lang="en-US" b="1" dirty="0" smtClean="0"/>
              <a:t> de A.</a:t>
            </a:r>
            <a:endParaRPr lang="es-CO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0" y="3077174"/>
            <a:ext cx="321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Busca</a:t>
            </a:r>
            <a:r>
              <a:rPr lang="en-US" dirty="0" smtClean="0"/>
              <a:t> la </a:t>
            </a:r>
            <a:r>
              <a:rPr lang="en-US" dirty="0" err="1" smtClean="0"/>
              <a:t>Relación</a:t>
            </a:r>
            <a:r>
              <a:rPr lang="en-US" dirty="0" smtClean="0"/>
              <a:t> en el </a:t>
            </a:r>
            <a:r>
              <a:rPr lang="en-US" dirty="0" err="1" smtClean="0"/>
              <a:t>Metamodelo</a:t>
            </a:r>
            <a:r>
              <a:rPr lang="en-US" dirty="0" smtClean="0"/>
              <a:t> </a:t>
            </a:r>
            <a:r>
              <a:rPr lang="en-US" dirty="0" err="1" smtClean="0"/>
              <a:t>según</a:t>
            </a:r>
            <a:r>
              <a:rPr lang="en-US" dirty="0" smtClean="0"/>
              <a:t> </a:t>
            </a:r>
            <a:r>
              <a:rPr lang="en-US" dirty="0" err="1" smtClean="0"/>
              <a:t>origen</a:t>
            </a:r>
            <a:r>
              <a:rPr lang="en-US" dirty="0" smtClean="0"/>
              <a:t> y </a:t>
            </a:r>
            <a:r>
              <a:rPr lang="en-US" dirty="0" err="1" smtClean="0"/>
              <a:t>destino</a:t>
            </a:r>
            <a:r>
              <a:rPr lang="en-US" dirty="0" smtClean="0"/>
              <a:t>.</a:t>
            </a:r>
            <a:endParaRPr lang="es-CO" dirty="0"/>
          </a:p>
        </p:txBody>
      </p:sp>
      <p:sp>
        <p:nvSpPr>
          <p:cNvPr id="20" name="19 Triángulo isósceles"/>
          <p:cNvSpPr/>
          <p:nvPr/>
        </p:nvSpPr>
        <p:spPr>
          <a:xfrm rot="16200000" flipV="1">
            <a:off x="-1000132" y="1714488"/>
            <a:ext cx="1428760" cy="571504"/>
          </a:xfrm>
          <a:prstGeom prst="triangle">
            <a:avLst>
              <a:gd name="adj" fmla="val 495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20 Triángulo isósceles"/>
          <p:cNvSpPr/>
          <p:nvPr/>
        </p:nvSpPr>
        <p:spPr>
          <a:xfrm rot="16200000" flipV="1">
            <a:off x="-1000132" y="4857760"/>
            <a:ext cx="1428760" cy="571504"/>
          </a:xfrm>
          <a:prstGeom prst="triangle">
            <a:avLst>
              <a:gd name="adj" fmla="val 495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2" name="21 Rectángulo"/>
          <p:cNvSpPr/>
          <p:nvPr/>
        </p:nvSpPr>
        <p:spPr>
          <a:xfrm>
            <a:off x="642910" y="2857496"/>
            <a:ext cx="121444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28194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57628"/>
            <a:ext cx="92392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Rectángulo"/>
          <p:cNvSpPr/>
          <p:nvPr/>
        </p:nvSpPr>
        <p:spPr>
          <a:xfrm>
            <a:off x="7143768" y="4286256"/>
            <a:ext cx="92869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714356"/>
            <a:ext cx="18097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4456" y="571480"/>
            <a:ext cx="40767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Rectángulo"/>
          <p:cNvSpPr/>
          <p:nvPr/>
        </p:nvSpPr>
        <p:spPr>
          <a:xfrm>
            <a:off x="7353348" y="3071786"/>
            <a:ext cx="92869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7353348" y="1857340"/>
            <a:ext cx="92869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19 Rectángulo"/>
          <p:cNvSpPr/>
          <p:nvPr/>
        </p:nvSpPr>
        <p:spPr>
          <a:xfrm>
            <a:off x="3214678" y="1214422"/>
            <a:ext cx="135732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59400"/>
          <a:stretch>
            <a:fillRect/>
          </a:stretch>
        </p:blipFill>
        <p:spPr bwMode="auto">
          <a:xfrm>
            <a:off x="3824287" y="1785926"/>
            <a:ext cx="4319613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71612"/>
            <a:ext cx="26193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3714744" y="1714488"/>
            <a:ext cx="435771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4143372" y="2214554"/>
            <a:ext cx="4357718" cy="857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/>
        </p:nvSpPr>
        <p:spPr>
          <a:xfrm>
            <a:off x="4357686" y="3071810"/>
            <a:ext cx="435771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9 Conector recto de flecha"/>
          <p:cNvCxnSpPr>
            <a:stCxn id="6" idx="1"/>
          </p:cNvCxnSpPr>
          <p:nvPr/>
        </p:nvCxnSpPr>
        <p:spPr>
          <a:xfrm rot="10800000" flipV="1">
            <a:off x="2571736" y="1928802"/>
            <a:ext cx="1143008" cy="1428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rot="10800000">
            <a:off x="2143108" y="2214554"/>
            <a:ext cx="2071702" cy="2143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rot="10800000">
            <a:off x="2285984" y="3071810"/>
            <a:ext cx="2071702" cy="2143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1297</Words>
  <Application>Microsoft Office PowerPoint</Application>
  <PresentationFormat>Presentación en pantalla (4:3)</PresentationFormat>
  <Paragraphs>162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David</dc:creator>
  <cp:lastModifiedBy>DAVID</cp:lastModifiedBy>
  <cp:revision>53</cp:revision>
  <dcterms:created xsi:type="dcterms:W3CDTF">2013-08-25T20:28:46Z</dcterms:created>
  <dcterms:modified xsi:type="dcterms:W3CDTF">2014-01-19T03:58:07Z</dcterms:modified>
</cp:coreProperties>
</file>