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60" r:id="rId5"/>
    <p:sldId id="258" r:id="rId6"/>
    <p:sldId id="262" r:id="rId7"/>
    <p:sldId id="259" r:id="rId8"/>
    <p:sldId id="275" r:id="rId9"/>
    <p:sldId id="276" r:id="rId10"/>
    <p:sldId id="264" r:id="rId11"/>
    <p:sldId id="263" r:id="rId12"/>
    <p:sldId id="265" r:id="rId13"/>
    <p:sldId id="267" r:id="rId14"/>
    <p:sldId id="271" r:id="rId15"/>
    <p:sldId id="266" r:id="rId16"/>
    <p:sldId id="268" r:id="rId17"/>
    <p:sldId id="269" r:id="rId18"/>
    <p:sldId id="270" r:id="rId19"/>
    <p:sldId id="272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38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4CDA-820B-405B-9E05-065EDEFA9F12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2250-7944-4F4D-851D-8B59B9FAE9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143000"/>
          </a:xfrm>
        </p:spPr>
        <p:txBody>
          <a:bodyPr>
            <a:noAutofit/>
          </a:bodyPr>
          <a:lstStyle/>
          <a:p>
            <a:r>
              <a:rPr lang="es-E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</a:t>
            </a:r>
            <a:r>
              <a:rPr lang="es-ES" sz="8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–of-Art</a:t>
            </a:r>
            <a:r>
              <a:rPr lang="es-ES" sz="8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</a:t>
            </a:r>
            <a:r>
              <a:rPr lang="es-ES" sz="6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Comprehension</a:t>
            </a:r>
            <a:endParaRPr lang="es-ES" sz="8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5214950"/>
            <a:ext cx="8229600" cy="482585"/>
          </a:xfrm>
        </p:spPr>
        <p:txBody>
          <a:bodyPr>
            <a:normAutofit fontScale="92500" lnSpcReduction="20000"/>
          </a:bodyPr>
          <a:lstStyle/>
          <a:p>
            <a:pPr algn="r">
              <a:buNone/>
            </a:pPr>
            <a:r>
              <a:rPr lang="es-ES" dirty="0" smtClean="0"/>
              <a:t>Edgar David Sandoval Giraldo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levels</a:t>
            </a:r>
            <a:r>
              <a:rPr lang="es-ES" dirty="0" smtClean="0"/>
              <a:t> of </a:t>
            </a:r>
            <a:r>
              <a:rPr lang="es-ES" dirty="0" err="1" smtClean="0"/>
              <a:t>abstraction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enough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of </a:t>
            </a:r>
            <a:r>
              <a:rPr lang="es-ES" dirty="0" err="1" smtClean="0"/>
              <a:t>information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of </a:t>
            </a:r>
            <a:r>
              <a:rPr lang="es-ES" dirty="0" err="1" smtClean="0"/>
              <a:t>representing</a:t>
            </a:r>
            <a:r>
              <a:rPr lang="es-ES" dirty="0" smtClean="0"/>
              <a:t> </a:t>
            </a:r>
            <a:r>
              <a:rPr lang="es-ES" dirty="0" err="1" smtClean="0"/>
              <a:t>raw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graph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defines a </a:t>
            </a:r>
            <a:r>
              <a:rPr lang="es-ES" dirty="0" err="1" smtClean="0"/>
              <a:t>lot</a:t>
            </a:r>
            <a:r>
              <a:rPr lang="es-ES" dirty="0" smtClean="0"/>
              <a:t> of </a:t>
            </a:r>
            <a:r>
              <a:rPr lang="es-ES" dirty="0" err="1" smtClean="0"/>
              <a:t>hidden</a:t>
            </a:r>
            <a:r>
              <a:rPr lang="es-ES" dirty="0" smtClean="0"/>
              <a:t> </a:t>
            </a:r>
            <a:r>
              <a:rPr lang="es-ES" dirty="0" err="1" smtClean="0"/>
              <a:t>aspects</a:t>
            </a:r>
            <a:r>
              <a:rPr lang="es-ES" dirty="0" smtClean="0"/>
              <a:t>  </a:t>
            </a:r>
            <a:r>
              <a:rPr lang="es-ES" dirty="0" err="1" smtClean="0"/>
              <a:t>which</a:t>
            </a:r>
            <a:r>
              <a:rPr lang="es-ES" dirty="0" smtClean="0"/>
              <a:t> normal </a:t>
            </a:r>
            <a:r>
              <a:rPr lang="es-ES" dirty="0" err="1" smtClean="0"/>
              <a:t>Reenginering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can’t</a:t>
            </a:r>
            <a:r>
              <a:rPr lang="es-ES" dirty="0" smtClean="0"/>
              <a:t> show.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22431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Documenting Software Systems with Views (I – VI)</a:t>
            </a:r>
            <a:r>
              <a:rPr lang="en-US" dirty="0"/>
              <a:t/>
            </a:r>
            <a:br>
              <a:rPr lang="en-U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Complete </a:t>
            </a:r>
            <a:r>
              <a:rPr lang="es-ES" dirty="0" err="1" smtClean="0"/>
              <a:t>Workaround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software </a:t>
            </a:r>
            <a:r>
              <a:rPr lang="es-ES" dirty="0" err="1" smtClean="0"/>
              <a:t>understanding</a:t>
            </a:r>
            <a:r>
              <a:rPr lang="es-ES" dirty="0" smtClean="0"/>
              <a:t>, </a:t>
            </a:r>
            <a:r>
              <a:rPr lang="es-ES" dirty="0" err="1" smtClean="0"/>
              <a:t>using</a:t>
            </a:r>
            <a:r>
              <a:rPr lang="es-ES" dirty="0" smtClean="0"/>
              <a:t> a reverse </a:t>
            </a:r>
            <a:r>
              <a:rPr lang="es-ES" dirty="0" err="1" smtClean="0"/>
              <a:t>enginering</a:t>
            </a:r>
            <a:r>
              <a:rPr lang="es-ES" dirty="0" smtClean="0"/>
              <a:t> </a:t>
            </a:r>
            <a:r>
              <a:rPr lang="es-ES" dirty="0" err="1" smtClean="0"/>
              <a:t>propietary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(</a:t>
            </a:r>
            <a:r>
              <a:rPr lang="es-ES" dirty="0" err="1" smtClean="0"/>
              <a:t>Rigi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Emphatises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large-scale</a:t>
            </a:r>
            <a:r>
              <a:rPr lang="es-ES" dirty="0" smtClean="0"/>
              <a:t> </a:t>
            </a:r>
            <a:r>
              <a:rPr lang="es-ES" dirty="0" err="1" smtClean="0"/>
              <a:t>legacy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 (&gt; 100 KLOC).</a:t>
            </a:r>
          </a:p>
          <a:p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Audiences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 </a:t>
            </a:r>
            <a:r>
              <a:rPr lang="es-ES" dirty="0" err="1" smtClean="0"/>
              <a:t>systems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Examining</a:t>
            </a:r>
            <a:r>
              <a:rPr lang="es-ES" dirty="0" smtClean="0"/>
              <a:t> a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aproach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standard</a:t>
            </a:r>
            <a:r>
              <a:rPr lang="es-ES" dirty="0" smtClean="0"/>
              <a:t> </a:t>
            </a:r>
            <a:r>
              <a:rPr lang="es-ES" dirty="0" err="1" smtClean="0"/>
              <a:t>Documenting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642918"/>
            <a:ext cx="2395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HighLights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Oriented</a:t>
            </a:r>
            <a:r>
              <a:rPr lang="es-ES" dirty="0" smtClean="0"/>
              <a:t> </a:t>
            </a:r>
            <a:r>
              <a:rPr lang="es-ES" dirty="0" err="1" smtClean="0"/>
              <a:t>Clasifications</a:t>
            </a:r>
            <a:r>
              <a:rPr lang="es-ES" dirty="0" smtClean="0"/>
              <a:t>: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Graphs</a:t>
            </a:r>
            <a:r>
              <a:rPr lang="es-ES" dirty="0" smtClean="0"/>
              <a:t>, 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Graphs</a:t>
            </a:r>
            <a:r>
              <a:rPr lang="es-ES" dirty="0"/>
              <a:t> </a:t>
            </a:r>
            <a:r>
              <a:rPr lang="es-ES" dirty="0" smtClean="0"/>
              <a:t>and Editable </a:t>
            </a:r>
            <a:r>
              <a:rPr lang="es-ES" dirty="0" err="1" smtClean="0"/>
              <a:t>Graphs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IV </a:t>
            </a:r>
            <a:r>
              <a:rPr lang="es-ES" dirty="0" err="1" smtClean="0"/>
              <a:t>part</a:t>
            </a:r>
            <a:r>
              <a:rPr lang="es-ES" dirty="0" smtClean="0"/>
              <a:t> describes a </a:t>
            </a:r>
            <a:r>
              <a:rPr lang="es-ES" dirty="0" err="1" smtClean="0"/>
              <a:t>metamodel</a:t>
            </a:r>
            <a:r>
              <a:rPr lang="es-ES" dirty="0" smtClean="0"/>
              <a:t> (UWAT+)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r>
              <a:rPr lang="es-ES" dirty="0" smtClean="0"/>
              <a:t>  web </a:t>
            </a:r>
            <a:r>
              <a:rPr lang="es-ES" dirty="0" err="1" smtClean="0"/>
              <a:t>transaction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UWAT+ has 3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parts</a:t>
            </a:r>
            <a:r>
              <a:rPr lang="es-ES" dirty="0" smtClean="0"/>
              <a:t>: </a:t>
            </a:r>
            <a:r>
              <a:rPr lang="es-ES" dirty="0" err="1" smtClean="0"/>
              <a:t>Organization</a:t>
            </a:r>
            <a:r>
              <a:rPr lang="es-ES" dirty="0" smtClean="0"/>
              <a:t>, </a:t>
            </a:r>
            <a:r>
              <a:rPr lang="es-ES" dirty="0" err="1" smtClean="0"/>
              <a:t>Execution</a:t>
            </a:r>
            <a:r>
              <a:rPr lang="es-ES" dirty="0" smtClean="0"/>
              <a:t> and </a:t>
            </a:r>
            <a:r>
              <a:rPr lang="es-ES" dirty="0" err="1" smtClean="0"/>
              <a:t>Navigation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Introduce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and </a:t>
            </a:r>
            <a:r>
              <a:rPr lang="es-ES" dirty="0" err="1" smtClean="0"/>
              <a:t>subsystem</a:t>
            </a:r>
            <a:r>
              <a:rPr lang="es-ES" dirty="0" smtClean="0"/>
              <a:t> </a:t>
            </a:r>
            <a:r>
              <a:rPr lang="es-ES" dirty="0" err="1" smtClean="0"/>
              <a:t>Concepts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Proposes</a:t>
            </a:r>
            <a:r>
              <a:rPr lang="es-ES" dirty="0" smtClean="0"/>
              <a:t>  2 </a:t>
            </a:r>
            <a:r>
              <a:rPr lang="es-ES" dirty="0" err="1" smtClean="0"/>
              <a:t>concepts</a:t>
            </a:r>
            <a:r>
              <a:rPr lang="es-ES" dirty="0" smtClean="0"/>
              <a:t> of </a:t>
            </a:r>
            <a:r>
              <a:rPr lang="es-ES" dirty="0" err="1" smtClean="0"/>
              <a:t>grouping</a:t>
            </a:r>
            <a:r>
              <a:rPr lang="es-ES" dirty="0" smtClean="0"/>
              <a:t>: a Top-Down </a:t>
            </a:r>
            <a:r>
              <a:rPr lang="es-ES" dirty="0" err="1" smtClean="0"/>
              <a:t>descomposition</a:t>
            </a:r>
            <a:r>
              <a:rPr lang="es-ES" dirty="0" smtClean="0"/>
              <a:t> of a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functional</a:t>
            </a:r>
            <a:r>
              <a:rPr lang="es-ES" dirty="0" smtClean="0"/>
              <a:t> </a:t>
            </a:r>
            <a:r>
              <a:rPr lang="es-ES" dirty="0" err="1" smtClean="0"/>
              <a:t>assemblies</a:t>
            </a:r>
            <a:r>
              <a:rPr lang="es-ES" dirty="0" smtClean="0"/>
              <a:t>,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coments</a:t>
            </a:r>
            <a:r>
              <a:rPr lang="es-ES" dirty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and a </a:t>
            </a:r>
            <a:r>
              <a:rPr lang="es-ES" dirty="0" err="1" smtClean="0"/>
              <a:t>Botton</a:t>
            </a:r>
            <a:r>
              <a:rPr lang="es-ES" dirty="0" smtClean="0"/>
              <a:t>-Up </a:t>
            </a:r>
            <a:r>
              <a:rPr lang="es-ES" dirty="0" err="1" smtClean="0"/>
              <a:t>Chunking</a:t>
            </a:r>
            <a:r>
              <a:rPr lang="es-ES" dirty="0" smtClean="0"/>
              <a:t> of </a:t>
            </a:r>
            <a:r>
              <a:rPr lang="es-ES" dirty="0" err="1" smtClean="0"/>
              <a:t>classes</a:t>
            </a:r>
            <a:r>
              <a:rPr lang="es-ES" dirty="0" smtClean="0"/>
              <a:t>, </a:t>
            </a:r>
            <a:r>
              <a:rPr lang="es-ES" dirty="0" err="1" smtClean="0"/>
              <a:t>searching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small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642918"/>
            <a:ext cx="3090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HighLights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Gives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documentation</a:t>
            </a:r>
            <a:r>
              <a:rPr lang="es-ES" dirty="0" smtClean="0"/>
              <a:t> </a:t>
            </a:r>
            <a:r>
              <a:rPr lang="es-ES" dirty="0" err="1" smtClean="0"/>
              <a:t>via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Lack</a:t>
            </a:r>
            <a:r>
              <a:rPr lang="es-ES" dirty="0" smtClean="0"/>
              <a:t> of </a:t>
            </a:r>
            <a:r>
              <a:rPr lang="es-ES" dirty="0" err="1" smtClean="0"/>
              <a:t>automated</a:t>
            </a:r>
            <a:r>
              <a:rPr lang="es-ES" dirty="0" smtClean="0"/>
              <a:t> </a:t>
            </a:r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identification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Incapplicability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Limited</a:t>
            </a:r>
            <a:r>
              <a:rPr lang="es-ES" dirty="0" smtClean="0"/>
              <a:t> </a:t>
            </a:r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/>
              <a:t>v</a:t>
            </a:r>
            <a:r>
              <a:rPr lang="es-ES" dirty="0" err="1" smtClean="0"/>
              <a:t>ocabulary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participation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equivalence</a:t>
            </a:r>
            <a:r>
              <a:rPr lang="es-ES" dirty="0" smtClean="0"/>
              <a:t> </a:t>
            </a:r>
            <a:r>
              <a:rPr lang="es-ES" dirty="0" err="1" smtClean="0"/>
              <a:t>relation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Explains</a:t>
            </a:r>
            <a:r>
              <a:rPr lang="es-ES" dirty="0" smtClean="0"/>
              <a:t> a series of </a:t>
            </a:r>
            <a:r>
              <a:rPr lang="es-ES" dirty="0" err="1" smtClean="0"/>
              <a:t>ways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represent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in </a:t>
            </a:r>
            <a:r>
              <a:rPr lang="es-ES" dirty="0" err="1" smtClean="0"/>
              <a:t>explicating</a:t>
            </a:r>
            <a:r>
              <a:rPr lang="es-ES" dirty="0" smtClean="0"/>
              <a:t> </a:t>
            </a:r>
            <a:r>
              <a:rPr lang="es-ES" dirty="0" err="1" smtClean="0"/>
              <a:t>designs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Use canonical </a:t>
            </a:r>
            <a:r>
              <a:rPr lang="es-ES" dirty="0" err="1" smtClean="0"/>
              <a:t>representations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 </a:t>
            </a:r>
            <a:r>
              <a:rPr lang="es-ES" dirty="0" err="1" smtClean="0"/>
              <a:t>Participants</a:t>
            </a:r>
            <a:r>
              <a:rPr lang="es-ES" dirty="0" smtClean="0"/>
              <a:t> in </a:t>
            </a:r>
            <a:r>
              <a:rPr lang="es-ES" dirty="0" err="1" smtClean="0"/>
              <a:t>their</a:t>
            </a:r>
            <a:r>
              <a:rPr lang="es-ES" dirty="0" smtClean="0"/>
              <a:t> </a:t>
            </a:r>
            <a:r>
              <a:rPr lang="es-ES" dirty="0" err="1" smtClean="0"/>
              <a:t>locations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 </a:t>
            </a:r>
            <a:r>
              <a:rPr lang="es-ES" dirty="0" err="1" smtClean="0"/>
              <a:t>Semi</a:t>
            </a:r>
            <a:r>
              <a:rPr lang="es-ES" dirty="0" smtClean="0"/>
              <a:t>- </a:t>
            </a:r>
            <a:r>
              <a:rPr lang="es-ES" dirty="0" err="1" smtClean="0"/>
              <a:t>Automatized</a:t>
            </a:r>
            <a:r>
              <a:rPr lang="es-ES" dirty="0" smtClean="0"/>
              <a:t> </a:t>
            </a:r>
            <a:r>
              <a:rPr lang="es-ES" dirty="0" err="1" smtClean="0"/>
              <a:t>documetnation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Readable</a:t>
            </a:r>
            <a:r>
              <a:rPr lang="es-ES" dirty="0" smtClean="0"/>
              <a:t> UML </a:t>
            </a:r>
            <a:r>
              <a:rPr lang="es-ES" dirty="0" err="1" smtClean="0"/>
              <a:t>diagrams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642918"/>
            <a:ext cx="3090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HighLights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(3)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1" y="642918"/>
            <a:ext cx="8501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Semi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Automated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Gathering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357982" cy="436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1" y="642918"/>
            <a:ext cx="850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Organization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5626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1" y="642918"/>
            <a:ext cx="850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318712"/>
            <a:ext cx="4357718" cy="553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1" y="642918"/>
            <a:ext cx="850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Navigation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5057797" cy="483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1" y="642918"/>
            <a:ext cx="850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Patterns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68753"/>
            <a:ext cx="4214842" cy="558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22431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Recovering High-Level Views of Object-Oriented Applications from Static and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Information</a:t>
            </a:r>
            <a:r>
              <a:rPr lang="en-US" dirty="0"/>
              <a:t/>
            </a:r>
            <a:br>
              <a:rPr lang="en-U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aspects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analisis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err="1" smtClean="0"/>
              <a:t>Grouping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inherent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separate</a:t>
            </a:r>
            <a:r>
              <a:rPr lang="es-ES" dirty="0" smtClean="0"/>
              <a:t> </a:t>
            </a:r>
            <a:r>
              <a:rPr lang="es-ES" dirty="0" err="1" smtClean="0"/>
              <a:t>aspects</a:t>
            </a:r>
            <a:r>
              <a:rPr lang="es-ES" dirty="0" smtClean="0"/>
              <a:t> as </a:t>
            </a:r>
            <a:r>
              <a:rPr lang="es-ES" dirty="0" err="1" smtClean="0"/>
              <a:t>much</a:t>
            </a:r>
            <a:r>
              <a:rPr lang="es-ES" dirty="0" smtClean="0"/>
              <a:t> as </a:t>
            </a:r>
            <a:r>
              <a:rPr lang="es-ES" dirty="0" err="1" smtClean="0"/>
              <a:t>you</a:t>
            </a:r>
            <a:r>
              <a:rPr lang="es-ES" dirty="0" smtClean="0"/>
              <a:t> can. Simple </a:t>
            </a:r>
            <a:r>
              <a:rPr lang="es-ES" dirty="0" err="1" smtClean="0"/>
              <a:t>read</a:t>
            </a:r>
            <a:r>
              <a:rPr lang="es-ES" dirty="0" smtClean="0"/>
              <a:t>, target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audience</a:t>
            </a:r>
            <a:r>
              <a:rPr lang="es-ES" dirty="0" smtClean="0"/>
              <a:t>. </a:t>
            </a:r>
            <a:endParaRPr lang="es-ES" dirty="0" smtClean="0"/>
          </a:p>
          <a:p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necesary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canonical symbols, </a:t>
            </a:r>
            <a:r>
              <a:rPr lang="es-ES" dirty="0" err="1" smtClean="0"/>
              <a:t>aiming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understanding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Grouping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r>
              <a:rPr lang="es-ES" dirty="0" smtClean="0"/>
              <a:t> and </a:t>
            </a:r>
            <a:r>
              <a:rPr lang="es-ES" dirty="0" err="1" smtClean="0"/>
              <a:t>sometimes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can’t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automatized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Introduces “</a:t>
            </a:r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” Concept.</a:t>
            </a:r>
          </a:p>
          <a:p>
            <a:r>
              <a:rPr lang="es-ES" dirty="0" smtClean="0"/>
              <a:t>Reverse </a:t>
            </a:r>
            <a:r>
              <a:rPr lang="es-ES" dirty="0" err="1" smtClean="0"/>
              <a:t>Enginering</a:t>
            </a:r>
            <a:r>
              <a:rPr lang="es-ES" dirty="0" smtClean="0"/>
              <a:t> </a:t>
            </a:r>
            <a:r>
              <a:rPr lang="es-ES" dirty="0" err="1" smtClean="0"/>
              <a:t>aproach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oriented</a:t>
            </a:r>
            <a:r>
              <a:rPr lang="es-ES" dirty="0" smtClean="0"/>
              <a:t> </a:t>
            </a:r>
            <a:r>
              <a:rPr lang="es-ES" dirty="0" err="1" smtClean="0"/>
              <a:t>applications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Uses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representations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defines  a 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aspect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Define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relations</a:t>
            </a:r>
            <a:r>
              <a:rPr lang="es-ES" dirty="0" smtClean="0"/>
              <a:t> </a:t>
            </a:r>
            <a:r>
              <a:rPr lang="es-ES" dirty="0" err="1" smtClean="0"/>
              <a:t>beetween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Execution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concepts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Moose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and </a:t>
            </a:r>
            <a:r>
              <a:rPr lang="es-ES" dirty="0" err="1" smtClean="0"/>
              <a:t>SmallTalk</a:t>
            </a:r>
            <a:r>
              <a:rPr lang="es-ES" dirty="0" smtClean="0"/>
              <a:t> VM. </a:t>
            </a:r>
          </a:p>
          <a:p>
            <a:r>
              <a:rPr lang="es-ES" dirty="0" smtClean="0"/>
              <a:t>Uses </a:t>
            </a:r>
            <a:r>
              <a:rPr lang="es-ES" dirty="0" err="1" smtClean="0"/>
              <a:t>an</a:t>
            </a:r>
            <a:r>
              <a:rPr lang="es-ES" dirty="0" smtClean="0"/>
              <a:t> ETL </a:t>
            </a:r>
            <a:r>
              <a:rPr lang="es-ES" dirty="0" err="1" smtClean="0"/>
              <a:t>procces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gathering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642918"/>
            <a:ext cx="2395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HighLights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642918"/>
            <a:ext cx="3177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Creation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62703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40005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357694"/>
            <a:ext cx="41529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642910" y="642918"/>
            <a:ext cx="2160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Relations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642918"/>
            <a:ext cx="354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Level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View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40" cy="459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642918"/>
            <a:ext cx="4123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Invocations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7143800" cy="46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642918"/>
            <a:ext cx="679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Components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8390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642918"/>
            <a:ext cx="8271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Creation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Inside</a:t>
            </a:r>
            <a:r>
              <a:rPr lang="es-E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es-E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endParaRPr lang="es-E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8188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447</Words>
  <Application>Microsoft Office PowerPoint</Application>
  <PresentationFormat>Presentación en pantalla (4:3)</PresentationFormat>
  <Paragraphs>56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State–of-Art: Software Comprehension</vt:lpstr>
      <vt:lpstr>Recovering High-Level Views of Object-Oriented Applications from Static and Dynamic Information 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Conclusions</vt:lpstr>
      <vt:lpstr>Documenting Software Systems with Views (I – VI) 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Recovering High-Level Views of Object-Oriented Applications from Static and Dynamic Information</dc:title>
  <dc:creator>DAVID</dc:creator>
  <cp:lastModifiedBy>DAVID</cp:lastModifiedBy>
  <cp:revision>40</cp:revision>
  <dcterms:created xsi:type="dcterms:W3CDTF">2015-01-26T20:11:52Z</dcterms:created>
  <dcterms:modified xsi:type="dcterms:W3CDTF">2015-01-27T14:25:31Z</dcterms:modified>
</cp:coreProperties>
</file>