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Default Extension="tiff" ContentType="image/tif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75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33" d="100"/>
          <a:sy n="133" d="100"/>
        </p:scale>
        <p:origin x="-17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46113" y="1447800"/>
            <a:ext cx="7851775" cy="3200400"/>
          </a:xfrm>
          <a:prstGeom prst="rect">
            <a:avLst/>
          </a:prstGeom>
          <a:noFill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8813" y="1537447"/>
            <a:ext cx="7826281" cy="1627093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gradFill>
                  <a:gsLst>
                    <a:gs pos="0">
                      <a:schemeClr val="tx1">
                        <a:lumMod val="85000"/>
                      </a:schemeClr>
                    </a:gs>
                    <a:gs pos="100000">
                      <a:schemeClr val="tx1"/>
                    </a:gs>
                  </a:gsLst>
                  <a:lin ang="1620000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813" y="3218329"/>
            <a:ext cx="7826281" cy="86061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 2" pitchFamily="18" charset="2"/>
              <a:buNone/>
              <a:defRPr sz="1800" kern="1200">
                <a:gradFill>
                  <a:gsLst>
                    <a:gs pos="0">
                      <a:schemeClr val="tx1">
                        <a:lumMod val="85000"/>
                      </a:schemeClr>
                    </a:gs>
                    <a:gs pos="100000">
                      <a:schemeClr val="tx1"/>
                    </a:gs>
                  </a:gsLst>
                  <a:lin ang="16200000" scaled="1"/>
                </a:gra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DA5F-B7ED-E443-8E78-78D5F5F02611}" type="datetimeFigureOut">
              <a:rPr lang="en-US" smtClean="0"/>
              <a:t>4/24/13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604A-DDD4-4BE5-9F0F-C50D317D16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2856" y="1600200"/>
            <a:ext cx="3931920" cy="56673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1792" y="457200"/>
            <a:ext cx="3474720" cy="5102352"/>
          </a:xfrm>
          <a:noFill/>
          <a:ln w="44450">
            <a:solidFill>
              <a:schemeClr val="bg1"/>
            </a:solidFill>
            <a:miter lim="800000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2856" y="2240280"/>
            <a:ext cx="3931920" cy="210312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 typeface="Wingdings 2" pitchFamily="18" charset="2"/>
              <a:buNone/>
            </a:pPr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DA5F-B7ED-E443-8E78-78D5F5F02611}" type="datetimeFigureOut">
              <a:rPr lang="en-US" smtClean="0"/>
              <a:t>4/24/13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D8D46-7709-2A47-B75B-462F1E74D78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280416" y="258580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Freeform 8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575" y="458788"/>
            <a:ext cx="8577263" cy="3884612"/>
          </a:xfrm>
          <a:noFill/>
          <a:ln w="44450">
            <a:solidFill>
              <a:schemeClr val="bg1"/>
            </a:solidFill>
            <a:miter lim="800000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575" y="4920520"/>
            <a:ext cx="3931920" cy="1353312"/>
          </a:xfrm>
        </p:spPr>
        <p:txBody>
          <a:bodyPr anchor="t" anchorCtr="0">
            <a:normAutofit/>
          </a:bodyPr>
          <a:lstStyle>
            <a:lvl1pPr algn="l">
              <a:defRPr sz="2400" b="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DA5F-B7ED-E443-8E78-78D5F5F02611}" type="datetimeFigureOut">
              <a:rPr lang="en-US" smtClean="0"/>
              <a:t>4/24/13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D8D46-7709-2A47-B75B-462F1E74D78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3"/>
          </p:nvPr>
        </p:nvSpPr>
        <p:spPr>
          <a:xfrm>
            <a:off x="4927918" y="4899025"/>
            <a:ext cx="3931920" cy="135245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300"/>
              </a:spcBef>
              <a:buNone/>
              <a:defRPr sz="12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10" name="Freeform 9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4745038" y="458788"/>
            <a:ext cx="4114800" cy="3884612"/>
          </a:xfrm>
          <a:noFill/>
          <a:ln w="44450">
            <a:solidFill>
              <a:schemeClr val="bg1"/>
            </a:solidFill>
            <a:miter lim="800000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Click icon to add picture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575" y="458788"/>
            <a:ext cx="4114800" cy="3884612"/>
          </a:xfrm>
          <a:noFill/>
          <a:ln w="44450">
            <a:solidFill>
              <a:schemeClr val="bg1"/>
            </a:solidFill>
            <a:miter lim="800000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575" y="4920520"/>
            <a:ext cx="3931920" cy="1353312"/>
          </a:xfrm>
        </p:spPr>
        <p:txBody>
          <a:bodyPr anchor="t" anchorCtr="0">
            <a:normAutofit/>
          </a:bodyPr>
          <a:lstStyle>
            <a:lvl1pPr algn="l">
              <a:defRPr sz="2400" b="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DA5F-B7ED-E443-8E78-78D5F5F02611}" type="datetimeFigureOut">
              <a:rPr lang="en-US" smtClean="0"/>
              <a:t>4/24/13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D8D46-7709-2A47-B75B-462F1E74D78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3"/>
          </p:nvPr>
        </p:nvSpPr>
        <p:spPr>
          <a:xfrm>
            <a:off x="4927918" y="4899025"/>
            <a:ext cx="3931920" cy="135245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300"/>
              </a:spcBef>
              <a:buNone/>
              <a:defRPr sz="12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10" name="Freeform 9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Vide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575" y="4920520"/>
            <a:ext cx="393192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2575" y="5563458"/>
            <a:ext cx="3931920" cy="652462"/>
          </a:xfrm>
        </p:spPr>
        <p:txBody>
          <a:bodyPr/>
          <a:lstStyle>
            <a:lvl1pPr marL="0" indent="0" algn="l">
              <a:spcBef>
                <a:spcPts val="300"/>
              </a:spcBef>
              <a:buNone/>
              <a:defRPr sz="14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DA5F-B7ED-E443-8E78-78D5F5F02611}" type="datetimeFigureOut">
              <a:rPr lang="en-US" smtClean="0"/>
              <a:t>4/24/13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D8D46-7709-2A47-B75B-462F1E74D78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3"/>
          </p:nvPr>
        </p:nvSpPr>
        <p:spPr>
          <a:xfrm>
            <a:off x="4927918" y="4899025"/>
            <a:ext cx="3931920" cy="135245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300"/>
              </a:spcBef>
              <a:buNone/>
              <a:defRPr sz="12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10" name="Freeform 9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Media Placeholder 11"/>
          <p:cNvSpPr>
            <a:spLocks noGrp="1"/>
          </p:cNvSpPr>
          <p:nvPr>
            <p:ph type="media" sz="quarter" idx="14"/>
          </p:nvPr>
        </p:nvSpPr>
        <p:spPr>
          <a:xfrm>
            <a:off x="282575" y="458788"/>
            <a:ext cx="8577263" cy="3849624"/>
          </a:xfrm>
          <a:noFill/>
          <a:ln w="44450">
            <a:solidFill>
              <a:schemeClr val="bg1"/>
            </a:solidFill>
            <a:miter lim="800000"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x-none" smtClean="0"/>
              <a:t>Click icon to add media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DA5F-B7ED-E443-8E78-78D5F5F02611}" type="datetimeFigureOut">
              <a:rPr lang="en-US" smtClean="0"/>
              <a:t>4/24/13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D8D46-7709-2A47-B75B-462F1E74D78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280416" y="1525588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Freeform 7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458788"/>
            <a:ext cx="1447800" cy="5792787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1350" y="458788"/>
            <a:ext cx="6521450" cy="5792787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DA5F-B7ED-E443-8E78-78D5F5F02611}" type="datetimeFigureOut">
              <a:rPr lang="en-US" smtClean="0"/>
              <a:t>4/24/13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D8D46-7709-2A47-B75B-462F1E74D78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280416" y="258580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Freeform 7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0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DA5F-B7ED-E443-8E78-78D5F5F02611}" type="datetimeFigureOut">
              <a:rPr lang="en-US" smtClean="0"/>
              <a:t>4/24/13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D8D46-7709-2A47-B75B-462F1E74D78A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280416" y="1525588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0" name="Freeform 19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371725" y="381000"/>
            <a:ext cx="4400550" cy="3048000"/>
          </a:xfrm>
          <a:noFill/>
          <a:ln w="44450">
            <a:solidFill>
              <a:schemeClr val="bg1"/>
            </a:solidFill>
            <a:miter lim="800000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x-none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1350" y="4146363"/>
            <a:ext cx="7856538" cy="1470025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350" y="5620871"/>
            <a:ext cx="7856538" cy="61408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DA5F-B7ED-E443-8E78-78D5F5F02611}" type="datetimeFigureOut">
              <a:rPr lang="en-US" smtClean="0"/>
              <a:t>4/24/13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D8D46-7709-2A47-B75B-462F1E74D7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17059"/>
            <a:ext cx="7772400" cy="1655064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662979"/>
            <a:ext cx="7772400" cy="1500187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 defTabSz="914400" rtl="0" eaLnBrk="1" latinLnBrk="0" hangingPunct="1">
              <a:lnSpc>
                <a:spcPts val="2000"/>
              </a:lnSpc>
              <a:spcBef>
                <a:spcPts val="2000"/>
              </a:spcBef>
              <a:buFont typeface="Wingdings 2" pitchFamily="18" charset="2"/>
              <a:buNone/>
            </a:pPr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DA5F-B7ED-E443-8E78-78D5F5F02611}" type="datetimeFigureOut">
              <a:rPr lang="en-US" smtClean="0"/>
              <a:t>4/24/13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D8D46-7709-2A47-B75B-462F1E74D7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1350" y="1600200"/>
            <a:ext cx="3749040" cy="46513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9501" y="1600200"/>
            <a:ext cx="3749040" cy="46513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DA5F-B7ED-E443-8E78-78D5F5F02611}" type="datetimeFigureOut">
              <a:rPr lang="en-US" smtClean="0"/>
              <a:t>4/24/13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D8D46-7709-2A47-B75B-462F1E74D78A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280416" y="1525588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7" name="Freeform 16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1350" y="1532964"/>
            <a:ext cx="3749040" cy="83371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50" y="2362200"/>
            <a:ext cx="3749040" cy="38893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2601" y="1532964"/>
            <a:ext cx="3749040" cy="83371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2601" y="2362200"/>
            <a:ext cx="3749040" cy="38893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DA5F-B7ED-E443-8E78-78D5F5F02611}" type="datetimeFigureOut">
              <a:rPr lang="en-US" smtClean="0"/>
              <a:t>4/24/13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D8D46-7709-2A47-B75B-462F1E74D78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280416" y="1525588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Freeform 10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DA5F-B7ED-E443-8E78-78D5F5F02611}" type="datetimeFigureOut">
              <a:rPr lang="en-US" smtClean="0"/>
              <a:t>4/24/13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D8D46-7709-2A47-B75B-462F1E74D78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280416" y="1525588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Freeform 6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Freeform 7"/>
          <p:cNvSpPr/>
          <p:nvPr/>
        </p:nvSpPr>
        <p:spPr>
          <a:xfrm>
            <a:off x="280416" y="1525588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Freeform 8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280416" y="1525588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Freeform 10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Freeform 11"/>
          <p:cNvSpPr/>
          <p:nvPr/>
        </p:nvSpPr>
        <p:spPr>
          <a:xfrm>
            <a:off x="280416" y="1525588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Freeform 12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DA5F-B7ED-E443-8E78-78D5F5F02611}" type="datetimeFigureOut">
              <a:rPr lang="en-US" smtClean="0"/>
              <a:t>4/24/13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D8D46-7709-2A47-B75B-462F1E74D7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340" y="802910"/>
            <a:ext cx="3474720" cy="116205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2010" y="449705"/>
            <a:ext cx="3931920" cy="57813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340" y="2057399"/>
            <a:ext cx="3474720" cy="3733801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sz="18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DA5F-B7ED-E443-8E78-78D5F5F02611}" type="datetimeFigureOut">
              <a:rPr lang="en-US" smtClean="0"/>
              <a:t>4/24/13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D8D46-7709-2A47-B75B-462F1E74D78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280416" y="258580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Freeform 8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1350" y="107576"/>
            <a:ext cx="7856538" cy="131006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565" y="1600200"/>
            <a:ext cx="7878788" cy="4639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1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63C4DA5F-B7ED-E443-8E78-78D5F5F02611}" type="datetimeFigureOut">
              <a:rPr lang="en-US" smtClean="0"/>
              <a:t>4/24/13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0416" y="6356350"/>
            <a:ext cx="28956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76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52AD8D46-7709-2A47-B75B-462F1E74D78A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Font typeface="Wingdings 2" pitchFamily="18" charset="2"/>
        <a:buChar char="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Wingdings 2" pitchFamily="18" charset="2"/>
        <a:buChar char="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Wingdings 2" pitchFamily="18" charset="2"/>
        <a:buChar char="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err="1" smtClean="0"/>
              <a:t>Sistemas</a:t>
            </a:r>
            <a:r>
              <a:rPr lang="en-US" sz="4400" dirty="0" smtClean="0"/>
              <a:t> de </a:t>
            </a:r>
            <a:r>
              <a:rPr lang="en-US" sz="4400" dirty="0" err="1" smtClean="0"/>
              <a:t>Inteligencia</a:t>
            </a:r>
            <a:r>
              <a:rPr lang="en-US" sz="4400" dirty="0" smtClean="0"/>
              <a:t> Artificial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813" y="3218329"/>
            <a:ext cx="7826281" cy="140300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Redes</a:t>
            </a:r>
            <a:r>
              <a:rPr lang="en-US" dirty="0" smtClean="0"/>
              <a:t> </a:t>
            </a:r>
            <a:r>
              <a:rPr lang="en-US" dirty="0" err="1" smtClean="0"/>
              <a:t>Neuronales</a:t>
            </a:r>
            <a:r>
              <a:rPr lang="en-US" dirty="0" smtClean="0"/>
              <a:t>: </a:t>
            </a:r>
            <a:r>
              <a:rPr lang="en-US" dirty="0" err="1" smtClean="0"/>
              <a:t>Predicci</a:t>
            </a:r>
            <a:r>
              <a:rPr lang="en-US" dirty="0" err="1" smtClean="0"/>
              <a:t>ón</a:t>
            </a:r>
            <a:r>
              <a:rPr lang="en-US" dirty="0" smtClean="0"/>
              <a:t> de series </a:t>
            </a:r>
            <a:r>
              <a:rPr lang="en-US" dirty="0" err="1" smtClean="0"/>
              <a:t>temporales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Betina</a:t>
            </a:r>
            <a:r>
              <a:rPr lang="en-US" dirty="0" smtClean="0"/>
              <a:t> Cynthia </a:t>
            </a:r>
            <a:r>
              <a:rPr lang="en-US" dirty="0" err="1" smtClean="0"/>
              <a:t>Mamani</a:t>
            </a:r>
            <a:endParaRPr lang="en-US" dirty="0" smtClean="0"/>
          </a:p>
          <a:p>
            <a:r>
              <a:rPr lang="en-US" dirty="0" smtClean="0"/>
              <a:t>Dario </a:t>
            </a:r>
            <a:r>
              <a:rPr lang="en-US" dirty="0" err="1" smtClean="0"/>
              <a:t>Sneidermanis</a:t>
            </a:r>
            <a:endParaRPr lang="en-US" dirty="0" smtClean="0"/>
          </a:p>
          <a:p>
            <a:r>
              <a:rPr lang="en-US" dirty="0" err="1" smtClean="0"/>
              <a:t>Darío</a:t>
            </a:r>
            <a:r>
              <a:rPr lang="en-US" dirty="0" smtClean="0"/>
              <a:t> </a:t>
            </a:r>
            <a:r>
              <a:rPr lang="en-US" dirty="0" err="1" smtClean="0"/>
              <a:t>Susnisky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Redes</a:t>
            </a:r>
            <a:r>
              <a:rPr lang="en-US" dirty="0" smtClean="0"/>
              <a:t> </a:t>
            </a:r>
            <a:r>
              <a:rPr lang="en-US" dirty="0" err="1" smtClean="0"/>
              <a:t>Neuronales</a:t>
            </a:r>
            <a:r>
              <a:rPr lang="en-US" dirty="0" smtClean="0"/>
              <a:t>: </a:t>
            </a:r>
            <a:r>
              <a:rPr lang="en-US" dirty="0" err="1" smtClean="0"/>
              <a:t>Estructura</a:t>
            </a:r>
            <a:endParaRPr lang="en-US" dirty="0"/>
          </a:p>
        </p:txBody>
      </p:sp>
      <p:pic>
        <p:nvPicPr>
          <p:cNvPr id="4" name="Content Placeholder 3" descr="NN.tiff"/>
          <p:cNvPicPr>
            <a:picLocks noGrp="1" noChangeAspect="1"/>
          </p:cNvPicPr>
          <p:nvPr>
            <p:ph idx="1"/>
          </p:nvPr>
        </p:nvPicPr>
        <p:blipFill>
          <a:blip r:embed="rId2"/>
          <a:srcRect l="-36512" r="-36512"/>
          <a:stretch>
            <a:fillRect/>
          </a:stretch>
        </p:blipFill>
        <p:spPr>
          <a:xfrm rot="16200000">
            <a:off x="618565" y="1600200"/>
            <a:ext cx="7878788" cy="4639235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err="1" smtClean="0"/>
              <a:t>Redes</a:t>
            </a:r>
            <a:r>
              <a:rPr lang="en-US" sz="4000" dirty="0" smtClean="0"/>
              <a:t> </a:t>
            </a:r>
            <a:r>
              <a:rPr lang="en-US" sz="4000" dirty="0" err="1" smtClean="0"/>
              <a:t>Neuronales</a:t>
            </a:r>
            <a:r>
              <a:rPr lang="en-US" sz="4000" dirty="0" smtClean="0"/>
              <a:t>: </a:t>
            </a:r>
            <a:r>
              <a:rPr lang="en-US" sz="4000" dirty="0" err="1" smtClean="0"/>
              <a:t>Backpropagation</a:t>
            </a:r>
            <a:endParaRPr lang="en-US" sz="4000" dirty="0"/>
          </a:p>
        </p:txBody>
      </p:sp>
      <p:pic>
        <p:nvPicPr>
          <p:cNvPr id="4" name="Content Placeholder 3" descr="backpropagation.tiff"/>
          <p:cNvPicPr>
            <a:picLocks noGrp="1" noChangeAspect="1"/>
          </p:cNvPicPr>
          <p:nvPr>
            <p:ph idx="1"/>
          </p:nvPr>
        </p:nvPicPr>
        <p:blipFill>
          <a:blip r:embed="rId2"/>
          <a:srcRect l="-49305" r="-49305"/>
          <a:stretch>
            <a:fillRect/>
          </a:stretch>
        </p:blipFill>
        <p:spPr/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100" dirty="0" err="1" smtClean="0"/>
              <a:t>Redes</a:t>
            </a:r>
            <a:r>
              <a:rPr lang="en-US" sz="4100" dirty="0" smtClean="0"/>
              <a:t> </a:t>
            </a:r>
            <a:r>
              <a:rPr lang="en-US" sz="4100" dirty="0" err="1" smtClean="0"/>
              <a:t>Neuronales</a:t>
            </a:r>
            <a:r>
              <a:rPr lang="en-US" sz="4100" dirty="0" smtClean="0"/>
              <a:t>: </a:t>
            </a:r>
            <a:r>
              <a:rPr lang="en-US" sz="4100" dirty="0" err="1" smtClean="0"/>
              <a:t>Implementaci</a:t>
            </a:r>
            <a:r>
              <a:rPr lang="en-US" sz="4100" dirty="0" err="1" smtClean="0"/>
              <a:t>ón</a:t>
            </a:r>
            <a:endParaRPr lang="en-US" sz="4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Matlab</a:t>
            </a:r>
            <a:endParaRPr lang="en-US" dirty="0" smtClean="0"/>
          </a:p>
          <a:p>
            <a:r>
              <a:rPr lang="en-US" dirty="0" err="1" smtClean="0"/>
              <a:t>Uso</a:t>
            </a:r>
            <a:r>
              <a:rPr lang="en-US" dirty="0" smtClean="0"/>
              <a:t> de </a:t>
            </a:r>
            <a:r>
              <a:rPr lang="en-US" dirty="0" err="1" smtClean="0"/>
              <a:t>Structs</a:t>
            </a:r>
            <a:endParaRPr lang="en-US" dirty="0" smtClean="0"/>
          </a:p>
          <a:p>
            <a:pPr lvl="1"/>
            <a:r>
              <a:rPr lang="en-US" dirty="0" err="1" smtClean="0"/>
              <a:t>Estructura</a:t>
            </a:r>
            <a:r>
              <a:rPr lang="en-US" dirty="0" smtClean="0"/>
              <a:t> Data</a:t>
            </a:r>
          </a:p>
          <a:p>
            <a:r>
              <a:rPr lang="en-US" dirty="0" err="1" smtClean="0"/>
              <a:t>Uso</a:t>
            </a:r>
            <a:r>
              <a:rPr lang="en-US" dirty="0" smtClean="0"/>
              <a:t> de matrices </a:t>
            </a:r>
            <a:r>
              <a:rPr lang="en-US" dirty="0" err="1" smtClean="0"/>
              <a:t>y</a:t>
            </a:r>
            <a:r>
              <a:rPr lang="en-US" dirty="0" smtClean="0"/>
              <a:t> </a:t>
            </a:r>
            <a:r>
              <a:rPr lang="en-US" dirty="0" err="1" smtClean="0"/>
              <a:t>vectores</a:t>
            </a:r>
            <a:endParaRPr lang="en-US" dirty="0" smtClean="0"/>
          </a:p>
          <a:p>
            <a:r>
              <a:rPr lang="en-US" dirty="0" err="1" smtClean="0"/>
              <a:t>Funci</a:t>
            </a:r>
            <a:r>
              <a:rPr lang="en-US" dirty="0" err="1" smtClean="0"/>
              <a:t>ón</a:t>
            </a:r>
            <a:r>
              <a:rPr lang="en-US" dirty="0" smtClean="0"/>
              <a:t> Cell</a:t>
            </a:r>
          </a:p>
          <a:p>
            <a:r>
              <a:rPr lang="en-US" dirty="0" smtClean="0"/>
              <a:t>Debug</a:t>
            </a:r>
          </a:p>
          <a:p>
            <a:pPr lvl="1"/>
            <a:r>
              <a:rPr lang="en-US" dirty="0" err="1" smtClean="0"/>
              <a:t>Datos</a:t>
            </a:r>
            <a:endParaRPr lang="en-US" dirty="0" smtClean="0"/>
          </a:p>
          <a:p>
            <a:pPr lvl="1"/>
            <a:r>
              <a:rPr lang="en-US" dirty="0" err="1" smtClean="0"/>
              <a:t>Gráficos</a:t>
            </a:r>
            <a:endParaRPr lang="en-US" dirty="0" smtClean="0"/>
          </a:p>
          <a:p>
            <a:pPr lvl="1"/>
            <a:r>
              <a:rPr lang="en-US" dirty="0" smtClean="0"/>
              <a:t>Videos</a:t>
            </a: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200" dirty="0" err="1" smtClean="0"/>
              <a:t>Redes</a:t>
            </a:r>
            <a:r>
              <a:rPr lang="en-US" sz="4200" dirty="0" smtClean="0"/>
              <a:t> </a:t>
            </a:r>
            <a:r>
              <a:rPr lang="en-US" sz="4200" dirty="0" err="1" smtClean="0"/>
              <a:t>Neuronales</a:t>
            </a:r>
            <a:r>
              <a:rPr lang="en-US" sz="4200" dirty="0" smtClean="0"/>
              <a:t>: </a:t>
            </a:r>
            <a:r>
              <a:rPr lang="en-US" sz="4200" dirty="0" err="1" smtClean="0"/>
              <a:t>Optimizaciones</a:t>
            </a:r>
            <a:endParaRPr lang="en-US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Momentum</a:t>
            </a:r>
          </a:p>
          <a:p>
            <a:r>
              <a:rPr lang="en-US" dirty="0" err="1" smtClean="0"/>
              <a:t>Parametros</a:t>
            </a:r>
            <a:r>
              <a:rPr lang="en-US" dirty="0" smtClean="0"/>
              <a:t> </a:t>
            </a:r>
            <a:r>
              <a:rPr lang="en-US" dirty="0" err="1" smtClean="0"/>
              <a:t>Adaptativos</a:t>
            </a:r>
            <a:endParaRPr lang="en-US" dirty="0" smtClean="0"/>
          </a:p>
          <a:p>
            <a:pPr lvl="1"/>
            <a:r>
              <a:rPr lang="en-US" dirty="0" smtClean="0"/>
              <a:t>Eta</a:t>
            </a:r>
          </a:p>
          <a:p>
            <a:pPr lvl="1"/>
            <a:r>
              <a:rPr lang="en-US" dirty="0" smtClean="0"/>
              <a:t>Momentum</a:t>
            </a:r>
          </a:p>
          <a:p>
            <a:pPr lvl="1"/>
            <a:r>
              <a:rPr lang="en-US" dirty="0" smtClean="0"/>
              <a:t>Rollback -&gt; X</a:t>
            </a:r>
          </a:p>
          <a:p>
            <a:r>
              <a:rPr lang="en-US" dirty="0" err="1" smtClean="0"/>
              <a:t>Mezcla</a:t>
            </a:r>
            <a:r>
              <a:rPr lang="en-US" dirty="0" smtClean="0"/>
              <a:t> </a:t>
            </a:r>
            <a:r>
              <a:rPr lang="en-US" dirty="0" err="1" smtClean="0"/>
              <a:t>aleatoria</a:t>
            </a:r>
            <a:r>
              <a:rPr lang="en-US" dirty="0" smtClean="0"/>
              <a:t> de </a:t>
            </a:r>
            <a:r>
              <a:rPr lang="en-US" dirty="0" err="1" smtClean="0"/>
              <a:t>entradas</a:t>
            </a:r>
            <a:endParaRPr lang="en-US" dirty="0" smtClean="0"/>
          </a:p>
          <a:p>
            <a:r>
              <a:rPr lang="en-US" dirty="0" err="1" smtClean="0"/>
              <a:t>Finalizac</a:t>
            </a:r>
            <a:r>
              <a:rPr lang="en-US" dirty="0" err="1" smtClean="0"/>
              <a:t>ión</a:t>
            </a:r>
            <a:r>
              <a:rPr lang="en-US" dirty="0" smtClean="0"/>
              <a:t> del </a:t>
            </a:r>
            <a:r>
              <a:rPr lang="en-US" dirty="0" err="1" smtClean="0"/>
              <a:t>sistema</a:t>
            </a: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Evaluacion</a:t>
            </a:r>
            <a:r>
              <a:rPr lang="en-US" dirty="0" smtClean="0"/>
              <a:t> del </a:t>
            </a:r>
            <a:r>
              <a:rPr lang="en-US" dirty="0" err="1" smtClean="0"/>
              <a:t>problema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Conclusiones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¡</a:t>
            </a:r>
            <a:r>
              <a:rPr lang="en-US" dirty="0" smtClean="0"/>
              <a:t>Gracias!</a:t>
            </a:r>
            <a:endParaRPr lang="en-US" dirty="0"/>
          </a:p>
        </p:txBody>
      </p:sp>
      <p:pic>
        <p:nvPicPr>
          <p:cNvPr id="4" name="Content Placeholder 3" descr="preguntas.jpg"/>
          <p:cNvPicPr>
            <a:picLocks noGrp="1" noChangeAspect="1"/>
          </p:cNvPicPr>
          <p:nvPr>
            <p:ph idx="1"/>
          </p:nvPr>
        </p:nvPicPr>
        <p:blipFill>
          <a:blip r:embed="rId2"/>
          <a:srcRect l="-11370" r="-11370"/>
          <a:stretch>
            <a:fillRect/>
          </a:stretch>
        </p:blipFill>
        <p:spPr/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hibit">
  <a:themeElements>
    <a:clrScheme name="Exhibit">
      <a:dk1>
        <a:sysClr val="windowText" lastClr="000000"/>
      </a:dk1>
      <a:lt1>
        <a:sysClr val="window" lastClr="FFFFFF"/>
      </a:lt1>
      <a:dk2>
        <a:srgbClr val="1C3264"/>
      </a:dk2>
      <a:lt2>
        <a:srgbClr val="CCCCCC"/>
      </a:lt2>
      <a:accent1>
        <a:srgbClr val="3399FF"/>
      </a:accent1>
      <a:accent2>
        <a:srgbClr val="69FFFF"/>
      </a:accent2>
      <a:accent3>
        <a:srgbClr val="CCFF33"/>
      </a:accent3>
      <a:accent4>
        <a:srgbClr val="3333FF"/>
      </a:accent4>
      <a:accent5>
        <a:srgbClr val="9933FF"/>
      </a:accent5>
      <a:accent6>
        <a:srgbClr val="FF33FF"/>
      </a:accent6>
      <a:hlink>
        <a:srgbClr val="6699FF"/>
      </a:hlink>
      <a:folHlink>
        <a:srgbClr val="9999CC"/>
      </a:folHlink>
    </a:clrScheme>
    <a:fontScheme name="Exhibit">
      <a:majorFont>
        <a:latin typeface="Corbel"/>
        <a:ea typeface=""/>
        <a:cs typeface=""/>
        <a:font script="Jpan" typeface="ＭＳ Ｐゴシック"/>
      </a:majorFont>
      <a:minorFont>
        <a:latin typeface="Corbel"/>
        <a:ea typeface=""/>
        <a:cs typeface=""/>
        <a:font script="Jpan" typeface="ＭＳ Ｐゴシック"/>
      </a:minorFont>
    </a:fontScheme>
    <a:fmtScheme name="Exhibit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50000"/>
                <a:satMod val="110000"/>
                <a:lumMod val="70000"/>
              </a:schemeClr>
            </a:gs>
            <a:gs pos="50000">
              <a:schemeClr val="phClr">
                <a:tint val="80000"/>
                <a:satMod val="135000"/>
              </a:schemeClr>
            </a:gs>
            <a:gs pos="100000">
              <a:schemeClr val="phClr">
                <a:tint val="30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10000"/>
                <a:lumMod val="70000"/>
              </a:schemeClr>
            </a:gs>
            <a:gs pos="65000">
              <a:schemeClr val="phClr">
                <a:shade val="90000"/>
                <a:satMod val="200000"/>
                <a:lumMod val="110000"/>
              </a:schemeClr>
            </a:gs>
            <a:gs pos="100000">
              <a:schemeClr val="phClr">
                <a:tint val="90000"/>
                <a:shade val="100000"/>
                <a:satMod val="250000"/>
                <a:lumMod val="150000"/>
              </a:schemeClr>
            </a:gs>
          </a:gsLst>
          <a:lin ang="16200000" scaled="1"/>
        </a:gradFill>
      </a:fillStyleLst>
      <a:lnStyleLst>
        <a:ln w="31750" cap="flat" cmpd="sng" algn="ctr">
          <a:solidFill>
            <a:schemeClr val="phClr">
              <a:satMod val="105000"/>
            </a:schemeClr>
          </a:solidFill>
          <a:prstDash val="solid"/>
        </a:ln>
        <a:ln w="50800" cap="flat" cmpd="sng" algn="ctr">
          <a:solidFill>
            <a:schemeClr val="phClr">
              <a:alpha val="95000"/>
            </a:schemeClr>
          </a:solidFill>
          <a:prstDash val="solid"/>
        </a:ln>
        <a:ln w="50800" cap="flat" cmpd="sng" algn="ctr">
          <a:solidFill>
            <a:schemeClr val="phClr">
              <a:alpha val="9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5000" endPos="15000" dist="50800" dir="5400000" sy="-100000" rotWithShape="0"/>
          </a:effectLst>
        </a:effectStyle>
        <a:effectStyle>
          <a:effectLst>
            <a:innerShdw blurRad="76200" dist="25400" dir="5400000">
              <a:srgbClr val="FFFFFF">
                <a:alpha val="50000"/>
              </a:srgbClr>
            </a:innerShdw>
            <a:outerShdw blurRad="254000" dist="254000" dir="5400000" sx="90000" sy="-30000" rotWithShape="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54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  <a:lumMod val="30000"/>
              </a:schemeClr>
              <a:schemeClr val="phClr">
                <a:tint val="70000"/>
                <a:satMod val="500000"/>
                <a:lumMod val="5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Exhibit.thmx</Template>
  <TotalTime>21</TotalTime>
  <Words>74</Words>
  <Application>Microsoft Macintosh PowerPoint</Application>
  <PresentationFormat>On-screen Show (4:3)</PresentationFormat>
  <Paragraphs>29</Paragraphs>
  <Slides>8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Exhibit</vt:lpstr>
      <vt:lpstr>Sistemas de Inteligencia Artificial</vt:lpstr>
      <vt:lpstr>Redes Neuronales: Estructura</vt:lpstr>
      <vt:lpstr>Redes Neuronales: Backpropagation</vt:lpstr>
      <vt:lpstr>Redes Neuronales: Implementación</vt:lpstr>
      <vt:lpstr>Redes Neuronales: Optimizaciones</vt:lpstr>
      <vt:lpstr>Evaluacion del problema</vt:lpstr>
      <vt:lpstr>Conclusiones</vt:lpstr>
      <vt:lpstr>¡Gracias!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Inteligencia Artificial</dc:title>
  <dc:creator>Dario Sneidermanis</dc:creator>
  <cp:lastModifiedBy>Dario Sneidermanis</cp:lastModifiedBy>
  <cp:revision>1</cp:revision>
  <dcterms:created xsi:type="dcterms:W3CDTF">2013-04-24T14:33:39Z</dcterms:created>
  <dcterms:modified xsi:type="dcterms:W3CDTF">2013-04-24T14:54:49Z</dcterms:modified>
</cp:coreProperties>
</file>