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1" r:id="rId3"/>
    <p:sldId id="256" r:id="rId4"/>
    <p:sldId id="263" r:id="rId5"/>
    <p:sldId id="265" r:id="rId6"/>
    <p:sldId id="269" r:id="rId7"/>
    <p:sldId id="270" r:id="rId8"/>
    <p:sldId id="271" r:id="rId9"/>
    <p:sldId id="272" r:id="rId10"/>
    <p:sldId id="273" r:id="rId11"/>
    <p:sldId id="274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02" r:id="rId21"/>
    <p:sldId id="266" r:id="rId22"/>
    <p:sldId id="275" r:id="rId23"/>
    <p:sldId id="276" r:id="rId24"/>
    <p:sldId id="277" r:id="rId25"/>
    <p:sldId id="26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9" r:id="rId50"/>
    <p:sldId id="330" r:id="rId51"/>
    <p:sldId id="331" r:id="rId52"/>
    <p:sldId id="332" r:id="rId53"/>
    <p:sldId id="324" r:id="rId54"/>
    <p:sldId id="325" r:id="rId55"/>
    <p:sldId id="326" r:id="rId56"/>
    <p:sldId id="327" r:id="rId57"/>
    <p:sldId id="32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B"/>
    <a:srgbClr val="B482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6EB4-E9B9-4B59-9B8D-4CAA2309B77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B2B8-7BB8-45E6-9D48-5E0C7D07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2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6EB4-E9B9-4B59-9B8D-4CAA2309B77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B2B8-7BB8-45E6-9D48-5E0C7D07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6EB4-E9B9-4B59-9B8D-4CAA2309B77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B2B8-7BB8-45E6-9D48-5E0C7D07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1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E62-ADE0-488B-A769-BF88E9561C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289C-54C9-4DE7-88BF-485A1DFCAE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83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E62-ADE0-488B-A769-BF88E9561C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289C-54C9-4DE7-88BF-485A1DFCAE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86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E62-ADE0-488B-A769-BF88E9561C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289C-54C9-4DE7-88BF-485A1DFCAE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09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E62-ADE0-488B-A769-BF88E9561C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289C-54C9-4DE7-88BF-485A1DFCAE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8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E62-ADE0-488B-A769-BF88E9561C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289C-54C9-4DE7-88BF-485A1DFCAE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36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E62-ADE0-488B-A769-BF88E9561C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289C-54C9-4DE7-88BF-485A1DFCAE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40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E62-ADE0-488B-A769-BF88E9561C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289C-54C9-4DE7-88BF-485A1DFCAE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11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E62-ADE0-488B-A769-BF88E9561C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289C-54C9-4DE7-88BF-485A1DFCAE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1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6EB4-E9B9-4B59-9B8D-4CAA2309B77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B2B8-7BB8-45E6-9D48-5E0C7D07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74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E62-ADE0-488B-A769-BF88E9561C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289C-54C9-4DE7-88BF-485A1DFCAE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81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E62-ADE0-488B-A769-BF88E9561C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289C-54C9-4DE7-88BF-485A1DFCAE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8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E62-ADE0-488B-A769-BF88E9561C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289C-54C9-4DE7-88BF-485A1DFCAE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0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6EB4-E9B9-4B59-9B8D-4CAA2309B77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B2B8-7BB8-45E6-9D48-5E0C7D07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6EB4-E9B9-4B59-9B8D-4CAA2309B77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B2B8-7BB8-45E6-9D48-5E0C7D07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3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6EB4-E9B9-4B59-9B8D-4CAA2309B77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B2B8-7BB8-45E6-9D48-5E0C7D07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6EB4-E9B9-4B59-9B8D-4CAA2309B77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B2B8-7BB8-45E6-9D48-5E0C7D07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1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6EB4-E9B9-4B59-9B8D-4CAA2309B77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B2B8-7BB8-45E6-9D48-5E0C7D07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6EB4-E9B9-4B59-9B8D-4CAA2309B77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B2B8-7BB8-45E6-9D48-5E0C7D07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7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6EB4-E9B9-4B59-9B8D-4CAA2309B77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B2B8-7BB8-45E6-9D48-5E0C7D07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9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6EB4-E9B9-4B59-9B8D-4CAA2309B77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B2B8-7BB8-45E6-9D48-5E0C7D07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7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CE62-ADE0-488B-A769-BF88E9561C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6289C-54C9-4DE7-88BF-485A1DFCAE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872" y="260213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PCE Gif</a:t>
            </a:r>
            <a:br>
              <a:rPr lang="en-US" sz="9600" dirty="0" smtClean="0"/>
            </a:br>
            <a:r>
              <a:rPr lang="en-US" sz="9600" dirty="0" smtClean="0"/>
              <a:t>Source Images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8660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985174" y="1038209"/>
            <a:ext cx="8102227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100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Mbps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85096" y="1038209"/>
            <a:ext cx="2834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A-Z: 100 Mbps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Z-A: 100 Mbps</a:t>
            </a:r>
          </a:p>
        </p:txBody>
      </p:sp>
      <p:cxnSp>
        <p:nvCxnSpPr>
          <p:cNvPr id="31" name="Straight Connector 30"/>
          <p:cNvCxnSpPr>
            <a:stCxn id="39" idx="0"/>
            <a:endCxn id="38" idx="3"/>
          </p:cNvCxnSpPr>
          <p:nvPr/>
        </p:nvCxnSpPr>
        <p:spPr>
          <a:xfrm flipH="1" flipV="1">
            <a:off x="6522996" y="2848599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9654276" y="3596785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>
            <a:stCxn id="39" idx="3"/>
            <a:endCxn id="33" idx="2"/>
          </p:cNvCxnSpPr>
          <p:nvPr/>
        </p:nvCxnSpPr>
        <p:spPr>
          <a:xfrm flipV="1">
            <a:off x="9162524" y="3820623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>
            <a:off x="1989937" y="3596784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36" name="Straight Connector 35"/>
          <p:cNvCxnSpPr>
            <a:stCxn id="35" idx="6"/>
            <a:endCxn id="37" idx="1"/>
          </p:cNvCxnSpPr>
          <p:nvPr/>
        </p:nvCxnSpPr>
        <p:spPr>
          <a:xfrm>
            <a:off x="2437612" y="3820622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TextBox 42"/>
          <p:cNvSpPr txBox="1"/>
          <p:nvPr/>
        </p:nvSpPr>
        <p:spPr>
          <a:xfrm>
            <a:off x="1985174" y="355901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650204" y="3551719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73516" y="2581778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cxnSp>
        <p:nvCxnSpPr>
          <p:cNvPr id="51" name="Straight Connector 50"/>
          <p:cNvCxnSpPr>
            <a:stCxn id="48" idx="1"/>
            <a:endCxn id="37" idx="2"/>
          </p:cNvCxnSpPr>
          <p:nvPr/>
        </p:nvCxnSpPr>
        <p:spPr>
          <a:xfrm flipH="1" flipV="1">
            <a:off x="3417044" y="4308303"/>
            <a:ext cx="1155232" cy="794033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Straight Connector 51"/>
          <p:cNvCxnSpPr>
            <a:stCxn id="39" idx="2"/>
            <a:endCxn id="49" idx="3"/>
          </p:cNvCxnSpPr>
          <p:nvPr/>
        </p:nvCxnSpPr>
        <p:spPr>
          <a:xfrm flipH="1">
            <a:off x="7495348" y="4311639"/>
            <a:ext cx="1179496" cy="77708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3" name="Straight Connector 52"/>
          <p:cNvCxnSpPr>
            <a:stCxn id="49" idx="1"/>
            <a:endCxn id="47" idx="3"/>
          </p:cNvCxnSpPr>
          <p:nvPr/>
        </p:nvCxnSpPr>
        <p:spPr>
          <a:xfrm flipH="1">
            <a:off x="5547636" y="5088721"/>
            <a:ext cx="97235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4" name="TextBox 53"/>
          <p:cNvSpPr txBox="1"/>
          <p:nvPr/>
        </p:nvSpPr>
        <p:spPr>
          <a:xfrm>
            <a:off x="7729964" y="4817614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14148" y="5191786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06892" y="4807193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57" name="Oval 56"/>
          <p:cNvSpPr/>
          <p:nvPr/>
        </p:nvSpPr>
        <p:spPr>
          <a:xfrm>
            <a:off x="5305455" y="272807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437853" y="2721749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486216" y="3114845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8321954" y="3114845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345154" y="4951561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477552" y="494524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92866" y="494972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425264" y="4943404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29364" y="333294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47636" y="2360919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187164" y="3336279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29364" y="352489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47636" y="2569826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87164" y="352489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572276" y="460104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2276" y="480994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519988" y="460104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19988" y="480994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58" name="Freeform 57"/>
          <p:cNvSpPr/>
          <p:nvPr/>
        </p:nvSpPr>
        <p:spPr>
          <a:xfrm flipV="1">
            <a:off x="2184186" y="3915003"/>
            <a:ext cx="7757160" cy="1129464"/>
          </a:xfrm>
          <a:custGeom>
            <a:avLst/>
            <a:gdLst>
              <a:gd name="connsiteX0" fmla="*/ 0 w 7757160"/>
              <a:gd name="connsiteY0" fmla="*/ 1077920 h 1129464"/>
              <a:gd name="connsiteX1" fmla="*/ 1219200 w 7757160"/>
              <a:gd name="connsiteY1" fmla="*/ 1062680 h 1129464"/>
              <a:gd name="connsiteX2" fmla="*/ 2346960 w 7757160"/>
              <a:gd name="connsiteY2" fmla="*/ 422600 h 1129464"/>
              <a:gd name="connsiteX3" fmla="*/ 3855720 w 7757160"/>
              <a:gd name="connsiteY3" fmla="*/ 11120 h 1129464"/>
              <a:gd name="connsiteX4" fmla="*/ 6659880 w 7757160"/>
              <a:gd name="connsiteY4" fmla="*/ 864560 h 1129464"/>
              <a:gd name="connsiteX5" fmla="*/ 7757160 w 7757160"/>
              <a:gd name="connsiteY5" fmla="*/ 1032200 h 112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7160" h="1129464">
                <a:moveTo>
                  <a:pt x="0" y="1077920"/>
                </a:moveTo>
                <a:cubicBezTo>
                  <a:pt x="414020" y="1124910"/>
                  <a:pt x="828040" y="1171900"/>
                  <a:pt x="1219200" y="1062680"/>
                </a:cubicBezTo>
                <a:cubicBezTo>
                  <a:pt x="1610360" y="953460"/>
                  <a:pt x="1907540" y="597860"/>
                  <a:pt x="2346960" y="422600"/>
                </a:cubicBezTo>
                <a:cubicBezTo>
                  <a:pt x="2786380" y="247340"/>
                  <a:pt x="3136900" y="-62540"/>
                  <a:pt x="3855720" y="11120"/>
                </a:cubicBezTo>
                <a:cubicBezTo>
                  <a:pt x="4574540" y="84780"/>
                  <a:pt x="6009640" y="694380"/>
                  <a:pt x="6659880" y="864560"/>
                </a:cubicBezTo>
                <a:cubicBezTo>
                  <a:pt x="7310120" y="1034740"/>
                  <a:pt x="7533640" y="1033470"/>
                  <a:pt x="7757160" y="1032200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5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513833" y="3537150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endCxn id="6" idx="2"/>
          </p:cNvCxnSpPr>
          <p:nvPr/>
        </p:nvCxnSpPr>
        <p:spPr>
          <a:xfrm flipV="1">
            <a:off x="9022080" y="3760987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Oval 7"/>
          <p:cNvSpPr/>
          <p:nvPr/>
        </p:nvSpPr>
        <p:spPr>
          <a:xfrm>
            <a:off x="1849494" y="3537149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>
            <a:stCxn id="8" idx="6"/>
          </p:cNvCxnSpPr>
          <p:nvPr/>
        </p:nvCxnSpPr>
        <p:spPr>
          <a:xfrm>
            <a:off x="2297168" y="3760987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1844730" y="3499376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09760" y="3492083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21" name="Straight Connector 20"/>
          <p:cNvCxnSpPr>
            <a:stCxn id="33" idx="0"/>
            <a:endCxn id="32" idx="3"/>
          </p:cNvCxnSpPr>
          <p:nvPr/>
        </p:nvCxnSpPr>
        <p:spPr>
          <a:xfrm flipH="1" flipV="1">
            <a:off x="6382552" y="2788963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Oval 24"/>
          <p:cNvSpPr/>
          <p:nvPr/>
        </p:nvSpPr>
        <p:spPr>
          <a:xfrm>
            <a:off x="5186187" y="2648556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98707" y="264223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366948" y="3055209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31795" y="3071538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88920" y="3273307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07192" y="23012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046720" y="327664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88920" y="346526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07192" y="251019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46720" y="346526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5174" y="1038209"/>
            <a:ext cx="810222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100 Mbps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85096" y="1038209"/>
            <a:ext cx="283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  <a:p>
            <a:pPr defTabSz="457200"/>
            <a:r>
              <a:rPr lang="en-US" sz="2000" b="1" dirty="0" smtClean="0">
                <a:solidFill>
                  <a:srgbClr val="FF0000"/>
                </a:solidFill>
                <a:latin typeface="Arial Narrow"/>
              </a:rPr>
              <a:t>	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2273" y="3131608"/>
            <a:ext cx="185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500 Mbps</a:t>
            </a:r>
          </a:p>
          <a:p>
            <a:r>
              <a:rPr lang="en-US" sz="2000" dirty="0">
                <a:solidFill>
                  <a:srgbClr val="FF99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50 Mbps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75315" y="3192369"/>
            <a:ext cx="1609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sym typeface="Wingdings" panose="05000000000000000000" pitchFamily="2" charset="2"/>
              </a:rPr>
              <a:t>500 Mbps</a:t>
            </a:r>
          </a:p>
          <a:p>
            <a:r>
              <a:rPr lang="en-US" sz="2000" dirty="0">
                <a:solidFill>
                  <a:srgbClr val="FF9900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</a:rPr>
              <a:t>500 Mbps</a:t>
            </a:r>
          </a:p>
        </p:txBody>
      </p:sp>
      <p:cxnSp>
        <p:nvCxnSpPr>
          <p:cNvPr id="41" name="Straight Connector 40"/>
          <p:cNvCxnSpPr>
            <a:stCxn id="25" idx="2"/>
            <a:endCxn id="28" idx="6"/>
          </p:cNvCxnSpPr>
          <p:nvPr/>
        </p:nvCxnSpPr>
        <p:spPr>
          <a:xfrm flipH="1">
            <a:off x="3641268" y="2785716"/>
            <a:ext cx="1544919" cy="406653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Curved Connector 13"/>
          <p:cNvCxnSpPr>
            <a:stCxn id="28" idx="7"/>
            <a:endCxn id="25" idx="1"/>
          </p:cNvCxnSpPr>
          <p:nvPr/>
        </p:nvCxnSpPr>
        <p:spPr>
          <a:xfrm rot="5400000" flipH="1" flipV="1">
            <a:off x="4210401" y="2079424"/>
            <a:ext cx="406653" cy="1625265"/>
          </a:xfrm>
          <a:prstGeom prst="curvedConnector3">
            <a:avLst>
              <a:gd name="adj1" fmla="val 105864"/>
            </a:avLst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3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513833" y="3537150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endCxn id="6" idx="2"/>
          </p:cNvCxnSpPr>
          <p:nvPr/>
        </p:nvCxnSpPr>
        <p:spPr>
          <a:xfrm flipV="1">
            <a:off x="9022080" y="3760987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Oval 7"/>
          <p:cNvSpPr/>
          <p:nvPr/>
        </p:nvSpPr>
        <p:spPr>
          <a:xfrm>
            <a:off x="1849494" y="3537149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>
            <a:stCxn id="8" idx="6"/>
          </p:cNvCxnSpPr>
          <p:nvPr/>
        </p:nvCxnSpPr>
        <p:spPr>
          <a:xfrm>
            <a:off x="2297168" y="3760987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1844730" y="3499376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09760" y="3492083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21" name="Straight Connector 20"/>
          <p:cNvCxnSpPr>
            <a:stCxn id="33" idx="0"/>
            <a:endCxn id="32" idx="3"/>
          </p:cNvCxnSpPr>
          <p:nvPr/>
        </p:nvCxnSpPr>
        <p:spPr>
          <a:xfrm flipH="1" flipV="1">
            <a:off x="6382552" y="2788963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Oval 24"/>
          <p:cNvSpPr/>
          <p:nvPr/>
        </p:nvSpPr>
        <p:spPr>
          <a:xfrm>
            <a:off x="5186187" y="2648556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98707" y="264223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366948" y="3055209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31795" y="3071538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88920" y="3273307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07192" y="23012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046720" y="327664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88920" y="346526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07192" y="251019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46720" y="346526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5174" y="1038209"/>
            <a:ext cx="810222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100 Mbps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85096" y="1038209"/>
            <a:ext cx="283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  <a:p>
            <a:pPr defTabSz="457200"/>
            <a:r>
              <a:rPr lang="en-US" sz="2000" b="1" dirty="0" smtClean="0">
                <a:solidFill>
                  <a:srgbClr val="FF0000"/>
                </a:solidFill>
                <a:latin typeface="Arial Narrow"/>
              </a:rPr>
              <a:t>	FAILURE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2273" y="3131608"/>
            <a:ext cx="185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500 </a:t>
            </a:r>
            <a:r>
              <a:rPr lang="en-US" sz="2000" dirty="0" smtClean="0">
                <a:solidFill>
                  <a:srgbClr val="58585B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Mbps</a:t>
            </a:r>
            <a:endParaRPr lang="en-US" sz="2000" dirty="0">
              <a:solidFill>
                <a:srgbClr val="58585B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75315" y="3192369"/>
            <a:ext cx="1609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sym typeface="Wingdings" panose="05000000000000000000" pitchFamily="2" charset="2"/>
              </a:rPr>
              <a:t>500 Mbps</a:t>
            </a:r>
          </a:p>
          <a:p>
            <a:r>
              <a:rPr lang="en-US" sz="2000" dirty="0">
                <a:solidFill>
                  <a:srgbClr val="FF9900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</a:rPr>
              <a:t>500 Mbps</a:t>
            </a:r>
          </a:p>
        </p:txBody>
      </p:sp>
      <p:cxnSp>
        <p:nvCxnSpPr>
          <p:cNvPr id="14" name="Curved Connector 13"/>
          <p:cNvCxnSpPr>
            <a:stCxn id="28" idx="7"/>
            <a:endCxn id="25" idx="1"/>
          </p:cNvCxnSpPr>
          <p:nvPr/>
        </p:nvCxnSpPr>
        <p:spPr>
          <a:xfrm rot="5400000" flipH="1" flipV="1">
            <a:off x="4210401" y="2079424"/>
            <a:ext cx="406653" cy="1625265"/>
          </a:xfrm>
          <a:prstGeom prst="curvedConnector3">
            <a:avLst>
              <a:gd name="adj1" fmla="val 105864"/>
            </a:avLst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0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513833" y="3537150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endCxn id="6" idx="2"/>
          </p:cNvCxnSpPr>
          <p:nvPr/>
        </p:nvCxnSpPr>
        <p:spPr>
          <a:xfrm flipV="1">
            <a:off x="9022080" y="3760987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Oval 7"/>
          <p:cNvSpPr/>
          <p:nvPr/>
        </p:nvSpPr>
        <p:spPr>
          <a:xfrm>
            <a:off x="1849494" y="3537149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>
            <a:stCxn id="8" idx="6"/>
          </p:cNvCxnSpPr>
          <p:nvPr/>
        </p:nvCxnSpPr>
        <p:spPr>
          <a:xfrm>
            <a:off x="2297168" y="3760987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1844730" y="3499376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09760" y="3492083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21" name="Straight Connector 20"/>
          <p:cNvCxnSpPr>
            <a:stCxn id="33" idx="0"/>
            <a:endCxn id="32" idx="3"/>
          </p:cNvCxnSpPr>
          <p:nvPr/>
        </p:nvCxnSpPr>
        <p:spPr>
          <a:xfrm flipH="1" flipV="1">
            <a:off x="6382552" y="2788963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Oval 24"/>
          <p:cNvSpPr/>
          <p:nvPr/>
        </p:nvSpPr>
        <p:spPr>
          <a:xfrm>
            <a:off x="5186187" y="2648556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98707" y="264223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366948" y="3055209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31795" y="3071538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88920" y="3273307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07192" y="23012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046720" y="327664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88920" y="346526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07192" y="251019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46720" y="346526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5174" y="1038209"/>
            <a:ext cx="81022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A-Z: 100 Mbps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Z-A: 25 Mbps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85096" y="1038209"/>
            <a:ext cx="283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  <a:p>
            <a:pPr defTabSz="457200"/>
            <a:r>
              <a:rPr lang="en-US" sz="2000" b="1" dirty="0" smtClean="0">
                <a:solidFill>
                  <a:srgbClr val="FF0000"/>
                </a:solidFill>
                <a:latin typeface="Arial Narrow"/>
              </a:rPr>
              <a:t>	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2273" y="3131608"/>
            <a:ext cx="185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500 Mbps</a:t>
            </a:r>
          </a:p>
          <a:p>
            <a:r>
              <a:rPr lang="en-US" sz="2000" dirty="0">
                <a:solidFill>
                  <a:srgbClr val="FF99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 panose="020B0606020202030204" pitchFamily="34" charset="0"/>
              </a:rPr>
              <a:t>50 Mbps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75315" y="3192369"/>
            <a:ext cx="1609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sym typeface="Wingdings" panose="05000000000000000000" pitchFamily="2" charset="2"/>
              </a:rPr>
              <a:t>500 Mbps</a:t>
            </a:r>
          </a:p>
          <a:p>
            <a:r>
              <a:rPr lang="en-US" sz="2000" dirty="0">
                <a:solidFill>
                  <a:srgbClr val="FF9900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</a:rPr>
              <a:t>500 Mbps</a:t>
            </a:r>
          </a:p>
        </p:txBody>
      </p:sp>
      <p:cxnSp>
        <p:nvCxnSpPr>
          <p:cNvPr id="41" name="Straight Connector 40"/>
          <p:cNvCxnSpPr>
            <a:stCxn id="25" idx="2"/>
            <a:endCxn id="28" idx="6"/>
          </p:cNvCxnSpPr>
          <p:nvPr/>
        </p:nvCxnSpPr>
        <p:spPr>
          <a:xfrm flipH="1">
            <a:off x="3641268" y="2785716"/>
            <a:ext cx="1544919" cy="40665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Curved Connector 13"/>
          <p:cNvCxnSpPr>
            <a:stCxn id="28" idx="7"/>
            <a:endCxn id="25" idx="1"/>
          </p:cNvCxnSpPr>
          <p:nvPr/>
        </p:nvCxnSpPr>
        <p:spPr>
          <a:xfrm rot="5400000" flipH="1" flipV="1">
            <a:off x="4210401" y="2079424"/>
            <a:ext cx="406653" cy="1625265"/>
          </a:xfrm>
          <a:prstGeom prst="curvedConnector3">
            <a:avLst>
              <a:gd name="adj1" fmla="val 105864"/>
            </a:avLst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90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513833" y="3537150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endCxn id="6" idx="2"/>
          </p:cNvCxnSpPr>
          <p:nvPr/>
        </p:nvCxnSpPr>
        <p:spPr>
          <a:xfrm flipV="1">
            <a:off x="9022080" y="3760987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Oval 7"/>
          <p:cNvSpPr/>
          <p:nvPr/>
        </p:nvSpPr>
        <p:spPr>
          <a:xfrm>
            <a:off x="1849494" y="3537149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>
            <a:stCxn id="8" idx="6"/>
          </p:cNvCxnSpPr>
          <p:nvPr/>
        </p:nvCxnSpPr>
        <p:spPr>
          <a:xfrm>
            <a:off x="2297168" y="3760987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1844730" y="3499376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09760" y="3492083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21" name="Straight Connector 20"/>
          <p:cNvCxnSpPr>
            <a:stCxn id="33" idx="0"/>
            <a:endCxn id="32" idx="3"/>
          </p:cNvCxnSpPr>
          <p:nvPr/>
        </p:nvCxnSpPr>
        <p:spPr>
          <a:xfrm flipH="1" flipV="1">
            <a:off x="6382552" y="2788963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Oval 24"/>
          <p:cNvSpPr/>
          <p:nvPr/>
        </p:nvSpPr>
        <p:spPr>
          <a:xfrm>
            <a:off x="5186187" y="2648556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98707" y="264223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366948" y="3055209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31795" y="3071538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88920" y="3273307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07192" y="23012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046720" y="327664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88920" y="346526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07192" y="251019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46720" y="346526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5174" y="1038209"/>
            <a:ext cx="81022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A-Z: 100 Mbps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Z-A: 25 Mbps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85096" y="1038209"/>
            <a:ext cx="2834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A-Z</a:t>
            </a:r>
            <a:r>
              <a:rPr lang="en-US" sz="2000" dirty="0">
                <a:solidFill>
                  <a:srgbClr val="7030A0"/>
                </a:solidFill>
                <a:latin typeface="Arial Narrow"/>
              </a:rPr>
              <a:t>: 100 Mbps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Arial Narrow"/>
              </a:rPr>
              <a:t>Z-A: 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25 Mbps</a:t>
            </a:r>
            <a:endParaRPr lang="en-US" sz="2000" dirty="0">
              <a:solidFill>
                <a:srgbClr val="7030A0"/>
              </a:solidFill>
              <a:latin typeface="Arial Narro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2273" y="3131608"/>
            <a:ext cx="185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500 Mbps</a:t>
            </a:r>
          </a:p>
          <a:p>
            <a:r>
              <a:rPr lang="en-US" sz="2000" dirty="0">
                <a:solidFill>
                  <a:srgbClr val="FF99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 panose="020B0606020202030204" pitchFamily="34" charset="0"/>
              </a:rPr>
              <a:t>50 Mbps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75315" y="3192369"/>
            <a:ext cx="1609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sym typeface="Wingdings" panose="05000000000000000000" pitchFamily="2" charset="2"/>
              </a:rPr>
              <a:t>500 Mbps</a:t>
            </a:r>
          </a:p>
          <a:p>
            <a:r>
              <a:rPr lang="en-US" sz="2000" dirty="0">
                <a:solidFill>
                  <a:srgbClr val="FF9900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</a:rPr>
              <a:t>500 Mbps</a:t>
            </a:r>
          </a:p>
        </p:txBody>
      </p:sp>
      <p:cxnSp>
        <p:nvCxnSpPr>
          <p:cNvPr id="41" name="Straight Connector 40"/>
          <p:cNvCxnSpPr>
            <a:stCxn id="25" idx="2"/>
            <a:endCxn id="28" idx="6"/>
          </p:cNvCxnSpPr>
          <p:nvPr/>
        </p:nvCxnSpPr>
        <p:spPr>
          <a:xfrm flipH="1">
            <a:off x="3641268" y="2785716"/>
            <a:ext cx="1544919" cy="40665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Curved Connector 13"/>
          <p:cNvCxnSpPr>
            <a:stCxn id="28" idx="7"/>
            <a:endCxn id="25" idx="1"/>
          </p:cNvCxnSpPr>
          <p:nvPr/>
        </p:nvCxnSpPr>
        <p:spPr>
          <a:xfrm rot="5400000" flipH="1" flipV="1">
            <a:off x="4210401" y="2079424"/>
            <a:ext cx="406653" cy="1625265"/>
          </a:xfrm>
          <a:prstGeom prst="curvedConnector3">
            <a:avLst>
              <a:gd name="adj1" fmla="val 105864"/>
            </a:avLst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2297168" y="2552363"/>
            <a:ext cx="7220737" cy="1129464"/>
          </a:xfrm>
          <a:custGeom>
            <a:avLst/>
            <a:gdLst>
              <a:gd name="connsiteX0" fmla="*/ 0 w 7757160"/>
              <a:gd name="connsiteY0" fmla="*/ 1077920 h 1129464"/>
              <a:gd name="connsiteX1" fmla="*/ 1219200 w 7757160"/>
              <a:gd name="connsiteY1" fmla="*/ 1062680 h 1129464"/>
              <a:gd name="connsiteX2" fmla="*/ 2346960 w 7757160"/>
              <a:gd name="connsiteY2" fmla="*/ 422600 h 1129464"/>
              <a:gd name="connsiteX3" fmla="*/ 3855720 w 7757160"/>
              <a:gd name="connsiteY3" fmla="*/ 11120 h 1129464"/>
              <a:gd name="connsiteX4" fmla="*/ 6659880 w 7757160"/>
              <a:gd name="connsiteY4" fmla="*/ 864560 h 1129464"/>
              <a:gd name="connsiteX5" fmla="*/ 7757160 w 7757160"/>
              <a:gd name="connsiteY5" fmla="*/ 1032200 h 112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7160" h="1129464">
                <a:moveTo>
                  <a:pt x="0" y="1077920"/>
                </a:moveTo>
                <a:cubicBezTo>
                  <a:pt x="414020" y="1124910"/>
                  <a:pt x="828040" y="1171900"/>
                  <a:pt x="1219200" y="1062680"/>
                </a:cubicBezTo>
                <a:cubicBezTo>
                  <a:pt x="1610360" y="953460"/>
                  <a:pt x="1907540" y="597860"/>
                  <a:pt x="2346960" y="422600"/>
                </a:cubicBezTo>
                <a:cubicBezTo>
                  <a:pt x="2786380" y="247340"/>
                  <a:pt x="3136900" y="-62540"/>
                  <a:pt x="3855720" y="11120"/>
                </a:cubicBezTo>
                <a:cubicBezTo>
                  <a:pt x="4574540" y="84780"/>
                  <a:pt x="6009640" y="694380"/>
                  <a:pt x="6659880" y="864560"/>
                </a:cubicBezTo>
                <a:cubicBezTo>
                  <a:pt x="7310120" y="1034740"/>
                  <a:pt x="7533640" y="1033470"/>
                  <a:pt x="7757160" y="1032200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35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985174" y="1038209"/>
            <a:ext cx="81022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A-Z: 100 Mbps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Z-A: 200 Mbps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85096" y="1038209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</p:txBody>
      </p:sp>
      <p:cxnSp>
        <p:nvCxnSpPr>
          <p:cNvPr id="40" name="Straight Connector 39"/>
          <p:cNvCxnSpPr>
            <a:stCxn id="49" idx="0"/>
            <a:endCxn id="97" idx="6"/>
          </p:cNvCxnSpPr>
          <p:nvPr/>
        </p:nvCxnSpPr>
        <p:spPr>
          <a:xfrm flipH="1" flipV="1">
            <a:off x="6712173" y="2760935"/>
            <a:ext cx="1962671" cy="47661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Straight Connector 41"/>
          <p:cNvCxnSpPr>
            <a:stCxn id="48" idx="1"/>
            <a:endCxn id="47" idx="0"/>
          </p:cNvCxnSpPr>
          <p:nvPr/>
        </p:nvCxnSpPr>
        <p:spPr>
          <a:xfrm flipH="1">
            <a:off x="3417044" y="2749871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Oval 42"/>
          <p:cNvSpPr/>
          <p:nvPr/>
        </p:nvSpPr>
        <p:spPr>
          <a:xfrm>
            <a:off x="9654276" y="349805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>
            <a:stCxn id="49" idx="3"/>
            <a:endCxn id="43" idx="2"/>
          </p:cNvCxnSpPr>
          <p:nvPr/>
        </p:nvCxnSpPr>
        <p:spPr>
          <a:xfrm flipV="1">
            <a:off x="9162524" y="3721895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Oval 44"/>
          <p:cNvSpPr/>
          <p:nvPr/>
        </p:nvSpPr>
        <p:spPr>
          <a:xfrm>
            <a:off x="1989937" y="3498056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stCxn id="45" idx="6"/>
            <a:endCxn id="47" idx="1"/>
          </p:cNvCxnSpPr>
          <p:nvPr/>
        </p:nvCxnSpPr>
        <p:spPr>
          <a:xfrm>
            <a:off x="2437612" y="3721894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TextBox 52"/>
          <p:cNvSpPr txBox="1"/>
          <p:nvPr/>
        </p:nvSpPr>
        <p:spPr>
          <a:xfrm>
            <a:off x="1985174" y="3460284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50204" y="3452991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59" name="Straight Connector 58"/>
          <p:cNvCxnSpPr>
            <a:stCxn id="56" idx="1"/>
            <a:endCxn id="47" idx="2"/>
          </p:cNvCxnSpPr>
          <p:nvPr/>
        </p:nvCxnSpPr>
        <p:spPr>
          <a:xfrm flipH="1" flipV="1">
            <a:off x="3417044" y="4209575"/>
            <a:ext cx="1155232" cy="794033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0" name="Straight Connector 59"/>
          <p:cNvCxnSpPr>
            <a:stCxn id="49" idx="2"/>
            <a:endCxn id="57" idx="3"/>
          </p:cNvCxnSpPr>
          <p:nvPr/>
        </p:nvCxnSpPr>
        <p:spPr>
          <a:xfrm flipH="1">
            <a:off x="7495348" y="4212911"/>
            <a:ext cx="1179496" cy="77708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Straight Connector 60"/>
          <p:cNvCxnSpPr>
            <a:stCxn id="57" idx="1"/>
            <a:endCxn id="55" idx="3"/>
          </p:cNvCxnSpPr>
          <p:nvPr/>
        </p:nvCxnSpPr>
        <p:spPr>
          <a:xfrm flipH="1">
            <a:off x="5547636" y="4989993"/>
            <a:ext cx="97235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TextBox 63"/>
          <p:cNvSpPr txBox="1"/>
          <p:nvPr/>
        </p:nvSpPr>
        <p:spPr>
          <a:xfrm>
            <a:off x="4110563" y="2982994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593742" y="2982994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1</a:t>
            </a:r>
            <a:r>
              <a:rPr lang="en-US" sz="2000" dirty="0">
                <a:solidFill>
                  <a:srgbClr val="FF0000"/>
                </a:solidFill>
                <a:latin typeface="Arial Narrow"/>
              </a:rPr>
              <a:t>00 Mbps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41671" y="4564408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4505" y="4565779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82439" y="5379690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cxnSp>
        <p:nvCxnSpPr>
          <p:cNvPr id="69" name="Curved Connector 68"/>
          <p:cNvCxnSpPr>
            <a:stCxn id="97" idx="7"/>
            <a:endCxn id="99" idx="1"/>
          </p:cNvCxnSpPr>
          <p:nvPr/>
        </p:nvCxnSpPr>
        <p:spPr>
          <a:xfrm rot="16200000" flipH="1">
            <a:off x="7361337" y="1974610"/>
            <a:ext cx="409425" cy="1788101"/>
          </a:xfrm>
          <a:prstGeom prst="curvedConnector3">
            <a:avLst>
              <a:gd name="adj1" fmla="val -17788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6582451" y="2982755"/>
            <a:ext cx="155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</p:txBody>
      </p:sp>
      <p:sp>
        <p:nvSpPr>
          <p:cNvPr id="96" name="Oval 95"/>
          <p:cNvSpPr/>
          <p:nvPr/>
        </p:nvSpPr>
        <p:spPr>
          <a:xfrm>
            <a:off x="5305455" y="2630096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437853" y="262377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388242" y="303320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8419928" y="303320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344595" y="4852833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77552" y="484543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292866" y="4851751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425264" y="484543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388242" y="415766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419928" y="415766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929364" y="3234215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47636" y="226219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187164" y="323755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29364" y="342617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47636" y="247109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87164" y="342617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572276" y="450231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2276" y="471122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519988" y="450231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19988" y="471122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53379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985174" y="1038209"/>
            <a:ext cx="81022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A-Z: 100 Mbps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Z-A: 200 Mbps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85096" y="1038209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</p:txBody>
      </p:sp>
      <p:cxnSp>
        <p:nvCxnSpPr>
          <p:cNvPr id="42" name="Straight Connector 41"/>
          <p:cNvCxnSpPr>
            <a:stCxn id="48" idx="1"/>
            <a:endCxn id="47" idx="0"/>
          </p:cNvCxnSpPr>
          <p:nvPr/>
        </p:nvCxnSpPr>
        <p:spPr>
          <a:xfrm flipH="1">
            <a:off x="3417044" y="2749871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Oval 42"/>
          <p:cNvSpPr/>
          <p:nvPr/>
        </p:nvSpPr>
        <p:spPr>
          <a:xfrm>
            <a:off x="9654276" y="349805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>
            <a:stCxn id="49" idx="3"/>
            <a:endCxn id="43" idx="2"/>
          </p:cNvCxnSpPr>
          <p:nvPr/>
        </p:nvCxnSpPr>
        <p:spPr>
          <a:xfrm flipV="1">
            <a:off x="9162524" y="3721895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Oval 44"/>
          <p:cNvSpPr/>
          <p:nvPr/>
        </p:nvSpPr>
        <p:spPr>
          <a:xfrm>
            <a:off x="1989937" y="3498056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stCxn id="45" idx="6"/>
            <a:endCxn id="47" idx="1"/>
          </p:cNvCxnSpPr>
          <p:nvPr/>
        </p:nvCxnSpPr>
        <p:spPr>
          <a:xfrm>
            <a:off x="2437612" y="3721894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TextBox 52"/>
          <p:cNvSpPr txBox="1"/>
          <p:nvPr/>
        </p:nvSpPr>
        <p:spPr>
          <a:xfrm>
            <a:off x="1985174" y="3460284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50204" y="3452991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59" name="Straight Connector 58"/>
          <p:cNvCxnSpPr>
            <a:stCxn id="56" idx="1"/>
            <a:endCxn id="47" idx="2"/>
          </p:cNvCxnSpPr>
          <p:nvPr/>
        </p:nvCxnSpPr>
        <p:spPr>
          <a:xfrm flipH="1" flipV="1">
            <a:off x="3417044" y="4209575"/>
            <a:ext cx="1155232" cy="794033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0" name="Straight Connector 59"/>
          <p:cNvCxnSpPr>
            <a:stCxn id="49" idx="2"/>
            <a:endCxn id="57" idx="3"/>
          </p:cNvCxnSpPr>
          <p:nvPr/>
        </p:nvCxnSpPr>
        <p:spPr>
          <a:xfrm flipH="1">
            <a:off x="7495348" y="4212911"/>
            <a:ext cx="1179496" cy="77708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Straight Connector 60"/>
          <p:cNvCxnSpPr>
            <a:stCxn id="57" idx="1"/>
            <a:endCxn id="55" idx="3"/>
          </p:cNvCxnSpPr>
          <p:nvPr/>
        </p:nvCxnSpPr>
        <p:spPr>
          <a:xfrm flipH="1">
            <a:off x="5547636" y="4989993"/>
            <a:ext cx="97235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TextBox 63"/>
          <p:cNvSpPr txBox="1"/>
          <p:nvPr/>
        </p:nvSpPr>
        <p:spPr>
          <a:xfrm>
            <a:off x="4110563" y="2982994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593742" y="2982994"/>
            <a:ext cx="155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Mbps</a:t>
            </a:r>
            <a:endParaRPr lang="en-US" sz="2000" dirty="0">
              <a:solidFill>
                <a:srgbClr val="58585B"/>
              </a:solidFill>
              <a:latin typeface="Arial Narrow"/>
              <a:sym typeface="Wingdings" panose="05000000000000000000" pitchFamily="2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41671" y="4564408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4505" y="4565779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82439" y="5379690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cxnSp>
        <p:nvCxnSpPr>
          <p:cNvPr id="69" name="Curved Connector 68"/>
          <p:cNvCxnSpPr>
            <a:stCxn id="97" idx="7"/>
            <a:endCxn id="99" idx="1"/>
          </p:cNvCxnSpPr>
          <p:nvPr/>
        </p:nvCxnSpPr>
        <p:spPr>
          <a:xfrm rot="16200000" flipH="1">
            <a:off x="7361337" y="1974610"/>
            <a:ext cx="409425" cy="1788101"/>
          </a:xfrm>
          <a:prstGeom prst="curvedConnector3">
            <a:avLst>
              <a:gd name="adj1" fmla="val -17788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6582451" y="2982755"/>
            <a:ext cx="155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</p:txBody>
      </p:sp>
      <p:sp>
        <p:nvSpPr>
          <p:cNvPr id="96" name="Oval 95"/>
          <p:cNvSpPr/>
          <p:nvPr/>
        </p:nvSpPr>
        <p:spPr>
          <a:xfrm>
            <a:off x="5305455" y="2630096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437853" y="262377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388242" y="303320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8419928" y="303320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344595" y="4852833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77552" y="484543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292866" y="4851751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425264" y="484543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388242" y="415766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419928" y="415766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929364" y="3234215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47636" y="226219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187164" y="323755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29364" y="342617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47636" y="247109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87164" y="342617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572276" y="450231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2276" y="471122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519988" y="450231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19988" y="471122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32262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985174" y="1038209"/>
            <a:ext cx="81022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A-Z: 100 Mbps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Z-A: 200 Mbps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85096" y="1038209"/>
            <a:ext cx="283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A-Z</a:t>
            </a:r>
            <a:r>
              <a:rPr lang="en-US" sz="2000" dirty="0">
                <a:solidFill>
                  <a:srgbClr val="7030A0"/>
                </a:solidFill>
                <a:latin typeface="Arial Narrow"/>
              </a:rPr>
              <a:t>: 100 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Mbps</a:t>
            </a:r>
            <a:endParaRPr lang="en-US" sz="2000" dirty="0">
              <a:solidFill>
                <a:srgbClr val="7030A0"/>
              </a:solidFill>
              <a:latin typeface="Arial Narrow"/>
            </a:endParaRPr>
          </a:p>
        </p:txBody>
      </p:sp>
      <p:cxnSp>
        <p:nvCxnSpPr>
          <p:cNvPr id="42" name="Straight Connector 41"/>
          <p:cNvCxnSpPr>
            <a:stCxn id="48" idx="1"/>
            <a:endCxn id="47" idx="0"/>
          </p:cNvCxnSpPr>
          <p:nvPr/>
        </p:nvCxnSpPr>
        <p:spPr>
          <a:xfrm flipH="1">
            <a:off x="3417044" y="2749871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Oval 42"/>
          <p:cNvSpPr/>
          <p:nvPr/>
        </p:nvSpPr>
        <p:spPr>
          <a:xfrm>
            <a:off x="9654276" y="349805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>
            <a:stCxn id="49" idx="3"/>
            <a:endCxn id="43" idx="2"/>
          </p:cNvCxnSpPr>
          <p:nvPr/>
        </p:nvCxnSpPr>
        <p:spPr>
          <a:xfrm flipV="1">
            <a:off x="9162524" y="3721895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Oval 44"/>
          <p:cNvSpPr/>
          <p:nvPr/>
        </p:nvSpPr>
        <p:spPr>
          <a:xfrm>
            <a:off x="1989937" y="3498056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stCxn id="45" idx="6"/>
            <a:endCxn id="47" idx="1"/>
          </p:cNvCxnSpPr>
          <p:nvPr/>
        </p:nvCxnSpPr>
        <p:spPr>
          <a:xfrm>
            <a:off x="2437612" y="3721894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TextBox 52"/>
          <p:cNvSpPr txBox="1"/>
          <p:nvPr/>
        </p:nvSpPr>
        <p:spPr>
          <a:xfrm>
            <a:off x="1985174" y="3460284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50204" y="3452991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59" name="Straight Connector 58"/>
          <p:cNvCxnSpPr>
            <a:stCxn id="56" idx="1"/>
            <a:endCxn id="47" idx="2"/>
          </p:cNvCxnSpPr>
          <p:nvPr/>
        </p:nvCxnSpPr>
        <p:spPr>
          <a:xfrm flipH="1" flipV="1">
            <a:off x="3417044" y="4209575"/>
            <a:ext cx="1155232" cy="794033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0" name="Straight Connector 59"/>
          <p:cNvCxnSpPr>
            <a:stCxn id="49" idx="2"/>
            <a:endCxn id="57" idx="3"/>
          </p:cNvCxnSpPr>
          <p:nvPr/>
        </p:nvCxnSpPr>
        <p:spPr>
          <a:xfrm flipH="1">
            <a:off x="7495348" y="4212911"/>
            <a:ext cx="1179496" cy="77708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Straight Connector 60"/>
          <p:cNvCxnSpPr>
            <a:stCxn id="57" idx="1"/>
            <a:endCxn id="55" idx="3"/>
          </p:cNvCxnSpPr>
          <p:nvPr/>
        </p:nvCxnSpPr>
        <p:spPr>
          <a:xfrm flipH="1">
            <a:off x="5547636" y="4989993"/>
            <a:ext cx="97235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TextBox 63"/>
          <p:cNvSpPr txBox="1"/>
          <p:nvPr/>
        </p:nvSpPr>
        <p:spPr>
          <a:xfrm>
            <a:off x="4110563" y="2982994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593742" y="2982994"/>
            <a:ext cx="155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Mbps</a:t>
            </a:r>
            <a:endParaRPr lang="en-US" sz="2000" dirty="0">
              <a:solidFill>
                <a:srgbClr val="58585B"/>
              </a:solidFill>
              <a:latin typeface="Arial Narrow"/>
              <a:sym typeface="Wingdings" panose="05000000000000000000" pitchFamily="2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41671" y="4564408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4505" y="4565779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82439" y="5379690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cxnSp>
        <p:nvCxnSpPr>
          <p:cNvPr id="69" name="Curved Connector 68"/>
          <p:cNvCxnSpPr>
            <a:stCxn id="97" idx="7"/>
            <a:endCxn id="99" idx="1"/>
          </p:cNvCxnSpPr>
          <p:nvPr/>
        </p:nvCxnSpPr>
        <p:spPr>
          <a:xfrm rot="16200000" flipH="1">
            <a:off x="7361337" y="1974610"/>
            <a:ext cx="409425" cy="1788101"/>
          </a:xfrm>
          <a:prstGeom prst="curvedConnector3">
            <a:avLst>
              <a:gd name="adj1" fmla="val -17788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6582451" y="2982755"/>
            <a:ext cx="155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</p:txBody>
      </p:sp>
      <p:sp>
        <p:nvSpPr>
          <p:cNvPr id="96" name="Oval 95"/>
          <p:cNvSpPr/>
          <p:nvPr/>
        </p:nvSpPr>
        <p:spPr>
          <a:xfrm>
            <a:off x="5305455" y="2630096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437853" y="262377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388242" y="303320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8419928" y="303320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344595" y="4852833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77552" y="484543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292866" y="4851751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425264" y="484543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388242" y="415766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419928" y="415766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929364" y="3234215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47636" y="226219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187164" y="323755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29364" y="342617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47636" y="247109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87164" y="342617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572276" y="450231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2276" y="471122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519988" y="450231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19988" y="471122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62" name="Freeform 61"/>
          <p:cNvSpPr/>
          <p:nvPr/>
        </p:nvSpPr>
        <p:spPr>
          <a:xfrm>
            <a:off x="2182604" y="2488239"/>
            <a:ext cx="7757160" cy="1129464"/>
          </a:xfrm>
          <a:custGeom>
            <a:avLst/>
            <a:gdLst>
              <a:gd name="connsiteX0" fmla="*/ 0 w 7757160"/>
              <a:gd name="connsiteY0" fmla="*/ 1077920 h 1129464"/>
              <a:gd name="connsiteX1" fmla="*/ 1219200 w 7757160"/>
              <a:gd name="connsiteY1" fmla="*/ 1062680 h 1129464"/>
              <a:gd name="connsiteX2" fmla="*/ 2346960 w 7757160"/>
              <a:gd name="connsiteY2" fmla="*/ 422600 h 1129464"/>
              <a:gd name="connsiteX3" fmla="*/ 3855720 w 7757160"/>
              <a:gd name="connsiteY3" fmla="*/ 11120 h 1129464"/>
              <a:gd name="connsiteX4" fmla="*/ 6659880 w 7757160"/>
              <a:gd name="connsiteY4" fmla="*/ 864560 h 1129464"/>
              <a:gd name="connsiteX5" fmla="*/ 7757160 w 7757160"/>
              <a:gd name="connsiteY5" fmla="*/ 1032200 h 112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7160" h="1129464">
                <a:moveTo>
                  <a:pt x="0" y="1077920"/>
                </a:moveTo>
                <a:cubicBezTo>
                  <a:pt x="414020" y="1124910"/>
                  <a:pt x="828040" y="1171900"/>
                  <a:pt x="1219200" y="1062680"/>
                </a:cubicBezTo>
                <a:cubicBezTo>
                  <a:pt x="1610360" y="953460"/>
                  <a:pt x="1907540" y="597860"/>
                  <a:pt x="2346960" y="422600"/>
                </a:cubicBezTo>
                <a:cubicBezTo>
                  <a:pt x="2786380" y="247340"/>
                  <a:pt x="3136900" y="-62540"/>
                  <a:pt x="3855720" y="11120"/>
                </a:cubicBezTo>
                <a:cubicBezTo>
                  <a:pt x="4574540" y="84780"/>
                  <a:pt x="6009640" y="694380"/>
                  <a:pt x="6659880" y="864560"/>
                </a:cubicBezTo>
                <a:cubicBezTo>
                  <a:pt x="7310120" y="1034740"/>
                  <a:pt x="7533640" y="1033470"/>
                  <a:pt x="7757160" y="1032200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71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0" grpId="0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985174" y="1038209"/>
            <a:ext cx="81022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A-Z: 100 Mbps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Z-A: 200 Mbps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85096" y="1038209"/>
            <a:ext cx="2834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A-Z</a:t>
            </a:r>
            <a:r>
              <a:rPr lang="en-US" sz="2000" dirty="0">
                <a:solidFill>
                  <a:srgbClr val="7030A0"/>
                </a:solidFill>
                <a:latin typeface="Arial Narrow"/>
              </a:rPr>
              <a:t>: 100 Mbps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  <a:latin typeface="Arial Narrow"/>
              </a:rPr>
              <a:t>Z-A: </a:t>
            </a:r>
            <a:r>
              <a:rPr lang="en-US" sz="2000" dirty="0" smtClean="0">
                <a:solidFill>
                  <a:srgbClr val="FFC000"/>
                </a:solidFill>
                <a:latin typeface="Arial Narrow"/>
              </a:rPr>
              <a:t>200 Mbps</a:t>
            </a:r>
            <a:endParaRPr lang="en-US" sz="2000" dirty="0">
              <a:solidFill>
                <a:srgbClr val="FFC000"/>
              </a:solidFill>
              <a:latin typeface="Arial Narrow"/>
            </a:endParaRPr>
          </a:p>
        </p:txBody>
      </p:sp>
      <p:cxnSp>
        <p:nvCxnSpPr>
          <p:cNvPr id="42" name="Straight Connector 41"/>
          <p:cNvCxnSpPr>
            <a:stCxn id="48" idx="1"/>
            <a:endCxn id="47" idx="0"/>
          </p:cNvCxnSpPr>
          <p:nvPr/>
        </p:nvCxnSpPr>
        <p:spPr>
          <a:xfrm flipH="1">
            <a:off x="3417044" y="2749871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Oval 42"/>
          <p:cNvSpPr/>
          <p:nvPr/>
        </p:nvSpPr>
        <p:spPr>
          <a:xfrm>
            <a:off x="9654276" y="349805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>
            <a:stCxn id="49" idx="3"/>
            <a:endCxn id="43" idx="2"/>
          </p:cNvCxnSpPr>
          <p:nvPr/>
        </p:nvCxnSpPr>
        <p:spPr>
          <a:xfrm flipV="1">
            <a:off x="9162524" y="3721895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Oval 44"/>
          <p:cNvSpPr/>
          <p:nvPr/>
        </p:nvSpPr>
        <p:spPr>
          <a:xfrm>
            <a:off x="1989937" y="3498056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stCxn id="45" idx="6"/>
            <a:endCxn id="47" idx="1"/>
          </p:cNvCxnSpPr>
          <p:nvPr/>
        </p:nvCxnSpPr>
        <p:spPr>
          <a:xfrm>
            <a:off x="2437612" y="3721894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TextBox 52"/>
          <p:cNvSpPr txBox="1"/>
          <p:nvPr/>
        </p:nvSpPr>
        <p:spPr>
          <a:xfrm>
            <a:off x="1985174" y="3460284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50204" y="3452991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59" name="Straight Connector 58"/>
          <p:cNvCxnSpPr>
            <a:stCxn id="56" idx="1"/>
            <a:endCxn id="47" idx="2"/>
          </p:cNvCxnSpPr>
          <p:nvPr/>
        </p:nvCxnSpPr>
        <p:spPr>
          <a:xfrm flipH="1" flipV="1">
            <a:off x="3417044" y="4209575"/>
            <a:ext cx="1155232" cy="794033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0" name="Straight Connector 59"/>
          <p:cNvCxnSpPr>
            <a:stCxn id="49" idx="2"/>
            <a:endCxn id="57" idx="3"/>
          </p:cNvCxnSpPr>
          <p:nvPr/>
        </p:nvCxnSpPr>
        <p:spPr>
          <a:xfrm flipH="1">
            <a:off x="7495348" y="4212911"/>
            <a:ext cx="1179496" cy="77708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Straight Connector 60"/>
          <p:cNvCxnSpPr>
            <a:stCxn id="57" idx="1"/>
            <a:endCxn id="55" idx="3"/>
          </p:cNvCxnSpPr>
          <p:nvPr/>
        </p:nvCxnSpPr>
        <p:spPr>
          <a:xfrm flipH="1">
            <a:off x="5547636" y="4989993"/>
            <a:ext cx="97235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TextBox 63"/>
          <p:cNvSpPr txBox="1"/>
          <p:nvPr/>
        </p:nvSpPr>
        <p:spPr>
          <a:xfrm>
            <a:off x="4110563" y="2982994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593742" y="2982994"/>
            <a:ext cx="155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Mbps</a:t>
            </a:r>
            <a:endParaRPr lang="en-US" sz="2000" dirty="0">
              <a:solidFill>
                <a:srgbClr val="58585B"/>
              </a:solidFill>
              <a:latin typeface="Arial Narrow"/>
              <a:sym typeface="Wingdings" panose="05000000000000000000" pitchFamily="2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41671" y="4564408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4505" y="4565779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82439" y="5379690"/>
            <a:ext cx="155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  <a:p>
            <a:pPr defTabSz="457200"/>
            <a:r>
              <a:rPr lang="en-US" sz="2000" dirty="0">
                <a:solidFill>
                  <a:srgbClr val="FF9900"/>
                </a:solidFill>
                <a:latin typeface="Arial Narrow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cxnSp>
        <p:nvCxnSpPr>
          <p:cNvPr id="69" name="Curved Connector 68"/>
          <p:cNvCxnSpPr>
            <a:stCxn id="97" idx="7"/>
            <a:endCxn id="99" idx="1"/>
          </p:cNvCxnSpPr>
          <p:nvPr/>
        </p:nvCxnSpPr>
        <p:spPr>
          <a:xfrm rot="16200000" flipH="1">
            <a:off x="7361337" y="1974610"/>
            <a:ext cx="409425" cy="1788101"/>
          </a:xfrm>
          <a:prstGeom prst="curvedConnector3">
            <a:avLst>
              <a:gd name="adj1" fmla="val -17788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6582451" y="2982755"/>
            <a:ext cx="155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7030A0"/>
                </a:solidFill>
                <a:latin typeface="Arial Narrow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rial Narrow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58585B"/>
                </a:solidFill>
                <a:latin typeface="Arial Narrow"/>
                <a:sym typeface="Wingdings" panose="05000000000000000000" pitchFamily="2" charset="2"/>
              </a:rPr>
              <a:t>500 Mbps</a:t>
            </a:r>
          </a:p>
        </p:txBody>
      </p:sp>
      <p:sp>
        <p:nvSpPr>
          <p:cNvPr id="96" name="Oval 95"/>
          <p:cNvSpPr/>
          <p:nvPr/>
        </p:nvSpPr>
        <p:spPr>
          <a:xfrm>
            <a:off x="5305455" y="2630096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437853" y="262377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388242" y="303320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8419928" y="303320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344595" y="4852833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77552" y="484543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292866" y="4851751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425264" y="484543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388242" y="415766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419928" y="415766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929364" y="3234215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47636" y="226219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187164" y="323755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29364" y="342617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47636" y="247109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87164" y="342617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572276" y="450231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2276" y="471122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519988" y="450231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19988" y="471122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63" name="Freeform 62"/>
          <p:cNvSpPr/>
          <p:nvPr/>
        </p:nvSpPr>
        <p:spPr>
          <a:xfrm flipV="1">
            <a:off x="2174459" y="3889384"/>
            <a:ext cx="7757160" cy="1129464"/>
          </a:xfrm>
          <a:custGeom>
            <a:avLst/>
            <a:gdLst>
              <a:gd name="connsiteX0" fmla="*/ 0 w 7757160"/>
              <a:gd name="connsiteY0" fmla="*/ 1077920 h 1129464"/>
              <a:gd name="connsiteX1" fmla="*/ 1219200 w 7757160"/>
              <a:gd name="connsiteY1" fmla="*/ 1062680 h 1129464"/>
              <a:gd name="connsiteX2" fmla="*/ 2346960 w 7757160"/>
              <a:gd name="connsiteY2" fmla="*/ 422600 h 1129464"/>
              <a:gd name="connsiteX3" fmla="*/ 3855720 w 7757160"/>
              <a:gd name="connsiteY3" fmla="*/ 11120 h 1129464"/>
              <a:gd name="connsiteX4" fmla="*/ 6659880 w 7757160"/>
              <a:gd name="connsiteY4" fmla="*/ 864560 h 1129464"/>
              <a:gd name="connsiteX5" fmla="*/ 7757160 w 7757160"/>
              <a:gd name="connsiteY5" fmla="*/ 1032200 h 112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7160" h="1129464">
                <a:moveTo>
                  <a:pt x="0" y="1077920"/>
                </a:moveTo>
                <a:cubicBezTo>
                  <a:pt x="414020" y="1124910"/>
                  <a:pt x="828040" y="1171900"/>
                  <a:pt x="1219200" y="1062680"/>
                </a:cubicBezTo>
                <a:cubicBezTo>
                  <a:pt x="1610360" y="953460"/>
                  <a:pt x="1907540" y="597860"/>
                  <a:pt x="2346960" y="422600"/>
                </a:cubicBezTo>
                <a:cubicBezTo>
                  <a:pt x="2786380" y="247340"/>
                  <a:pt x="3136900" y="-62540"/>
                  <a:pt x="3855720" y="11120"/>
                </a:cubicBezTo>
                <a:cubicBezTo>
                  <a:pt x="4574540" y="84780"/>
                  <a:pt x="6009640" y="694380"/>
                  <a:pt x="6659880" y="864560"/>
                </a:cubicBezTo>
                <a:cubicBezTo>
                  <a:pt x="7310120" y="1034740"/>
                  <a:pt x="7533640" y="1033470"/>
                  <a:pt x="7757160" y="1032200"/>
                </a:cubicBezTo>
              </a:path>
            </a:pathLst>
          </a:custGeom>
          <a:noFill/>
          <a:ln w="76200" cap="flat" cmpd="sng" algn="ctr">
            <a:solidFill>
              <a:srgbClr val="FF9900"/>
            </a:solidFill>
            <a:prstDash val="solid"/>
            <a:headEnd type="arrow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2182604" y="2488239"/>
            <a:ext cx="7757160" cy="1129464"/>
          </a:xfrm>
          <a:custGeom>
            <a:avLst/>
            <a:gdLst>
              <a:gd name="connsiteX0" fmla="*/ 0 w 7757160"/>
              <a:gd name="connsiteY0" fmla="*/ 1077920 h 1129464"/>
              <a:gd name="connsiteX1" fmla="*/ 1219200 w 7757160"/>
              <a:gd name="connsiteY1" fmla="*/ 1062680 h 1129464"/>
              <a:gd name="connsiteX2" fmla="*/ 2346960 w 7757160"/>
              <a:gd name="connsiteY2" fmla="*/ 422600 h 1129464"/>
              <a:gd name="connsiteX3" fmla="*/ 3855720 w 7757160"/>
              <a:gd name="connsiteY3" fmla="*/ 11120 h 1129464"/>
              <a:gd name="connsiteX4" fmla="*/ 6659880 w 7757160"/>
              <a:gd name="connsiteY4" fmla="*/ 864560 h 1129464"/>
              <a:gd name="connsiteX5" fmla="*/ 7757160 w 7757160"/>
              <a:gd name="connsiteY5" fmla="*/ 1032200 h 112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7160" h="1129464">
                <a:moveTo>
                  <a:pt x="0" y="1077920"/>
                </a:moveTo>
                <a:cubicBezTo>
                  <a:pt x="414020" y="1124910"/>
                  <a:pt x="828040" y="1171900"/>
                  <a:pt x="1219200" y="1062680"/>
                </a:cubicBezTo>
                <a:cubicBezTo>
                  <a:pt x="1610360" y="953460"/>
                  <a:pt x="1907540" y="597860"/>
                  <a:pt x="2346960" y="422600"/>
                </a:cubicBezTo>
                <a:cubicBezTo>
                  <a:pt x="2786380" y="247340"/>
                  <a:pt x="3136900" y="-62540"/>
                  <a:pt x="3855720" y="11120"/>
                </a:cubicBezTo>
                <a:cubicBezTo>
                  <a:pt x="4574540" y="84780"/>
                  <a:pt x="6009640" y="694380"/>
                  <a:pt x="6659880" y="864560"/>
                </a:cubicBezTo>
                <a:cubicBezTo>
                  <a:pt x="7310120" y="1034740"/>
                  <a:pt x="7533640" y="1033470"/>
                  <a:pt x="7757160" y="1032200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4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0" grpId="0"/>
      <p:bldP spid="63" grpId="0" animBg="1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872" y="260213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Bhandari Gif</a:t>
            </a:r>
            <a:br>
              <a:rPr lang="en-US" sz="9600" dirty="0" smtClean="0"/>
            </a:br>
            <a:r>
              <a:rPr lang="en-US" sz="9600" dirty="0" smtClean="0"/>
              <a:t>Source Images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0256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12" idx="0"/>
            <a:endCxn id="11" idx="3"/>
          </p:cNvCxnSpPr>
          <p:nvPr/>
        </p:nvCxnSpPr>
        <p:spPr>
          <a:xfrm flipH="1" flipV="1">
            <a:off x="6382552" y="2788964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" name="Straight Connector 4"/>
          <p:cNvCxnSpPr>
            <a:stCxn id="11" idx="1"/>
            <a:endCxn id="10" idx="0"/>
          </p:cNvCxnSpPr>
          <p:nvPr/>
        </p:nvCxnSpPr>
        <p:spPr>
          <a:xfrm flipH="1">
            <a:off x="3276600" y="2788964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Oval 5"/>
          <p:cNvSpPr/>
          <p:nvPr/>
        </p:nvSpPr>
        <p:spPr>
          <a:xfrm>
            <a:off x="9513833" y="3537151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stCxn id="12" idx="3"/>
            <a:endCxn id="6" idx="2"/>
          </p:cNvCxnSpPr>
          <p:nvPr/>
        </p:nvCxnSpPr>
        <p:spPr>
          <a:xfrm flipV="1">
            <a:off x="9022080" y="3760988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Oval 7"/>
          <p:cNvSpPr/>
          <p:nvPr/>
        </p:nvSpPr>
        <p:spPr>
          <a:xfrm>
            <a:off x="1849494" y="3537150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>
            <a:stCxn id="8" idx="6"/>
            <a:endCxn id="10" idx="1"/>
          </p:cNvCxnSpPr>
          <p:nvPr/>
        </p:nvCxnSpPr>
        <p:spPr>
          <a:xfrm>
            <a:off x="2297168" y="3760988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1844730" y="3499377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09760" y="3492084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67952" y="2579341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33072" y="2522143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21" name="Oval 20"/>
          <p:cNvSpPr/>
          <p:nvPr/>
        </p:nvSpPr>
        <p:spPr>
          <a:xfrm>
            <a:off x="5186187" y="2648557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298707" y="2642236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6948" y="305521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182808" y="305521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88920" y="3273308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07192" y="2301284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46720" y="3276644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8920" y="3465265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07192" y="251019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46720" y="3465265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85174" y="1038209"/>
            <a:ext cx="8102227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100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Mbps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85096" y="1038209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11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2638857" y="294310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74854" y="14642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474854" y="442201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55969" y="442201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055969" y="14642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954343" y="294310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4" idx="7"/>
            <a:endCxn id="55" idx="2"/>
          </p:cNvCxnSpPr>
          <p:nvPr/>
        </p:nvCxnSpPr>
        <p:spPr>
          <a:xfrm flipV="1">
            <a:off x="3029102" y="1692801"/>
            <a:ext cx="1445752" cy="131726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67" name="Straight Connector 66"/>
          <p:cNvCxnSpPr>
            <a:stCxn id="58" idx="2"/>
            <a:endCxn id="55" idx="6"/>
          </p:cNvCxnSpPr>
          <p:nvPr/>
        </p:nvCxnSpPr>
        <p:spPr>
          <a:xfrm flipH="1">
            <a:off x="4932054" y="1692801"/>
            <a:ext cx="2123915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70" name="Straight Connector 69"/>
          <p:cNvCxnSpPr>
            <a:stCxn id="59" idx="1"/>
            <a:endCxn id="58" idx="6"/>
          </p:cNvCxnSpPr>
          <p:nvPr/>
        </p:nvCxnSpPr>
        <p:spPr>
          <a:xfrm flipH="1" flipV="1">
            <a:off x="7513169" y="1692801"/>
            <a:ext cx="1508129" cy="131726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75" name="Straight Connector 74"/>
          <p:cNvCxnSpPr>
            <a:stCxn id="57" idx="6"/>
            <a:endCxn id="59" idx="3"/>
          </p:cNvCxnSpPr>
          <p:nvPr/>
        </p:nvCxnSpPr>
        <p:spPr>
          <a:xfrm flipV="1">
            <a:off x="7513169" y="3333353"/>
            <a:ext cx="1508129" cy="131726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78" name="Straight Connector 77"/>
          <p:cNvCxnSpPr>
            <a:stCxn id="56" idx="6"/>
            <a:endCxn id="57" idx="2"/>
          </p:cNvCxnSpPr>
          <p:nvPr/>
        </p:nvCxnSpPr>
        <p:spPr>
          <a:xfrm>
            <a:off x="4932054" y="4650615"/>
            <a:ext cx="2123915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81" name="Straight Connector 80"/>
          <p:cNvCxnSpPr>
            <a:stCxn id="54" idx="5"/>
            <a:endCxn id="56" idx="2"/>
          </p:cNvCxnSpPr>
          <p:nvPr/>
        </p:nvCxnSpPr>
        <p:spPr>
          <a:xfrm>
            <a:off x="3029102" y="3333353"/>
            <a:ext cx="1445752" cy="131726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84" name="Straight Connector 83"/>
          <p:cNvCxnSpPr>
            <a:stCxn id="56" idx="0"/>
            <a:endCxn id="55" idx="4"/>
          </p:cNvCxnSpPr>
          <p:nvPr/>
        </p:nvCxnSpPr>
        <p:spPr>
          <a:xfrm flipV="1">
            <a:off x="4703454" y="1921401"/>
            <a:ext cx="0" cy="250061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87" name="Straight Connector 86"/>
          <p:cNvCxnSpPr>
            <a:stCxn id="57" idx="0"/>
            <a:endCxn id="58" idx="4"/>
          </p:cNvCxnSpPr>
          <p:nvPr/>
        </p:nvCxnSpPr>
        <p:spPr>
          <a:xfrm flipV="1">
            <a:off x="7284569" y="1921401"/>
            <a:ext cx="0" cy="250061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91" name="Straight Connector 90"/>
          <p:cNvCxnSpPr>
            <a:stCxn id="55" idx="5"/>
            <a:endCxn id="57" idx="1"/>
          </p:cNvCxnSpPr>
          <p:nvPr/>
        </p:nvCxnSpPr>
        <p:spPr>
          <a:xfrm>
            <a:off x="4865099" y="1854446"/>
            <a:ext cx="2257825" cy="263452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3373976" y="1696755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72016" y="1108026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198835" y="1692801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73976" y="3900678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198835" y="3991086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290622" y="2831976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137735" y="2831975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351523" y="2831974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69851" y="4650614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474854" y="14642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474854" y="442201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55969" y="442201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055969" y="14642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endCxn id="55" idx="2"/>
          </p:cNvCxnSpPr>
          <p:nvPr/>
        </p:nvCxnSpPr>
        <p:spPr>
          <a:xfrm flipV="1">
            <a:off x="3029102" y="1692801"/>
            <a:ext cx="1445752" cy="131726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67" name="Straight Connector 66"/>
          <p:cNvCxnSpPr>
            <a:stCxn id="58" idx="2"/>
            <a:endCxn id="55" idx="6"/>
          </p:cNvCxnSpPr>
          <p:nvPr/>
        </p:nvCxnSpPr>
        <p:spPr>
          <a:xfrm flipH="1">
            <a:off x="4932054" y="1692801"/>
            <a:ext cx="2123915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70" name="Straight Connector 69"/>
          <p:cNvCxnSpPr>
            <a:endCxn id="58" idx="6"/>
          </p:cNvCxnSpPr>
          <p:nvPr/>
        </p:nvCxnSpPr>
        <p:spPr>
          <a:xfrm flipH="1" flipV="1">
            <a:off x="7513169" y="1692801"/>
            <a:ext cx="1508129" cy="131726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75" name="Straight Connector 74"/>
          <p:cNvCxnSpPr>
            <a:stCxn id="57" idx="6"/>
          </p:cNvCxnSpPr>
          <p:nvPr/>
        </p:nvCxnSpPr>
        <p:spPr>
          <a:xfrm flipV="1">
            <a:off x="7513169" y="3333353"/>
            <a:ext cx="1508129" cy="131726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78" name="Straight Connector 77"/>
          <p:cNvCxnSpPr>
            <a:stCxn id="56" idx="6"/>
            <a:endCxn id="57" idx="2"/>
          </p:cNvCxnSpPr>
          <p:nvPr/>
        </p:nvCxnSpPr>
        <p:spPr>
          <a:xfrm>
            <a:off x="4932054" y="4650615"/>
            <a:ext cx="2123915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81" name="Straight Connector 80"/>
          <p:cNvCxnSpPr>
            <a:endCxn id="56" idx="2"/>
          </p:cNvCxnSpPr>
          <p:nvPr/>
        </p:nvCxnSpPr>
        <p:spPr>
          <a:xfrm>
            <a:off x="3029102" y="3333353"/>
            <a:ext cx="1445752" cy="131726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84" name="Straight Connector 83"/>
          <p:cNvCxnSpPr>
            <a:stCxn id="56" idx="0"/>
            <a:endCxn id="55" idx="4"/>
          </p:cNvCxnSpPr>
          <p:nvPr/>
        </p:nvCxnSpPr>
        <p:spPr>
          <a:xfrm flipV="1">
            <a:off x="4703454" y="1921401"/>
            <a:ext cx="0" cy="250061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87" name="Straight Connector 86"/>
          <p:cNvCxnSpPr>
            <a:stCxn id="57" idx="0"/>
            <a:endCxn id="58" idx="4"/>
          </p:cNvCxnSpPr>
          <p:nvPr/>
        </p:nvCxnSpPr>
        <p:spPr>
          <a:xfrm flipV="1">
            <a:off x="7284569" y="1921401"/>
            <a:ext cx="0" cy="250061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91" name="Straight Connector 90"/>
          <p:cNvCxnSpPr>
            <a:stCxn id="55" idx="5"/>
            <a:endCxn id="57" idx="1"/>
          </p:cNvCxnSpPr>
          <p:nvPr/>
        </p:nvCxnSpPr>
        <p:spPr>
          <a:xfrm>
            <a:off x="4865099" y="1854446"/>
            <a:ext cx="2257825" cy="263452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3373976" y="1696755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72016" y="1108026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198835" y="1692801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73976" y="3900678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198835" y="3991086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290622" y="2831976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137735" y="2831975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351523" y="2831974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69851" y="4650614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961861" y="1703964"/>
            <a:ext cx="6162261" cy="3038621"/>
          </a:xfrm>
          <a:custGeom>
            <a:avLst/>
            <a:gdLst>
              <a:gd name="connsiteX0" fmla="*/ 0 w 6162261"/>
              <a:gd name="connsiteY0" fmla="*/ 1476558 h 3038621"/>
              <a:gd name="connsiteX1" fmla="*/ 1630017 w 6162261"/>
              <a:gd name="connsiteY1" fmla="*/ 45323 h 3038621"/>
              <a:gd name="connsiteX2" fmla="*/ 4293704 w 6162261"/>
              <a:gd name="connsiteY2" fmla="*/ 2987306 h 3038621"/>
              <a:gd name="connsiteX3" fmla="*/ 6162261 w 6162261"/>
              <a:gd name="connsiteY3" fmla="*/ 1635584 h 303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2261" h="3038621">
                <a:moveTo>
                  <a:pt x="0" y="1476558"/>
                </a:moveTo>
                <a:cubicBezTo>
                  <a:pt x="457200" y="635045"/>
                  <a:pt x="914400" y="-206468"/>
                  <a:pt x="1630017" y="45323"/>
                </a:cubicBezTo>
                <a:cubicBezTo>
                  <a:pt x="2345634" y="297114"/>
                  <a:pt x="3538330" y="2722263"/>
                  <a:pt x="4293704" y="2987306"/>
                </a:cubicBezTo>
                <a:cubicBezTo>
                  <a:pt x="5049078" y="3252349"/>
                  <a:pt x="5605669" y="2443966"/>
                  <a:pt x="6162261" y="1635584"/>
                </a:cubicBezTo>
              </a:path>
            </a:pathLst>
          </a:custGeom>
          <a:noFill/>
          <a:ln w="101600">
            <a:solidFill>
              <a:srgbClr val="B482DA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38857" y="294310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954343" y="294310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474854" y="14642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474854" y="442201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55969" y="442201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055969" y="14642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58" idx="2"/>
            <a:endCxn id="55" idx="6"/>
          </p:cNvCxnSpPr>
          <p:nvPr/>
        </p:nvCxnSpPr>
        <p:spPr>
          <a:xfrm flipH="1">
            <a:off x="4932054" y="1692801"/>
            <a:ext cx="2123915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70" name="Straight Connector 69"/>
          <p:cNvCxnSpPr>
            <a:endCxn id="58" idx="6"/>
          </p:cNvCxnSpPr>
          <p:nvPr/>
        </p:nvCxnSpPr>
        <p:spPr>
          <a:xfrm flipH="1" flipV="1">
            <a:off x="7513169" y="1692801"/>
            <a:ext cx="1508129" cy="131726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78" name="Straight Connector 77"/>
          <p:cNvCxnSpPr>
            <a:stCxn id="56" idx="6"/>
            <a:endCxn id="57" idx="2"/>
          </p:cNvCxnSpPr>
          <p:nvPr/>
        </p:nvCxnSpPr>
        <p:spPr>
          <a:xfrm>
            <a:off x="4932054" y="4650615"/>
            <a:ext cx="2123915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81" name="Straight Connector 80"/>
          <p:cNvCxnSpPr>
            <a:endCxn id="56" idx="2"/>
          </p:cNvCxnSpPr>
          <p:nvPr/>
        </p:nvCxnSpPr>
        <p:spPr>
          <a:xfrm>
            <a:off x="3029102" y="3333353"/>
            <a:ext cx="1445752" cy="131726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84" name="Straight Connector 83"/>
          <p:cNvCxnSpPr>
            <a:stCxn id="56" idx="0"/>
            <a:endCxn id="55" idx="4"/>
          </p:cNvCxnSpPr>
          <p:nvPr/>
        </p:nvCxnSpPr>
        <p:spPr>
          <a:xfrm flipV="1">
            <a:off x="4703454" y="1921401"/>
            <a:ext cx="0" cy="250061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87" name="Straight Connector 86"/>
          <p:cNvCxnSpPr>
            <a:stCxn id="57" idx="0"/>
            <a:endCxn id="58" idx="4"/>
          </p:cNvCxnSpPr>
          <p:nvPr/>
        </p:nvCxnSpPr>
        <p:spPr>
          <a:xfrm flipV="1">
            <a:off x="7284569" y="1921401"/>
            <a:ext cx="0" cy="250061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5772016" y="1108026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198835" y="1692801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73976" y="3900678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290622" y="2831976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351523" y="2831974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69851" y="4650614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961861" y="1703964"/>
            <a:ext cx="6162261" cy="3038621"/>
          </a:xfrm>
          <a:custGeom>
            <a:avLst/>
            <a:gdLst>
              <a:gd name="connsiteX0" fmla="*/ 0 w 6162261"/>
              <a:gd name="connsiteY0" fmla="*/ 1476558 h 3038621"/>
              <a:gd name="connsiteX1" fmla="*/ 1630017 w 6162261"/>
              <a:gd name="connsiteY1" fmla="*/ 45323 h 3038621"/>
              <a:gd name="connsiteX2" fmla="*/ 4293704 w 6162261"/>
              <a:gd name="connsiteY2" fmla="*/ 2987306 h 3038621"/>
              <a:gd name="connsiteX3" fmla="*/ 6162261 w 6162261"/>
              <a:gd name="connsiteY3" fmla="*/ 1635584 h 303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2261" h="3038621">
                <a:moveTo>
                  <a:pt x="0" y="1476558"/>
                </a:moveTo>
                <a:cubicBezTo>
                  <a:pt x="457200" y="635045"/>
                  <a:pt x="914400" y="-206468"/>
                  <a:pt x="1630017" y="45323"/>
                </a:cubicBezTo>
                <a:cubicBezTo>
                  <a:pt x="2345634" y="297114"/>
                  <a:pt x="3538330" y="2722263"/>
                  <a:pt x="4293704" y="2987306"/>
                </a:cubicBezTo>
                <a:cubicBezTo>
                  <a:pt x="5049078" y="3252349"/>
                  <a:pt x="5605669" y="2443966"/>
                  <a:pt x="6162261" y="1635584"/>
                </a:cubicBezTo>
              </a:path>
            </a:pathLst>
          </a:custGeom>
          <a:noFill/>
          <a:ln w="101600">
            <a:solidFill>
              <a:srgbClr val="B482DA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38857" y="294310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954343" y="294310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474854" y="14642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474854" y="442201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55969" y="442201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055969" y="14642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58" idx="2"/>
            <a:endCxn id="55" idx="6"/>
          </p:cNvCxnSpPr>
          <p:nvPr/>
        </p:nvCxnSpPr>
        <p:spPr>
          <a:xfrm flipH="1">
            <a:off x="4932054" y="1692801"/>
            <a:ext cx="2123915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70" name="Straight Connector 69"/>
          <p:cNvCxnSpPr>
            <a:endCxn id="58" idx="6"/>
          </p:cNvCxnSpPr>
          <p:nvPr/>
        </p:nvCxnSpPr>
        <p:spPr>
          <a:xfrm flipH="1" flipV="1">
            <a:off x="7513169" y="1692801"/>
            <a:ext cx="1508129" cy="131726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78" name="Straight Connector 77"/>
          <p:cNvCxnSpPr>
            <a:stCxn id="56" idx="6"/>
            <a:endCxn id="57" idx="2"/>
          </p:cNvCxnSpPr>
          <p:nvPr/>
        </p:nvCxnSpPr>
        <p:spPr>
          <a:xfrm>
            <a:off x="4932054" y="4650615"/>
            <a:ext cx="2123915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81" name="Straight Connector 80"/>
          <p:cNvCxnSpPr>
            <a:endCxn id="56" idx="2"/>
          </p:cNvCxnSpPr>
          <p:nvPr/>
        </p:nvCxnSpPr>
        <p:spPr>
          <a:xfrm>
            <a:off x="3029102" y="3333353"/>
            <a:ext cx="1445752" cy="131726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84" name="Straight Connector 83"/>
          <p:cNvCxnSpPr>
            <a:stCxn id="56" idx="0"/>
            <a:endCxn id="55" idx="4"/>
          </p:cNvCxnSpPr>
          <p:nvPr/>
        </p:nvCxnSpPr>
        <p:spPr>
          <a:xfrm flipV="1">
            <a:off x="4703454" y="1921401"/>
            <a:ext cx="0" cy="250061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87" name="Straight Connector 86"/>
          <p:cNvCxnSpPr>
            <a:stCxn id="57" idx="0"/>
            <a:endCxn id="58" idx="4"/>
          </p:cNvCxnSpPr>
          <p:nvPr/>
        </p:nvCxnSpPr>
        <p:spPr>
          <a:xfrm flipV="1">
            <a:off x="7284569" y="1921401"/>
            <a:ext cx="0" cy="250061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5772016" y="1108026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198835" y="1692801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73976" y="3900678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290622" y="2831976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351523" y="2831974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69851" y="4650614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961861" y="1703964"/>
            <a:ext cx="6162261" cy="3038621"/>
          </a:xfrm>
          <a:custGeom>
            <a:avLst/>
            <a:gdLst>
              <a:gd name="connsiteX0" fmla="*/ 0 w 6162261"/>
              <a:gd name="connsiteY0" fmla="*/ 1476558 h 3038621"/>
              <a:gd name="connsiteX1" fmla="*/ 1630017 w 6162261"/>
              <a:gd name="connsiteY1" fmla="*/ 45323 h 3038621"/>
              <a:gd name="connsiteX2" fmla="*/ 4293704 w 6162261"/>
              <a:gd name="connsiteY2" fmla="*/ 2987306 h 3038621"/>
              <a:gd name="connsiteX3" fmla="*/ 6162261 w 6162261"/>
              <a:gd name="connsiteY3" fmla="*/ 1635584 h 303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2261" h="3038621">
                <a:moveTo>
                  <a:pt x="0" y="1476558"/>
                </a:moveTo>
                <a:cubicBezTo>
                  <a:pt x="457200" y="635045"/>
                  <a:pt x="914400" y="-206468"/>
                  <a:pt x="1630017" y="45323"/>
                </a:cubicBezTo>
                <a:cubicBezTo>
                  <a:pt x="2345634" y="297114"/>
                  <a:pt x="3538330" y="2722263"/>
                  <a:pt x="4293704" y="2987306"/>
                </a:cubicBezTo>
                <a:cubicBezTo>
                  <a:pt x="5049078" y="3252349"/>
                  <a:pt x="5605669" y="2443966"/>
                  <a:pt x="6162261" y="1635584"/>
                </a:cubicBezTo>
              </a:path>
            </a:pathLst>
          </a:custGeom>
          <a:noFill/>
          <a:ln w="101600">
            <a:solidFill>
              <a:srgbClr val="B482DA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899317" y="1417598"/>
            <a:ext cx="6177776" cy="3293711"/>
          </a:xfrm>
          <a:custGeom>
            <a:avLst/>
            <a:gdLst>
              <a:gd name="connsiteX0" fmla="*/ 0 w 6177776"/>
              <a:gd name="connsiteY0" fmla="*/ 1905465 h 3293711"/>
              <a:gd name="connsiteX1" fmla="*/ 1761893 w 6177776"/>
              <a:gd name="connsiteY1" fmla="*/ 3243612 h 3293711"/>
              <a:gd name="connsiteX2" fmla="*/ 1873405 w 6177776"/>
              <a:gd name="connsiteY2" fmla="*/ 344295 h 3293711"/>
              <a:gd name="connsiteX3" fmla="*/ 4371278 w 6177776"/>
              <a:gd name="connsiteY3" fmla="*/ 188178 h 3293711"/>
              <a:gd name="connsiteX4" fmla="*/ 6177776 w 6177776"/>
              <a:gd name="connsiteY4" fmla="*/ 1548626 h 329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7776" h="3293711">
                <a:moveTo>
                  <a:pt x="0" y="1905465"/>
                </a:moveTo>
                <a:cubicBezTo>
                  <a:pt x="724829" y="2704636"/>
                  <a:pt x="1449659" y="3503807"/>
                  <a:pt x="1761893" y="3243612"/>
                </a:cubicBezTo>
                <a:cubicBezTo>
                  <a:pt x="2074127" y="2983417"/>
                  <a:pt x="1438508" y="853534"/>
                  <a:pt x="1873405" y="344295"/>
                </a:cubicBezTo>
                <a:cubicBezTo>
                  <a:pt x="2308303" y="-164944"/>
                  <a:pt x="3653883" y="-12544"/>
                  <a:pt x="4371278" y="188178"/>
                </a:cubicBezTo>
                <a:cubicBezTo>
                  <a:pt x="5088673" y="388900"/>
                  <a:pt x="5633224" y="968763"/>
                  <a:pt x="6177776" y="1548626"/>
                </a:cubicBezTo>
              </a:path>
            </a:pathLst>
          </a:custGeom>
          <a:noFill/>
          <a:ln w="101600">
            <a:solidFill>
              <a:srgbClr val="FFC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38857" y="294310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954343" y="294310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8780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7802" y="451040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45442" y="123368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544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2"/>
          </p:cNvCxnSpPr>
          <p:nvPr/>
        </p:nvCxnSpPr>
        <p:spPr>
          <a:xfrm flipV="1">
            <a:off x="3096057" y="3169616"/>
            <a:ext cx="1491745" cy="209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9" name="Straight Connector 8"/>
          <p:cNvCxnSpPr>
            <a:stCxn id="6" idx="2"/>
            <a:endCxn id="3" idx="6"/>
          </p:cNvCxnSpPr>
          <p:nvPr/>
        </p:nvCxnSpPr>
        <p:spPr>
          <a:xfrm flipH="1">
            <a:off x="5045002" y="3169616"/>
            <a:ext cx="1700440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0" name="Straight Connector 9"/>
          <p:cNvCxnSpPr>
            <a:endCxn id="6" idx="6"/>
          </p:cNvCxnSpPr>
          <p:nvPr/>
        </p:nvCxnSpPr>
        <p:spPr>
          <a:xfrm flipH="1" flipV="1">
            <a:off x="7202642" y="3169616"/>
            <a:ext cx="1751701" cy="209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Straight Connector 10"/>
          <p:cNvCxnSpPr>
            <a:stCxn id="5" idx="6"/>
          </p:cNvCxnSpPr>
          <p:nvPr/>
        </p:nvCxnSpPr>
        <p:spPr>
          <a:xfrm>
            <a:off x="7202642" y="1462287"/>
            <a:ext cx="1980301" cy="1480821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2" name="Straight Connector 11"/>
          <p:cNvCxnSpPr>
            <a:stCxn id="4" idx="6"/>
            <a:endCxn id="6" idx="4"/>
          </p:cNvCxnSpPr>
          <p:nvPr/>
        </p:nvCxnSpPr>
        <p:spPr>
          <a:xfrm flipV="1">
            <a:off x="5045002" y="3398216"/>
            <a:ext cx="1929040" cy="134079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>
            <a:off x="2867457" y="3400308"/>
            <a:ext cx="1720345" cy="133869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Connector 15"/>
          <p:cNvCxnSpPr>
            <a:stCxn id="5" idx="2"/>
            <a:endCxn id="3" idx="0"/>
          </p:cNvCxnSpPr>
          <p:nvPr/>
        </p:nvCxnSpPr>
        <p:spPr>
          <a:xfrm flipH="1">
            <a:off x="4816402" y="1462287"/>
            <a:ext cx="1929040" cy="1478729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769851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8327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6662" y="4154231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6632" y="4154230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3261" y="2586933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6632" y="2586933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88327" y="2579357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638857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954343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8780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7802" y="451040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45442" y="123368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544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2"/>
          </p:cNvCxnSpPr>
          <p:nvPr/>
        </p:nvCxnSpPr>
        <p:spPr>
          <a:xfrm flipV="1">
            <a:off x="3096057" y="3169616"/>
            <a:ext cx="1491745" cy="209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9" name="Straight Connector 8"/>
          <p:cNvCxnSpPr>
            <a:stCxn id="6" idx="2"/>
            <a:endCxn id="3" idx="6"/>
          </p:cNvCxnSpPr>
          <p:nvPr/>
        </p:nvCxnSpPr>
        <p:spPr>
          <a:xfrm flipH="1">
            <a:off x="5045002" y="3169616"/>
            <a:ext cx="1700440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0" name="Straight Connector 9"/>
          <p:cNvCxnSpPr>
            <a:endCxn id="6" idx="6"/>
          </p:cNvCxnSpPr>
          <p:nvPr/>
        </p:nvCxnSpPr>
        <p:spPr>
          <a:xfrm flipH="1" flipV="1">
            <a:off x="7202642" y="3169616"/>
            <a:ext cx="1751701" cy="209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Straight Connector 10"/>
          <p:cNvCxnSpPr>
            <a:stCxn id="5" idx="6"/>
          </p:cNvCxnSpPr>
          <p:nvPr/>
        </p:nvCxnSpPr>
        <p:spPr>
          <a:xfrm>
            <a:off x="7202642" y="1462287"/>
            <a:ext cx="1980301" cy="1480821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2" name="Straight Connector 11"/>
          <p:cNvCxnSpPr>
            <a:stCxn id="4" idx="6"/>
            <a:endCxn id="6" idx="4"/>
          </p:cNvCxnSpPr>
          <p:nvPr/>
        </p:nvCxnSpPr>
        <p:spPr>
          <a:xfrm flipV="1">
            <a:off x="5045002" y="3398216"/>
            <a:ext cx="1929040" cy="134079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>
            <a:off x="2867457" y="3400308"/>
            <a:ext cx="1720345" cy="133869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Connector 15"/>
          <p:cNvCxnSpPr>
            <a:stCxn id="5" idx="2"/>
            <a:endCxn id="3" idx="0"/>
          </p:cNvCxnSpPr>
          <p:nvPr/>
        </p:nvCxnSpPr>
        <p:spPr>
          <a:xfrm flipH="1">
            <a:off x="4816402" y="1462287"/>
            <a:ext cx="1929040" cy="1478729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769851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8327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6662" y="4154231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6632" y="4154230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3261" y="2586933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6632" y="2586933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88327" y="2579357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29102" y="3333353"/>
            <a:ext cx="5992196" cy="0"/>
          </a:xfrm>
          <a:prstGeom prst="straightConnector1">
            <a:avLst/>
          </a:prstGeom>
          <a:ln w="101600">
            <a:solidFill>
              <a:srgbClr val="B482DA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38857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54343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8780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7802" y="451040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45442" y="123368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544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6"/>
          </p:cNvCxnSpPr>
          <p:nvPr/>
        </p:nvCxnSpPr>
        <p:spPr>
          <a:xfrm>
            <a:off x="7202642" y="1462287"/>
            <a:ext cx="1980301" cy="1480821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2" name="Straight Connector 11"/>
          <p:cNvCxnSpPr>
            <a:stCxn id="4" idx="6"/>
            <a:endCxn id="6" idx="4"/>
          </p:cNvCxnSpPr>
          <p:nvPr/>
        </p:nvCxnSpPr>
        <p:spPr>
          <a:xfrm flipV="1">
            <a:off x="5045002" y="3398216"/>
            <a:ext cx="1929040" cy="134079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>
            <a:off x="2867457" y="3400308"/>
            <a:ext cx="1720345" cy="133869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Connector 15"/>
          <p:cNvCxnSpPr>
            <a:stCxn id="5" idx="2"/>
            <a:endCxn id="3" idx="0"/>
          </p:cNvCxnSpPr>
          <p:nvPr/>
        </p:nvCxnSpPr>
        <p:spPr>
          <a:xfrm flipH="1">
            <a:off x="4816402" y="1462287"/>
            <a:ext cx="1929040" cy="1478729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769851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8327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6662" y="4154231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6632" y="4154230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29102" y="3333353"/>
            <a:ext cx="5992196" cy="0"/>
          </a:xfrm>
          <a:prstGeom prst="straightConnector1">
            <a:avLst/>
          </a:prstGeom>
          <a:ln w="101600">
            <a:solidFill>
              <a:srgbClr val="B482DA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38857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54343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8780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7802" y="451040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45442" y="123368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544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6"/>
          </p:cNvCxnSpPr>
          <p:nvPr/>
        </p:nvCxnSpPr>
        <p:spPr>
          <a:xfrm>
            <a:off x="7202642" y="1462287"/>
            <a:ext cx="1980301" cy="1480821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2" name="Straight Connector 11"/>
          <p:cNvCxnSpPr>
            <a:stCxn id="4" idx="6"/>
            <a:endCxn id="6" idx="4"/>
          </p:cNvCxnSpPr>
          <p:nvPr/>
        </p:nvCxnSpPr>
        <p:spPr>
          <a:xfrm flipV="1">
            <a:off x="5045002" y="3398216"/>
            <a:ext cx="1929040" cy="134079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>
            <a:off x="2867457" y="3400308"/>
            <a:ext cx="1720345" cy="133869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Connector 15"/>
          <p:cNvCxnSpPr>
            <a:stCxn id="5" idx="2"/>
            <a:endCxn id="3" idx="0"/>
          </p:cNvCxnSpPr>
          <p:nvPr/>
        </p:nvCxnSpPr>
        <p:spPr>
          <a:xfrm flipH="1">
            <a:off x="4816402" y="1462287"/>
            <a:ext cx="1929040" cy="1478729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769851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8327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6662" y="4154231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6632" y="4154230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29102" y="3333353"/>
            <a:ext cx="5992196" cy="0"/>
          </a:xfrm>
          <a:prstGeom prst="straightConnector1">
            <a:avLst/>
          </a:prstGeom>
          <a:ln w="101600">
            <a:solidFill>
              <a:srgbClr val="B482DA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38857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954343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97918" y="514299"/>
            <a:ext cx="753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Connectivity does not support secondary path!</a:t>
            </a: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8780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7802" y="451040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45442" y="123368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544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2"/>
          </p:cNvCxnSpPr>
          <p:nvPr/>
        </p:nvCxnSpPr>
        <p:spPr>
          <a:xfrm flipV="1">
            <a:off x="3096057" y="3169616"/>
            <a:ext cx="1491745" cy="209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9" name="Straight Connector 8"/>
          <p:cNvCxnSpPr>
            <a:stCxn id="6" idx="2"/>
            <a:endCxn id="3" idx="6"/>
          </p:cNvCxnSpPr>
          <p:nvPr/>
        </p:nvCxnSpPr>
        <p:spPr>
          <a:xfrm flipH="1">
            <a:off x="5045002" y="3169616"/>
            <a:ext cx="1700440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0" name="Straight Connector 9"/>
          <p:cNvCxnSpPr>
            <a:endCxn id="6" idx="6"/>
          </p:cNvCxnSpPr>
          <p:nvPr/>
        </p:nvCxnSpPr>
        <p:spPr>
          <a:xfrm flipH="1" flipV="1">
            <a:off x="7202642" y="3169616"/>
            <a:ext cx="1751701" cy="209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Straight Connector 10"/>
          <p:cNvCxnSpPr>
            <a:stCxn id="5" idx="6"/>
          </p:cNvCxnSpPr>
          <p:nvPr/>
        </p:nvCxnSpPr>
        <p:spPr>
          <a:xfrm>
            <a:off x="7202642" y="1462287"/>
            <a:ext cx="1980301" cy="1480821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2" name="Straight Connector 11"/>
          <p:cNvCxnSpPr>
            <a:stCxn id="4" idx="6"/>
            <a:endCxn id="6" idx="4"/>
          </p:cNvCxnSpPr>
          <p:nvPr/>
        </p:nvCxnSpPr>
        <p:spPr>
          <a:xfrm flipV="1">
            <a:off x="5045002" y="3398216"/>
            <a:ext cx="1929040" cy="134079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>
            <a:off x="2867457" y="3400308"/>
            <a:ext cx="1720345" cy="133869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Connector 15"/>
          <p:cNvCxnSpPr>
            <a:stCxn id="5" idx="2"/>
            <a:endCxn id="3" idx="0"/>
          </p:cNvCxnSpPr>
          <p:nvPr/>
        </p:nvCxnSpPr>
        <p:spPr>
          <a:xfrm flipH="1">
            <a:off x="4816402" y="1462287"/>
            <a:ext cx="1929040" cy="1478729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769851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8327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6662" y="4154231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6632" y="4154230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3261" y="2586933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6632" y="2586933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88327" y="2579357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638857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954343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8780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7802" y="451040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45442" y="123368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544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2"/>
          </p:cNvCxnSpPr>
          <p:nvPr/>
        </p:nvCxnSpPr>
        <p:spPr>
          <a:xfrm flipV="1">
            <a:off x="3096057" y="3169616"/>
            <a:ext cx="1491745" cy="209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9" name="Straight Connector 8"/>
          <p:cNvCxnSpPr>
            <a:stCxn id="6" idx="2"/>
            <a:endCxn id="3" idx="6"/>
          </p:cNvCxnSpPr>
          <p:nvPr/>
        </p:nvCxnSpPr>
        <p:spPr>
          <a:xfrm flipH="1">
            <a:off x="5045002" y="3169616"/>
            <a:ext cx="1700440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0" name="Straight Connector 9"/>
          <p:cNvCxnSpPr>
            <a:endCxn id="6" idx="6"/>
          </p:cNvCxnSpPr>
          <p:nvPr/>
        </p:nvCxnSpPr>
        <p:spPr>
          <a:xfrm flipH="1" flipV="1">
            <a:off x="7202642" y="3169616"/>
            <a:ext cx="1751701" cy="209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Straight Connector 10"/>
          <p:cNvCxnSpPr>
            <a:stCxn id="5" idx="6"/>
          </p:cNvCxnSpPr>
          <p:nvPr/>
        </p:nvCxnSpPr>
        <p:spPr>
          <a:xfrm>
            <a:off x="7202642" y="1462287"/>
            <a:ext cx="1980301" cy="1480821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2" name="Straight Connector 11"/>
          <p:cNvCxnSpPr>
            <a:stCxn id="4" idx="6"/>
            <a:endCxn id="6" idx="4"/>
          </p:cNvCxnSpPr>
          <p:nvPr/>
        </p:nvCxnSpPr>
        <p:spPr>
          <a:xfrm flipV="1">
            <a:off x="5045002" y="3398216"/>
            <a:ext cx="1929040" cy="134079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>
            <a:off x="2867457" y="3400308"/>
            <a:ext cx="1720345" cy="133869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Connector 15"/>
          <p:cNvCxnSpPr>
            <a:stCxn id="5" idx="2"/>
            <a:endCxn id="3" idx="0"/>
          </p:cNvCxnSpPr>
          <p:nvPr/>
        </p:nvCxnSpPr>
        <p:spPr>
          <a:xfrm flipH="1">
            <a:off x="4816402" y="1462287"/>
            <a:ext cx="1929040" cy="1478729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769851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8327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6662" y="4154231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6632" y="4154230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3261" y="2586933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6632" y="2586933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88327" y="2579357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29102" y="3333353"/>
            <a:ext cx="5992196" cy="0"/>
          </a:xfrm>
          <a:prstGeom prst="straightConnector1">
            <a:avLst/>
          </a:prstGeom>
          <a:ln w="101600">
            <a:solidFill>
              <a:schemeClr val="accent6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38857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54343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513833" y="3537150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endCxn id="6" idx="2"/>
          </p:cNvCxnSpPr>
          <p:nvPr/>
        </p:nvCxnSpPr>
        <p:spPr>
          <a:xfrm flipV="1">
            <a:off x="9022080" y="3760987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Oval 7"/>
          <p:cNvSpPr/>
          <p:nvPr/>
        </p:nvSpPr>
        <p:spPr>
          <a:xfrm>
            <a:off x="1849494" y="3537149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>
            <a:stCxn id="8" idx="6"/>
          </p:cNvCxnSpPr>
          <p:nvPr/>
        </p:nvCxnSpPr>
        <p:spPr>
          <a:xfrm>
            <a:off x="2297168" y="3760987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1844730" y="3499376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09760" y="3492083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21" name="Straight Connector 20"/>
          <p:cNvCxnSpPr>
            <a:stCxn id="33" idx="0"/>
            <a:endCxn id="32" idx="3"/>
          </p:cNvCxnSpPr>
          <p:nvPr/>
        </p:nvCxnSpPr>
        <p:spPr>
          <a:xfrm flipH="1" flipV="1">
            <a:off x="6382552" y="2788963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Straight Connector 21"/>
          <p:cNvCxnSpPr>
            <a:stCxn id="32" idx="1"/>
            <a:endCxn id="31" idx="0"/>
          </p:cNvCxnSpPr>
          <p:nvPr/>
        </p:nvCxnSpPr>
        <p:spPr>
          <a:xfrm flipH="1">
            <a:off x="3276600" y="2788963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3867952" y="2579340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33072" y="2522142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25" name="Oval 24"/>
          <p:cNvSpPr/>
          <p:nvPr/>
        </p:nvSpPr>
        <p:spPr>
          <a:xfrm>
            <a:off x="5186187" y="2648556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98707" y="264223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366948" y="3055209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182808" y="3055209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88920" y="3273307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07192" y="23012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046720" y="327664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88920" y="346526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07192" y="251019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46720" y="346526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0" name="Freeform 19"/>
          <p:cNvSpPr/>
          <p:nvPr/>
        </p:nvSpPr>
        <p:spPr>
          <a:xfrm>
            <a:off x="2042160" y="2862611"/>
            <a:ext cx="7757160" cy="1129464"/>
          </a:xfrm>
          <a:custGeom>
            <a:avLst/>
            <a:gdLst>
              <a:gd name="connsiteX0" fmla="*/ 0 w 7757160"/>
              <a:gd name="connsiteY0" fmla="*/ 1077920 h 1129464"/>
              <a:gd name="connsiteX1" fmla="*/ 1219200 w 7757160"/>
              <a:gd name="connsiteY1" fmla="*/ 1062680 h 1129464"/>
              <a:gd name="connsiteX2" fmla="*/ 2346960 w 7757160"/>
              <a:gd name="connsiteY2" fmla="*/ 422600 h 1129464"/>
              <a:gd name="connsiteX3" fmla="*/ 3855720 w 7757160"/>
              <a:gd name="connsiteY3" fmla="*/ 11120 h 1129464"/>
              <a:gd name="connsiteX4" fmla="*/ 6659880 w 7757160"/>
              <a:gd name="connsiteY4" fmla="*/ 864560 h 1129464"/>
              <a:gd name="connsiteX5" fmla="*/ 7757160 w 7757160"/>
              <a:gd name="connsiteY5" fmla="*/ 1032200 h 112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7160" h="1129464">
                <a:moveTo>
                  <a:pt x="0" y="1077920"/>
                </a:moveTo>
                <a:cubicBezTo>
                  <a:pt x="414020" y="1124910"/>
                  <a:pt x="828040" y="1171900"/>
                  <a:pt x="1219200" y="1062680"/>
                </a:cubicBezTo>
                <a:cubicBezTo>
                  <a:pt x="1610360" y="953460"/>
                  <a:pt x="1907540" y="597860"/>
                  <a:pt x="2346960" y="422600"/>
                </a:cubicBezTo>
                <a:cubicBezTo>
                  <a:pt x="2786380" y="247340"/>
                  <a:pt x="3136900" y="-62540"/>
                  <a:pt x="3855720" y="11120"/>
                </a:cubicBezTo>
                <a:cubicBezTo>
                  <a:pt x="4574540" y="84780"/>
                  <a:pt x="6009640" y="694380"/>
                  <a:pt x="6659880" y="864560"/>
                </a:cubicBezTo>
                <a:cubicBezTo>
                  <a:pt x="7310120" y="1034740"/>
                  <a:pt x="7533640" y="1033470"/>
                  <a:pt x="7757160" y="1032200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85174" y="1038209"/>
            <a:ext cx="8102227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100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Mbps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85096" y="1038209"/>
            <a:ext cx="2834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A-Z: 100 Mbps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Z-A: 100 Mbps</a:t>
            </a:r>
          </a:p>
        </p:txBody>
      </p:sp>
    </p:spTree>
    <p:extLst>
      <p:ext uri="{BB962C8B-B14F-4D97-AF65-F5344CB8AC3E}">
        <p14:creationId xmlns:p14="http://schemas.microsoft.com/office/powerpoint/2010/main" val="12804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8780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7802" y="451040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45442" y="123368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544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2"/>
          </p:cNvCxnSpPr>
          <p:nvPr/>
        </p:nvCxnSpPr>
        <p:spPr>
          <a:xfrm flipV="1">
            <a:off x="3096057" y="3169616"/>
            <a:ext cx="1491745" cy="2092"/>
          </a:xfrm>
          <a:prstGeom prst="lin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/>
          </a:ln>
          <a:effectLst/>
        </p:spPr>
      </p:cxnSp>
      <p:cxnSp>
        <p:nvCxnSpPr>
          <p:cNvPr id="9" name="Straight Connector 8"/>
          <p:cNvCxnSpPr>
            <a:stCxn id="6" idx="2"/>
            <a:endCxn id="3" idx="6"/>
          </p:cNvCxnSpPr>
          <p:nvPr/>
        </p:nvCxnSpPr>
        <p:spPr>
          <a:xfrm flipH="1">
            <a:off x="5045002" y="3169616"/>
            <a:ext cx="1700440" cy="0"/>
          </a:xfrm>
          <a:prstGeom prst="lin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0" name="Straight Connector 9"/>
          <p:cNvCxnSpPr>
            <a:endCxn id="6" idx="6"/>
          </p:cNvCxnSpPr>
          <p:nvPr/>
        </p:nvCxnSpPr>
        <p:spPr>
          <a:xfrm flipH="1" flipV="1">
            <a:off x="7202642" y="3169616"/>
            <a:ext cx="1751701" cy="2092"/>
          </a:xfrm>
          <a:prstGeom prst="lin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" name="Straight Connector 10"/>
          <p:cNvCxnSpPr>
            <a:stCxn id="5" idx="6"/>
          </p:cNvCxnSpPr>
          <p:nvPr/>
        </p:nvCxnSpPr>
        <p:spPr>
          <a:xfrm>
            <a:off x="7202642" y="1462287"/>
            <a:ext cx="1980301" cy="1480821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2" name="Straight Connector 11"/>
          <p:cNvCxnSpPr>
            <a:stCxn id="4" idx="6"/>
            <a:endCxn id="6" idx="4"/>
          </p:cNvCxnSpPr>
          <p:nvPr/>
        </p:nvCxnSpPr>
        <p:spPr>
          <a:xfrm flipV="1">
            <a:off x="5045002" y="3398216"/>
            <a:ext cx="1929040" cy="134079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>
            <a:off x="2867457" y="3400308"/>
            <a:ext cx="1720345" cy="133869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Connector 15"/>
          <p:cNvCxnSpPr>
            <a:stCxn id="5" idx="2"/>
            <a:endCxn id="3" idx="0"/>
          </p:cNvCxnSpPr>
          <p:nvPr/>
        </p:nvCxnSpPr>
        <p:spPr>
          <a:xfrm flipH="1">
            <a:off x="4816402" y="1462287"/>
            <a:ext cx="1929040" cy="1478729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769851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8327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6662" y="4154231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6632" y="4154230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3261" y="2586933"/>
            <a:ext cx="62429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6632" y="2586933"/>
            <a:ext cx="6871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88327" y="2579357"/>
            <a:ext cx="6088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638857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54343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8780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7802" y="451040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45442" y="123368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544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2"/>
          </p:cNvCxnSpPr>
          <p:nvPr/>
        </p:nvCxnSpPr>
        <p:spPr>
          <a:xfrm flipV="1">
            <a:off x="3096057" y="3169616"/>
            <a:ext cx="1491745" cy="2092"/>
          </a:xfrm>
          <a:prstGeom prst="lin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/>
          </a:ln>
          <a:effectLst/>
        </p:spPr>
      </p:cxnSp>
      <p:cxnSp>
        <p:nvCxnSpPr>
          <p:cNvPr id="9" name="Straight Connector 8"/>
          <p:cNvCxnSpPr>
            <a:stCxn id="6" idx="2"/>
            <a:endCxn id="3" idx="6"/>
          </p:cNvCxnSpPr>
          <p:nvPr/>
        </p:nvCxnSpPr>
        <p:spPr>
          <a:xfrm flipH="1">
            <a:off x="5045002" y="3169616"/>
            <a:ext cx="1700440" cy="0"/>
          </a:xfrm>
          <a:prstGeom prst="lin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0" name="Straight Connector 9"/>
          <p:cNvCxnSpPr>
            <a:endCxn id="6" idx="6"/>
          </p:cNvCxnSpPr>
          <p:nvPr/>
        </p:nvCxnSpPr>
        <p:spPr>
          <a:xfrm flipH="1" flipV="1">
            <a:off x="7202642" y="3169616"/>
            <a:ext cx="1751701" cy="2092"/>
          </a:xfrm>
          <a:prstGeom prst="line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" name="Straight Connector 10"/>
          <p:cNvCxnSpPr>
            <a:stCxn id="5" idx="6"/>
          </p:cNvCxnSpPr>
          <p:nvPr/>
        </p:nvCxnSpPr>
        <p:spPr>
          <a:xfrm>
            <a:off x="7202642" y="1462287"/>
            <a:ext cx="1980301" cy="1480821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2" name="Straight Connector 11"/>
          <p:cNvCxnSpPr>
            <a:stCxn id="4" idx="6"/>
            <a:endCxn id="6" idx="4"/>
          </p:cNvCxnSpPr>
          <p:nvPr/>
        </p:nvCxnSpPr>
        <p:spPr>
          <a:xfrm flipV="1">
            <a:off x="5045002" y="3398216"/>
            <a:ext cx="1929040" cy="134079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>
            <a:off x="2867457" y="3400308"/>
            <a:ext cx="1720345" cy="133869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Connector 15"/>
          <p:cNvCxnSpPr>
            <a:stCxn id="5" idx="2"/>
            <a:endCxn id="3" idx="0"/>
          </p:cNvCxnSpPr>
          <p:nvPr/>
        </p:nvCxnSpPr>
        <p:spPr>
          <a:xfrm flipH="1">
            <a:off x="4816402" y="1462287"/>
            <a:ext cx="1929040" cy="1478729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769851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8327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6662" y="4154231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6632" y="4154230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3261" y="2586933"/>
            <a:ext cx="62429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6632" y="2586933"/>
            <a:ext cx="6871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88327" y="2579357"/>
            <a:ext cx="6088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638857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54343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810107" y="1426890"/>
            <a:ext cx="6333893" cy="3279467"/>
          </a:xfrm>
          <a:custGeom>
            <a:avLst/>
            <a:gdLst>
              <a:gd name="connsiteX0" fmla="*/ 0 w 6333893"/>
              <a:gd name="connsiteY0" fmla="*/ 1963081 h 3279467"/>
              <a:gd name="connsiteX1" fmla="*/ 1962615 w 6333893"/>
              <a:gd name="connsiteY1" fmla="*/ 3278925 h 3279467"/>
              <a:gd name="connsiteX2" fmla="*/ 4192859 w 6333893"/>
              <a:gd name="connsiteY2" fmla="*/ 1829266 h 3279467"/>
              <a:gd name="connsiteX3" fmla="*/ 2007220 w 6333893"/>
              <a:gd name="connsiteY3" fmla="*/ 1673149 h 3279467"/>
              <a:gd name="connsiteX4" fmla="*/ 4170556 w 6333893"/>
              <a:gd name="connsiteY4" fmla="*/ 466 h 3279467"/>
              <a:gd name="connsiteX5" fmla="*/ 6333893 w 6333893"/>
              <a:gd name="connsiteY5" fmla="*/ 1539334 h 327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33893" h="3279467">
                <a:moveTo>
                  <a:pt x="0" y="1963081"/>
                </a:moveTo>
                <a:cubicBezTo>
                  <a:pt x="631902" y="2632154"/>
                  <a:pt x="1263805" y="3301227"/>
                  <a:pt x="1962615" y="3278925"/>
                </a:cubicBezTo>
                <a:cubicBezTo>
                  <a:pt x="2661425" y="3256623"/>
                  <a:pt x="4185425" y="2096895"/>
                  <a:pt x="4192859" y="1829266"/>
                </a:cubicBezTo>
                <a:cubicBezTo>
                  <a:pt x="4200293" y="1561637"/>
                  <a:pt x="2010937" y="1977949"/>
                  <a:pt x="2007220" y="1673149"/>
                </a:cubicBezTo>
                <a:cubicBezTo>
                  <a:pt x="2003503" y="1368349"/>
                  <a:pt x="3449444" y="22768"/>
                  <a:pt x="4170556" y="466"/>
                </a:cubicBezTo>
                <a:cubicBezTo>
                  <a:pt x="4891668" y="-21836"/>
                  <a:pt x="5612780" y="758749"/>
                  <a:pt x="6333893" y="1539334"/>
                </a:cubicBezTo>
              </a:path>
            </a:pathLst>
          </a:custGeom>
          <a:noFill/>
          <a:ln w="101600">
            <a:solidFill>
              <a:schemeClr val="accent1">
                <a:lumMod val="60000"/>
                <a:lumOff val="4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8780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7802" y="451040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45442" y="123368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544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6"/>
          </p:cNvCxnSpPr>
          <p:nvPr/>
        </p:nvCxnSpPr>
        <p:spPr>
          <a:xfrm>
            <a:off x="7202642" y="1462287"/>
            <a:ext cx="1980301" cy="1480821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2" name="Straight Connector 11"/>
          <p:cNvCxnSpPr>
            <a:stCxn id="4" idx="6"/>
            <a:endCxn id="6" idx="4"/>
          </p:cNvCxnSpPr>
          <p:nvPr/>
        </p:nvCxnSpPr>
        <p:spPr>
          <a:xfrm flipV="1">
            <a:off x="5045002" y="3398216"/>
            <a:ext cx="1929040" cy="134079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>
            <a:off x="2867457" y="3400308"/>
            <a:ext cx="1720345" cy="133869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Connector 15"/>
          <p:cNvCxnSpPr>
            <a:stCxn id="5" idx="2"/>
            <a:endCxn id="3" idx="0"/>
          </p:cNvCxnSpPr>
          <p:nvPr/>
        </p:nvCxnSpPr>
        <p:spPr>
          <a:xfrm flipH="1">
            <a:off x="4816402" y="1462287"/>
            <a:ext cx="1929040" cy="1478729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769851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8327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6662" y="4154231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6632" y="4154230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638857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54343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096057" y="3169616"/>
            <a:ext cx="1491745" cy="209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flipH="1">
            <a:off x="5045002" y="3169616"/>
            <a:ext cx="1700440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8" name="Straight Connector 27"/>
          <p:cNvCxnSpPr/>
          <p:nvPr/>
        </p:nvCxnSpPr>
        <p:spPr>
          <a:xfrm flipH="1" flipV="1">
            <a:off x="7202642" y="3169616"/>
            <a:ext cx="1751701" cy="209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573261" y="2586933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6632" y="2586933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88327" y="2579357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29102" y="3333353"/>
            <a:ext cx="5992196" cy="0"/>
          </a:xfrm>
          <a:prstGeom prst="straightConnector1">
            <a:avLst/>
          </a:prstGeom>
          <a:ln w="101600">
            <a:solidFill>
              <a:schemeClr val="accent6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810107" y="1426890"/>
            <a:ext cx="6333893" cy="3279467"/>
          </a:xfrm>
          <a:custGeom>
            <a:avLst/>
            <a:gdLst>
              <a:gd name="connsiteX0" fmla="*/ 0 w 6333893"/>
              <a:gd name="connsiteY0" fmla="*/ 1963081 h 3279467"/>
              <a:gd name="connsiteX1" fmla="*/ 1962615 w 6333893"/>
              <a:gd name="connsiteY1" fmla="*/ 3278925 h 3279467"/>
              <a:gd name="connsiteX2" fmla="*/ 4192859 w 6333893"/>
              <a:gd name="connsiteY2" fmla="*/ 1829266 h 3279467"/>
              <a:gd name="connsiteX3" fmla="*/ 2007220 w 6333893"/>
              <a:gd name="connsiteY3" fmla="*/ 1673149 h 3279467"/>
              <a:gd name="connsiteX4" fmla="*/ 4170556 w 6333893"/>
              <a:gd name="connsiteY4" fmla="*/ 466 h 3279467"/>
              <a:gd name="connsiteX5" fmla="*/ 6333893 w 6333893"/>
              <a:gd name="connsiteY5" fmla="*/ 1539334 h 327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33893" h="3279467">
                <a:moveTo>
                  <a:pt x="0" y="1963081"/>
                </a:moveTo>
                <a:cubicBezTo>
                  <a:pt x="631902" y="2632154"/>
                  <a:pt x="1263805" y="3301227"/>
                  <a:pt x="1962615" y="3278925"/>
                </a:cubicBezTo>
                <a:cubicBezTo>
                  <a:pt x="2661425" y="3256623"/>
                  <a:pt x="4185425" y="2096895"/>
                  <a:pt x="4192859" y="1829266"/>
                </a:cubicBezTo>
                <a:cubicBezTo>
                  <a:pt x="4200293" y="1561637"/>
                  <a:pt x="2010937" y="1977949"/>
                  <a:pt x="2007220" y="1673149"/>
                </a:cubicBezTo>
                <a:cubicBezTo>
                  <a:pt x="2003503" y="1368349"/>
                  <a:pt x="3449444" y="22768"/>
                  <a:pt x="4170556" y="466"/>
                </a:cubicBezTo>
                <a:cubicBezTo>
                  <a:pt x="4891668" y="-21836"/>
                  <a:pt x="5612780" y="758749"/>
                  <a:pt x="6333893" y="1539334"/>
                </a:cubicBezTo>
              </a:path>
            </a:pathLst>
          </a:custGeom>
          <a:noFill/>
          <a:ln w="101600">
            <a:solidFill>
              <a:schemeClr val="accent1">
                <a:lumMod val="60000"/>
                <a:lumOff val="4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8780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7802" y="451040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45442" y="123368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544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6"/>
          </p:cNvCxnSpPr>
          <p:nvPr/>
        </p:nvCxnSpPr>
        <p:spPr>
          <a:xfrm>
            <a:off x="7202642" y="1462287"/>
            <a:ext cx="1980301" cy="1480821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2" name="Straight Connector 11"/>
          <p:cNvCxnSpPr>
            <a:stCxn id="4" idx="6"/>
            <a:endCxn id="6" idx="4"/>
          </p:cNvCxnSpPr>
          <p:nvPr/>
        </p:nvCxnSpPr>
        <p:spPr>
          <a:xfrm flipV="1">
            <a:off x="5045002" y="3398216"/>
            <a:ext cx="1929040" cy="134079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>
            <a:off x="2867457" y="3400308"/>
            <a:ext cx="1720345" cy="133869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Connector 15"/>
          <p:cNvCxnSpPr>
            <a:stCxn id="5" idx="2"/>
            <a:endCxn id="3" idx="0"/>
          </p:cNvCxnSpPr>
          <p:nvPr/>
        </p:nvCxnSpPr>
        <p:spPr>
          <a:xfrm flipH="1">
            <a:off x="4816402" y="1462287"/>
            <a:ext cx="1929040" cy="1478729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769851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8327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6662" y="4154231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6632" y="4154230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638857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54343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096057" y="3169616"/>
            <a:ext cx="1491745" cy="209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flipH="1">
            <a:off x="5045002" y="3169616"/>
            <a:ext cx="1700440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8" name="Straight Connector 27"/>
          <p:cNvCxnSpPr/>
          <p:nvPr/>
        </p:nvCxnSpPr>
        <p:spPr>
          <a:xfrm flipH="1" flipV="1">
            <a:off x="7202642" y="3169616"/>
            <a:ext cx="1751701" cy="209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573261" y="2586933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6632" y="2586933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88327" y="2579357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29102" y="3333353"/>
            <a:ext cx="5992196" cy="0"/>
          </a:xfrm>
          <a:prstGeom prst="straightConnector1">
            <a:avLst/>
          </a:prstGeom>
          <a:ln w="101600">
            <a:solidFill>
              <a:schemeClr val="accent6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97918" y="514299"/>
            <a:ext cx="753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edges shared by both paths!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810107" y="1426890"/>
            <a:ext cx="6333893" cy="3279467"/>
          </a:xfrm>
          <a:custGeom>
            <a:avLst/>
            <a:gdLst>
              <a:gd name="connsiteX0" fmla="*/ 0 w 6333893"/>
              <a:gd name="connsiteY0" fmla="*/ 1963081 h 3279467"/>
              <a:gd name="connsiteX1" fmla="*/ 1962615 w 6333893"/>
              <a:gd name="connsiteY1" fmla="*/ 3278925 h 3279467"/>
              <a:gd name="connsiteX2" fmla="*/ 4192859 w 6333893"/>
              <a:gd name="connsiteY2" fmla="*/ 1829266 h 3279467"/>
              <a:gd name="connsiteX3" fmla="*/ 2007220 w 6333893"/>
              <a:gd name="connsiteY3" fmla="*/ 1673149 h 3279467"/>
              <a:gd name="connsiteX4" fmla="*/ 4170556 w 6333893"/>
              <a:gd name="connsiteY4" fmla="*/ 466 h 3279467"/>
              <a:gd name="connsiteX5" fmla="*/ 6333893 w 6333893"/>
              <a:gd name="connsiteY5" fmla="*/ 1539334 h 327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33893" h="3279467">
                <a:moveTo>
                  <a:pt x="0" y="1963081"/>
                </a:moveTo>
                <a:cubicBezTo>
                  <a:pt x="631902" y="2632154"/>
                  <a:pt x="1263805" y="3301227"/>
                  <a:pt x="1962615" y="3278925"/>
                </a:cubicBezTo>
                <a:cubicBezTo>
                  <a:pt x="2661425" y="3256623"/>
                  <a:pt x="4185425" y="2096895"/>
                  <a:pt x="4192859" y="1829266"/>
                </a:cubicBezTo>
                <a:cubicBezTo>
                  <a:pt x="4200293" y="1561637"/>
                  <a:pt x="2010937" y="1977949"/>
                  <a:pt x="2007220" y="1673149"/>
                </a:cubicBezTo>
                <a:cubicBezTo>
                  <a:pt x="2003503" y="1368349"/>
                  <a:pt x="3449444" y="22768"/>
                  <a:pt x="4170556" y="466"/>
                </a:cubicBezTo>
                <a:cubicBezTo>
                  <a:pt x="4891668" y="-21836"/>
                  <a:pt x="5612780" y="758749"/>
                  <a:pt x="6333893" y="1539334"/>
                </a:cubicBezTo>
              </a:path>
            </a:pathLst>
          </a:custGeom>
          <a:noFill/>
          <a:ln w="101600">
            <a:solidFill>
              <a:schemeClr val="accent1">
                <a:lumMod val="60000"/>
                <a:lumOff val="4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00000">
            <a:off x="5582318" y="2889008"/>
            <a:ext cx="727047" cy="727047"/>
          </a:xfrm>
          <a:prstGeom prst="plus">
            <a:avLst>
              <a:gd name="adj" fmla="val 42353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8780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7802" y="451040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45442" y="123368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5442" y="29410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6"/>
          </p:cNvCxnSpPr>
          <p:nvPr/>
        </p:nvCxnSpPr>
        <p:spPr>
          <a:xfrm>
            <a:off x="7202642" y="1462287"/>
            <a:ext cx="1980301" cy="1480821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2" name="Straight Connector 11"/>
          <p:cNvCxnSpPr>
            <a:stCxn id="4" idx="6"/>
            <a:endCxn id="6" idx="4"/>
          </p:cNvCxnSpPr>
          <p:nvPr/>
        </p:nvCxnSpPr>
        <p:spPr>
          <a:xfrm flipV="1">
            <a:off x="5045002" y="3398216"/>
            <a:ext cx="1929040" cy="134079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>
            <a:off x="2867457" y="3400308"/>
            <a:ext cx="1720345" cy="133869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Connector 15"/>
          <p:cNvCxnSpPr>
            <a:stCxn id="5" idx="2"/>
            <a:endCxn id="3" idx="0"/>
          </p:cNvCxnSpPr>
          <p:nvPr/>
        </p:nvCxnSpPr>
        <p:spPr>
          <a:xfrm flipH="1">
            <a:off x="4816402" y="1462287"/>
            <a:ext cx="1929040" cy="1478729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769851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8327" y="1375959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6662" y="4154231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6632" y="4154230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638857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54343" y="2942738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096057" y="3169616"/>
            <a:ext cx="1491745" cy="209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flipH="1">
            <a:off x="5045002" y="3169616"/>
            <a:ext cx="1700440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8" name="Straight Connector 27"/>
          <p:cNvCxnSpPr/>
          <p:nvPr/>
        </p:nvCxnSpPr>
        <p:spPr>
          <a:xfrm flipH="1" flipV="1">
            <a:off x="7202642" y="3169616"/>
            <a:ext cx="1751701" cy="209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573261" y="2586933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6632" y="2586933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88327" y="2579357"/>
            <a:ext cx="297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srgbClr val="2DB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solidFill>
                <a:srgbClr val="2DB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97918" y="514299"/>
            <a:ext cx="753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B482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Remaining links comprise the least-cost pair!</a:t>
            </a:r>
            <a:endParaRPr lang="en-US" sz="2800" dirty="0">
              <a:solidFill>
                <a:srgbClr val="B482D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55434" y="1516216"/>
            <a:ext cx="5999356" cy="1673447"/>
          </a:xfrm>
          <a:custGeom>
            <a:avLst/>
            <a:gdLst>
              <a:gd name="connsiteX0" fmla="*/ 0 w 5999356"/>
              <a:gd name="connsiteY0" fmla="*/ 1494613 h 1673447"/>
              <a:gd name="connsiteX1" fmla="*/ 1717288 w 5999356"/>
              <a:gd name="connsiteY1" fmla="*/ 1539218 h 1673447"/>
              <a:gd name="connsiteX2" fmla="*/ 3858322 w 5999356"/>
              <a:gd name="connsiteY2" fmla="*/ 350 h 1673447"/>
              <a:gd name="connsiteX3" fmla="*/ 5999356 w 5999356"/>
              <a:gd name="connsiteY3" fmla="*/ 1427706 h 167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9356" h="1673447">
                <a:moveTo>
                  <a:pt x="0" y="1494613"/>
                </a:moveTo>
                <a:cubicBezTo>
                  <a:pt x="537117" y="1641437"/>
                  <a:pt x="1074234" y="1788262"/>
                  <a:pt x="1717288" y="1539218"/>
                </a:cubicBezTo>
                <a:cubicBezTo>
                  <a:pt x="2360342" y="1290174"/>
                  <a:pt x="3144644" y="18935"/>
                  <a:pt x="3858322" y="350"/>
                </a:cubicBezTo>
                <a:cubicBezTo>
                  <a:pt x="4572000" y="-18235"/>
                  <a:pt x="5285678" y="704735"/>
                  <a:pt x="5999356" y="1427706"/>
                </a:cubicBezTo>
              </a:path>
            </a:pathLst>
          </a:custGeom>
          <a:noFill/>
          <a:ln w="101600">
            <a:solidFill>
              <a:srgbClr val="B482DA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flipH="1" flipV="1">
            <a:off x="2895544" y="3029229"/>
            <a:ext cx="5999356" cy="1673447"/>
          </a:xfrm>
          <a:custGeom>
            <a:avLst/>
            <a:gdLst>
              <a:gd name="connsiteX0" fmla="*/ 0 w 5999356"/>
              <a:gd name="connsiteY0" fmla="*/ 1494613 h 1673447"/>
              <a:gd name="connsiteX1" fmla="*/ 1717288 w 5999356"/>
              <a:gd name="connsiteY1" fmla="*/ 1539218 h 1673447"/>
              <a:gd name="connsiteX2" fmla="*/ 3858322 w 5999356"/>
              <a:gd name="connsiteY2" fmla="*/ 350 h 1673447"/>
              <a:gd name="connsiteX3" fmla="*/ 5999356 w 5999356"/>
              <a:gd name="connsiteY3" fmla="*/ 1427706 h 167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9356" h="1673447">
                <a:moveTo>
                  <a:pt x="0" y="1494613"/>
                </a:moveTo>
                <a:cubicBezTo>
                  <a:pt x="537117" y="1641437"/>
                  <a:pt x="1074234" y="1788262"/>
                  <a:pt x="1717288" y="1539218"/>
                </a:cubicBezTo>
                <a:cubicBezTo>
                  <a:pt x="2360342" y="1290174"/>
                  <a:pt x="3144644" y="18935"/>
                  <a:pt x="3858322" y="350"/>
                </a:cubicBezTo>
                <a:cubicBezTo>
                  <a:pt x="4572000" y="-18235"/>
                  <a:pt x="5285678" y="704735"/>
                  <a:pt x="5999356" y="1427706"/>
                </a:cubicBezTo>
              </a:path>
            </a:pathLst>
          </a:custGeom>
          <a:noFill/>
          <a:ln w="101600">
            <a:solidFill>
              <a:srgbClr val="B482DA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872" y="260213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Service-Layer Topology Gif</a:t>
            </a:r>
            <a:br>
              <a:rPr lang="en-US" sz="9600" dirty="0" smtClean="0"/>
            </a:br>
            <a:r>
              <a:rPr lang="en-US" sz="9600" dirty="0" smtClean="0"/>
              <a:t>Source Images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64877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>
            <a:stCxn id="52" idx="3"/>
          </p:cNvCxnSpPr>
          <p:nvPr/>
        </p:nvCxnSpPr>
        <p:spPr>
          <a:xfrm>
            <a:off x="3529013" y="3593665"/>
            <a:ext cx="734017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902779" y="3593665"/>
            <a:ext cx="734017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13641" y="3946000"/>
            <a:ext cx="649075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113639" y="2670842"/>
            <a:ext cx="627644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45953" y="2670842"/>
            <a:ext cx="606215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467385" y="3946000"/>
            <a:ext cx="584783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11622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156498" y="301891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04258" y="2699487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156494" y="3986247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541758" y="43220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511523" y="430804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22777" y="397553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99532" y="2710203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816416" y="3008044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884898" y="349479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50269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500706" y="35025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53246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658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595343" y="1820231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616774" y="4399125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26303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906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>
            <a:stCxn id="52" idx="3"/>
          </p:cNvCxnSpPr>
          <p:nvPr/>
        </p:nvCxnSpPr>
        <p:spPr>
          <a:xfrm>
            <a:off x="3529013" y="3593665"/>
            <a:ext cx="734017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902779" y="3593665"/>
            <a:ext cx="734017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50269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500706" y="35025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53246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658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Cloud 25"/>
          <p:cNvSpPr/>
          <p:nvPr/>
        </p:nvSpPr>
        <p:spPr>
          <a:xfrm>
            <a:off x="4263030" y="2286000"/>
            <a:ext cx="3654989" cy="2606040"/>
          </a:xfrm>
          <a:prstGeom prst="cloud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11622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884898" y="349479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1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>
            <a:stCxn id="52" idx="3"/>
          </p:cNvCxnSpPr>
          <p:nvPr/>
        </p:nvCxnSpPr>
        <p:spPr>
          <a:xfrm>
            <a:off x="3529013" y="3593665"/>
            <a:ext cx="734017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902779" y="3593665"/>
            <a:ext cx="734017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50269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500706" y="35025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53246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658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2639" y="1639658"/>
            <a:ext cx="2930" cy="3657600"/>
          </a:xfrm>
          <a:prstGeom prst="curvedConnector3">
            <a:avLst>
              <a:gd name="adj1" fmla="val 17654881"/>
            </a:avLst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>
            <a:off x="6077731" y="1896110"/>
            <a:ext cx="29608" cy="3657600"/>
          </a:xfrm>
          <a:prstGeom prst="curvedConnector3">
            <a:avLst>
              <a:gd name="adj1" fmla="val 1644184"/>
            </a:avLst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1622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884898" y="349479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113641" y="3946000"/>
            <a:ext cx="649075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113639" y="2670842"/>
            <a:ext cx="627644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45953" y="2670842"/>
            <a:ext cx="606215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467385" y="3946000"/>
            <a:ext cx="584783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622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56498" y="301891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04258" y="2699487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56494" y="3986247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41758" y="43220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11523" y="430804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22777" y="397553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99532" y="2710203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16416" y="3008044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884898" y="349479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95343" y="1820231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616774" y="4399125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26303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906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772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12" idx="0"/>
            <a:endCxn id="11" idx="3"/>
          </p:cNvCxnSpPr>
          <p:nvPr/>
        </p:nvCxnSpPr>
        <p:spPr>
          <a:xfrm flipH="1" flipV="1">
            <a:off x="6508447" y="2490792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" name="Straight Connector 4"/>
          <p:cNvCxnSpPr>
            <a:stCxn id="11" idx="1"/>
            <a:endCxn id="10" idx="0"/>
          </p:cNvCxnSpPr>
          <p:nvPr/>
        </p:nvCxnSpPr>
        <p:spPr>
          <a:xfrm flipH="1">
            <a:off x="3402495" y="2490792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Oval 5"/>
          <p:cNvSpPr/>
          <p:nvPr/>
        </p:nvSpPr>
        <p:spPr>
          <a:xfrm>
            <a:off x="9639727" y="3238978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stCxn id="12" idx="3"/>
            <a:endCxn id="6" idx="2"/>
          </p:cNvCxnSpPr>
          <p:nvPr/>
        </p:nvCxnSpPr>
        <p:spPr>
          <a:xfrm flipV="1">
            <a:off x="9147975" y="3462816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Oval 7"/>
          <p:cNvSpPr/>
          <p:nvPr/>
        </p:nvSpPr>
        <p:spPr>
          <a:xfrm>
            <a:off x="1975388" y="323897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>
            <a:stCxn id="8" idx="6"/>
            <a:endCxn id="10" idx="1"/>
          </p:cNvCxnSpPr>
          <p:nvPr/>
        </p:nvCxnSpPr>
        <p:spPr>
          <a:xfrm>
            <a:off x="2423063" y="3462815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1970625" y="3201205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35655" y="319391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5174" y="1038209"/>
            <a:ext cx="810222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100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Mbps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93847" y="2281169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FF0000"/>
                </a:solidFill>
                <a:latin typeface="Arial Narrow"/>
              </a:rPr>
              <a:t>50 Mbps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967" y="2223971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02076" y="1038209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</a:p>
        </p:txBody>
      </p:sp>
      <p:sp>
        <p:nvSpPr>
          <p:cNvPr id="23" name="Oval 22"/>
          <p:cNvSpPr/>
          <p:nvPr/>
        </p:nvSpPr>
        <p:spPr>
          <a:xfrm>
            <a:off x="5305455" y="235038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17975" y="2344064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33087" y="200311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3087" y="221201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26" name="Oval 25"/>
          <p:cNvSpPr/>
          <p:nvPr/>
        </p:nvSpPr>
        <p:spPr>
          <a:xfrm>
            <a:off x="3486216" y="2757038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14815" y="2975136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4815" y="316709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27" name="Oval 26"/>
          <p:cNvSpPr/>
          <p:nvPr/>
        </p:nvSpPr>
        <p:spPr>
          <a:xfrm>
            <a:off x="8302076" y="2757038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172615" y="297847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615" y="316709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8806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113641" y="3946000"/>
            <a:ext cx="649075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113639" y="2670842"/>
            <a:ext cx="627644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45953" y="2670842"/>
            <a:ext cx="606215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467385" y="3946000"/>
            <a:ext cx="584783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622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56498" y="301891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04258" y="2699487"/>
            <a:ext cx="182166" cy="1821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56494" y="3986247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41758" y="43220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11523" y="430804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22777" y="397553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99532" y="2710203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16416" y="3008044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884898" y="349479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595343" y="1820231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616774" y="4399125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26303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906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6200000" flipH="1">
            <a:off x="6115520" y="2333370"/>
            <a:ext cx="10716" cy="1005840"/>
          </a:xfrm>
          <a:prstGeom prst="curvedConnector3">
            <a:avLst>
              <a:gd name="adj1" fmla="val -2382214"/>
            </a:avLst>
          </a:prstGeom>
          <a:noFill/>
          <a:ln w="25400" cap="flat" cmpd="sng" algn="ctr">
            <a:solidFill>
              <a:srgbClr val="7030A0"/>
            </a:solidFill>
            <a:prstDash val="sys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70472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113641" y="3946000"/>
            <a:ext cx="649075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113639" y="2670842"/>
            <a:ext cx="627644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45953" y="2670842"/>
            <a:ext cx="606215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467385" y="3946000"/>
            <a:ext cx="584783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622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56498" y="301891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56494" y="3986247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41758" y="43220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11523" y="430804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22777" y="397553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99532" y="2710203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16416" y="3008044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884898" y="349479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0800000" flipV="1">
            <a:off x="5280766" y="2807727"/>
            <a:ext cx="256677" cy="228346"/>
          </a:xfrm>
          <a:prstGeom prst="curvedConnector2">
            <a:avLst/>
          </a:prstGeom>
          <a:noFill/>
          <a:ln w="25400" cap="flat" cmpd="sng" algn="ctr">
            <a:solidFill>
              <a:srgbClr val="7030A0"/>
            </a:solidFill>
            <a:prstDash val="sys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Oval 29"/>
          <p:cNvSpPr/>
          <p:nvPr/>
        </p:nvSpPr>
        <p:spPr>
          <a:xfrm>
            <a:off x="5504258" y="2699487"/>
            <a:ext cx="182166" cy="1821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95343" y="1820231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616774" y="4399125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26303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906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6200000" flipH="1">
            <a:off x="6115520" y="2333370"/>
            <a:ext cx="10716" cy="1005840"/>
          </a:xfrm>
          <a:prstGeom prst="curvedConnector3">
            <a:avLst>
              <a:gd name="adj1" fmla="val -2382214"/>
            </a:avLst>
          </a:prstGeom>
          <a:noFill/>
          <a:ln w="25400" cap="flat" cmpd="sng" algn="ctr">
            <a:solidFill>
              <a:srgbClr val="7030A0"/>
            </a:solidFill>
            <a:prstDash val="sys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9907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113641" y="3946000"/>
            <a:ext cx="649075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113639" y="2670842"/>
            <a:ext cx="627644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45953" y="2670842"/>
            <a:ext cx="606215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467385" y="3946000"/>
            <a:ext cx="584783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622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56498" y="301891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56494" y="3986247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41758" y="43220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11523" y="430804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22777" y="397553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99532" y="2710203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16416" y="3008044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884898" y="349479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0800000" flipV="1">
            <a:off x="5280766" y="2807727"/>
            <a:ext cx="256677" cy="228346"/>
          </a:xfrm>
          <a:prstGeom prst="curvedConnector2">
            <a:avLst/>
          </a:prstGeom>
          <a:noFill/>
          <a:ln w="25400" cap="flat" cmpd="sng" algn="ctr">
            <a:solidFill>
              <a:srgbClr val="7030A0"/>
            </a:solidFill>
            <a:prstDash val="sys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Oval 29"/>
          <p:cNvSpPr/>
          <p:nvPr/>
        </p:nvSpPr>
        <p:spPr>
          <a:xfrm>
            <a:off x="5504258" y="2699487"/>
            <a:ext cx="182166" cy="1821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95343" y="1820231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616774" y="4399125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26303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906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6200000" flipH="1">
            <a:off x="6115520" y="2333370"/>
            <a:ext cx="10716" cy="1005840"/>
          </a:xfrm>
          <a:prstGeom prst="curvedConnector3">
            <a:avLst>
              <a:gd name="adj1" fmla="val -2382214"/>
            </a:avLst>
          </a:prstGeom>
          <a:noFill/>
          <a:ln w="25400" cap="flat" cmpd="sng" algn="ctr">
            <a:solidFill>
              <a:srgbClr val="7030A0"/>
            </a:solidFill>
            <a:prstDash val="sys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Curved Connector 30"/>
          <p:cNvCxnSpPr/>
          <p:nvPr/>
        </p:nvCxnSpPr>
        <p:spPr>
          <a:xfrm rot="5400000">
            <a:off x="4573692" y="2540291"/>
            <a:ext cx="650536" cy="137160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7030A0"/>
            </a:solidFill>
            <a:prstDash val="sys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31757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113641" y="3946000"/>
            <a:ext cx="649075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113639" y="2670842"/>
            <a:ext cx="627644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45953" y="2670842"/>
            <a:ext cx="606215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467385" y="3946000"/>
            <a:ext cx="584783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622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56498" y="301891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56494" y="3986247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41758" y="43220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11523" y="430804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22777" y="397553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99532" y="2710203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16416" y="3008044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884898" y="349479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0800000" flipV="1">
            <a:off x="5280766" y="2807727"/>
            <a:ext cx="256677" cy="228346"/>
          </a:xfrm>
          <a:prstGeom prst="curvedConnector2">
            <a:avLst/>
          </a:prstGeom>
          <a:noFill/>
          <a:ln w="25400" cap="flat" cmpd="sng" algn="ctr">
            <a:solidFill>
              <a:srgbClr val="7030A0"/>
            </a:solidFill>
            <a:prstDash val="sys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Oval 29"/>
          <p:cNvSpPr/>
          <p:nvPr/>
        </p:nvSpPr>
        <p:spPr>
          <a:xfrm>
            <a:off x="5504258" y="2699487"/>
            <a:ext cx="182166" cy="1821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95343" y="1820231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616774" y="4399125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26303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906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6200000" flipH="1">
            <a:off x="6115520" y="2333370"/>
            <a:ext cx="10716" cy="1005840"/>
          </a:xfrm>
          <a:prstGeom prst="curvedConnector3">
            <a:avLst>
              <a:gd name="adj1" fmla="val -2382214"/>
            </a:avLst>
          </a:prstGeom>
          <a:noFill/>
          <a:ln w="25400" cap="flat" cmpd="sng" algn="ctr">
            <a:solidFill>
              <a:srgbClr val="7030A0"/>
            </a:solidFill>
            <a:prstDash val="sys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Curved Connector 30"/>
          <p:cNvCxnSpPr/>
          <p:nvPr/>
        </p:nvCxnSpPr>
        <p:spPr>
          <a:xfrm rot="5400000">
            <a:off x="4573692" y="2540291"/>
            <a:ext cx="650536" cy="137160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7030A0"/>
            </a:solidFill>
            <a:prstDash val="sys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Curved Connector 22"/>
          <p:cNvCxnSpPr>
            <a:stCxn id="30" idx="4"/>
          </p:cNvCxnSpPr>
          <p:nvPr/>
        </p:nvCxnSpPr>
        <p:spPr>
          <a:xfrm rot="5400000">
            <a:off x="4770773" y="3267375"/>
            <a:ext cx="1210291" cy="438847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7030A0"/>
            </a:solidFill>
            <a:prstDash val="sys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5494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113641" y="3946000"/>
            <a:ext cx="649075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113639" y="2670842"/>
            <a:ext cx="627644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45953" y="2670842"/>
            <a:ext cx="606215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467385" y="3946000"/>
            <a:ext cx="584783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622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56498" y="301891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56494" y="3986247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41758" y="43220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11523" y="430804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22777" y="397553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99532" y="2710203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16416" y="3008044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884898" y="349479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0800000" flipV="1">
            <a:off x="5280766" y="2807727"/>
            <a:ext cx="256677" cy="228346"/>
          </a:xfrm>
          <a:prstGeom prst="curvedConnector2">
            <a:avLst/>
          </a:prstGeom>
          <a:noFill/>
          <a:ln w="25400" cap="flat" cmpd="sng" algn="ctr">
            <a:solidFill>
              <a:srgbClr val="7030A0"/>
            </a:solidFill>
            <a:prstDash val="sys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Oval 29"/>
          <p:cNvSpPr/>
          <p:nvPr/>
        </p:nvSpPr>
        <p:spPr>
          <a:xfrm>
            <a:off x="5504258" y="2699487"/>
            <a:ext cx="182166" cy="1821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95343" y="1820231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616774" y="4399125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26303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906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6200000" flipH="1">
            <a:off x="6115520" y="2333370"/>
            <a:ext cx="10716" cy="1005840"/>
          </a:xfrm>
          <a:prstGeom prst="curvedConnector3">
            <a:avLst>
              <a:gd name="adj1" fmla="val -2382214"/>
            </a:avLst>
          </a:prstGeom>
          <a:noFill/>
          <a:ln w="25400" cap="flat" cmpd="sng" algn="ctr">
            <a:solidFill>
              <a:srgbClr val="7030A0"/>
            </a:solidFill>
            <a:prstDash val="sys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Curved Connector 30"/>
          <p:cNvCxnSpPr/>
          <p:nvPr/>
        </p:nvCxnSpPr>
        <p:spPr>
          <a:xfrm rot="5400000">
            <a:off x="4573692" y="2540291"/>
            <a:ext cx="650536" cy="137160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7030A0"/>
            </a:solidFill>
            <a:prstDash val="sys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Curved Connector 22"/>
          <p:cNvCxnSpPr>
            <a:stCxn id="30" idx="4"/>
          </p:cNvCxnSpPr>
          <p:nvPr/>
        </p:nvCxnSpPr>
        <p:spPr>
          <a:xfrm rot="5400000">
            <a:off x="4770773" y="3267375"/>
            <a:ext cx="1210291" cy="438847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7030A0"/>
            </a:solidFill>
            <a:prstDash val="sys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" name="TextBox 1"/>
          <p:cNvSpPr txBox="1"/>
          <p:nvPr/>
        </p:nvSpPr>
        <p:spPr>
          <a:xfrm>
            <a:off x="5694852" y="3268450"/>
            <a:ext cx="1064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1871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113641" y="3946000"/>
            <a:ext cx="649075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113639" y="2670842"/>
            <a:ext cx="627644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45953" y="2670842"/>
            <a:ext cx="606215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467385" y="3946000"/>
            <a:ext cx="584783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622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56498" y="301891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56494" y="3986247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41758" y="43220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11523" y="430804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22777" y="397553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99532" y="2710203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16416" y="3008044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884898" y="349479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0800000" flipV="1">
            <a:off x="5280766" y="2807727"/>
            <a:ext cx="256677" cy="228346"/>
          </a:xfrm>
          <a:prstGeom prst="curvedConnector2">
            <a:avLst/>
          </a:prstGeom>
          <a:noFill/>
          <a:ln w="25400" cap="flat" cmpd="sng" algn="ctr">
            <a:solidFill>
              <a:srgbClr val="7030A0"/>
            </a:solidFill>
            <a:prstDash val="sysDash"/>
            <a:tailEnd type="stealth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Oval 29"/>
          <p:cNvSpPr/>
          <p:nvPr/>
        </p:nvSpPr>
        <p:spPr>
          <a:xfrm>
            <a:off x="5504258" y="2699487"/>
            <a:ext cx="182166" cy="182166"/>
          </a:xfrm>
          <a:prstGeom prst="ellipse">
            <a:avLst/>
          </a:prstGeom>
          <a:solidFill>
            <a:srgbClr val="C0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95343" y="1820231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616774" y="4399125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26303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906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" name="Freeform 1"/>
          <p:cNvSpPr/>
          <p:nvPr/>
        </p:nvSpPr>
        <p:spPr>
          <a:xfrm>
            <a:off x="5163007" y="2514395"/>
            <a:ext cx="1988907" cy="2092303"/>
          </a:xfrm>
          <a:custGeom>
            <a:avLst/>
            <a:gdLst>
              <a:gd name="connsiteX0" fmla="*/ 470350 w 1988907"/>
              <a:gd name="connsiteY0" fmla="*/ 228805 h 2092303"/>
              <a:gd name="connsiteX1" fmla="*/ 845907 w 1988907"/>
              <a:gd name="connsiteY1" fmla="*/ 205 h 2092303"/>
              <a:gd name="connsiteX2" fmla="*/ 1499050 w 1988907"/>
              <a:gd name="connsiteY2" fmla="*/ 196148 h 2092303"/>
              <a:gd name="connsiteX3" fmla="*/ 1809293 w 1988907"/>
              <a:gd name="connsiteY3" fmla="*/ 588034 h 2092303"/>
              <a:gd name="connsiteX4" fmla="*/ 1988907 w 1988907"/>
              <a:gd name="connsiteY4" fmla="*/ 1094219 h 2092303"/>
              <a:gd name="connsiteX5" fmla="*/ 1809293 w 1988907"/>
              <a:gd name="connsiteY5" fmla="*/ 1649391 h 2092303"/>
              <a:gd name="connsiteX6" fmla="*/ 1499050 w 1988907"/>
              <a:gd name="connsiteY6" fmla="*/ 1926976 h 2092303"/>
              <a:gd name="connsiteX7" fmla="*/ 943879 w 1988907"/>
              <a:gd name="connsiteY7" fmla="*/ 2090262 h 2092303"/>
              <a:gd name="connsiteX8" fmla="*/ 388707 w 1988907"/>
              <a:gd name="connsiteY8" fmla="*/ 1992291 h 2092303"/>
              <a:gd name="connsiteX9" fmla="*/ 45807 w 1988907"/>
              <a:gd name="connsiteY9" fmla="*/ 1633062 h 2092303"/>
              <a:gd name="connsiteX10" fmla="*/ 13150 w 1988907"/>
              <a:gd name="connsiteY10" fmla="*/ 669676 h 209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8907" h="2092303">
                <a:moveTo>
                  <a:pt x="470350" y="228805"/>
                </a:moveTo>
                <a:cubicBezTo>
                  <a:pt x="572403" y="117226"/>
                  <a:pt x="674457" y="5648"/>
                  <a:pt x="845907" y="205"/>
                </a:cubicBezTo>
                <a:cubicBezTo>
                  <a:pt x="1017357" y="-5238"/>
                  <a:pt x="1338486" y="98176"/>
                  <a:pt x="1499050" y="196148"/>
                </a:cubicBezTo>
                <a:cubicBezTo>
                  <a:pt x="1659614" y="294120"/>
                  <a:pt x="1727650" y="438356"/>
                  <a:pt x="1809293" y="588034"/>
                </a:cubicBezTo>
                <a:cubicBezTo>
                  <a:pt x="1890936" y="737712"/>
                  <a:pt x="1988907" y="917326"/>
                  <a:pt x="1988907" y="1094219"/>
                </a:cubicBezTo>
                <a:cubicBezTo>
                  <a:pt x="1988907" y="1271112"/>
                  <a:pt x="1890936" y="1510598"/>
                  <a:pt x="1809293" y="1649391"/>
                </a:cubicBezTo>
                <a:cubicBezTo>
                  <a:pt x="1727650" y="1788184"/>
                  <a:pt x="1643286" y="1853498"/>
                  <a:pt x="1499050" y="1926976"/>
                </a:cubicBezTo>
                <a:cubicBezTo>
                  <a:pt x="1354814" y="2000454"/>
                  <a:pt x="1128936" y="2079376"/>
                  <a:pt x="943879" y="2090262"/>
                </a:cubicBezTo>
                <a:cubicBezTo>
                  <a:pt x="758822" y="2101148"/>
                  <a:pt x="538386" y="2068491"/>
                  <a:pt x="388707" y="1992291"/>
                </a:cubicBezTo>
                <a:cubicBezTo>
                  <a:pt x="239028" y="1916091"/>
                  <a:pt x="108400" y="1853498"/>
                  <a:pt x="45807" y="1633062"/>
                </a:cubicBezTo>
                <a:cubicBezTo>
                  <a:pt x="-16786" y="1412626"/>
                  <a:pt x="-1818" y="1041151"/>
                  <a:pt x="13150" y="669676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113641" y="3946000"/>
            <a:ext cx="649075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113639" y="2670842"/>
            <a:ext cx="627644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45953" y="2670842"/>
            <a:ext cx="606215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467385" y="3946000"/>
            <a:ext cx="584783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622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56498" y="301891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56494" y="3986247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41758" y="43220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11523" y="430804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22777" y="397553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99532" y="2710203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16416" y="3008044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884898" y="349479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0800000" flipV="1">
            <a:off x="5280766" y="2807727"/>
            <a:ext cx="256677" cy="228346"/>
          </a:xfrm>
          <a:prstGeom prst="curvedConnector2">
            <a:avLst/>
          </a:prstGeom>
          <a:noFill/>
          <a:ln w="25400" cap="flat" cmpd="sng" algn="ctr">
            <a:solidFill>
              <a:srgbClr val="7030A0"/>
            </a:solidFill>
            <a:prstDash val="sysDash"/>
            <a:tailEnd type="stealth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Oval 29"/>
          <p:cNvSpPr/>
          <p:nvPr/>
        </p:nvSpPr>
        <p:spPr>
          <a:xfrm>
            <a:off x="5504258" y="2699487"/>
            <a:ext cx="182166" cy="18216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95343" y="1820231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616774" y="4399125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26303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906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" name="Freeform 1"/>
          <p:cNvSpPr/>
          <p:nvPr/>
        </p:nvSpPr>
        <p:spPr>
          <a:xfrm>
            <a:off x="5163007" y="2514395"/>
            <a:ext cx="1988907" cy="2092303"/>
          </a:xfrm>
          <a:custGeom>
            <a:avLst/>
            <a:gdLst>
              <a:gd name="connsiteX0" fmla="*/ 470350 w 1988907"/>
              <a:gd name="connsiteY0" fmla="*/ 228805 h 2092303"/>
              <a:gd name="connsiteX1" fmla="*/ 845907 w 1988907"/>
              <a:gd name="connsiteY1" fmla="*/ 205 h 2092303"/>
              <a:gd name="connsiteX2" fmla="*/ 1499050 w 1988907"/>
              <a:gd name="connsiteY2" fmla="*/ 196148 h 2092303"/>
              <a:gd name="connsiteX3" fmla="*/ 1809293 w 1988907"/>
              <a:gd name="connsiteY3" fmla="*/ 588034 h 2092303"/>
              <a:gd name="connsiteX4" fmla="*/ 1988907 w 1988907"/>
              <a:gd name="connsiteY4" fmla="*/ 1094219 h 2092303"/>
              <a:gd name="connsiteX5" fmla="*/ 1809293 w 1988907"/>
              <a:gd name="connsiteY5" fmla="*/ 1649391 h 2092303"/>
              <a:gd name="connsiteX6" fmla="*/ 1499050 w 1988907"/>
              <a:gd name="connsiteY6" fmla="*/ 1926976 h 2092303"/>
              <a:gd name="connsiteX7" fmla="*/ 943879 w 1988907"/>
              <a:gd name="connsiteY7" fmla="*/ 2090262 h 2092303"/>
              <a:gd name="connsiteX8" fmla="*/ 388707 w 1988907"/>
              <a:gd name="connsiteY8" fmla="*/ 1992291 h 2092303"/>
              <a:gd name="connsiteX9" fmla="*/ 45807 w 1988907"/>
              <a:gd name="connsiteY9" fmla="*/ 1633062 h 2092303"/>
              <a:gd name="connsiteX10" fmla="*/ 13150 w 1988907"/>
              <a:gd name="connsiteY10" fmla="*/ 669676 h 209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8907" h="2092303">
                <a:moveTo>
                  <a:pt x="470350" y="228805"/>
                </a:moveTo>
                <a:cubicBezTo>
                  <a:pt x="572403" y="117226"/>
                  <a:pt x="674457" y="5648"/>
                  <a:pt x="845907" y="205"/>
                </a:cubicBezTo>
                <a:cubicBezTo>
                  <a:pt x="1017357" y="-5238"/>
                  <a:pt x="1338486" y="98176"/>
                  <a:pt x="1499050" y="196148"/>
                </a:cubicBezTo>
                <a:cubicBezTo>
                  <a:pt x="1659614" y="294120"/>
                  <a:pt x="1727650" y="438356"/>
                  <a:pt x="1809293" y="588034"/>
                </a:cubicBezTo>
                <a:cubicBezTo>
                  <a:pt x="1890936" y="737712"/>
                  <a:pt x="1988907" y="917326"/>
                  <a:pt x="1988907" y="1094219"/>
                </a:cubicBezTo>
                <a:cubicBezTo>
                  <a:pt x="1988907" y="1271112"/>
                  <a:pt x="1890936" y="1510598"/>
                  <a:pt x="1809293" y="1649391"/>
                </a:cubicBezTo>
                <a:cubicBezTo>
                  <a:pt x="1727650" y="1788184"/>
                  <a:pt x="1643286" y="1853498"/>
                  <a:pt x="1499050" y="1926976"/>
                </a:cubicBezTo>
                <a:cubicBezTo>
                  <a:pt x="1354814" y="2000454"/>
                  <a:pt x="1128936" y="2079376"/>
                  <a:pt x="943879" y="2090262"/>
                </a:cubicBezTo>
                <a:cubicBezTo>
                  <a:pt x="758822" y="2101148"/>
                  <a:pt x="538386" y="2068491"/>
                  <a:pt x="388707" y="1992291"/>
                </a:cubicBezTo>
                <a:cubicBezTo>
                  <a:pt x="239028" y="1916091"/>
                  <a:pt x="108400" y="1853498"/>
                  <a:pt x="45807" y="1633062"/>
                </a:cubicBezTo>
                <a:cubicBezTo>
                  <a:pt x="-16786" y="1412626"/>
                  <a:pt x="-1818" y="1041151"/>
                  <a:pt x="13150" y="669676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568043" y="2251954"/>
            <a:ext cx="2334986" cy="1324003"/>
          </a:xfrm>
          <a:custGeom>
            <a:avLst/>
            <a:gdLst>
              <a:gd name="connsiteX0" fmla="*/ 0 w 2334986"/>
              <a:gd name="connsiteY0" fmla="*/ 474917 h 1324003"/>
              <a:gd name="connsiteX1" fmla="*/ 473528 w 2334986"/>
              <a:gd name="connsiteY1" fmla="*/ 1389 h 1324003"/>
              <a:gd name="connsiteX2" fmla="*/ 1094014 w 2334986"/>
              <a:gd name="connsiteY2" fmla="*/ 344289 h 1324003"/>
              <a:gd name="connsiteX3" fmla="*/ 1453243 w 2334986"/>
              <a:gd name="connsiteY3" fmla="*/ 752503 h 1324003"/>
              <a:gd name="connsiteX4" fmla="*/ 1763486 w 2334986"/>
              <a:gd name="connsiteY4" fmla="*/ 1226032 h 1324003"/>
              <a:gd name="connsiteX5" fmla="*/ 2334986 w 2334986"/>
              <a:gd name="connsiteY5" fmla="*/ 1324003 h 132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4986" h="1324003">
                <a:moveTo>
                  <a:pt x="0" y="474917"/>
                </a:moveTo>
                <a:cubicBezTo>
                  <a:pt x="145596" y="249038"/>
                  <a:pt x="291192" y="23160"/>
                  <a:pt x="473528" y="1389"/>
                </a:cubicBezTo>
                <a:cubicBezTo>
                  <a:pt x="655864" y="-20382"/>
                  <a:pt x="930728" y="219103"/>
                  <a:pt x="1094014" y="344289"/>
                </a:cubicBezTo>
                <a:cubicBezTo>
                  <a:pt x="1257300" y="469475"/>
                  <a:pt x="1341664" y="605546"/>
                  <a:pt x="1453243" y="752503"/>
                </a:cubicBezTo>
                <a:cubicBezTo>
                  <a:pt x="1564822" y="899460"/>
                  <a:pt x="1616529" y="1130782"/>
                  <a:pt x="1763486" y="1226032"/>
                </a:cubicBezTo>
                <a:cubicBezTo>
                  <a:pt x="1910443" y="1321282"/>
                  <a:pt x="2122714" y="1322642"/>
                  <a:pt x="2334986" y="1324003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314772" y="2841171"/>
            <a:ext cx="2522942" cy="1510418"/>
          </a:xfrm>
          <a:custGeom>
            <a:avLst/>
            <a:gdLst>
              <a:gd name="connsiteX0" fmla="*/ 302257 w 2522942"/>
              <a:gd name="connsiteY0" fmla="*/ 0 h 1510418"/>
              <a:gd name="connsiteX1" fmla="*/ 73657 w 2522942"/>
              <a:gd name="connsiteY1" fmla="*/ 310243 h 1510418"/>
              <a:gd name="connsiteX2" fmla="*/ 8342 w 2522942"/>
              <a:gd name="connsiteY2" fmla="*/ 800100 h 1510418"/>
              <a:gd name="connsiteX3" fmla="*/ 40999 w 2522942"/>
              <a:gd name="connsiteY3" fmla="*/ 1126672 h 1510418"/>
              <a:gd name="connsiteX4" fmla="*/ 367571 w 2522942"/>
              <a:gd name="connsiteY4" fmla="*/ 1469572 h 1510418"/>
              <a:gd name="connsiteX5" fmla="*/ 1216657 w 2522942"/>
              <a:gd name="connsiteY5" fmla="*/ 1469572 h 1510418"/>
              <a:gd name="connsiteX6" fmla="*/ 1461585 w 2522942"/>
              <a:gd name="connsiteY6" fmla="*/ 1159329 h 1510418"/>
              <a:gd name="connsiteX7" fmla="*/ 1967771 w 2522942"/>
              <a:gd name="connsiteY7" fmla="*/ 881743 h 1510418"/>
              <a:gd name="connsiteX8" fmla="*/ 2522942 w 2522942"/>
              <a:gd name="connsiteY8" fmla="*/ 832758 h 15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2942" h="1510418">
                <a:moveTo>
                  <a:pt x="302257" y="0"/>
                </a:moveTo>
                <a:cubicBezTo>
                  <a:pt x="212450" y="88446"/>
                  <a:pt x="122643" y="176893"/>
                  <a:pt x="73657" y="310243"/>
                </a:cubicBezTo>
                <a:cubicBezTo>
                  <a:pt x="24671" y="443593"/>
                  <a:pt x="13785" y="664029"/>
                  <a:pt x="8342" y="800100"/>
                </a:cubicBezTo>
                <a:cubicBezTo>
                  <a:pt x="2899" y="936171"/>
                  <a:pt x="-18873" y="1015093"/>
                  <a:pt x="40999" y="1126672"/>
                </a:cubicBezTo>
                <a:cubicBezTo>
                  <a:pt x="100871" y="1238251"/>
                  <a:pt x="171628" y="1412422"/>
                  <a:pt x="367571" y="1469572"/>
                </a:cubicBezTo>
                <a:cubicBezTo>
                  <a:pt x="563514" y="1526722"/>
                  <a:pt x="1034321" y="1521279"/>
                  <a:pt x="1216657" y="1469572"/>
                </a:cubicBezTo>
                <a:cubicBezTo>
                  <a:pt x="1398993" y="1417865"/>
                  <a:pt x="1336399" y="1257300"/>
                  <a:pt x="1461585" y="1159329"/>
                </a:cubicBezTo>
                <a:cubicBezTo>
                  <a:pt x="1586771" y="1061358"/>
                  <a:pt x="1790878" y="936172"/>
                  <a:pt x="1967771" y="881743"/>
                </a:cubicBezTo>
                <a:cubicBezTo>
                  <a:pt x="2144664" y="827314"/>
                  <a:pt x="2333803" y="830036"/>
                  <a:pt x="2522942" y="832758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6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113641" y="3946000"/>
            <a:ext cx="649075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113639" y="2670842"/>
            <a:ext cx="627644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45953" y="2670842"/>
            <a:ext cx="606215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467385" y="3946000"/>
            <a:ext cx="584783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622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56498" y="301891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56494" y="3986247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41758" y="43220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11523" y="430804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22777" y="397553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99532" y="2710203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16416" y="3008044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884898" y="349479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0800000" flipV="1">
            <a:off x="5280766" y="2807727"/>
            <a:ext cx="256677" cy="228346"/>
          </a:xfrm>
          <a:prstGeom prst="curvedConnector2">
            <a:avLst/>
          </a:prstGeom>
          <a:noFill/>
          <a:ln w="25400" cap="flat" cmpd="sng" algn="ctr">
            <a:solidFill>
              <a:srgbClr val="7030A0"/>
            </a:solidFill>
            <a:prstDash val="sysDash"/>
            <a:tailEnd type="stealth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Oval 29"/>
          <p:cNvSpPr/>
          <p:nvPr/>
        </p:nvSpPr>
        <p:spPr>
          <a:xfrm>
            <a:off x="5504258" y="2699487"/>
            <a:ext cx="182166" cy="18216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95343" y="1820231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616774" y="4399125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26303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906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" name="Freeform 1"/>
          <p:cNvSpPr/>
          <p:nvPr/>
        </p:nvSpPr>
        <p:spPr>
          <a:xfrm>
            <a:off x="5163007" y="2514395"/>
            <a:ext cx="1988907" cy="2092303"/>
          </a:xfrm>
          <a:custGeom>
            <a:avLst/>
            <a:gdLst>
              <a:gd name="connsiteX0" fmla="*/ 470350 w 1988907"/>
              <a:gd name="connsiteY0" fmla="*/ 228805 h 2092303"/>
              <a:gd name="connsiteX1" fmla="*/ 845907 w 1988907"/>
              <a:gd name="connsiteY1" fmla="*/ 205 h 2092303"/>
              <a:gd name="connsiteX2" fmla="*/ 1499050 w 1988907"/>
              <a:gd name="connsiteY2" fmla="*/ 196148 h 2092303"/>
              <a:gd name="connsiteX3" fmla="*/ 1809293 w 1988907"/>
              <a:gd name="connsiteY3" fmla="*/ 588034 h 2092303"/>
              <a:gd name="connsiteX4" fmla="*/ 1988907 w 1988907"/>
              <a:gd name="connsiteY4" fmla="*/ 1094219 h 2092303"/>
              <a:gd name="connsiteX5" fmla="*/ 1809293 w 1988907"/>
              <a:gd name="connsiteY5" fmla="*/ 1649391 h 2092303"/>
              <a:gd name="connsiteX6" fmla="*/ 1499050 w 1988907"/>
              <a:gd name="connsiteY6" fmla="*/ 1926976 h 2092303"/>
              <a:gd name="connsiteX7" fmla="*/ 943879 w 1988907"/>
              <a:gd name="connsiteY7" fmla="*/ 2090262 h 2092303"/>
              <a:gd name="connsiteX8" fmla="*/ 388707 w 1988907"/>
              <a:gd name="connsiteY8" fmla="*/ 1992291 h 2092303"/>
              <a:gd name="connsiteX9" fmla="*/ 45807 w 1988907"/>
              <a:gd name="connsiteY9" fmla="*/ 1633062 h 2092303"/>
              <a:gd name="connsiteX10" fmla="*/ 13150 w 1988907"/>
              <a:gd name="connsiteY10" fmla="*/ 669676 h 209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8907" h="2092303">
                <a:moveTo>
                  <a:pt x="470350" y="228805"/>
                </a:moveTo>
                <a:cubicBezTo>
                  <a:pt x="572403" y="117226"/>
                  <a:pt x="674457" y="5648"/>
                  <a:pt x="845907" y="205"/>
                </a:cubicBezTo>
                <a:cubicBezTo>
                  <a:pt x="1017357" y="-5238"/>
                  <a:pt x="1338486" y="98176"/>
                  <a:pt x="1499050" y="196148"/>
                </a:cubicBezTo>
                <a:cubicBezTo>
                  <a:pt x="1659614" y="294120"/>
                  <a:pt x="1727650" y="438356"/>
                  <a:pt x="1809293" y="588034"/>
                </a:cubicBezTo>
                <a:cubicBezTo>
                  <a:pt x="1890936" y="737712"/>
                  <a:pt x="1988907" y="917326"/>
                  <a:pt x="1988907" y="1094219"/>
                </a:cubicBezTo>
                <a:cubicBezTo>
                  <a:pt x="1988907" y="1271112"/>
                  <a:pt x="1890936" y="1510598"/>
                  <a:pt x="1809293" y="1649391"/>
                </a:cubicBezTo>
                <a:cubicBezTo>
                  <a:pt x="1727650" y="1788184"/>
                  <a:pt x="1643286" y="1853498"/>
                  <a:pt x="1499050" y="1926976"/>
                </a:cubicBezTo>
                <a:cubicBezTo>
                  <a:pt x="1354814" y="2000454"/>
                  <a:pt x="1128936" y="2079376"/>
                  <a:pt x="943879" y="2090262"/>
                </a:cubicBezTo>
                <a:cubicBezTo>
                  <a:pt x="758822" y="2101148"/>
                  <a:pt x="538386" y="2068491"/>
                  <a:pt x="388707" y="1992291"/>
                </a:cubicBezTo>
                <a:cubicBezTo>
                  <a:pt x="239028" y="1916091"/>
                  <a:pt x="108400" y="1853498"/>
                  <a:pt x="45807" y="1633062"/>
                </a:cubicBezTo>
                <a:cubicBezTo>
                  <a:pt x="-16786" y="1412626"/>
                  <a:pt x="-1818" y="1041151"/>
                  <a:pt x="13150" y="669676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568043" y="2251954"/>
            <a:ext cx="2334986" cy="1324003"/>
          </a:xfrm>
          <a:custGeom>
            <a:avLst/>
            <a:gdLst>
              <a:gd name="connsiteX0" fmla="*/ 0 w 2334986"/>
              <a:gd name="connsiteY0" fmla="*/ 474917 h 1324003"/>
              <a:gd name="connsiteX1" fmla="*/ 473528 w 2334986"/>
              <a:gd name="connsiteY1" fmla="*/ 1389 h 1324003"/>
              <a:gd name="connsiteX2" fmla="*/ 1094014 w 2334986"/>
              <a:gd name="connsiteY2" fmla="*/ 344289 h 1324003"/>
              <a:gd name="connsiteX3" fmla="*/ 1453243 w 2334986"/>
              <a:gd name="connsiteY3" fmla="*/ 752503 h 1324003"/>
              <a:gd name="connsiteX4" fmla="*/ 1763486 w 2334986"/>
              <a:gd name="connsiteY4" fmla="*/ 1226032 h 1324003"/>
              <a:gd name="connsiteX5" fmla="*/ 2334986 w 2334986"/>
              <a:gd name="connsiteY5" fmla="*/ 1324003 h 132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4986" h="1324003">
                <a:moveTo>
                  <a:pt x="0" y="474917"/>
                </a:moveTo>
                <a:cubicBezTo>
                  <a:pt x="145596" y="249038"/>
                  <a:pt x="291192" y="23160"/>
                  <a:pt x="473528" y="1389"/>
                </a:cubicBezTo>
                <a:cubicBezTo>
                  <a:pt x="655864" y="-20382"/>
                  <a:pt x="930728" y="219103"/>
                  <a:pt x="1094014" y="344289"/>
                </a:cubicBezTo>
                <a:cubicBezTo>
                  <a:pt x="1257300" y="469475"/>
                  <a:pt x="1341664" y="605546"/>
                  <a:pt x="1453243" y="752503"/>
                </a:cubicBezTo>
                <a:cubicBezTo>
                  <a:pt x="1564822" y="899460"/>
                  <a:pt x="1616529" y="1130782"/>
                  <a:pt x="1763486" y="1226032"/>
                </a:cubicBezTo>
                <a:cubicBezTo>
                  <a:pt x="1910443" y="1321282"/>
                  <a:pt x="2122714" y="1322642"/>
                  <a:pt x="2334986" y="1324003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314772" y="2841171"/>
            <a:ext cx="2522942" cy="1510418"/>
          </a:xfrm>
          <a:custGeom>
            <a:avLst/>
            <a:gdLst>
              <a:gd name="connsiteX0" fmla="*/ 302257 w 2522942"/>
              <a:gd name="connsiteY0" fmla="*/ 0 h 1510418"/>
              <a:gd name="connsiteX1" fmla="*/ 73657 w 2522942"/>
              <a:gd name="connsiteY1" fmla="*/ 310243 h 1510418"/>
              <a:gd name="connsiteX2" fmla="*/ 8342 w 2522942"/>
              <a:gd name="connsiteY2" fmla="*/ 800100 h 1510418"/>
              <a:gd name="connsiteX3" fmla="*/ 40999 w 2522942"/>
              <a:gd name="connsiteY3" fmla="*/ 1126672 h 1510418"/>
              <a:gd name="connsiteX4" fmla="*/ 367571 w 2522942"/>
              <a:gd name="connsiteY4" fmla="*/ 1469572 h 1510418"/>
              <a:gd name="connsiteX5" fmla="*/ 1216657 w 2522942"/>
              <a:gd name="connsiteY5" fmla="*/ 1469572 h 1510418"/>
              <a:gd name="connsiteX6" fmla="*/ 1461585 w 2522942"/>
              <a:gd name="connsiteY6" fmla="*/ 1159329 h 1510418"/>
              <a:gd name="connsiteX7" fmla="*/ 1967771 w 2522942"/>
              <a:gd name="connsiteY7" fmla="*/ 881743 h 1510418"/>
              <a:gd name="connsiteX8" fmla="*/ 2522942 w 2522942"/>
              <a:gd name="connsiteY8" fmla="*/ 832758 h 15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2942" h="1510418">
                <a:moveTo>
                  <a:pt x="302257" y="0"/>
                </a:moveTo>
                <a:cubicBezTo>
                  <a:pt x="212450" y="88446"/>
                  <a:pt x="122643" y="176893"/>
                  <a:pt x="73657" y="310243"/>
                </a:cubicBezTo>
                <a:cubicBezTo>
                  <a:pt x="24671" y="443593"/>
                  <a:pt x="13785" y="664029"/>
                  <a:pt x="8342" y="800100"/>
                </a:cubicBezTo>
                <a:cubicBezTo>
                  <a:pt x="2899" y="936171"/>
                  <a:pt x="-18873" y="1015093"/>
                  <a:pt x="40999" y="1126672"/>
                </a:cubicBezTo>
                <a:cubicBezTo>
                  <a:pt x="100871" y="1238251"/>
                  <a:pt x="171628" y="1412422"/>
                  <a:pt x="367571" y="1469572"/>
                </a:cubicBezTo>
                <a:cubicBezTo>
                  <a:pt x="563514" y="1526722"/>
                  <a:pt x="1034321" y="1521279"/>
                  <a:pt x="1216657" y="1469572"/>
                </a:cubicBezTo>
                <a:cubicBezTo>
                  <a:pt x="1398993" y="1417865"/>
                  <a:pt x="1336399" y="1257300"/>
                  <a:pt x="1461585" y="1159329"/>
                </a:cubicBezTo>
                <a:cubicBezTo>
                  <a:pt x="1586771" y="1061358"/>
                  <a:pt x="1790878" y="936172"/>
                  <a:pt x="1967771" y="881743"/>
                </a:cubicBezTo>
                <a:cubicBezTo>
                  <a:pt x="2144664" y="827314"/>
                  <a:pt x="2333803" y="830036"/>
                  <a:pt x="2522942" y="832758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94852" y="3268450"/>
            <a:ext cx="1064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94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872" y="260213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Survivable Service-Layer Gif</a:t>
            </a:r>
            <a:br>
              <a:rPr lang="en-US" sz="9600" dirty="0" smtClean="0"/>
            </a:br>
            <a:r>
              <a:rPr lang="en-US" sz="9600" dirty="0" smtClean="0"/>
              <a:t>Source Images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50796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loud 43"/>
          <p:cNvSpPr/>
          <p:nvPr/>
        </p:nvSpPr>
        <p:spPr>
          <a:xfrm>
            <a:off x="262625" y="1879121"/>
            <a:ext cx="3326209" cy="2714315"/>
          </a:xfrm>
          <a:prstGeom prst="cloud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56224" y="3215464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588833" y="3208320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88" name="Right Arrow 87"/>
          <p:cNvSpPr/>
          <p:nvPr/>
        </p:nvSpPr>
        <p:spPr>
          <a:xfrm>
            <a:off x="3876431" y="3109522"/>
            <a:ext cx="640861" cy="32049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  <p:cxnSp>
        <p:nvCxnSpPr>
          <p:cNvPr id="89" name="Straight Connector 88"/>
          <p:cNvCxnSpPr>
            <a:stCxn id="96" idx="5"/>
            <a:endCxn id="97" idx="1"/>
          </p:cNvCxnSpPr>
          <p:nvPr/>
        </p:nvCxnSpPr>
        <p:spPr>
          <a:xfrm>
            <a:off x="5468330" y="3634600"/>
            <a:ext cx="631049" cy="598096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90" name="Straight Connector 89"/>
          <p:cNvCxnSpPr>
            <a:stCxn id="94" idx="7"/>
            <a:endCxn id="95" idx="3"/>
          </p:cNvCxnSpPr>
          <p:nvPr/>
        </p:nvCxnSpPr>
        <p:spPr>
          <a:xfrm flipV="1">
            <a:off x="5468333" y="2316681"/>
            <a:ext cx="606047" cy="587159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91" name="Straight Connector 90"/>
          <p:cNvCxnSpPr>
            <a:stCxn id="100" idx="5"/>
            <a:endCxn id="101" idx="1"/>
          </p:cNvCxnSpPr>
          <p:nvPr/>
        </p:nvCxnSpPr>
        <p:spPr>
          <a:xfrm>
            <a:off x="6823769" y="2323825"/>
            <a:ext cx="585463" cy="572767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92" name="Straight Connector 91"/>
          <p:cNvCxnSpPr>
            <a:stCxn id="98" idx="7"/>
            <a:endCxn id="99" idx="3"/>
          </p:cNvCxnSpPr>
          <p:nvPr/>
        </p:nvCxnSpPr>
        <p:spPr>
          <a:xfrm flipV="1">
            <a:off x="6831763" y="3627457"/>
            <a:ext cx="581709" cy="595879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93" name="Oval 92"/>
          <p:cNvSpPr/>
          <p:nvPr/>
        </p:nvSpPr>
        <p:spPr>
          <a:xfrm>
            <a:off x="4671158" y="3210451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5364674" y="2886054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6056594" y="2213021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364671" y="3530941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081594" y="4214911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6728104" y="4205550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7395687" y="3523797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720110" y="2220165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7391446" y="2878806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8103767" y="3203307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117318" y="1626851"/>
            <a:ext cx="664369" cy="664369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r>
              <a:rPr lang="en-US" sz="1867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6131605" y="4266274"/>
            <a:ext cx="664369" cy="664369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r>
              <a:rPr lang="en-US" sz="1867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552149" y="2285503"/>
            <a:ext cx="30305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87507" y="2285503"/>
            <a:ext cx="42538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86116" y="3929236"/>
            <a:ext cx="36908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84562" y="3929236"/>
            <a:ext cx="32618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1" name="Oval 110"/>
          <p:cNvSpPr/>
          <p:nvPr/>
        </p:nvSpPr>
        <p:spPr>
          <a:xfrm>
            <a:off x="6013657" y="3208498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760038" y="3207544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6111055" y="2946562"/>
            <a:ext cx="664369" cy="664369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r>
              <a:rPr lang="en-US" sz="1867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14" name="Oval 113"/>
          <p:cNvSpPr/>
          <p:nvPr/>
        </p:nvSpPr>
        <p:spPr>
          <a:xfrm>
            <a:off x="5413891" y="3207544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46467" y="3207544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769029" y="2937036"/>
            <a:ext cx="664369" cy="664369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r>
              <a:rPr lang="en-US" sz="1867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7451320" y="2937036"/>
            <a:ext cx="664369" cy="664369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r>
              <a:rPr lang="en-US" sz="1867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18" name="Straight Connector 117"/>
          <p:cNvCxnSpPr>
            <a:stCxn id="115" idx="2"/>
            <a:endCxn id="112" idx="6"/>
          </p:cNvCxnSpPr>
          <p:nvPr/>
        </p:nvCxnSpPr>
        <p:spPr>
          <a:xfrm flipH="1">
            <a:off x="6881482" y="3268266"/>
            <a:ext cx="464985" cy="0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119" name="Straight Connector 118"/>
          <p:cNvCxnSpPr>
            <a:stCxn id="114" idx="6"/>
            <a:endCxn id="111" idx="2"/>
          </p:cNvCxnSpPr>
          <p:nvPr/>
        </p:nvCxnSpPr>
        <p:spPr>
          <a:xfrm>
            <a:off x="5535336" y="3268266"/>
            <a:ext cx="478322" cy="954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5617783" y="3293233"/>
            <a:ext cx="31052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39306" y="3290261"/>
            <a:ext cx="31052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6437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12" idx="0"/>
            <a:endCxn id="11" idx="3"/>
          </p:cNvCxnSpPr>
          <p:nvPr/>
        </p:nvCxnSpPr>
        <p:spPr>
          <a:xfrm flipH="1" flipV="1">
            <a:off x="6508447" y="2490792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Oval 5"/>
          <p:cNvSpPr/>
          <p:nvPr/>
        </p:nvSpPr>
        <p:spPr>
          <a:xfrm>
            <a:off x="9639727" y="3238978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stCxn id="12" idx="3"/>
            <a:endCxn id="6" idx="2"/>
          </p:cNvCxnSpPr>
          <p:nvPr/>
        </p:nvCxnSpPr>
        <p:spPr>
          <a:xfrm flipV="1">
            <a:off x="9147975" y="3462816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Oval 7"/>
          <p:cNvSpPr/>
          <p:nvPr/>
        </p:nvSpPr>
        <p:spPr>
          <a:xfrm>
            <a:off x="1975388" y="323897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>
            <a:stCxn id="8" idx="6"/>
            <a:endCxn id="10" idx="1"/>
          </p:cNvCxnSpPr>
          <p:nvPr/>
        </p:nvCxnSpPr>
        <p:spPr>
          <a:xfrm>
            <a:off x="2423063" y="3462815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1970625" y="3201205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35655" y="319391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967" y="2223971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23" name="Oval 22"/>
          <p:cNvSpPr/>
          <p:nvPr/>
        </p:nvSpPr>
        <p:spPr>
          <a:xfrm>
            <a:off x="5305455" y="235038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17975" y="2344064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33087" y="200311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3087" y="221201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26" name="Oval 25"/>
          <p:cNvSpPr/>
          <p:nvPr/>
        </p:nvSpPr>
        <p:spPr>
          <a:xfrm>
            <a:off x="3486216" y="2757038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14815" y="2975136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4815" y="316709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27" name="Oval 26"/>
          <p:cNvSpPr/>
          <p:nvPr/>
        </p:nvSpPr>
        <p:spPr>
          <a:xfrm>
            <a:off x="8302076" y="2757038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172615" y="297847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615" y="316709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5174" y="1038209"/>
            <a:ext cx="810222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100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Mbps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02076" y="1038209"/>
            <a:ext cx="283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  <a:p>
            <a:pPr defTabSz="457200"/>
            <a:r>
              <a:rPr lang="en-US" sz="2000" b="1" dirty="0" smtClean="0">
                <a:solidFill>
                  <a:srgbClr val="FF0000"/>
                </a:solidFill>
                <a:latin typeface="Arial Narrow"/>
              </a:rPr>
              <a:t>	FAILURE</a:t>
            </a:r>
            <a:endParaRPr lang="en-US" sz="2000" b="1" dirty="0">
              <a:solidFill>
                <a:srgbClr val="FF0000"/>
              </a:solidFill>
              <a:latin typeface="Arial Narrow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992025" y="2204380"/>
            <a:ext cx="700822" cy="43975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47564" y="1826261"/>
            <a:ext cx="186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Pruned!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loud 43"/>
          <p:cNvSpPr/>
          <p:nvPr/>
        </p:nvSpPr>
        <p:spPr>
          <a:xfrm>
            <a:off x="262625" y="1879121"/>
            <a:ext cx="3326209" cy="2714315"/>
          </a:xfrm>
          <a:prstGeom prst="cloud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 flipH="1" flipV="1">
            <a:off x="266166" y="2695755"/>
            <a:ext cx="3311165" cy="563807"/>
          </a:xfrm>
          <a:custGeom>
            <a:avLst/>
            <a:gdLst>
              <a:gd name="connsiteX0" fmla="*/ 0 w 3794760"/>
              <a:gd name="connsiteY0" fmla="*/ 135016 h 1415489"/>
              <a:gd name="connsiteX1" fmla="*/ 548640 w 3794760"/>
              <a:gd name="connsiteY1" fmla="*/ 119776 h 1415489"/>
              <a:gd name="connsiteX2" fmla="*/ 1889760 w 3794760"/>
              <a:gd name="connsiteY2" fmla="*/ 1415176 h 1415489"/>
              <a:gd name="connsiteX3" fmla="*/ 3169920 w 3794760"/>
              <a:gd name="connsiteY3" fmla="*/ 241696 h 1415489"/>
              <a:gd name="connsiteX4" fmla="*/ 3794760 w 3794760"/>
              <a:gd name="connsiteY4" fmla="*/ 89296 h 141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760" h="1415489">
                <a:moveTo>
                  <a:pt x="0" y="135016"/>
                </a:moveTo>
                <a:cubicBezTo>
                  <a:pt x="116840" y="20716"/>
                  <a:pt x="233680" y="-93584"/>
                  <a:pt x="548640" y="119776"/>
                </a:cubicBezTo>
                <a:cubicBezTo>
                  <a:pt x="863600" y="333136"/>
                  <a:pt x="1452880" y="1394856"/>
                  <a:pt x="1889760" y="1415176"/>
                </a:cubicBezTo>
                <a:cubicBezTo>
                  <a:pt x="2326640" y="1435496"/>
                  <a:pt x="2852420" y="462676"/>
                  <a:pt x="3169920" y="241696"/>
                </a:cubicBezTo>
                <a:cubicBezTo>
                  <a:pt x="3487420" y="20716"/>
                  <a:pt x="3641090" y="55006"/>
                  <a:pt x="3794760" y="89296"/>
                </a:cubicBez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ysDash"/>
            <a:miter lim="800000"/>
            <a:tailEnd type="arrow" w="lg" len="lg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56224" y="3215464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588833" y="3208320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88" name="Right Arrow 87"/>
          <p:cNvSpPr/>
          <p:nvPr/>
        </p:nvSpPr>
        <p:spPr>
          <a:xfrm>
            <a:off x="3876431" y="3109522"/>
            <a:ext cx="640861" cy="32049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  <p:cxnSp>
        <p:nvCxnSpPr>
          <p:cNvPr id="89" name="Straight Connector 88"/>
          <p:cNvCxnSpPr>
            <a:stCxn id="96" idx="5"/>
            <a:endCxn id="97" idx="1"/>
          </p:cNvCxnSpPr>
          <p:nvPr/>
        </p:nvCxnSpPr>
        <p:spPr>
          <a:xfrm>
            <a:off x="5468330" y="3634600"/>
            <a:ext cx="631049" cy="598096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90" name="Straight Connector 89"/>
          <p:cNvCxnSpPr>
            <a:stCxn id="94" idx="7"/>
            <a:endCxn id="95" idx="3"/>
          </p:cNvCxnSpPr>
          <p:nvPr/>
        </p:nvCxnSpPr>
        <p:spPr>
          <a:xfrm flipV="1">
            <a:off x="5468333" y="2316681"/>
            <a:ext cx="606047" cy="587159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91" name="Straight Connector 90"/>
          <p:cNvCxnSpPr>
            <a:stCxn id="100" idx="5"/>
            <a:endCxn id="101" idx="1"/>
          </p:cNvCxnSpPr>
          <p:nvPr/>
        </p:nvCxnSpPr>
        <p:spPr>
          <a:xfrm>
            <a:off x="6823769" y="2323825"/>
            <a:ext cx="585463" cy="572767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92" name="Straight Connector 91"/>
          <p:cNvCxnSpPr>
            <a:stCxn id="98" idx="7"/>
            <a:endCxn id="99" idx="3"/>
          </p:cNvCxnSpPr>
          <p:nvPr/>
        </p:nvCxnSpPr>
        <p:spPr>
          <a:xfrm flipV="1">
            <a:off x="6831763" y="3627457"/>
            <a:ext cx="581709" cy="595879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93" name="Oval 92"/>
          <p:cNvSpPr/>
          <p:nvPr/>
        </p:nvSpPr>
        <p:spPr>
          <a:xfrm>
            <a:off x="4671158" y="3210451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5364674" y="2886054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6056594" y="2213021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364671" y="3530941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081594" y="4214911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6728104" y="4205550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7395687" y="3523797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720110" y="2220165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7391446" y="2878806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8103767" y="3203307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117318" y="1626851"/>
            <a:ext cx="664369" cy="664369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r>
              <a:rPr lang="en-US" sz="1867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6131605" y="4266274"/>
            <a:ext cx="664369" cy="664369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r>
              <a:rPr lang="en-US" sz="1867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552149" y="2285503"/>
            <a:ext cx="30305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87507" y="2285503"/>
            <a:ext cx="42538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86116" y="3929236"/>
            <a:ext cx="36908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84562" y="3929236"/>
            <a:ext cx="32618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616350" y="2099964"/>
            <a:ext cx="3294298" cy="113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Weight: (C,E) + (E,A) = 10</a:t>
            </a:r>
          </a:p>
          <a:p>
            <a:r>
              <a:rPr lang="en-US" sz="1467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Weight: (C,B) + (B,A) = 15</a:t>
            </a:r>
          </a:p>
          <a:p>
            <a:endParaRPr lang="en-US" sz="933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67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Service-Layer Weight: 10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9255968" y="2661153"/>
            <a:ext cx="1790313" cy="0"/>
          </a:xfrm>
          <a:prstGeom prst="line">
            <a:avLst/>
          </a:prstGeom>
          <a:noFill/>
          <a:ln w="6350" cap="flat" cmpd="sng" algn="ctr">
            <a:solidFill>
              <a:srgbClr val="58585B"/>
            </a:solidFill>
            <a:prstDash val="solid"/>
            <a:miter lim="800000"/>
          </a:ln>
          <a:effectLst/>
        </p:spPr>
      </p:cxnSp>
      <p:sp>
        <p:nvSpPr>
          <p:cNvPr id="111" name="Oval 110"/>
          <p:cNvSpPr/>
          <p:nvPr/>
        </p:nvSpPr>
        <p:spPr>
          <a:xfrm>
            <a:off x="6013657" y="3208498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760038" y="3207544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6111055" y="2946562"/>
            <a:ext cx="664369" cy="664369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r>
              <a:rPr lang="en-US" sz="1867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14" name="Oval 113"/>
          <p:cNvSpPr/>
          <p:nvPr/>
        </p:nvSpPr>
        <p:spPr>
          <a:xfrm>
            <a:off x="5413891" y="3207544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46467" y="3207544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769029" y="2937036"/>
            <a:ext cx="664369" cy="664369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r>
              <a:rPr lang="en-US" sz="1867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7451320" y="2937036"/>
            <a:ext cx="664369" cy="664369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r>
              <a:rPr lang="en-US" sz="1867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18" name="Straight Connector 117"/>
          <p:cNvCxnSpPr>
            <a:stCxn id="115" idx="2"/>
            <a:endCxn id="112" idx="6"/>
          </p:cNvCxnSpPr>
          <p:nvPr/>
        </p:nvCxnSpPr>
        <p:spPr>
          <a:xfrm flipH="1">
            <a:off x="6881482" y="3268266"/>
            <a:ext cx="464985" cy="0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119" name="Straight Connector 118"/>
          <p:cNvCxnSpPr>
            <a:stCxn id="114" idx="6"/>
            <a:endCxn id="111" idx="2"/>
          </p:cNvCxnSpPr>
          <p:nvPr/>
        </p:nvCxnSpPr>
        <p:spPr>
          <a:xfrm>
            <a:off x="5535336" y="3268266"/>
            <a:ext cx="478322" cy="954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120" name="Freeform 119"/>
          <p:cNvSpPr/>
          <p:nvPr/>
        </p:nvSpPr>
        <p:spPr>
          <a:xfrm flipH="1" flipV="1">
            <a:off x="4792602" y="1981256"/>
            <a:ext cx="3311165" cy="1250289"/>
          </a:xfrm>
          <a:custGeom>
            <a:avLst/>
            <a:gdLst>
              <a:gd name="connsiteX0" fmla="*/ 0 w 3794760"/>
              <a:gd name="connsiteY0" fmla="*/ 135016 h 1415489"/>
              <a:gd name="connsiteX1" fmla="*/ 548640 w 3794760"/>
              <a:gd name="connsiteY1" fmla="*/ 119776 h 1415489"/>
              <a:gd name="connsiteX2" fmla="*/ 1889760 w 3794760"/>
              <a:gd name="connsiteY2" fmla="*/ 1415176 h 1415489"/>
              <a:gd name="connsiteX3" fmla="*/ 3169920 w 3794760"/>
              <a:gd name="connsiteY3" fmla="*/ 241696 h 1415489"/>
              <a:gd name="connsiteX4" fmla="*/ 3794760 w 3794760"/>
              <a:gd name="connsiteY4" fmla="*/ 89296 h 141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760" h="1415489">
                <a:moveTo>
                  <a:pt x="0" y="135016"/>
                </a:moveTo>
                <a:cubicBezTo>
                  <a:pt x="116840" y="20716"/>
                  <a:pt x="233680" y="-93584"/>
                  <a:pt x="548640" y="119776"/>
                </a:cubicBezTo>
                <a:cubicBezTo>
                  <a:pt x="863600" y="333136"/>
                  <a:pt x="1452880" y="1394856"/>
                  <a:pt x="1889760" y="1415176"/>
                </a:cubicBezTo>
                <a:cubicBezTo>
                  <a:pt x="2326640" y="1435496"/>
                  <a:pt x="2852420" y="462676"/>
                  <a:pt x="3169920" y="241696"/>
                </a:cubicBezTo>
                <a:cubicBezTo>
                  <a:pt x="3487420" y="20716"/>
                  <a:pt x="3641090" y="55006"/>
                  <a:pt x="3794760" y="89296"/>
                </a:cubicBez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ysDash"/>
            <a:miter lim="800000"/>
            <a:tailEnd type="arrow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</a:endParaRPr>
          </a:p>
        </p:txBody>
      </p:sp>
      <p:sp>
        <p:nvSpPr>
          <p:cNvPr id="121" name="Freeform 120"/>
          <p:cNvSpPr/>
          <p:nvPr/>
        </p:nvSpPr>
        <p:spPr>
          <a:xfrm>
            <a:off x="4779477" y="3208326"/>
            <a:ext cx="3358551" cy="11502"/>
          </a:xfrm>
          <a:custGeom>
            <a:avLst/>
            <a:gdLst>
              <a:gd name="connsiteX0" fmla="*/ 5037826 w 5037826"/>
              <a:gd name="connsiteY0" fmla="*/ 0 h 17253"/>
              <a:gd name="connsiteX1" fmla="*/ 3933645 w 5037826"/>
              <a:gd name="connsiteY1" fmla="*/ 17253 h 17253"/>
              <a:gd name="connsiteX2" fmla="*/ 3088257 w 5037826"/>
              <a:gd name="connsiteY2" fmla="*/ 0 h 17253"/>
              <a:gd name="connsiteX3" fmla="*/ 1897811 w 5037826"/>
              <a:gd name="connsiteY3" fmla="*/ 17253 h 17253"/>
              <a:gd name="connsiteX4" fmla="*/ 983411 w 5037826"/>
              <a:gd name="connsiteY4" fmla="*/ 0 h 17253"/>
              <a:gd name="connsiteX5" fmla="*/ 0 w 5037826"/>
              <a:gd name="connsiteY5" fmla="*/ 17253 h 1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7826" h="17253">
                <a:moveTo>
                  <a:pt x="5037826" y="0"/>
                </a:moveTo>
                <a:lnTo>
                  <a:pt x="3933645" y="17253"/>
                </a:lnTo>
                <a:cubicBezTo>
                  <a:pt x="3608717" y="17253"/>
                  <a:pt x="3427563" y="0"/>
                  <a:pt x="3088257" y="0"/>
                </a:cubicBezTo>
                <a:cubicBezTo>
                  <a:pt x="2748951" y="0"/>
                  <a:pt x="2248619" y="17253"/>
                  <a:pt x="1897811" y="17253"/>
                </a:cubicBezTo>
                <a:cubicBezTo>
                  <a:pt x="1547003" y="17253"/>
                  <a:pt x="1299713" y="0"/>
                  <a:pt x="983411" y="0"/>
                </a:cubicBezTo>
                <a:cubicBezTo>
                  <a:pt x="667109" y="0"/>
                  <a:pt x="333554" y="8626"/>
                  <a:pt x="0" y="17253"/>
                </a:cubicBez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dash"/>
            <a:miter lim="800000"/>
            <a:tailEnd type="arrow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200" kern="0">
              <a:solidFill>
                <a:prstClr val="white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617783" y="3293233"/>
            <a:ext cx="31052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39306" y="3290261"/>
            <a:ext cx="31052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8623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1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loud 43"/>
          <p:cNvSpPr/>
          <p:nvPr/>
        </p:nvSpPr>
        <p:spPr>
          <a:xfrm>
            <a:off x="262625" y="1879121"/>
            <a:ext cx="3326209" cy="2714315"/>
          </a:xfrm>
          <a:prstGeom prst="cloud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 flipH="1" flipV="1">
            <a:off x="266166" y="2695755"/>
            <a:ext cx="3311165" cy="563807"/>
          </a:xfrm>
          <a:custGeom>
            <a:avLst/>
            <a:gdLst>
              <a:gd name="connsiteX0" fmla="*/ 0 w 3794760"/>
              <a:gd name="connsiteY0" fmla="*/ 135016 h 1415489"/>
              <a:gd name="connsiteX1" fmla="*/ 548640 w 3794760"/>
              <a:gd name="connsiteY1" fmla="*/ 119776 h 1415489"/>
              <a:gd name="connsiteX2" fmla="*/ 1889760 w 3794760"/>
              <a:gd name="connsiteY2" fmla="*/ 1415176 h 1415489"/>
              <a:gd name="connsiteX3" fmla="*/ 3169920 w 3794760"/>
              <a:gd name="connsiteY3" fmla="*/ 241696 h 1415489"/>
              <a:gd name="connsiteX4" fmla="*/ 3794760 w 3794760"/>
              <a:gd name="connsiteY4" fmla="*/ 89296 h 141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760" h="1415489">
                <a:moveTo>
                  <a:pt x="0" y="135016"/>
                </a:moveTo>
                <a:cubicBezTo>
                  <a:pt x="116840" y="20716"/>
                  <a:pt x="233680" y="-93584"/>
                  <a:pt x="548640" y="119776"/>
                </a:cubicBezTo>
                <a:cubicBezTo>
                  <a:pt x="863600" y="333136"/>
                  <a:pt x="1452880" y="1394856"/>
                  <a:pt x="1889760" y="1415176"/>
                </a:cubicBezTo>
                <a:cubicBezTo>
                  <a:pt x="2326640" y="1435496"/>
                  <a:pt x="2852420" y="462676"/>
                  <a:pt x="3169920" y="241696"/>
                </a:cubicBezTo>
                <a:cubicBezTo>
                  <a:pt x="3487420" y="20716"/>
                  <a:pt x="3641090" y="55006"/>
                  <a:pt x="3794760" y="89296"/>
                </a:cubicBez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ysDash"/>
            <a:miter lim="800000"/>
            <a:tailEnd type="arrow" w="lg" len="lg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297820" y="3285637"/>
            <a:ext cx="3311165" cy="522187"/>
          </a:xfrm>
          <a:custGeom>
            <a:avLst/>
            <a:gdLst>
              <a:gd name="connsiteX0" fmla="*/ 0 w 3794760"/>
              <a:gd name="connsiteY0" fmla="*/ 135016 h 1415489"/>
              <a:gd name="connsiteX1" fmla="*/ 548640 w 3794760"/>
              <a:gd name="connsiteY1" fmla="*/ 119776 h 1415489"/>
              <a:gd name="connsiteX2" fmla="*/ 1889760 w 3794760"/>
              <a:gd name="connsiteY2" fmla="*/ 1415176 h 1415489"/>
              <a:gd name="connsiteX3" fmla="*/ 3169920 w 3794760"/>
              <a:gd name="connsiteY3" fmla="*/ 241696 h 1415489"/>
              <a:gd name="connsiteX4" fmla="*/ 3794760 w 3794760"/>
              <a:gd name="connsiteY4" fmla="*/ 89296 h 141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760" h="1415489">
                <a:moveTo>
                  <a:pt x="0" y="135016"/>
                </a:moveTo>
                <a:cubicBezTo>
                  <a:pt x="116840" y="20716"/>
                  <a:pt x="233680" y="-93584"/>
                  <a:pt x="548640" y="119776"/>
                </a:cubicBezTo>
                <a:cubicBezTo>
                  <a:pt x="863600" y="333136"/>
                  <a:pt x="1452880" y="1394856"/>
                  <a:pt x="1889760" y="1415176"/>
                </a:cubicBezTo>
                <a:cubicBezTo>
                  <a:pt x="2326640" y="1435496"/>
                  <a:pt x="2852420" y="462676"/>
                  <a:pt x="3169920" y="241696"/>
                </a:cubicBezTo>
                <a:cubicBezTo>
                  <a:pt x="3487420" y="20716"/>
                  <a:pt x="3641090" y="55006"/>
                  <a:pt x="3794760" y="89296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ysDash"/>
            <a:miter lim="800000"/>
            <a:tailEnd type="arrow" w="lg" len="lg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56224" y="3215464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588833" y="3208320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>
            <a:stCxn id="56" idx="5"/>
            <a:endCxn id="57" idx="1"/>
          </p:cNvCxnSpPr>
          <p:nvPr/>
        </p:nvCxnSpPr>
        <p:spPr>
          <a:xfrm>
            <a:off x="5468330" y="3634599"/>
            <a:ext cx="631049" cy="598096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50" name="Straight Connector 49"/>
          <p:cNvCxnSpPr>
            <a:stCxn id="54" idx="7"/>
            <a:endCxn id="55" idx="3"/>
          </p:cNvCxnSpPr>
          <p:nvPr/>
        </p:nvCxnSpPr>
        <p:spPr>
          <a:xfrm flipV="1">
            <a:off x="5468332" y="2316680"/>
            <a:ext cx="606047" cy="587159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51" name="Straight Connector 50"/>
          <p:cNvCxnSpPr>
            <a:stCxn id="60" idx="5"/>
            <a:endCxn id="61" idx="1"/>
          </p:cNvCxnSpPr>
          <p:nvPr/>
        </p:nvCxnSpPr>
        <p:spPr>
          <a:xfrm>
            <a:off x="6823768" y="2323824"/>
            <a:ext cx="585463" cy="572767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52" name="Straight Connector 51"/>
          <p:cNvCxnSpPr>
            <a:stCxn id="58" idx="7"/>
            <a:endCxn id="59" idx="3"/>
          </p:cNvCxnSpPr>
          <p:nvPr/>
        </p:nvCxnSpPr>
        <p:spPr>
          <a:xfrm flipV="1">
            <a:off x="6831762" y="3627456"/>
            <a:ext cx="581709" cy="595879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53" name="Oval 52"/>
          <p:cNvSpPr/>
          <p:nvPr/>
        </p:nvSpPr>
        <p:spPr>
          <a:xfrm>
            <a:off x="4671157" y="3210450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364673" y="2886053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056593" y="2213021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364671" y="3530941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081593" y="4214910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728103" y="4205549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7395686" y="3523797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720109" y="2220165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391445" y="2878805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333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8103767" y="3203306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117317" y="1626850"/>
            <a:ext cx="664369" cy="664369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r>
              <a:rPr lang="en-US" sz="1867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131604" y="4266273"/>
            <a:ext cx="664369" cy="664369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r>
              <a:rPr lang="en-US" sz="1867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52149" y="2285503"/>
            <a:ext cx="30305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87507" y="2285503"/>
            <a:ext cx="42538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86115" y="3929235"/>
            <a:ext cx="36908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84561" y="3929235"/>
            <a:ext cx="32618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616349" y="2099963"/>
            <a:ext cx="3294298" cy="113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Weight: (C,E) + (E,A) = 10</a:t>
            </a:r>
          </a:p>
          <a:p>
            <a:r>
              <a:rPr lang="en-US" sz="1467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Weight: (C,B) + (B,A) = 15</a:t>
            </a:r>
          </a:p>
          <a:p>
            <a:endParaRPr lang="en-US" sz="933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67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Service-Layer Weight: 10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9255968" y="2661153"/>
            <a:ext cx="1790313" cy="0"/>
          </a:xfrm>
          <a:prstGeom prst="line">
            <a:avLst/>
          </a:prstGeom>
          <a:noFill/>
          <a:ln w="6350" cap="flat" cmpd="sng" algn="ctr">
            <a:solidFill>
              <a:srgbClr val="58585B"/>
            </a:solidFill>
            <a:prstDash val="solid"/>
            <a:miter lim="800000"/>
          </a:ln>
          <a:effectLst/>
        </p:spPr>
      </p:cxnSp>
      <p:sp>
        <p:nvSpPr>
          <p:cNvPr id="71" name="Oval 70"/>
          <p:cNvSpPr/>
          <p:nvPr/>
        </p:nvSpPr>
        <p:spPr>
          <a:xfrm>
            <a:off x="6013657" y="3208497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760037" y="3207543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111054" y="2946562"/>
            <a:ext cx="664369" cy="664369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r>
              <a:rPr lang="en-US" sz="1867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4" name="Oval 73"/>
          <p:cNvSpPr/>
          <p:nvPr/>
        </p:nvSpPr>
        <p:spPr>
          <a:xfrm>
            <a:off x="5413891" y="3207543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346466" y="3207543"/>
            <a:ext cx="121444" cy="1214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769028" y="2937036"/>
            <a:ext cx="664369" cy="664369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r>
              <a:rPr lang="en-US" sz="1867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7451319" y="2937036"/>
            <a:ext cx="664369" cy="664369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r>
              <a:rPr lang="en-US" sz="1867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78" name="Straight Connector 77"/>
          <p:cNvCxnSpPr>
            <a:stCxn id="75" idx="2"/>
            <a:endCxn id="72" idx="6"/>
          </p:cNvCxnSpPr>
          <p:nvPr/>
        </p:nvCxnSpPr>
        <p:spPr>
          <a:xfrm flipH="1">
            <a:off x="6881482" y="3268265"/>
            <a:ext cx="464985" cy="0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79" name="Straight Connector 78"/>
          <p:cNvCxnSpPr>
            <a:stCxn id="74" idx="6"/>
            <a:endCxn id="71" idx="2"/>
          </p:cNvCxnSpPr>
          <p:nvPr/>
        </p:nvCxnSpPr>
        <p:spPr>
          <a:xfrm>
            <a:off x="5535335" y="3268266"/>
            <a:ext cx="478322" cy="954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80" name="Freeform 79"/>
          <p:cNvSpPr/>
          <p:nvPr/>
        </p:nvSpPr>
        <p:spPr>
          <a:xfrm flipH="1" flipV="1">
            <a:off x="4792602" y="1981256"/>
            <a:ext cx="3311165" cy="1250289"/>
          </a:xfrm>
          <a:custGeom>
            <a:avLst/>
            <a:gdLst>
              <a:gd name="connsiteX0" fmla="*/ 0 w 3794760"/>
              <a:gd name="connsiteY0" fmla="*/ 135016 h 1415489"/>
              <a:gd name="connsiteX1" fmla="*/ 548640 w 3794760"/>
              <a:gd name="connsiteY1" fmla="*/ 119776 h 1415489"/>
              <a:gd name="connsiteX2" fmla="*/ 1889760 w 3794760"/>
              <a:gd name="connsiteY2" fmla="*/ 1415176 h 1415489"/>
              <a:gd name="connsiteX3" fmla="*/ 3169920 w 3794760"/>
              <a:gd name="connsiteY3" fmla="*/ 241696 h 1415489"/>
              <a:gd name="connsiteX4" fmla="*/ 3794760 w 3794760"/>
              <a:gd name="connsiteY4" fmla="*/ 89296 h 141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760" h="1415489">
                <a:moveTo>
                  <a:pt x="0" y="135016"/>
                </a:moveTo>
                <a:cubicBezTo>
                  <a:pt x="116840" y="20716"/>
                  <a:pt x="233680" y="-93584"/>
                  <a:pt x="548640" y="119776"/>
                </a:cubicBezTo>
                <a:cubicBezTo>
                  <a:pt x="863600" y="333136"/>
                  <a:pt x="1452880" y="1394856"/>
                  <a:pt x="1889760" y="1415176"/>
                </a:cubicBezTo>
                <a:cubicBezTo>
                  <a:pt x="2326640" y="1435496"/>
                  <a:pt x="2852420" y="462676"/>
                  <a:pt x="3169920" y="241696"/>
                </a:cubicBezTo>
                <a:cubicBezTo>
                  <a:pt x="3487420" y="20716"/>
                  <a:pt x="3641090" y="55006"/>
                  <a:pt x="3794760" y="89296"/>
                </a:cubicBez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ysDash"/>
            <a:miter lim="800000"/>
            <a:tailEnd type="arrow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4779476" y="3208326"/>
            <a:ext cx="3358551" cy="11502"/>
          </a:xfrm>
          <a:custGeom>
            <a:avLst/>
            <a:gdLst>
              <a:gd name="connsiteX0" fmla="*/ 5037826 w 5037826"/>
              <a:gd name="connsiteY0" fmla="*/ 0 h 17253"/>
              <a:gd name="connsiteX1" fmla="*/ 3933645 w 5037826"/>
              <a:gd name="connsiteY1" fmla="*/ 17253 h 17253"/>
              <a:gd name="connsiteX2" fmla="*/ 3088257 w 5037826"/>
              <a:gd name="connsiteY2" fmla="*/ 0 h 17253"/>
              <a:gd name="connsiteX3" fmla="*/ 1897811 w 5037826"/>
              <a:gd name="connsiteY3" fmla="*/ 17253 h 17253"/>
              <a:gd name="connsiteX4" fmla="*/ 983411 w 5037826"/>
              <a:gd name="connsiteY4" fmla="*/ 0 h 17253"/>
              <a:gd name="connsiteX5" fmla="*/ 0 w 5037826"/>
              <a:gd name="connsiteY5" fmla="*/ 17253 h 1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7826" h="17253">
                <a:moveTo>
                  <a:pt x="5037826" y="0"/>
                </a:moveTo>
                <a:lnTo>
                  <a:pt x="3933645" y="17253"/>
                </a:lnTo>
                <a:cubicBezTo>
                  <a:pt x="3608717" y="17253"/>
                  <a:pt x="3427563" y="0"/>
                  <a:pt x="3088257" y="0"/>
                </a:cubicBezTo>
                <a:cubicBezTo>
                  <a:pt x="2748951" y="0"/>
                  <a:pt x="2248619" y="17253"/>
                  <a:pt x="1897811" y="17253"/>
                </a:cubicBezTo>
                <a:cubicBezTo>
                  <a:pt x="1547003" y="17253"/>
                  <a:pt x="1299713" y="0"/>
                  <a:pt x="983411" y="0"/>
                </a:cubicBezTo>
                <a:cubicBezTo>
                  <a:pt x="667109" y="0"/>
                  <a:pt x="333554" y="8626"/>
                  <a:pt x="0" y="17253"/>
                </a:cubicBez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dash"/>
            <a:miter lim="800000"/>
            <a:tailEnd type="arrow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200" kern="0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17782" y="3293232"/>
            <a:ext cx="31052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939305" y="3290260"/>
            <a:ext cx="31052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4" name="Freeform 83"/>
          <p:cNvSpPr/>
          <p:nvPr/>
        </p:nvSpPr>
        <p:spPr>
          <a:xfrm flipH="1">
            <a:off x="4777558" y="3309926"/>
            <a:ext cx="3358551" cy="11502"/>
          </a:xfrm>
          <a:custGeom>
            <a:avLst/>
            <a:gdLst>
              <a:gd name="connsiteX0" fmla="*/ 5037826 w 5037826"/>
              <a:gd name="connsiteY0" fmla="*/ 0 h 17253"/>
              <a:gd name="connsiteX1" fmla="*/ 3933645 w 5037826"/>
              <a:gd name="connsiteY1" fmla="*/ 17253 h 17253"/>
              <a:gd name="connsiteX2" fmla="*/ 3088257 w 5037826"/>
              <a:gd name="connsiteY2" fmla="*/ 0 h 17253"/>
              <a:gd name="connsiteX3" fmla="*/ 1897811 w 5037826"/>
              <a:gd name="connsiteY3" fmla="*/ 17253 h 17253"/>
              <a:gd name="connsiteX4" fmla="*/ 983411 w 5037826"/>
              <a:gd name="connsiteY4" fmla="*/ 0 h 17253"/>
              <a:gd name="connsiteX5" fmla="*/ 0 w 5037826"/>
              <a:gd name="connsiteY5" fmla="*/ 17253 h 1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7826" h="17253">
                <a:moveTo>
                  <a:pt x="5037826" y="0"/>
                </a:moveTo>
                <a:lnTo>
                  <a:pt x="3933645" y="17253"/>
                </a:lnTo>
                <a:cubicBezTo>
                  <a:pt x="3608717" y="17253"/>
                  <a:pt x="3427563" y="0"/>
                  <a:pt x="3088257" y="0"/>
                </a:cubicBezTo>
                <a:cubicBezTo>
                  <a:pt x="2748951" y="0"/>
                  <a:pt x="2248619" y="17253"/>
                  <a:pt x="1897811" y="17253"/>
                </a:cubicBezTo>
                <a:cubicBezTo>
                  <a:pt x="1547003" y="17253"/>
                  <a:pt x="1299713" y="0"/>
                  <a:pt x="983411" y="0"/>
                </a:cubicBezTo>
                <a:cubicBezTo>
                  <a:pt x="667109" y="0"/>
                  <a:pt x="333554" y="8626"/>
                  <a:pt x="0" y="17253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dash"/>
            <a:miter lim="800000"/>
            <a:tailEnd type="arrow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200" kern="0">
              <a:solidFill>
                <a:prstClr val="white"/>
              </a:solidFill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4801251" y="3338133"/>
            <a:ext cx="3311165" cy="1250289"/>
          </a:xfrm>
          <a:custGeom>
            <a:avLst/>
            <a:gdLst>
              <a:gd name="connsiteX0" fmla="*/ 0 w 3794760"/>
              <a:gd name="connsiteY0" fmla="*/ 135016 h 1415489"/>
              <a:gd name="connsiteX1" fmla="*/ 548640 w 3794760"/>
              <a:gd name="connsiteY1" fmla="*/ 119776 h 1415489"/>
              <a:gd name="connsiteX2" fmla="*/ 1889760 w 3794760"/>
              <a:gd name="connsiteY2" fmla="*/ 1415176 h 1415489"/>
              <a:gd name="connsiteX3" fmla="*/ 3169920 w 3794760"/>
              <a:gd name="connsiteY3" fmla="*/ 241696 h 1415489"/>
              <a:gd name="connsiteX4" fmla="*/ 3794760 w 3794760"/>
              <a:gd name="connsiteY4" fmla="*/ 89296 h 141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760" h="1415489">
                <a:moveTo>
                  <a:pt x="0" y="135016"/>
                </a:moveTo>
                <a:cubicBezTo>
                  <a:pt x="116840" y="20716"/>
                  <a:pt x="233680" y="-93584"/>
                  <a:pt x="548640" y="119776"/>
                </a:cubicBezTo>
                <a:cubicBezTo>
                  <a:pt x="863600" y="333136"/>
                  <a:pt x="1452880" y="1394856"/>
                  <a:pt x="1889760" y="1415176"/>
                </a:cubicBezTo>
                <a:cubicBezTo>
                  <a:pt x="2326640" y="1435496"/>
                  <a:pt x="2852420" y="462676"/>
                  <a:pt x="3169920" y="241696"/>
                </a:cubicBezTo>
                <a:cubicBezTo>
                  <a:pt x="3487420" y="20716"/>
                  <a:pt x="3641090" y="55006"/>
                  <a:pt x="3794760" y="89296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ysDash"/>
            <a:miter lim="800000"/>
            <a:tailEnd type="arrow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616349" y="3544148"/>
            <a:ext cx="3294298" cy="113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Weight: (A,E) + (E,C) = 10</a:t>
            </a:r>
          </a:p>
          <a:p>
            <a:r>
              <a:rPr lang="en-US" sz="1467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Weight: (A,D) + (D,C) = 15</a:t>
            </a:r>
          </a:p>
          <a:p>
            <a:endParaRPr lang="en-US" sz="933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67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Service-Layer Weight: 10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9255968" y="4105337"/>
            <a:ext cx="1790313" cy="0"/>
          </a:xfrm>
          <a:prstGeom prst="line">
            <a:avLst/>
          </a:prstGeom>
          <a:noFill/>
          <a:ln w="6350" cap="flat" cmpd="sng" algn="ctr">
            <a:solidFill>
              <a:srgbClr val="58585B"/>
            </a:solidFill>
            <a:prstDash val="solid"/>
            <a:miter lim="800000"/>
          </a:ln>
          <a:effectLst/>
        </p:spPr>
      </p:cxnSp>
      <p:sp>
        <p:nvSpPr>
          <p:cNvPr id="88" name="Right Arrow 87"/>
          <p:cNvSpPr/>
          <p:nvPr/>
        </p:nvSpPr>
        <p:spPr>
          <a:xfrm>
            <a:off x="3876431" y="3109522"/>
            <a:ext cx="640861" cy="32049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8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80" grpId="0" animBg="1"/>
      <p:bldP spid="8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872" y="260213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Multi-Pipe</a:t>
            </a:r>
            <a:br>
              <a:rPr lang="en-US" sz="9600" dirty="0" smtClean="0"/>
            </a:br>
            <a:r>
              <a:rPr lang="en-US" sz="9600" dirty="0" smtClean="0"/>
              <a:t> Gif</a:t>
            </a:r>
            <a:br>
              <a:rPr lang="en-US" sz="9600" dirty="0" smtClean="0"/>
            </a:br>
            <a:r>
              <a:rPr lang="en-US" sz="9600" dirty="0" smtClean="0"/>
              <a:t>Source Images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814561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ross 31"/>
          <p:cNvSpPr/>
          <p:nvPr/>
        </p:nvSpPr>
        <p:spPr>
          <a:xfrm>
            <a:off x="224951" y="1874033"/>
            <a:ext cx="392513" cy="377256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3" name="Can 32"/>
          <p:cNvSpPr/>
          <p:nvPr/>
        </p:nvSpPr>
        <p:spPr>
          <a:xfrm rot="5400000">
            <a:off x="913654" y="1858463"/>
            <a:ext cx="558767" cy="429707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1" name="Can 40"/>
          <p:cNvSpPr/>
          <p:nvPr/>
        </p:nvSpPr>
        <p:spPr>
          <a:xfrm rot="8568426">
            <a:off x="655108" y="2276077"/>
            <a:ext cx="558767" cy="433504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33962" y="1779418"/>
            <a:ext cx="656213" cy="713411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135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prstClr val="white"/>
                </a:solidFill>
                <a:latin typeface="Arial Narrow" panose="020B0606020202030204" pitchFamily="34" charset="0"/>
              </a:rPr>
              <a:t>M</a:t>
            </a:r>
          </a:p>
        </p:txBody>
      </p:sp>
      <p:sp>
        <p:nvSpPr>
          <p:cNvPr id="34" name="Can 33"/>
          <p:cNvSpPr/>
          <p:nvPr/>
        </p:nvSpPr>
        <p:spPr>
          <a:xfrm rot="19191922" flipH="1" flipV="1">
            <a:off x="1757755" y="2244906"/>
            <a:ext cx="358711" cy="2910141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Can 37"/>
          <p:cNvSpPr/>
          <p:nvPr/>
        </p:nvSpPr>
        <p:spPr>
          <a:xfrm rot="8337636">
            <a:off x="2590793" y="4512221"/>
            <a:ext cx="558767" cy="524067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 dirty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9" name="Cross 38"/>
          <p:cNvSpPr/>
          <p:nvPr/>
        </p:nvSpPr>
        <p:spPr>
          <a:xfrm rot="2937636">
            <a:off x="2904414" y="4849033"/>
            <a:ext cx="392513" cy="377256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5" name="Can 34"/>
          <p:cNvSpPr/>
          <p:nvPr/>
        </p:nvSpPr>
        <p:spPr>
          <a:xfrm rot="5400000">
            <a:off x="2486581" y="670764"/>
            <a:ext cx="384020" cy="2781030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6" name="Can 35"/>
          <p:cNvSpPr/>
          <p:nvPr/>
        </p:nvSpPr>
        <p:spPr>
          <a:xfrm rot="5400000">
            <a:off x="3831769" y="1796769"/>
            <a:ext cx="558767" cy="524067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7" name="Cross 36"/>
          <p:cNvSpPr/>
          <p:nvPr/>
        </p:nvSpPr>
        <p:spPr>
          <a:xfrm>
            <a:off x="4264910" y="1869269"/>
            <a:ext cx="392513" cy="377256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4" name="Straight Connector 43"/>
          <p:cNvCxnSpPr>
            <a:stCxn id="52" idx="0"/>
            <a:endCxn id="51" idx="3"/>
          </p:cNvCxnSpPr>
          <p:nvPr/>
        </p:nvCxnSpPr>
        <p:spPr>
          <a:xfrm flipH="1" flipV="1">
            <a:off x="9127982" y="2514965"/>
            <a:ext cx="1694330" cy="3839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Connector 44"/>
          <p:cNvCxnSpPr>
            <a:stCxn id="51" idx="1"/>
            <a:endCxn id="50" idx="0"/>
          </p:cNvCxnSpPr>
          <p:nvPr/>
        </p:nvCxnSpPr>
        <p:spPr>
          <a:xfrm flipH="1">
            <a:off x="6682407" y="2514965"/>
            <a:ext cx="1677593" cy="381365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>
            <a:off x="11593501" y="3104074"/>
            <a:ext cx="352492" cy="352492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7" name="Straight Connector 46"/>
          <p:cNvCxnSpPr>
            <a:stCxn id="52" idx="3"/>
            <a:endCxn id="46" idx="2"/>
          </p:cNvCxnSpPr>
          <p:nvPr/>
        </p:nvCxnSpPr>
        <p:spPr>
          <a:xfrm flipV="1">
            <a:off x="11206304" y="3280321"/>
            <a:ext cx="387197" cy="2627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Oval 47"/>
          <p:cNvSpPr/>
          <p:nvPr/>
        </p:nvSpPr>
        <p:spPr>
          <a:xfrm>
            <a:off x="5558725" y="3104073"/>
            <a:ext cx="352492" cy="352492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9" name="Straight Connector 48"/>
          <p:cNvCxnSpPr>
            <a:stCxn id="48" idx="6"/>
            <a:endCxn id="50" idx="1"/>
          </p:cNvCxnSpPr>
          <p:nvPr/>
        </p:nvCxnSpPr>
        <p:spPr>
          <a:xfrm>
            <a:off x="5911218" y="3280320"/>
            <a:ext cx="387197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6" name="TextBox 55"/>
          <p:cNvSpPr txBox="1"/>
          <p:nvPr/>
        </p:nvSpPr>
        <p:spPr>
          <a:xfrm>
            <a:off x="5554976" y="3090491"/>
            <a:ext cx="38399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1867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590295" y="3084749"/>
            <a:ext cx="38399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1867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62" name="Straight Connector 61"/>
          <p:cNvCxnSpPr>
            <a:stCxn id="59" idx="1"/>
            <a:endCxn id="50" idx="2"/>
          </p:cNvCxnSpPr>
          <p:nvPr/>
        </p:nvCxnSpPr>
        <p:spPr>
          <a:xfrm flipH="1" flipV="1">
            <a:off x="6682407" y="3664312"/>
            <a:ext cx="498186" cy="406637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Connector 62"/>
          <p:cNvCxnSpPr>
            <a:stCxn id="52" idx="2"/>
            <a:endCxn id="60" idx="3"/>
          </p:cNvCxnSpPr>
          <p:nvPr/>
        </p:nvCxnSpPr>
        <p:spPr>
          <a:xfrm flipH="1">
            <a:off x="10317877" y="3666939"/>
            <a:ext cx="504435" cy="3932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Connector 63"/>
          <p:cNvCxnSpPr>
            <a:stCxn id="67" idx="1"/>
            <a:endCxn id="58" idx="3"/>
          </p:cNvCxnSpPr>
          <p:nvPr/>
        </p:nvCxnSpPr>
        <p:spPr>
          <a:xfrm flipH="1">
            <a:off x="7948576" y="4057441"/>
            <a:ext cx="405655" cy="2789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Connector 67"/>
          <p:cNvCxnSpPr>
            <a:stCxn id="60" idx="1"/>
            <a:endCxn id="67" idx="3"/>
          </p:cNvCxnSpPr>
          <p:nvPr/>
        </p:nvCxnSpPr>
        <p:spPr>
          <a:xfrm flipH="1" flipV="1">
            <a:off x="9122214" y="4057441"/>
            <a:ext cx="427681" cy="2789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Oval 68"/>
          <p:cNvSpPr/>
          <p:nvPr/>
        </p:nvSpPr>
        <p:spPr>
          <a:xfrm>
            <a:off x="8553920" y="4832223"/>
            <a:ext cx="352492" cy="352492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50712" y="4825755"/>
            <a:ext cx="38399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1867" b="1" dirty="0">
                <a:solidFill>
                  <a:srgbClr val="58585B"/>
                </a:solidFill>
                <a:latin typeface="Arial Narrow"/>
              </a:rPr>
              <a:t>B</a:t>
            </a:r>
          </a:p>
        </p:txBody>
      </p:sp>
      <p:cxnSp>
        <p:nvCxnSpPr>
          <p:cNvPr id="71" name="Straight Connector 70"/>
          <p:cNvCxnSpPr>
            <a:stCxn id="66" idx="2"/>
            <a:endCxn id="69" idx="0"/>
          </p:cNvCxnSpPr>
          <p:nvPr/>
        </p:nvCxnSpPr>
        <p:spPr>
          <a:xfrm flipH="1">
            <a:off x="8730166" y="4446686"/>
            <a:ext cx="8056" cy="385537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4" name="Oval 73"/>
          <p:cNvSpPr/>
          <p:nvPr/>
        </p:nvSpPr>
        <p:spPr>
          <a:xfrm>
            <a:off x="8167906" y="2421641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68924" y="2421641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6771826" y="2740104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0497124" y="2740104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7019830" y="3930830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869839" y="3949044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9398325" y="3949044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0238141" y="3954298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612421" y="3585591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10646728" y="3585592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298415" y="2896329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360000" y="2130973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438321" y="2898956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98415" y="3067411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60000" y="2315402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438321" y="3067411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180593" y="3676238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80593" y="3860667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9549895" y="3676238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9895" y="3860667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85" name="Oval 84"/>
          <p:cNvSpPr/>
          <p:nvPr/>
        </p:nvSpPr>
        <p:spPr>
          <a:xfrm>
            <a:off x="8194601" y="3944339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9044610" y="3962553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354231" y="3678703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54231" y="3847159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49119" y="1822876"/>
            <a:ext cx="415791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33" dirty="0">
                <a:solidFill>
                  <a:prstClr val="white"/>
                </a:solidFill>
                <a:latin typeface="Arial Narrow" panose="020B0606020202030204" pitchFamily="34" charset="0"/>
              </a:rPr>
              <a:t>O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628553" y="4522827"/>
            <a:ext cx="415791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33" dirty="0">
                <a:solidFill>
                  <a:prstClr val="white"/>
                </a:solidFill>
                <a:latin typeface="Arial Narrow" panose="020B0606020202030204" pitchFamily="34" charset="0"/>
              </a:rPr>
              <a:t>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261201" y="1909170"/>
            <a:ext cx="415791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33" dirty="0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79973" y="4898164"/>
            <a:ext cx="415791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33" dirty="0">
                <a:solidFill>
                  <a:prstClr val="black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3312" y="1924590"/>
            <a:ext cx="415791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33" dirty="0">
                <a:solidFill>
                  <a:prstClr val="black"/>
                </a:solidFill>
                <a:latin typeface="Arial Narrow" panose="020B060602020203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07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>
            <a:stCxn id="52" idx="0"/>
            <a:endCxn id="51" idx="3"/>
          </p:cNvCxnSpPr>
          <p:nvPr/>
        </p:nvCxnSpPr>
        <p:spPr>
          <a:xfrm flipH="1" flipV="1">
            <a:off x="9127982" y="2514965"/>
            <a:ext cx="1694330" cy="3839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Connector 44"/>
          <p:cNvCxnSpPr>
            <a:stCxn id="51" idx="1"/>
            <a:endCxn id="50" idx="0"/>
          </p:cNvCxnSpPr>
          <p:nvPr/>
        </p:nvCxnSpPr>
        <p:spPr>
          <a:xfrm flipH="1">
            <a:off x="6682407" y="2514965"/>
            <a:ext cx="1677593" cy="381365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>
            <a:off x="11593501" y="3104074"/>
            <a:ext cx="352492" cy="352492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7" name="Straight Connector 46"/>
          <p:cNvCxnSpPr>
            <a:stCxn id="52" idx="3"/>
            <a:endCxn id="46" idx="2"/>
          </p:cNvCxnSpPr>
          <p:nvPr/>
        </p:nvCxnSpPr>
        <p:spPr>
          <a:xfrm flipV="1">
            <a:off x="11206304" y="3280321"/>
            <a:ext cx="387197" cy="2627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Oval 47"/>
          <p:cNvSpPr/>
          <p:nvPr/>
        </p:nvSpPr>
        <p:spPr>
          <a:xfrm>
            <a:off x="5558725" y="3104073"/>
            <a:ext cx="352492" cy="352492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9" name="Straight Connector 48"/>
          <p:cNvCxnSpPr>
            <a:stCxn id="48" idx="6"/>
            <a:endCxn id="50" idx="1"/>
          </p:cNvCxnSpPr>
          <p:nvPr/>
        </p:nvCxnSpPr>
        <p:spPr>
          <a:xfrm>
            <a:off x="5911218" y="3280320"/>
            <a:ext cx="387197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6" name="TextBox 55"/>
          <p:cNvSpPr txBox="1"/>
          <p:nvPr/>
        </p:nvSpPr>
        <p:spPr>
          <a:xfrm>
            <a:off x="5554976" y="3090491"/>
            <a:ext cx="38399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1867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590295" y="3084749"/>
            <a:ext cx="38399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1867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62" name="Straight Connector 61"/>
          <p:cNvCxnSpPr>
            <a:stCxn id="59" idx="1"/>
            <a:endCxn id="50" idx="2"/>
          </p:cNvCxnSpPr>
          <p:nvPr/>
        </p:nvCxnSpPr>
        <p:spPr>
          <a:xfrm flipH="1" flipV="1">
            <a:off x="6682407" y="3664312"/>
            <a:ext cx="498186" cy="406637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Connector 62"/>
          <p:cNvCxnSpPr>
            <a:stCxn id="52" idx="2"/>
            <a:endCxn id="60" idx="3"/>
          </p:cNvCxnSpPr>
          <p:nvPr/>
        </p:nvCxnSpPr>
        <p:spPr>
          <a:xfrm flipH="1">
            <a:off x="10317877" y="3666939"/>
            <a:ext cx="504435" cy="3932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Connector 63"/>
          <p:cNvCxnSpPr>
            <a:stCxn id="67" idx="1"/>
            <a:endCxn id="58" idx="3"/>
          </p:cNvCxnSpPr>
          <p:nvPr/>
        </p:nvCxnSpPr>
        <p:spPr>
          <a:xfrm flipH="1">
            <a:off x="7948576" y="4057441"/>
            <a:ext cx="405655" cy="2789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Connector 67"/>
          <p:cNvCxnSpPr>
            <a:stCxn id="60" idx="1"/>
            <a:endCxn id="67" idx="3"/>
          </p:cNvCxnSpPr>
          <p:nvPr/>
        </p:nvCxnSpPr>
        <p:spPr>
          <a:xfrm flipH="1" flipV="1">
            <a:off x="9122214" y="4057441"/>
            <a:ext cx="427681" cy="2789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Oval 68"/>
          <p:cNvSpPr/>
          <p:nvPr/>
        </p:nvSpPr>
        <p:spPr>
          <a:xfrm>
            <a:off x="8553920" y="4832223"/>
            <a:ext cx="352492" cy="352492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50712" y="4825755"/>
            <a:ext cx="38399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1867" b="1" dirty="0">
                <a:solidFill>
                  <a:srgbClr val="58585B"/>
                </a:solidFill>
                <a:latin typeface="Arial Narrow"/>
              </a:rPr>
              <a:t>B</a:t>
            </a:r>
          </a:p>
        </p:txBody>
      </p:sp>
      <p:cxnSp>
        <p:nvCxnSpPr>
          <p:cNvPr id="71" name="Straight Connector 70"/>
          <p:cNvCxnSpPr>
            <a:stCxn id="66" idx="2"/>
            <a:endCxn id="69" idx="0"/>
          </p:cNvCxnSpPr>
          <p:nvPr/>
        </p:nvCxnSpPr>
        <p:spPr>
          <a:xfrm flipH="1">
            <a:off x="8730166" y="4446686"/>
            <a:ext cx="8056" cy="385537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4" name="Oval 73"/>
          <p:cNvSpPr/>
          <p:nvPr/>
        </p:nvSpPr>
        <p:spPr>
          <a:xfrm>
            <a:off x="8167906" y="2421641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68924" y="2421641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6771826" y="2740104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0497124" y="2740104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7019830" y="3930830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869839" y="3949044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9398325" y="3949044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0238141" y="3954298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612421" y="3585591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10646728" y="3585592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298415" y="2896329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360000" y="2130973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438321" y="2898956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98415" y="3067411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60000" y="2315402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438321" y="3067411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180593" y="3676238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80593" y="3860667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9549895" y="3676238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9895" y="3860667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65" name="Freeform 64"/>
          <p:cNvSpPr/>
          <p:nvPr/>
        </p:nvSpPr>
        <p:spPr>
          <a:xfrm>
            <a:off x="5710429" y="2308960"/>
            <a:ext cx="6107861" cy="889321"/>
          </a:xfrm>
          <a:custGeom>
            <a:avLst/>
            <a:gdLst>
              <a:gd name="connsiteX0" fmla="*/ 0 w 7757160"/>
              <a:gd name="connsiteY0" fmla="*/ 1077920 h 1129464"/>
              <a:gd name="connsiteX1" fmla="*/ 1219200 w 7757160"/>
              <a:gd name="connsiteY1" fmla="*/ 1062680 h 1129464"/>
              <a:gd name="connsiteX2" fmla="*/ 2346960 w 7757160"/>
              <a:gd name="connsiteY2" fmla="*/ 422600 h 1129464"/>
              <a:gd name="connsiteX3" fmla="*/ 3855720 w 7757160"/>
              <a:gd name="connsiteY3" fmla="*/ 11120 h 1129464"/>
              <a:gd name="connsiteX4" fmla="*/ 6659880 w 7757160"/>
              <a:gd name="connsiteY4" fmla="*/ 864560 h 1129464"/>
              <a:gd name="connsiteX5" fmla="*/ 7757160 w 7757160"/>
              <a:gd name="connsiteY5" fmla="*/ 1032200 h 112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7160" h="1129464">
                <a:moveTo>
                  <a:pt x="0" y="1077920"/>
                </a:moveTo>
                <a:cubicBezTo>
                  <a:pt x="414020" y="1124910"/>
                  <a:pt x="828040" y="1171900"/>
                  <a:pt x="1219200" y="1062680"/>
                </a:cubicBezTo>
                <a:cubicBezTo>
                  <a:pt x="1610360" y="953460"/>
                  <a:pt x="1907540" y="597860"/>
                  <a:pt x="2346960" y="422600"/>
                </a:cubicBezTo>
                <a:cubicBezTo>
                  <a:pt x="2786380" y="247340"/>
                  <a:pt x="3136900" y="-62540"/>
                  <a:pt x="3855720" y="11120"/>
                </a:cubicBezTo>
                <a:cubicBezTo>
                  <a:pt x="4574540" y="84780"/>
                  <a:pt x="6009640" y="694380"/>
                  <a:pt x="6659880" y="864560"/>
                </a:cubicBezTo>
                <a:cubicBezTo>
                  <a:pt x="7310120" y="1034740"/>
                  <a:pt x="7533640" y="1033470"/>
                  <a:pt x="7757160" y="1032200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8194601" y="3944339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9044610" y="3962553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354231" y="3678703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54231" y="3847159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72" name="Freeform 71"/>
          <p:cNvSpPr/>
          <p:nvPr/>
        </p:nvSpPr>
        <p:spPr>
          <a:xfrm>
            <a:off x="5778142" y="3286510"/>
            <a:ext cx="2931361" cy="1781715"/>
          </a:xfrm>
          <a:custGeom>
            <a:avLst/>
            <a:gdLst>
              <a:gd name="connsiteX0" fmla="*/ 0 w 3722914"/>
              <a:gd name="connsiteY0" fmla="*/ 91130 h 2262830"/>
              <a:gd name="connsiteX1" fmla="*/ 1077686 w 3722914"/>
              <a:gd name="connsiteY1" fmla="*/ 91130 h 2262830"/>
              <a:gd name="connsiteX2" fmla="*/ 2204357 w 3722914"/>
              <a:gd name="connsiteY2" fmla="*/ 1038187 h 2262830"/>
              <a:gd name="connsiteX3" fmla="*/ 3412672 w 3722914"/>
              <a:gd name="connsiteY3" fmla="*/ 1168815 h 2262830"/>
              <a:gd name="connsiteX4" fmla="*/ 3722914 w 3722914"/>
              <a:gd name="connsiteY4" fmla="*/ 2262830 h 226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2914" h="2262830">
                <a:moveTo>
                  <a:pt x="0" y="91130"/>
                </a:moveTo>
                <a:cubicBezTo>
                  <a:pt x="355146" y="12208"/>
                  <a:pt x="710293" y="-66713"/>
                  <a:pt x="1077686" y="91130"/>
                </a:cubicBezTo>
                <a:cubicBezTo>
                  <a:pt x="1445079" y="248973"/>
                  <a:pt x="1815193" y="858573"/>
                  <a:pt x="2204357" y="1038187"/>
                </a:cubicBezTo>
                <a:cubicBezTo>
                  <a:pt x="2593521" y="1217801"/>
                  <a:pt x="3159579" y="964708"/>
                  <a:pt x="3412672" y="1168815"/>
                </a:cubicBezTo>
                <a:cubicBezTo>
                  <a:pt x="3665765" y="1372922"/>
                  <a:pt x="3694339" y="1817876"/>
                  <a:pt x="3722914" y="2262830"/>
                </a:cubicBezTo>
              </a:path>
            </a:pathLst>
          </a:custGeom>
          <a:noFill/>
          <a:ln w="76200" cap="flat" cmpd="sng" algn="ctr">
            <a:solidFill>
              <a:srgbClr val="FF990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3" name="Cross 72"/>
          <p:cNvSpPr/>
          <p:nvPr/>
        </p:nvSpPr>
        <p:spPr>
          <a:xfrm>
            <a:off x="224951" y="1874033"/>
            <a:ext cx="392513" cy="377256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4" name="Can 83"/>
          <p:cNvSpPr/>
          <p:nvPr/>
        </p:nvSpPr>
        <p:spPr>
          <a:xfrm rot="5400000">
            <a:off x="913654" y="1858463"/>
            <a:ext cx="558767" cy="429707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7" name="Can 86"/>
          <p:cNvSpPr/>
          <p:nvPr/>
        </p:nvSpPr>
        <p:spPr>
          <a:xfrm rot="8568426">
            <a:off x="655108" y="2276077"/>
            <a:ext cx="558767" cy="433504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33962" y="1779418"/>
            <a:ext cx="656213" cy="713411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135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prstClr val="white"/>
                </a:solidFill>
                <a:latin typeface="Arial Narrow" panose="020B0606020202030204" pitchFamily="34" charset="0"/>
              </a:rPr>
              <a:t>M</a:t>
            </a:r>
          </a:p>
        </p:txBody>
      </p:sp>
      <p:sp>
        <p:nvSpPr>
          <p:cNvPr id="89" name="Can 88"/>
          <p:cNvSpPr/>
          <p:nvPr/>
        </p:nvSpPr>
        <p:spPr>
          <a:xfrm rot="19191922" flipH="1" flipV="1">
            <a:off x="1757755" y="2244906"/>
            <a:ext cx="358711" cy="2910141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0" name="Can 89"/>
          <p:cNvSpPr/>
          <p:nvPr/>
        </p:nvSpPr>
        <p:spPr>
          <a:xfrm rot="8337636">
            <a:off x="2590793" y="4512221"/>
            <a:ext cx="558767" cy="524067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 dirty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1" name="Cross 90"/>
          <p:cNvSpPr/>
          <p:nvPr/>
        </p:nvSpPr>
        <p:spPr>
          <a:xfrm rot="2937636">
            <a:off x="2904414" y="4849033"/>
            <a:ext cx="392513" cy="377256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2" name="Can 91"/>
          <p:cNvSpPr/>
          <p:nvPr/>
        </p:nvSpPr>
        <p:spPr>
          <a:xfrm rot="5400000">
            <a:off x="2486581" y="670764"/>
            <a:ext cx="384020" cy="2781030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3" name="Can 92"/>
          <p:cNvSpPr/>
          <p:nvPr/>
        </p:nvSpPr>
        <p:spPr>
          <a:xfrm rot="5400000">
            <a:off x="3831769" y="1796769"/>
            <a:ext cx="558767" cy="524067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4" name="Cross 93"/>
          <p:cNvSpPr/>
          <p:nvPr/>
        </p:nvSpPr>
        <p:spPr>
          <a:xfrm>
            <a:off x="4264910" y="1869269"/>
            <a:ext cx="392513" cy="377256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49119" y="1822876"/>
            <a:ext cx="415791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33" dirty="0">
                <a:solidFill>
                  <a:prstClr val="white"/>
                </a:solidFill>
                <a:latin typeface="Arial Narrow" panose="020B0606020202030204" pitchFamily="34" charset="0"/>
              </a:rPr>
              <a:t>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628553" y="4522827"/>
            <a:ext cx="415791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33" dirty="0">
                <a:solidFill>
                  <a:prstClr val="white"/>
                </a:solidFill>
                <a:latin typeface="Arial Narrow" panose="020B0606020202030204" pitchFamily="34" charset="0"/>
              </a:rPr>
              <a:t>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261201" y="1909170"/>
            <a:ext cx="415791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33" dirty="0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879973" y="4898164"/>
            <a:ext cx="415791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33" dirty="0">
                <a:solidFill>
                  <a:prstClr val="black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13312" y="1924590"/>
            <a:ext cx="415791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33" dirty="0">
                <a:solidFill>
                  <a:prstClr val="black"/>
                </a:solidFill>
                <a:latin typeface="Arial Narrow" panose="020B060602020203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234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ross 104"/>
          <p:cNvSpPr/>
          <p:nvPr/>
        </p:nvSpPr>
        <p:spPr>
          <a:xfrm>
            <a:off x="2548018" y="4927222"/>
            <a:ext cx="392513" cy="377256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4" name="Straight Connector 43"/>
          <p:cNvCxnSpPr>
            <a:stCxn id="52" idx="0"/>
            <a:endCxn id="51" idx="3"/>
          </p:cNvCxnSpPr>
          <p:nvPr/>
        </p:nvCxnSpPr>
        <p:spPr>
          <a:xfrm flipH="1" flipV="1">
            <a:off x="9127982" y="2514965"/>
            <a:ext cx="1694330" cy="3839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Connector 44"/>
          <p:cNvCxnSpPr>
            <a:stCxn id="51" idx="1"/>
            <a:endCxn id="50" idx="0"/>
          </p:cNvCxnSpPr>
          <p:nvPr/>
        </p:nvCxnSpPr>
        <p:spPr>
          <a:xfrm flipH="1">
            <a:off x="6682407" y="2514965"/>
            <a:ext cx="1677593" cy="381365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>
            <a:off x="11593501" y="3104074"/>
            <a:ext cx="352492" cy="352492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7" name="Straight Connector 46"/>
          <p:cNvCxnSpPr>
            <a:stCxn id="52" idx="3"/>
            <a:endCxn id="46" idx="2"/>
          </p:cNvCxnSpPr>
          <p:nvPr/>
        </p:nvCxnSpPr>
        <p:spPr>
          <a:xfrm flipV="1">
            <a:off x="11206304" y="3280321"/>
            <a:ext cx="387197" cy="2627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Oval 47"/>
          <p:cNvSpPr/>
          <p:nvPr/>
        </p:nvSpPr>
        <p:spPr>
          <a:xfrm>
            <a:off x="5558725" y="3104073"/>
            <a:ext cx="352492" cy="352492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9" name="Straight Connector 48"/>
          <p:cNvCxnSpPr>
            <a:stCxn id="48" idx="6"/>
            <a:endCxn id="50" idx="1"/>
          </p:cNvCxnSpPr>
          <p:nvPr/>
        </p:nvCxnSpPr>
        <p:spPr>
          <a:xfrm>
            <a:off x="5911218" y="3280320"/>
            <a:ext cx="387197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6" name="TextBox 55"/>
          <p:cNvSpPr txBox="1"/>
          <p:nvPr/>
        </p:nvSpPr>
        <p:spPr>
          <a:xfrm>
            <a:off x="5554976" y="3090491"/>
            <a:ext cx="38399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1867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590295" y="3084749"/>
            <a:ext cx="38399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1867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62" name="Straight Connector 61"/>
          <p:cNvCxnSpPr>
            <a:stCxn id="59" idx="1"/>
            <a:endCxn id="50" idx="2"/>
          </p:cNvCxnSpPr>
          <p:nvPr/>
        </p:nvCxnSpPr>
        <p:spPr>
          <a:xfrm flipH="1" flipV="1">
            <a:off x="6682407" y="3664312"/>
            <a:ext cx="498186" cy="406637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Connector 62"/>
          <p:cNvCxnSpPr>
            <a:stCxn id="52" idx="2"/>
            <a:endCxn id="60" idx="3"/>
          </p:cNvCxnSpPr>
          <p:nvPr/>
        </p:nvCxnSpPr>
        <p:spPr>
          <a:xfrm flipH="1">
            <a:off x="10317877" y="3666939"/>
            <a:ext cx="504435" cy="3932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Connector 63"/>
          <p:cNvCxnSpPr>
            <a:stCxn id="67" idx="1"/>
            <a:endCxn id="58" idx="3"/>
          </p:cNvCxnSpPr>
          <p:nvPr/>
        </p:nvCxnSpPr>
        <p:spPr>
          <a:xfrm flipH="1">
            <a:off x="7948576" y="4057441"/>
            <a:ext cx="405655" cy="2789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Connector 67"/>
          <p:cNvCxnSpPr>
            <a:stCxn id="60" idx="1"/>
            <a:endCxn id="67" idx="3"/>
          </p:cNvCxnSpPr>
          <p:nvPr/>
        </p:nvCxnSpPr>
        <p:spPr>
          <a:xfrm flipH="1" flipV="1">
            <a:off x="9122214" y="4057441"/>
            <a:ext cx="427681" cy="2789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Oval 68"/>
          <p:cNvSpPr/>
          <p:nvPr/>
        </p:nvSpPr>
        <p:spPr>
          <a:xfrm>
            <a:off x="8553920" y="4832223"/>
            <a:ext cx="352492" cy="352492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50712" y="4825755"/>
            <a:ext cx="38399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1867" b="1" dirty="0">
                <a:solidFill>
                  <a:srgbClr val="58585B"/>
                </a:solidFill>
                <a:latin typeface="Arial Narrow"/>
              </a:rPr>
              <a:t>B</a:t>
            </a:r>
          </a:p>
        </p:txBody>
      </p:sp>
      <p:cxnSp>
        <p:nvCxnSpPr>
          <p:cNvPr id="71" name="Straight Connector 70"/>
          <p:cNvCxnSpPr>
            <a:stCxn id="66" idx="2"/>
            <a:endCxn id="69" idx="0"/>
          </p:cNvCxnSpPr>
          <p:nvPr/>
        </p:nvCxnSpPr>
        <p:spPr>
          <a:xfrm flipH="1">
            <a:off x="8730166" y="4446686"/>
            <a:ext cx="8056" cy="385537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4" name="Oval 73"/>
          <p:cNvSpPr/>
          <p:nvPr/>
        </p:nvSpPr>
        <p:spPr>
          <a:xfrm>
            <a:off x="8167906" y="2421641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68924" y="2421641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6771826" y="2740104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0497124" y="2740104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7019830" y="3930830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869839" y="3949044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9398325" y="3949044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0238141" y="3954298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612421" y="3585591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10646728" y="3585592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298415" y="2896329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360000" y="2130973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438321" y="2898956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98415" y="3067411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60000" y="2315402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438321" y="3067411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180593" y="3676238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80593" y="3860667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9549895" y="3676238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9895" y="3860667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85" name="Oval 84"/>
          <p:cNvSpPr/>
          <p:nvPr/>
        </p:nvSpPr>
        <p:spPr>
          <a:xfrm>
            <a:off x="8194601" y="3944339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9044610" y="3962553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354231" y="3678703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54231" y="3847159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91" name="Can 90"/>
          <p:cNvSpPr/>
          <p:nvPr/>
        </p:nvSpPr>
        <p:spPr>
          <a:xfrm rot="2577723">
            <a:off x="2796467" y="4064221"/>
            <a:ext cx="558767" cy="433504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4" name="Can 33"/>
          <p:cNvSpPr/>
          <p:nvPr/>
        </p:nvSpPr>
        <p:spPr>
          <a:xfrm rot="19191922" flipH="1" flipV="1">
            <a:off x="1532027" y="2327364"/>
            <a:ext cx="358711" cy="2209760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0" name="Can 89"/>
          <p:cNvSpPr/>
          <p:nvPr/>
        </p:nvSpPr>
        <p:spPr>
          <a:xfrm rot="19254840" flipH="1" flipV="1">
            <a:off x="2200964" y="4135300"/>
            <a:ext cx="558767" cy="429707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2" name="Rounded Rectangle 91"/>
          <p:cNvSpPr/>
          <p:nvPr/>
        </p:nvSpPr>
        <p:spPr>
          <a:xfrm rot="13500000">
            <a:off x="2445196" y="4212095"/>
            <a:ext cx="656213" cy="713411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135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3" name="Can 92"/>
          <p:cNvSpPr/>
          <p:nvPr/>
        </p:nvSpPr>
        <p:spPr>
          <a:xfrm rot="2408078" flipH="1">
            <a:off x="3676749" y="2307297"/>
            <a:ext cx="358711" cy="2125011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6" name="Cross 95"/>
          <p:cNvSpPr/>
          <p:nvPr/>
        </p:nvSpPr>
        <p:spPr>
          <a:xfrm>
            <a:off x="224951" y="1874033"/>
            <a:ext cx="392513" cy="377256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7" name="Can 96"/>
          <p:cNvSpPr/>
          <p:nvPr/>
        </p:nvSpPr>
        <p:spPr>
          <a:xfrm rot="5400000">
            <a:off x="913654" y="1858463"/>
            <a:ext cx="558767" cy="429707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8" name="Can 97"/>
          <p:cNvSpPr/>
          <p:nvPr/>
        </p:nvSpPr>
        <p:spPr>
          <a:xfrm rot="8568426">
            <a:off x="655108" y="2276077"/>
            <a:ext cx="558767" cy="433504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33962" y="1779418"/>
            <a:ext cx="656213" cy="713411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135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prstClr val="white"/>
                </a:solidFill>
                <a:latin typeface="Arial Narrow" panose="020B0606020202030204" pitchFamily="34" charset="0"/>
              </a:rPr>
              <a:t>M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13312" y="1924590"/>
            <a:ext cx="415791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33" dirty="0">
                <a:solidFill>
                  <a:prstClr val="black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35" name="Can 34"/>
          <p:cNvSpPr/>
          <p:nvPr/>
        </p:nvSpPr>
        <p:spPr>
          <a:xfrm rot="5400000">
            <a:off x="2593406" y="578453"/>
            <a:ext cx="384020" cy="2965652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7" name="Cross 36"/>
          <p:cNvSpPr/>
          <p:nvPr/>
        </p:nvSpPr>
        <p:spPr>
          <a:xfrm>
            <a:off x="4933013" y="1885184"/>
            <a:ext cx="392513" cy="377256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4" name="Can 83"/>
          <p:cNvSpPr/>
          <p:nvPr/>
        </p:nvSpPr>
        <p:spPr>
          <a:xfrm rot="5400000">
            <a:off x="4040356" y="1858463"/>
            <a:ext cx="558767" cy="429707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7" name="Can 86"/>
          <p:cNvSpPr/>
          <p:nvPr/>
        </p:nvSpPr>
        <p:spPr>
          <a:xfrm rot="13031574" flipV="1">
            <a:off x="4327930" y="2232534"/>
            <a:ext cx="558767" cy="433504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8" name="Rounded Rectangle 87"/>
          <p:cNvSpPr/>
          <p:nvPr/>
        </p:nvSpPr>
        <p:spPr>
          <a:xfrm flipH="1">
            <a:off x="4322602" y="1779418"/>
            <a:ext cx="656213" cy="713411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135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prstClr val="white"/>
                </a:solidFill>
                <a:latin typeface="Arial Narrow" panose="020B0606020202030204" pitchFamily="34" charset="0"/>
              </a:rPr>
              <a:t>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68447" y="4377407"/>
            <a:ext cx="415791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33" dirty="0">
                <a:solidFill>
                  <a:prstClr val="white"/>
                </a:solidFill>
                <a:latin typeface="Arial Narrow" panose="020B0606020202030204" pitchFamily="34" charset="0"/>
              </a:rPr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929215" y="1924590"/>
            <a:ext cx="415791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33" dirty="0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60696" y="4981638"/>
            <a:ext cx="415791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33" dirty="0">
                <a:solidFill>
                  <a:prstClr val="black"/>
                </a:solidFill>
                <a:latin typeface="Arial Narrow" panose="020B060602020203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737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>
            <a:stCxn id="52" idx="0"/>
            <a:endCxn id="51" idx="3"/>
          </p:cNvCxnSpPr>
          <p:nvPr/>
        </p:nvCxnSpPr>
        <p:spPr>
          <a:xfrm flipH="1" flipV="1">
            <a:off x="9127982" y="2514965"/>
            <a:ext cx="1694330" cy="3839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Connector 44"/>
          <p:cNvCxnSpPr>
            <a:stCxn id="51" idx="1"/>
            <a:endCxn id="50" idx="0"/>
          </p:cNvCxnSpPr>
          <p:nvPr/>
        </p:nvCxnSpPr>
        <p:spPr>
          <a:xfrm flipH="1">
            <a:off x="6682407" y="2514965"/>
            <a:ext cx="1677593" cy="381365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>
            <a:off x="11593501" y="3104074"/>
            <a:ext cx="352492" cy="352492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7" name="Straight Connector 46"/>
          <p:cNvCxnSpPr>
            <a:stCxn id="52" idx="3"/>
            <a:endCxn id="46" idx="2"/>
          </p:cNvCxnSpPr>
          <p:nvPr/>
        </p:nvCxnSpPr>
        <p:spPr>
          <a:xfrm flipV="1">
            <a:off x="11206304" y="3280321"/>
            <a:ext cx="387197" cy="2627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Oval 47"/>
          <p:cNvSpPr/>
          <p:nvPr/>
        </p:nvSpPr>
        <p:spPr>
          <a:xfrm>
            <a:off x="5558725" y="3104073"/>
            <a:ext cx="352492" cy="352492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9" name="Straight Connector 48"/>
          <p:cNvCxnSpPr>
            <a:stCxn id="48" idx="6"/>
            <a:endCxn id="50" idx="1"/>
          </p:cNvCxnSpPr>
          <p:nvPr/>
        </p:nvCxnSpPr>
        <p:spPr>
          <a:xfrm>
            <a:off x="5911218" y="3280320"/>
            <a:ext cx="387197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6" name="TextBox 55"/>
          <p:cNvSpPr txBox="1"/>
          <p:nvPr/>
        </p:nvSpPr>
        <p:spPr>
          <a:xfrm>
            <a:off x="5554976" y="3090491"/>
            <a:ext cx="38399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1867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590295" y="3084749"/>
            <a:ext cx="38399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1867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62" name="Straight Connector 61"/>
          <p:cNvCxnSpPr>
            <a:stCxn id="59" idx="1"/>
            <a:endCxn id="50" idx="2"/>
          </p:cNvCxnSpPr>
          <p:nvPr/>
        </p:nvCxnSpPr>
        <p:spPr>
          <a:xfrm flipH="1" flipV="1">
            <a:off x="6682407" y="3664312"/>
            <a:ext cx="498186" cy="406637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Connector 62"/>
          <p:cNvCxnSpPr>
            <a:stCxn id="52" idx="2"/>
            <a:endCxn id="60" idx="3"/>
          </p:cNvCxnSpPr>
          <p:nvPr/>
        </p:nvCxnSpPr>
        <p:spPr>
          <a:xfrm flipH="1">
            <a:off x="10317877" y="3666939"/>
            <a:ext cx="504435" cy="3932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Connector 63"/>
          <p:cNvCxnSpPr>
            <a:stCxn id="67" idx="1"/>
            <a:endCxn id="58" idx="3"/>
          </p:cNvCxnSpPr>
          <p:nvPr/>
        </p:nvCxnSpPr>
        <p:spPr>
          <a:xfrm flipH="1">
            <a:off x="7948576" y="4057441"/>
            <a:ext cx="405655" cy="2789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Connector 67"/>
          <p:cNvCxnSpPr>
            <a:stCxn id="60" idx="1"/>
            <a:endCxn id="67" idx="3"/>
          </p:cNvCxnSpPr>
          <p:nvPr/>
        </p:nvCxnSpPr>
        <p:spPr>
          <a:xfrm flipH="1" flipV="1">
            <a:off x="9122214" y="4057441"/>
            <a:ext cx="427681" cy="2789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Oval 68"/>
          <p:cNvSpPr/>
          <p:nvPr/>
        </p:nvSpPr>
        <p:spPr>
          <a:xfrm>
            <a:off x="8553920" y="4832223"/>
            <a:ext cx="352492" cy="352492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50712" y="4825755"/>
            <a:ext cx="38399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1867" b="1" dirty="0">
                <a:solidFill>
                  <a:srgbClr val="58585B"/>
                </a:solidFill>
                <a:latin typeface="Arial Narrow"/>
              </a:rPr>
              <a:t>B</a:t>
            </a:r>
          </a:p>
        </p:txBody>
      </p:sp>
      <p:cxnSp>
        <p:nvCxnSpPr>
          <p:cNvPr id="71" name="Straight Connector 70"/>
          <p:cNvCxnSpPr>
            <a:stCxn id="66" idx="2"/>
            <a:endCxn id="69" idx="0"/>
          </p:cNvCxnSpPr>
          <p:nvPr/>
        </p:nvCxnSpPr>
        <p:spPr>
          <a:xfrm flipH="1">
            <a:off x="8730166" y="4446686"/>
            <a:ext cx="8056" cy="385537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4" name="Oval 73"/>
          <p:cNvSpPr/>
          <p:nvPr/>
        </p:nvSpPr>
        <p:spPr>
          <a:xfrm>
            <a:off x="8167906" y="2421641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68924" y="2421641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6771826" y="2740104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0497124" y="2740104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7019830" y="3930830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869839" y="3949044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9398325" y="3949044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0238141" y="3954298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612421" y="3585591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10646728" y="3585592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298415" y="2896329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360000" y="2130973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438321" y="2898956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98415" y="3067411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60000" y="2315402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438321" y="3067411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180593" y="3676238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80593" y="3860667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9549895" y="3676238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9895" y="3860667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65" name="Freeform 64"/>
          <p:cNvSpPr/>
          <p:nvPr/>
        </p:nvSpPr>
        <p:spPr>
          <a:xfrm>
            <a:off x="5710429" y="2308960"/>
            <a:ext cx="6107861" cy="889321"/>
          </a:xfrm>
          <a:custGeom>
            <a:avLst/>
            <a:gdLst>
              <a:gd name="connsiteX0" fmla="*/ 0 w 7757160"/>
              <a:gd name="connsiteY0" fmla="*/ 1077920 h 1129464"/>
              <a:gd name="connsiteX1" fmla="*/ 1219200 w 7757160"/>
              <a:gd name="connsiteY1" fmla="*/ 1062680 h 1129464"/>
              <a:gd name="connsiteX2" fmla="*/ 2346960 w 7757160"/>
              <a:gd name="connsiteY2" fmla="*/ 422600 h 1129464"/>
              <a:gd name="connsiteX3" fmla="*/ 3855720 w 7757160"/>
              <a:gd name="connsiteY3" fmla="*/ 11120 h 1129464"/>
              <a:gd name="connsiteX4" fmla="*/ 6659880 w 7757160"/>
              <a:gd name="connsiteY4" fmla="*/ 864560 h 1129464"/>
              <a:gd name="connsiteX5" fmla="*/ 7757160 w 7757160"/>
              <a:gd name="connsiteY5" fmla="*/ 1032200 h 112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7160" h="1129464">
                <a:moveTo>
                  <a:pt x="0" y="1077920"/>
                </a:moveTo>
                <a:cubicBezTo>
                  <a:pt x="414020" y="1124910"/>
                  <a:pt x="828040" y="1171900"/>
                  <a:pt x="1219200" y="1062680"/>
                </a:cubicBezTo>
                <a:cubicBezTo>
                  <a:pt x="1610360" y="953460"/>
                  <a:pt x="1907540" y="597860"/>
                  <a:pt x="2346960" y="422600"/>
                </a:cubicBezTo>
                <a:cubicBezTo>
                  <a:pt x="2786380" y="247340"/>
                  <a:pt x="3136900" y="-62540"/>
                  <a:pt x="3855720" y="11120"/>
                </a:cubicBezTo>
                <a:cubicBezTo>
                  <a:pt x="4574540" y="84780"/>
                  <a:pt x="6009640" y="694380"/>
                  <a:pt x="6659880" y="864560"/>
                </a:cubicBezTo>
                <a:cubicBezTo>
                  <a:pt x="7310120" y="1034740"/>
                  <a:pt x="7533640" y="1033470"/>
                  <a:pt x="7757160" y="1032200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8194601" y="3944339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9044610" y="3962553"/>
            <a:ext cx="216793" cy="21679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304815">
              <a:defRPr/>
            </a:pPr>
            <a:endParaRPr lang="en-US" sz="9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354231" y="3678703"/>
            <a:ext cx="767983" cy="76798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54231" y="3847159"/>
            <a:ext cx="767983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04815"/>
            <a:r>
              <a:rPr lang="en-US" sz="2133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72" name="Freeform 71"/>
          <p:cNvSpPr/>
          <p:nvPr/>
        </p:nvSpPr>
        <p:spPr>
          <a:xfrm>
            <a:off x="5778142" y="3286510"/>
            <a:ext cx="2931361" cy="1781715"/>
          </a:xfrm>
          <a:custGeom>
            <a:avLst/>
            <a:gdLst>
              <a:gd name="connsiteX0" fmla="*/ 0 w 3722914"/>
              <a:gd name="connsiteY0" fmla="*/ 91130 h 2262830"/>
              <a:gd name="connsiteX1" fmla="*/ 1077686 w 3722914"/>
              <a:gd name="connsiteY1" fmla="*/ 91130 h 2262830"/>
              <a:gd name="connsiteX2" fmla="*/ 2204357 w 3722914"/>
              <a:gd name="connsiteY2" fmla="*/ 1038187 h 2262830"/>
              <a:gd name="connsiteX3" fmla="*/ 3412672 w 3722914"/>
              <a:gd name="connsiteY3" fmla="*/ 1168815 h 2262830"/>
              <a:gd name="connsiteX4" fmla="*/ 3722914 w 3722914"/>
              <a:gd name="connsiteY4" fmla="*/ 2262830 h 226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2914" h="2262830">
                <a:moveTo>
                  <a:pt x="0" y="91130"/>
                </a:moveTo>
                <a:cubicBezTo>
                  <a:pt x="355146" y="12208"/>
                  <a:pt x="710293" y="-66713"/>
                  <a:pt x="1077686" y="91130"/>
                </a:cubicBezTo>
                <a:cubicBezTo>
                  <a:pt x="1445079" y="248973"/>
                  <a:pt x="1815193" y="858573"/>
                  <a:pt x="2204357" y="1038187"/>
                </a:cubicBezTo>
                <a:cubicBezTo>
                  <a:pt x="2593521" y="1217801"/>
                  <a:pt x="3159579" y="964708"/>
                  <a:pt x="3412672" y="1168815"/>
                </a:cubicBezTo>
                <a:cubicBezTo>
                  <a:pt x="3665765" y="1372922"/>
                  <a:pt x="3694339" y="1817876"/>
                  <a:pt x="3722914" y="2262830"/>
                </a:cubicBezTo>
              </a:path>
            </a:pathLst>
          </a:custGeom>
          <a:noFill/>
          <a:ln w="76200" cap="flat" cmpd="sng" algn="ctr">
            <a:solidFill>
              <a:srgbClr val="FF990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4" name="Freeform 93"/>
          <p:cNvSpPr/>
          <p:nvPr/>
        </p:nvSpPr>
        <p:spPr>
          <a:xfrm flipH="1">
            <a:off x="8808421" y="3279668"/>
            <a:ext cx="2966327" cy="1802968"/>
          </a:xfrm>
          <a:custGeom>
            <a:avLst/>
            <a:gdLst>
              <a:gd name="connsiteX0" fmla="*/ 0 w 3722914"/>
              <a:gd name="connsiteY0" fmla="*/ 91130 h 2262830"/>
              <a:gd name="connsiteX1" fmla="*/ 1077686 w 3722914"/>
              <a:gd name="connsiteY1" fmla="*/ 91130 h 2262830"/>
              <a:gd name="connsiteX2" fmla="*/ 2204357 w 3722914"/>
              <a:gd name="connsiteY2" fmla="*/ 1038187 h 2262830"/>
              <a:gd name="connsiteX3" fmla="*/ 3412672 w 3722914"/>
              <a:gd name="connsiteY3" fmla="*/ 1168815 h 2262830"/>
              <a:gd name="connsiteX4" fmla="*/ 3722914 w 3722914"/>
              <a:gd name="connsiteY4" fmla="*/ 2262830 h 226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2914" h="2262830">
                <a:moveTo>
                  <a:pt x="0" y="91130"/>
                </a:moveTo>
                <a:cubicBezTo>
                  <a:pt x="355146" y="12208"/>
                  <a:pt x="710293" y="-66713"/>
                  <a:pt x="1077686" y="91130"/>
                </a:cubicBezTo>
                <a:cubicBezTo>
                  <a:pt x="1445079" y="248973"/>
                  <a:pt x="1815193" y="858573"/>
                  <a:pt x="2204357" y="1038187"/>
                </a:cubicBezTo>
                <a:cubicBezTo>
                  <a:pt x="2593521" y="1217801"/>
                  <a:pt x="3159579" y="964708"/>
                  <a:pt x="3412672" y="1168815"/>
                </a:cubicBezTo>
                <a:cubicBezTo>
                  <a:pt x="3665765" y="1372922"/>
                  <a:pt x="3694339" y="1817876"/>
                  <a:pt x="3722914" y="2262830"/>
                </a:cubicBezTo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3" name="Cross 72"/>
          <p:cNvSpPr/>
          <p:nvPr/>
        </p:nvSpPr>
        <p:spPr>
          <a:xfrm>
            <a:off x="2548018" y="4927222"/>
            <a:ext cx="392513" cy="377256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9" name="Can 88"/>
          <p:cNvSpPr/>
          <p:nvPr/>
        </p:nvSpPr>
        <p:spPr>
          <a:xfrm rot="2577723">
            <a:off x="2796467" y="4064221"/>
            <a:ext cx="558767" cy="433504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5" name="Can 94"/>
          <p:cNvSpPr/>
          <p:nvPr/>
        </p:nvSpPr>
        <p:spPr>
          <a:xfrm rot="19191922" flipH="1" flipV="1">
            <a:off x="1532027" y="2327364"/>
            <a:ext cx="358711" cy="2209760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6" name="Can 95"/>
          <p:cNvSpPr/>
          <p:nvPr/>
        </p:nvSpPr>
        <p:spPr>
          <a:xfrm rot="19254840" flipH="1" flipV="1">
            <a:off x="2200964" y="4135300"/>
            <a:ext cx="558767" cy="429707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7" name="Rounded Rectangle 96"/>
          <p:cNvSpPr/>
          <p:nvPr/>
        </p:nvSpPr>
        <p:spPr>
          <a:xfrm rot="13500000">
            <a:off x="2445196" y="4212095"/>
            <a:ext cx="656213" cy="713411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135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8" name="Can 97"/>
          <p:cNvSpPr/>
          <p:nvPr/>
        </p:nvSpPr>
        <p:spPr>
          <a:xfrm rot="2408078" flipH="1">
            <a:off x="3676749" y="2307297"/>
            <a:ext cx="358711" cy="2125011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9" name="Cross 98"/>
          <p:cNvSpPr/>
          <p:nvPr/>
        </p:nvSpPr>
        <p:spPr>
          <a:xfrm>
            <a:off x="224951" y="1874033"/>
            <a:ext cx="392513" cy="377256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0" name="Can 99"/>
          <p:cNvSpPr/>
          <p:nvPr/>
        </p:nvSpPr>
        <p:spPr>
          <a:xfrm rot="5400000">
            <a:off x="913654" y="1858463"/>
            <a:ext cx="558767" cy="429707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1" name="Can 100"/>
          <p:cNvSpPr/>
          <p:nvPr/>
        </p:nvSpPr>
        <p:spPr>
          <a:xfrm rot="8568426">
            <a:off x="655108" y="2276077"/>
            <a:ext cx="558767" cy="433504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33962" y="1779418"/>
            <a:ext cx="656213" cy="713411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135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prstClr val="white"/>
                </a:solidFill>
                <a:latin typeface="Arial Narrow" panose="020B0606020202030204" pitchFamily="34" charset="0"/>
              </a:rPr>
              <a:t>M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13312" y="1924590"/>
            <a:ext cx="415791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33" dirty="0">
                <a:solidFill>
                  <a:prstClr val="black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104" name="Can 103"/>
          <p:cNvSpPr/>
          <p:nvPr/>
        </p:nvSpPr>
        <p:spPr>
          <a:xfrm rot="5400000">
            <a:off x="2593406" y="578453"/>
            <a:ext cx="384020" cy="2965652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5" name="Cross 104"/>
          <p:cNvSpPr/>
          <p:nvPr/>
        </p:nvSpPr>
        <p:spPr>
          <a:xfrm>
            <a:off x="4933013" y="1885184"/>
            <a:ext cx="392513" cy="377256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6" name="Can 105"/>
          <p:cNvSpPr/>
          <p:nvPr/>
        </p:nvSpPr>
        <p:spPr>
          <a:xfrm rot="5400000">
            <a:off x="4040356" y="1858463"/>
            <a:ext cx="558767" cy="429707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7" name="Can 106"/>
          <p:cNvSpPr/>
          <p:nvPr/>
        </p:nvSpPr>
        <p:spPr>
          <a:xfrm rot="13031574" flipV="1">
            <a:off x="4327930" y="2232534"/>
            <a:ext cx="558767" cy="433504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304815">
              <a:defRPr/>
            </a:pPr>
            <a:endParaRPr lang="en-US" sz="120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8" name="Rounded Rectangle 107"/>
          <p:cNvSpPr/>
          <p:nvPr/>
        </p:nvSpPr>
        <p:spPr>
          <a:xfrm flipH="1">
            <a:off x="4322602" y="1779418"/>
            <a:ext cx="656213" cy="713411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135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prstClr val="white"/>
                </a:solidFill>
                <a:latin typeface="Arial Narrow" panose="020B0606020202030204" pitchFamily="34" charset="0"/>
              </a:rPr>
              <a:t>O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68447" y="4377407"/>
            <a:ext cx="415791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33" dirty="0">
                <a:solidFill>
                  <a:prstClr val="white"/>
                </a:solidFill>
                <a:latin typeface="Arial Narrow" panose="020B0606020202030204" pitchFamily="34" charset="0"/>
              </a:rPr>
              <a:t>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929215" y="1924590"/>
            <a:ext cx="415791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33" dirty="0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560696" y="4981638"/>
            <a:ext cx="415791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33" dirty="0">
                <a:solidFill>
                  <a:prstClr val="black"/>
                </a:solidFill>
                <a:latin typeface="Arial Narrow" panose="020B060602020203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651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985174" y="1038209"/>
            <a:ext cx="8102227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100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Mbps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85096" y="1038209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</p:txBody>
      </p:sp>
      <p:cxnSp>
        <p:nvCxnSpPr>
          <p:cNvPr id="31" name="Straight Connector 30"/>
          <p:cNvCxnSpPr>
            <a:stCxn id="39" idx="0"/>
            <a:endCxn id="38" idx="3"/>
          </p:cNvCxnSpPr>
          <p:nvPr/>
        </p:nvCxnSpPr>
        <p:spPr>
          <a:xfrm flipH="1" flipV="1">
            <a:off x="6522996" y="2848599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Straight Connector 31"/>
          <p:cNvCxnSpPr>
            <a:stCxn id="38" idx="1"/>
            <a:endCxn id="37" idx="0"/>
          </p:cNvCxnSpPr>
          <p:nvPr/>
        </p:nvCxnSpPr>
        <p:spPr>
          <a:xfrm flipH="1">
            <a:off x="3417044" y="2848599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9654276" y="3596785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>
            <a:stCxn id="39" idx="3"/>
            <a:endCxn id="33" idx="2"/>
          </p:cNvCxnSpPr>
          <p:nvPr/>
        </p:nvCxnSpPr>
        <p:spPr>
          <a:xfrm flipV="1">
            <a:off x="9162524" y="3820623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>
            <a:off x="1989937" y="3596784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36" name="Straight Connector 35"/>
          <p:cNvCxnSpPr>
            <a:stCxn id="35" idx="6"/>
            <a:endCxn id="37" idx="1"/>
          </p:cNvCxnSpPr>
          <p:nvPr/>
        </p:nvCxnSpPr>
        <p:spPr>
          <a:xfrm>
            <a:off x="2437612" y="3820622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TextBox 42"/>
          <p:cNvSpPr txBox="1"/>
          <p:nvPr/>
        </p:nvSpPr>
        <p:spPr>
          <a:xfrm>
            <a:off x="1985174" y="355901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650204" y="3551719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08396" y="2638976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73516" y="2581778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cxnSp>
        <p:nvCxnSpPr>
          <p:cNvPr id="51" name="Straight Connector 50"/>
          <p:cNvCxnSpPr>
            <a:stCxn id="48" idx="1"/>
            <a:endCxn id="37" idx="2"/>
          </p:cNvCxnSpPr>
          <p:nvPr/>
        </p:nvCxnSpPr>
        <p:spPr>
          <a:xfrm flipH="1" flipV="1">
            <a:off x="3417044" y="4308303"/>
            <a:ext cx="1155232" cy="794033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Straight Connector 51"/>
          <p:cNvCxnSpPr>
            <a:stCxn id="39" idx="2"/>
            <a:endCxn id="49" idx="3"/>
          </p:cNvCxnSpPr>
          <p:nvPr/>
        </p:nvCxnSpPr>
        <p:spPr>
          <a:xfrm flipH="1">
            <a:off x="7495348" y="4311639"/>
            <a:ext cx="1179496" cy="77708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3" name="Straight Connector 52"/>
          <p:cNvCxnSpPr>
            <a:stCxn id="49" idx="1"/>
            <a:endCxn id="47" idx="3"/>
          </p:cNvCxnSpPr>
          <p:nvPr/>
        </p:nvCxnSpPr>
        <p:spPr>
          <a:xfrm flipH="1">
            <a:off x="5547636" y="5088721"/>
            <a:ext cx="97235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4" name="TextBox 53"/>
          <p:cNvSpPr txBox="1"/>
          <p:nvPr/>
        </p:nvSpPr>
        <p:spPr>
          <a:xfrm>
            <a:off x="7729964" y="4817614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14148" y="5191786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06892" y="4807193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58" name="Oval 57"/>
          <p:cNvSpPr/>
          <p:nvPr/>
        </p:nvSpPr>
        <p:spPr>
          <a:xfrm>
            <a:off x="5305455" y="272807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437853" y="2721749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486216" y="3114845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8321954" y="3114845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345154" y="4951561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5477552" y="494524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6292866" y="494972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425264" y="4943404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29364" y="333294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47636" y="2360919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187164" y="3336279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29364" y="352489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47636" y="2569826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87164" y="352489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572276" y="460104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2276" y="480994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519988" y="460104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19988" y="480994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0570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985174" y="1038209"/>
            <a:ext cx="8102227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100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Mbps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85096" y="1038209"/>
            <a:ext cx="2834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A-Z: 100 Mbps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Z-A: 100 Mbps</a:t>
            </a:r>
          </a:p>
        </p:txBody>
      </p:sp>
      <p:cxnSp>
        <p:nvCxnSpPr>
          <p:cNvPr id="31" name="Straight Connector 30"/>
          <p:cNvCxnSpPr>
            <a:stCxn id="39" idx="0"/>
            <a:endCxn id="38" idx="3"/>
          </p:cNvCxnSpPr>
          <p:nvPr/>
        </p:nvCxnSpPr>
        <p:spPr>
          <a:xfrm flipH="1" flipV="1">
            <a:off x="6522996" y="2848599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Straight Connector 31"/>
          <p:cNvCxnSpPr>
            <a:stCxn id="38" idx="1"/>
            <a:endCxn id="37" idx="0"/>
          </p:cNvCxnSpPr>
          <p:nvPr/>
        </p:nvCxnSpPr>
        <p:spPr>
          <a:xfrm flipH="1">
            <a:off x="3417044" y="2848599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9654276" y="3596785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>
            <a:stCxn id="39" idx="3"/>
            <a:endCxn id="33" idx="2"/>
          </p:cNvCxnSpPr>
          <p:nvPr/>
        </p:nvCxnSpPr>
        <p:spPr>
          <a:xfrm flipV="1">
            <a:off x="9162524" y="3820623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>
            <a:off x="1989937" y="3596784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36" name="Straight Connector 35"/>
          <p:cNvCxnSpPr>
            <a:stCxn id="35" idx="6"/>
            <a:endCxn id="37" idx="1"/>
          </p:cNvCxnSpPr>
          <p:nvPr/>
        </p:nvCxnSpPr>
        <p:spPr>
          <a:xfrm>
            <a:off x="2437612" y="3820622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TextBox 42"/>
          <p:cNvSpPr txBox="1"/>
          <p:nvPr/>
        </p:nvSpPr>
        <p:spPr>
          <a:xfrm>
            <a:off x="1985174" y="355901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650204" y="3551719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08396" y="2638976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73516" y="2581778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cxnSp>
        <p:nvCxnSpPr>
          <p:cNvPr id="51" name="Straight Connector 50"/>
          <p:cNvCxnSpPr>
            <a:stCxn id="48" idx="1"/>
            <a:endCxn id="37" idx="2"/>
          </p:cNvCxnSpPr>
          <p:nvPr/>
        </p:nvCxnSpPr>
        <p:spPr>
          <a:xfrm flipH="1" flipV="1">
            <a:off x="3417044" y="4308303"/>
            <a:ext cx="1155232" cy="794033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Straight Connector 51"/>
          <p:cNvCxnSpPr>
            <a:stCxn id="39" idx="2"/>
            <a:endCxn id="49" idx="3"/>
          </p:cNvCxnSpPr>
          <p:nvPr/>
        </p:nvCxnSpPr>
        <p:spPr>
          <a:xfrm flipH="1">
            <a:off x="7495348" y="4311639"/>
            <a:ext cx="1179496" cy="77708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3" name="Straight Connector 52"/>
          <p:cNvCxnSpPr>
            <a:stCxn id="49" idx="1"/>
            <a:endCxn id="47" idx="3"/>
          </p:cNvCxnSpPr>
          <p:nvPr/>
        </p:nvCxnSpPr>
        <p:spPr>
          <a:xfrm flipH="1">
            <a:off x="5547636" y="5088721"/>
            <a:ext cx="97235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4" name="TextBox 53"/>
          <p:cNvSpPr txBox="1"/>
          <p:nvPr/>
        </p:nvSpPr>
        <p:spPr>
          <a:xfrm>
            <a:off x="7729964" y="4817614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14148" y="5191786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06892" y="4807193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58" name="Oval 57"/>
          <p:cNvSpPr/>
          <p:nvPr/>
        </p:nvSpPr>
        <p:spPr>
          <a:xfrm>
            <a:off x="5305455" y="272807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437853" y="2721749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486216" y="3114845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8321954" y="3114845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345154" y="4951561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477552" y="494524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92866" y="494972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425264" y="4943404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29364" y="333294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47636" y="2360919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187164" y="3336279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29364" y="352489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47636" y="2569826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87164" y="352489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572276" y="460104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2276" y="480994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519988" y="460104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19988" y="480994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57" name="Freeform 56"/>
          <p:cNvSpPr/>
          <p:nvPr/>
        </p:nvSpPr>
        <p:spPr>
          <a:xfrm>
            <a:off x="2182604" y="2922247"/>
            <a:ext cx="7757160" cy="1129464"/>
          </a:xfrm>
          <a:custGeom>
            <a:avLst/>
            <a:gdLst>
              <a:gd name="connsiteX0" fmla="*/ 0 w 7757160"/>
              <a:gd name="connsiteY0" fmla="*/ 1077920 h 1129464"/>
              <a:gd name="connsiteX1" fmla="*/ 1219200 w 7757160"/>
              <a:gd name="connsiteY1" fmla="*/ 1062680 h 1129464"/>
              <a:gd name="connsiteX2" fmla="*/ 2346960 w 7757160"/>
              <a:gd name="connsiteY2" fmla="*/ 422600 h 1129464"/>
              <a:gd name="connsiteX3" fmla="*/ 3855720 w 7757160"/>
              <a:gd name="connsiteY3" fmla="*/ 11120 h 1129464"/>
              <a:gd name="connsiteX4" fmla="*/ 6659880 w 7757160"/>
              <a:gd name="connsiteY4" fmla="*/ 864560 h 1129464"/>
              <a:gd name="connsiteX5" fmla="*/ 7757160 w 7757160"/>
              <a:gd name="connsiteY5" fmla="*/ 1032200 h 112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7160" h="1129464">
                <a:moveTo>
                  <a:pt x="0" y="1077920"/>
                </a:moveTo>
                <a:cubicBezTo>
                  <a:pt x="414020" y="1124910"/>
                  <a:pt x="828040" y="1171900"/>
                  <a:pt x="1219200" y="1062680"/>
                </a:cubicBezTo>
                <a:cubicBezTo>
                  <a:pt x="1610360" y="953460"/>
                  <a:pt x="1907540" y="597860"/>
                  <a:pt x="2346960" y="422600"/>
                </a:cubicBezTo>
                <a:cubicBezTo>
                  <a:pt x="2786380" y="247340"/>
                  <a:pt x="3136900" y="-62540"/>
                  <a:pt x="3855720" y="11120"/>
                </a:cubicBezTo>
                <a:cubicBezTo>
                  <a:pt x="4574540" y="84780"/>
                  <a:pt x="6009640" y="694380"/>
                  <a:pt x="6659880" y="864560"/>
                </a:cubicBezTo>
                <a:cubicBezTo>
                  <a:pt x="7310120" y="1034740"/>
                  <a:pt x="7533640" y="1033470"/>
                  <a:pt x="7757160" y="1032200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3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985174" y="1038209"/>
            <a:ext cx="8102227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100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Mbps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85096" y="1038209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</p:txBody>
      </p:sp>
      <p:cxnSp>
        <p:nvCxnSpPr>
          <p:cNvPr id="31" name="Straight Connector 30"/>
          <p:cNvCxnSpPr>
            <a:stCxn id="39" idx="0"/>
            <a:endCxn id="38" idx="3"/>
          </p:cNvCxnSpPr>
          <p:nvPr/>
        </p:nvCxnSpPr>
        <p:spPr>
          <a:xfrm flipH="1" flipV="1">
            <a:off x="6522996" y="2848599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Straight Connector 31"/>
          <p:cNvCxnSpPr>
            <a:stCxn id="38" idx="1"/>
            <a:endCxn id="37" idx="0"/>
          </p:cNvCxnSpPr>
          <p:nvPr/>
        </p:nvCxnSpPr>
        <p:spPr>
          <a:xfrm flipH="1">
            <a:off x="3417044" y="2848599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9654276" y="3596785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>
            <a:stCxn id="39" idx="3"/>
            <a:endCxn id="33" idx="2"/>
          </p:cNvCxnSpPr>
          <p:nvPr/>
        </p:nvCxnSpPr>
        <p:spPr>
          <a:xfrm flipV="1">
            <a:off x="9162524" y="3820623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>
            <a:off x="1989937" y="3596784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36" name="Straight Connector 35"/>
          <p:cNvCxnSpPr>
            <a:stCxn id="35" idx="6"/>
            <a:endCxn id="37" idx="1"/>
          </p:cNvCxnSpPr>
          <p:nvPr/>
        </p:nvCxnSpPr>
        <p:spPr>
          <a:xfrm>
            <a:off x="2437612" y="3820622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TextBox 42"/>
          <p:cNvSpPr txBox="1"/>
          <p:nvPr/>
        </p:nvSpPr>
        <p:spPr>
          <a:xfrm>
            <a:off x="1985174" y="355901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650204" y="3551719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08396" y="2638976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50 </a:t>
            </a:r>
            <a:r>
              <a:rPr lang="en-US" sz="2000" dirty="0">
                <a:solidFill>
                  <a:srgbClr val="FF0000"/>
                </a:solidFill>
                <a:latin typeface="Arial Narrow"/>
              </a:rPr>
              <a:t>Mbps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73516" y="2581778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cxnSp>
        <p:nvCxnSpPr>
          <p:cNvPr id="51" name="Straight Connector 50"/>
          <p:cNvCxnSpPr>
            <a:stCxn id="48" idx="1"/>
            <a:endCxn id="37" idx="2"/>
          </p:cNvCxnSpPr>
          <p:nvPr/>
        </p:nvCxnSpPr>
        <p:spPr>
          <a:xfrm flipH="1" flipV="1">
            <a:off x="3417044" y="4308303"/>
            <a:ext cx="1155232" cy="794033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Straight Connector 51"/>
          <p:cNvCxnSpPr>
            <a:stCxn id="39" idx="2"/>
            <a:endCxn id="49" idx="3"/>
          </p:cNvCxnSpPr>
          <p:nvPr/>
        </p:nvCxnSpPr>
        <p:spPr>
          <a:xfrm flipH="1">
            <a:off x="7495348" y="4311639"/>
            <a:ext cx="1179496" cy="77708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3" name="Straight Connector 52"/>
          <p:cNvCxnSpPr>
            <a:stCxn id="49" idx="1"/>
            <a:endCxn id="47" idx="3"/>
          </p:cNvCxnSpPr>
          <p:nvPr/>
        </p:nvCxnSpPr>
        <p:spPr>
          <a:xfrm flipH="1">
            <a:off x="5547636" y="5088721"/>
            <a:ext cx="97235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4" name="TextBox 53"/>
          <p:cNvSpPr txBox="1"/>
          <p:nvPr/>
        </p:nvSpPr>
        <p:spPr>
          <a:xfrm>
            <a:off x="7729964" y="4817614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14148" y="5191786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06892" y="4807193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59" name="Oval 58"/>
          <p:cNvSpPr/>
          <p:nvPr/>
        </p:nvSpPr>
        <p:spPr>
          <a:xfrm>
            <a:off x="5305455" y="272807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437853" y="2721749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486216" y="3114845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8321954" y="3114845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345154" y="4951561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477552" y="494524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92866" y="494972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425264" y="4943404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29364" y="333294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47636" y="2360919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187164" y="3336279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29364" y="352489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47636" y="2569826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87164" y="352489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572276" y="460104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2276" y="480994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519988" y="460104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19988" y="480994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343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985174" y="1038209"/>
            <a:ext cx="8102227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100 </a:t>
            </a:r>
            <a:r>
              <a:rPr lang="en-US" sz="2000" dirty="0">
                <a:solidFill>
                  <a:srgbClr val="58585B"/>
                </a:solidFill>
                <a:latin typeface="Arial Narrow"/>
              </a:rPr>
              <a:t>Mbps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85096" y="1038209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</p:txBody>
      </p:sp>
      <p:cxnSp>
        <p:nvCxnSpPr>
          <p:cNvPr id="31" name="Straight Connector 30"/>
          <p:cNvCxnSpPr>
            <a:stCxn id="39" idx="0"/>
            <a:endCxn id="38" idx="3"/>
          </p:cNvCxnSpPr>
          <p:nvPr/>
        </p:nvCxnSpPr>
        <p:spPr>
          <a:xfrm flipH="1" flipV="1">
            <a:off x="6522996" y="2848599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9654276" y="3596785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>
            <a:stCxn id="39" idx="3"/>
            <a:endCxn id="33" idx="2"/>
          </p:cNvCxnSpPr>
          <p:nvPr/>
        </p:nvCxnSpPr>
        <p:spPr>
          <a:xfrm flipV="1">
            <a:off x="9162524" y="3820623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>
            <a:off x="1989937" y="3596784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36" name="Straight Connector 35"/>
          <p:cNvCxnSpPr>
            <a:stCxn id="35" idx="6"/>
            <a:endCxn id="37" idx="1"/>
          </p:cNvCxnSpPr>
          <p:nvPr/>
        </p:nvCxnSpPr>
        <p:spPr>
          <a:xfrm>
            <a:off x="2437612" y="3820622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TextBox 42"/>
          <p:cNvSpPr txBox="1"/>
          <p:nvPr/>
        </p:nvSpPr>
        <p:spPr>
          <a:xfrm>
            <a:off x="1985174" y="355901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650204" y="3551719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73516" y="2581778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cxnSp>
        <p:nvCxnSpPr>
          <p:cNvPr id="51" name="Straight Connector 50"/>
          <p:cNvCxnSpPr>
            <a:stCxn id="48" idx="1"/>
            <a:endCxn id="37" idx="2"/>
          </p:cNvCxnSpPr>
          <p:nvPr/>
        </p:nvCxnSpPr>
        <p:spPr>
          <a:xfrm flipH="1" flipV="1">
            <a:off x="3417044" y="4308303"/>
            <a:ext cx="1155232" cy="794033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Straight Connector 51"/>
          <p:cNvCxnSpPr>
            <a:stCxn id="39" idx="2"/>
            <a:endCxn id="49" idx="3"/>
          </p:cNvCxnSpPr>
          <p:nvPr/>
        </p:nvCxnSpPr>
        <p:spPr>
          <a:xfrm flipH="1">
            <a:off x="7495348" y="4311639"/>
            <a:ext cx="1179496" cy="77708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3" name="Straight Connector 52"/>
          <p:cNvCxnSpPr>
            <a:stCxn id="49" idx="1"/>
            <a:endCxn id="47" idx="3"/>
          </p:cNvCxnSpPr>
          <p:nvPr/>
        </p:nvCxnSpPr>
        <p:spPr>
          <a:xfrm flipH="1">
            <a:off x="5547636" y="5088721"/>
            <a:ext cx="97235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4" name="TextBox 53"/>
          <p:cNvSpPr txBox="1"/>
          <p:nvPr/>
        </p:nvSpPr>
        <p:spPr>
          <a:xfrm>
            <a:off x="7729964" y="4817614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14148" y="5191786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06892" y="4807193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500 Mbps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154557" y="2581778"/>
            <a:ext cx="576469" cy="5728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10096" y="2203659"/>
            <a:ext cx="186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Pruned!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305455" y="272807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437853" y="2721749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486216" y="3114845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8321954" y="3114845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345154" y="4951561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477552" y="494524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92866" y="494972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425264" y="4943404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29364" y="333294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47636" y="2360919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187164" y="3336279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29364" y="352489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47636" y="2569826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87164" y="352489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572276" y="460104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2276" y="480994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519988" y="460104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19988" y="480994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1798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873</Words>
  <Application>Microsoft Office PowerPoint</Application>
  <PresentationFormat>Widescreen</PresentationFormat>
  <Paragraphs>513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Arial Narrow</vt:lpstr>
      <vt:lpstr>Calibri</vt:lpstr>
      <vt:lpstr>Calibri Light</vt:lpstr>
      <vt:lpstr>Wingdings</vt:lpstr>
      <vt:lpstr>Office Theme</vt:lpstr>
      <vt:lpstr>1_Office Theme</vt:lpstr>
      <vt:lpstr>PCE Gif Source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Bhandari Gif Source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Service-Layer Topology Gif Source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Survivable Service-Layer Gif Source Images</vt:lpstr>
      <vt:lpstr>PowerPoint Presentation</vt:lpstr>
      <vt:lpstr>PowerPoint Presentation</vt:lpstr>
      <vt:lpstr>PowerPoint Presentation</vt:lpstr>
      <vt:lpstr>Multi-Pipe  Gif Source Images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Plante</dc:creator>
  <cp:lastModifiedBy>Jeremy Plante</cp:lastModifiedBy>
  <cp:revision>19</cp:revision>
  <dcterms:created xsi:type="dcterms:W3CDTF">2017-01-25T01:48:14Z</dcterms:created>
  <dcterms:modified xsi:type="dcterms:W3CDTF">2017-02-01T21:16:52Z</dcterms:modified>
</cp:coreProperties>
</file>