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7" r:id="rId6"/>
    <p:sldId id="260" r:id="rId7"/>
    <p:sldId id="261" r:id="rId8"/>
    <p:sldId id="266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DFB4C-9E99-41B3-936C-91411F62B5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B5B07-1B91-4AFD-B28D-67B9087A0B5A}">
      <dgm:prSet/>
      <dgm:spPr/>
      <dgm:t>
        <a:bodyPr/>
        <a:lstStyle/>
        <a:p>
          <a:r>
            <a:rPr lang="en-FI"/>
            <a:t>Electrospray</a:t>
          </a:r>
          <a:endParaRPr lang="en-US"/>
        </a:p>
      </dgm:t>
    </dgm:pt>
    <dgm:pt modelId="{2A15C453-6895-4BFB-8DC4-FDFDA02559ED}" type="parTrans" cxnId="{5852AD87-5703-48F8-87E4-EBB90363BDF0}">
      <dgm:prSet/>
      <dgm:spPr/>
      <dgm:t>
        <a:bodyPr/>
        <a:lstStyle/>
        <a:p>
          <a:endParaRPr lang="en-US"/>
        </a:p>
      </dgm:t>
    </dgm:pt>
    <dgm:pt modelId="{7A2AB993-A4E5-43F8-AEF7-8319C914CC36}" type="sibTrans" cxnId="{5852AD87-5703-48F8-87E4-EBB90363BDF0}">
      <dgm:prSet/>
      <dgm:spPr/>
      <dgm:t>
        <a:bodyPr/>
        <a:lstStyle/>
        <a:p>
          <a:endParaRPr lang="en-US"/>
        </a:p>
      </dgm:t>
    </dgm:pt>
    <dgm:pt modelId="{D9FD3F03-1133-4E1C-A702-D297459C80DF}">
      <dgm:prSet/>
      <dgm:spPr/>
      <dgm:t>
        <a:bodyPr/>
        <a:lstStyle/>
        <a:p>
          <a:r>
            <a:rPr lang="en-FI" dirty="0"/>
            <a:t>MALDI</a:t>
          </a:r>
          <a:endParaRPr lang="en-US" dirty="0"/>
        </a:p>
      </dgm:t>
    </dgm:pt>
    <dgm:pt modelId="{9A853CAB-C98F-46D0-9B5C-BF17FB3F991D}" type="parTrans" cxnId="{8A06F40A-BA6E-4B88-97D3-D04E839964FF}">
      <dgm:prSet/>
      <dgm:spPr/>
      <dgm:t>
        <a:bodyPr/>
        <a:lstStyle/>
        <a:p>
          <a:endParaRPr lang="en-US"/>
        </a:p>
      </dgm:t>
    </dgm:pt>
    <dgm:pt modelId="{BDE0A4CB-FCFC-49DF-8928-5F91A6EF4CB9}" type="sibTrans" cxnId="{8A06F40A-BA6E-4B88-97D3-D04E839964FF}">
      <dgm:prSet/>
      <dgm:spPr/>
      <dgm:t>
        <a:bodyPr/>
        <a:lstStyle/>
        <a:p>
          <a:endParaRPr lang="en-US"/>
        </a:p>
      </dgm:t>
    </dgm:pt>
    <dgm:pt modelId="{6DED76B9-2EF6-574E-B07B-754D8451862D}">
      <dgm:prSet/>
      <dgm:spPr/>
      <dgm:t>
        <a:bodyPr/>
        <a:lstStyle/>
        <a:p>
          <a:r>
            <a:rPr lang="en-US" dirty="0"/>
            <a:t>Other methods</a:t>
          </a:r>
        </a:p>
      </dgm:t>
    </dgm:pt>
    <dgm:pt modelId="{7B3B8D6B-3A51-2241-8419-906B941AEABD}" type="parTrans" cxnId="{AE04305E-ACED-9B4D-8891-1947648B1B56}">
      <dgm:prSet/>
      <dgm:spPr/>
      <dgm:t>
        <a:bodyPr/>
        <a:lstStyle/>
        <a:p>
          <a:endParaRPr lang="en-GB"/>
        </a:p>
      </dgm:t>
    </dgm:pt>
    <dgm:pt modelId="{3851A886-B61E-A443-8C04-48712E5F0B41}" type="sibTrans" cxnId="{AE04305E-ACED-9B4D-8891-1947648B1B56}">
      <dgm:prSet/>
      <dgm:spPr/>
      <dgm:t>
        <a:bodyPr/>
        <a:lstStyle/>
        <a:p>
          <a:endParaRPr lang="en-GB"/>
        </a:p>
      </dgm:t>
    </dgm:pt>
    <dgm:pt modelId="{C7356610-5995-7045-B855-6D883E6CE114}" type="pres">
      <dgm:prSet presAssocID="{49CDFB4C-9E99-41B3-936C-91411F62B5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C75C43-6081-3147-B317-9A4A2D631B09}" type="pres">
      <dgm:prSet presAssocID="{0FDB5B07-1B91-4AFD-B28D-67B9087A0B5A}" presName="hierRoot1" presStyleCnt="0"/>
      <dgm:spPr/>
    </dgm:pt>
    <dgm:pt modelId="{B81459C6-888C-994B-9E79-BD7B8DFE7A19}" type="pres">
      <dgm:prSet presAssocID="{0FDB5B07-1B91-4AFD-B28D-67B9087A0B5A}" presName="composite" presStyleCnt="0"/>
      <dgm:spPr/>
    </dgm:pt>
    <dgm:pt modelId="{F379B235-2164-B540-88B5-4D306DA7D403}" type="pres">
      <dgm:prSet presAssocID="{0FDB5B07-1B91-4AFD-B28D-67B9087A0B5A}" presName="background" presStyleLbl="node0" presStyleIdx="0" presStyleCnt="3"/>
      <dgm:spPr/>
    </dgm:pt>
    <dgm:pt modelId="{BADB9C42-9FF8-4148-8CEC-A54F61916C95}" type="pres">
      <dgm:prSet presAssocID="{0FDB5B07-1B91-4AFD-B28D-67B9087A0B5A}" presName="text" presStyleLbl="fgAcc0" presStyleIdx="0" presStyleCnt="3">
        <dgm:presLayoutVars>
          <dgm:chPref val="3"/>
        </dgm:presLayoutVars>
      </dgm:prSet>
      <dgm:spPr/>
    </dgm:pt>
    <dgm:pt modelId="{E99E1BF4-95DC-1443-BD58-1A851516A893}" type="pres">
      <dgm:prSet presAssocID="{0FDB5B07-1B91-4AFD-B28D-67B9087A0B5A}" presName="hierChild2" presStyleCnt="0"/>
      <dgm:spPr/>
    </dgm:pt>
    <dgm:pt modelId="{B343B91E-6052-3643-9935-A119CE544088}" type="pres">
      <dgm:prSet presAssocID="{D9FD3F03-1133-4E1C-A702-D297459C80DF}" presName="hierRoot1" presStyleCnt="0"/>
      <dgm:spPr/>
    </dgm:pt>
    <dgm:pt modelId="{6061680D-4E95-724A-AD24-AB40B1D8B779}" type="pres">
      <dgm:prSet presAssocID="{D9FD3F03-1133-4E1C-A702-D297459C80DF}" presName="composite" presStyleCnt="0"/>
      <dgm:spPr/>
    </dgm:pt>
    <dgm:pt modelId="{C882061E-FE45-684A-81CD-14F4A38879F3}" type="pres">
      <dgm:prSet presAssocID="{D9FD3F03-1133-4E1C-A702-D297459C80DF}" presName="background" presStyleLbl="node0" presStyleIdx="1" presStyleCnt="3"/>
      <dgm:spPr/>
    </dgm:pt>
    <dgm:pt modelId="{715043EB-4A21-A34F-AC2A-BCD2A8D09454}" type="pres">
      <dgm:prSet presAssocID="{D9FD3F03-1133-4E1C-A702-D297459C80DF}" presName="text" presStyleLbl="fgAcc0" presStyleIdx="1" presStyleCnt="3">
        <dgm:presLayoutVars>
          <dgm:chPref val="3"/>
        </dgm:presLayoutVars>
      </dgm:prSet>
      <dgm:spPr/>
    </dgm:pt>
    <dgm:pt modelId="{B46D49CD-B247-4541-B0A0-C89B716A39B4}" type="pres">
      <dgm:prSet presAssocID="{D9FD3F03-1133-4E1C-A702-D297459C80DF}" presName="hierChild2" presStyleCnt="0"/>
      <dgm:spPr/>
    </dgm:pt>
    <dgm:pt modelId="{93565FF4-29A2-5345-91C3-33A5D23E222E}" type="pres">
      <dgm:prSet presAssocID="{6DED76B9-2EF6-574E-B07B-754D8451862D}" presName="hierRoot1" presStyleCnt="0"/>
      <dgm:spPr/>
    </dgm:pt>
    <dgm:pt modelId="{7965BE5A-C058-8949-A114-98B12F251D68}" type="pres">
      <dgm:prSet presAssocID="{6DED76B9-2EF6-574E-B07B-754D8451862D}" presName="composite" presStyleCnt="0"/>
      <dgm:spPr/>
    </dgm:pt>
    <dgm:pt modelId="{B92310F5-D9CF-B44B-AF35-15627A3B3449}" type="pres">
      <dgm:prSet presAssocID="{6DED76B9-2EF6-574E-B07B-754D8451862D}" presName="background" presStyleLbl="node0" presStyleIdx="2" presStyleCnt="3"/>
      <dgm:spPr/>
    </dgm:pt>
    <dgm:pt modelId="{23CFEF48-8812-054F-B1AE-EF70D931213A}" type="pres">
      <dgm:prSet presAssocID="{6DED76B9-2EF6-574E-B07B-754D8451862D}" presName="text" presStyleLbl="fgAcc0" presStyleIdx="2" presStyleCnt="3" custLinFactX="-66561" custLinFactY="40366" custLinFactNeighborX="-100000" custLinFactNeighborY="100000">
        <dgm:presLayoutVars>
          <dgm:chPref val="3"/>
        </dgm:presLayoutVars>
      </dgm:prSet>
      <dgm:spPr/>
    </dgm:pt>
    <dgm:pt modelId="{F189BB61-574E-A04F-BD57-005F59B6430C}" type="pres">
      <dgm:prSet presAssocID="{6DED76B9-2EF6-574E-B07B-754D8451862D}" presName="hierChild2" presStyleCnt="0"/>
      <dgm:spPr/>
    </dgm:pt>
  </dgm:ptLst>
  <dgm:cxnLst>
    <dgm:cxn modelId="{A11D1A0A-902A-5740-9C89-B621D9C3B381}" type="presOf" srcId="{6DED76B9-2EF6-574E-B07B-754D8451862D}" destId="{23CFEF48-8812-054F-B1AE-EF70D931213A}" srcOrd="0" destOrd="0" presId="urn:microsoft.com/office/officeart/2005/8/layout/hierarchy1"/>
    <dgm:cxn modelId="{8A06F40A-BA6E-4B88-97D3-D04E839964FF}" srcId="{49CDFB4C-9E99-41B3-936C-91411F62B592}" destId="{D9FD3F03-1133-4E1C-A702-D297459C80DF}" srcOrd="1" destOrd="0" parTransId="{9A853CAB-C98F-46D0-9B5C-BF17FB3F991D}" sibTransId="{BDE0A4CB-FCFC-49DF-8928-5F91A6EF4CB9}"/>
    <dgm:cxn modelId="{EB95EF5A-E83F-CD45-86FC-277A3B64B71A}" type="presOf" srcId="{D9FD3F03-1133-4E1C-A702-D297459C80DF}" destId="{715043EB-4A21-A34F-AC2A-BCD2A8D09454}" srcOrd="0" destOrd="0" presId="urn:microsoft.com/office/officeart/2005/8/layout/hierarchy1"/>
    <dgm:cxn modelId="{AE04305E-ACED-9B4D-8891-1947648B1B56}" srcId="{49CDFB4C-9E99-41B3-936C-91411F62B592}" destId="{6DED76B9-2EF6-574E-B07B-754D8451862D}" srcOrd="2" destOrd="0" parTransId="{7B3B8D6B-3A51-2241-8419-906B941AEABD}" sibTransId="{3851A886-B61E-A443-8C04-48712E5F0B41}"/>
    <dgm:cxn modelId="{F7846E87-8FB6-FC41-B0E9-AD42577EBDF0}" type="presOf" srcId="{49CDFB4C-9E99-41B3-936C-91411F62B592}" destId="{C7356610-5995-7045-B855-6D883E6CE114}" srcOrd="0" destOrd="0" presId="urn:microsoft.com/office/officeart/2005/8/layout/hierarchy1"/>
    <dgm:cxn modelId="{5852AD87-5703-48F8-87E4-EBB90363BDF0}" srcId="{49CDFB4C-9E99-41B3-936C-91411F62B592}" destId="{0FDB5B07-1B91-4AFD-B28D-67B9087A0B5A}" srcOrd="0" destOrd="0" parTransId="{2A15C453-6895-4BFB-8DC4-FDFDA02559ED}" sibTransId="{7A2AB993-A4E5-43F8-AEF7-8319C914CC36}"/>
    <dgm:cxn modelId="{458462F7-2B39-A541-A04D-2B373551B631}" type="presOf" srcId="{0FDB5B07-1B91-4AFD-B28D-67B9087A0B5A}" destId="{BADB9C42-9FF8-4148-8CEC-A54F61916C95}" srcOrd="0" destOrd="0" presId="urn:microsoft.com/office/officeart/2005/8/layout/hierarchy1"/>
    <dgm:cxn modelId="{B5B14289-7AC6-B148-B81C-BDD2054A2868}" type="presParOf" srcId="{C7356610-5995-7045-B855-6D883E6CE114}" destId="{E7C75C43-6081-3147-B317-9A4A2D631B09}" srcOrd="0" destOrd="0" presId="urn:microsoft.com/office/officeart/2005/8/layout/hierarchy1"/>
    <dgm:cxn modelId="{0044CF26-77D3-3342-8A20-6C51462BB59F}" type="presParOf" srcId="{E7C75C43-6081-3147-B317-9A4A2D631B09}" destId="{B81459C6-888C-994B-9E79-BD7B8DFE7A19}" srcOrd="0" destOrd="0" presId="urn:microsoft.com/office/officeart/2005/8/layout/hierarchy1"/>
    <dgm:cxn modelId="{CEE2C2D0-D1B5-B94D-A029-E322A834A25F}" type="presParOf" srcId="{B81459C6-888C-994B-9E79-BD7B8DFE7A19}" destId="{F379B235-2164-B540-88B5-4D306DA7D403}" srcOrd="0" destOrd="0" presId="urn:microsoft.com/office/officeart/2005/8/layout/hierarchy1"/>
    <dgm:cxn modelId="{7C54B77F-4FD0-EE4B-9813-2142734F83C7}" type="presParOf" srcId="{B81459C6-888C-994B-9E79-BD7B8DFE7A19}" destId="{BADB9C42-9FF8-4148-8CEC-A54F61916C95}" srcOrd="1" destOrd="0" presId="urn:microsoft.com/office/officeart/2005/8/layout/hierarchy1"/>
    <dgm:cxn modelId="{4A82030D-79A7-4F4F-B3C7-0B69F6C7A682}" type="presParOf" srcId="{E7C75C43-6081-3147-B317-9A4A2D631B09}" destId="{E99E1BF4-95DC-1443-BD58-1A851516A893}" srcOrd="1" destOrd="0" presId="urn:microsoft.com/office/officeart/2005/8/layout/hierarchy1"/>
    <dgm:cxn modelId="{64F1A093-040B-034C-9A7F-4EC8B991D699}" type="presParOf" srcId="{C7356610-5995-7045-B855-6D883E6CE114}" destId="{B343B91E-6052-3643-9935-A119CE544088}" srcOrd="1" destOrd="0" presId="urn:microsoft.com/office/officeart/2005/8/layout/hierarchy1"/>
    <dgm:cxn modelId="{21EF60DC-47B8-3B4A-AEFD-FB0193CE8D47}" type="presParOf" srcId="{B343B91E-6052-3643-9935-A119CE544088}" destId="{6061680D-4E95-724A-AD24-AB40B1D8B779}" srcOrd="0" destOrd="0" presId="urn:microsoft.com/office/officeart/2005/8/layout/hierarchy1"/>
    <dgm:cxn modelId="{A18AF529-F191-AE40-BF99-A1BFF002EB00}" type="presParOf" srcId="{6061680D-4E95-724A-AD24-AB40B1D8B779}" destId="{C882061E-FE45-684A-81CD-14F4A38879F3}" srcOrd="0" destOrd="0" presId="urn:microsoft.com/office/officeart/2005/8/layout/hierarchy1"/>
    <dgm:cxn modelId="{0AFF1D29-60D3-9B4B-A311-9FBE0967D93C}" type="presParOf" srcId="{6061680D-4E95-724A-AD24-AB40B1D8B779}" destId="{715043EB-4A21-A34F-AC2A-BCD2A8D09454}" srcOrd="1" destOrd="0" presId="urn:microsoft.com/office/officeart/2005/8/layout/hierarchy1"/>
    <dgm:cxn modelId="{B6E0635F-8335-AB44-AFF9-D311C2920602}" type="presParOf" srcId="{B343B91E-6052-3643-9935-A119CE544088}" destId="{B46D49CD-B247-4541-B0A0-C89B716A39B4}" srcOrd="1" destOrd="0" presId="urn:microsoft.com/office/officeart/2005/8/layout/hierarchy1"/>
    <dgm:cxn modelId="{6EE5F681-C2C7-2641-AA97-6FE5F3CB814D}" type="presParOf" srcId="{C7356610-5995-7045-B855-6D883E6CE114}" destId="{93565FF4-29A2-5345-91C3-33A5D23E222E}" srcOrd="2" destOrd="0" presId="urn:microsoft.com/office/officeart/2005/8/layout/hierarchy1"/>
    <dgm:cxn modelId="{B8938E97-F7FA-CD4B-98E6-5D3FB5A45B07}" type="presParOf" srcId="{93565FF4-29A2-5345-91C3-33A5D23E222E}" destId="{7965BE5A-C058-8949-A114-98B12F251D68}" srcOrd="0" destOrd="0" presId="urn:microsoft.com/office/officeart/2005/8/layout/hierarchy1"/>
    <dgm:cxn modelId="{9E9DFFEE-A83E-E34E-8C6B-3AF98810CEF5}" type="presParOf" srcId="{7965BE5A-C058-8949-A114-98B12F251D68}" destId="{B92310F5-D9CF-B44B-AF35-15627A3B3449}" srcOrd="0" destOrd="0" presId="urn:microsoft.com/office/officeart/2005/8/layout/hierarchy1"/>
    <dgm:cxn modelId="{1BD45443-5426-3540-A601-D99F1096F4EA}" type="presParOf" srcId="{7965BE5A-C058-8949-A114-98B12F251D68}" destId="{23CFEF48-8812-054F-B1AE-EF70D931213A}" srcOrd="1" destOrd="0" presId="urn:microsoft.com/office/officeart/2005/8/layout/hierarchy1"/>
    <dgm:cxn modelId="{6A9A2487-E159-DA45-9BEA-FDC4EFEE0771}" type="presParOf" srcId="{93565FF4-29A2-5345-91C3-33A5D23E222E}" destId="{F189BB61-574E-A04F-BD57-005F59B643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9B235-2164-B540-88B5-4D306DA7D403}">
      <dsp:nvSpPr>
        <dsp:cNvPr id="0" name=""/>
        <dsp:cNvSpPr/>
      </dsp:nvSpPr>
      <dsp:spPr>
        <a:xfrm>
          <a:off x="0" y="1960943"/>
          <a:ext cx="2037446" cy="1293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9C42-9FF8-4148-8CEC-A54F61916C95}">
      <dsp:nvSpPr>
        <dsp:cNvPr id="0" name=""/>
        <dsp:cNvSpPr/>
      </dsp:nvSpPr>
      <dsp:spPr>
        <a:xfrm>
          <a:off x="226382" y="2176007"/>
          <a:ext cx="2037446" cy="1293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500" kern="1200"/>
            <a:t>Electrospray</a:t>
          </a:r>
          <a:endParaRPr lang="en-US" sz="2500" kern="1200"/>
        </a:p>
      </dsp:txBody>
      <dsp:txXfrm>
        <a:off x="264275" y="2213900"/>
        <a:ext cx="1961660" cy="1217992"/>
      </dsp:txXfrm>
    </dsp:sp>
    <dsp:sp modelId="{C882061E-FE45-684A-81CD-14F4A38879F3}">
      <dsp:nvSpPr>
        <dsp:cNvPr id="0" name=""/>
        <dsp:cNvSpPr/>
      </dsp:nvSpPr>
      <dsp:spPr>
        <a:xfrm>
          <a:off x="2490211" y="1960943"/>
          <a:ext cx="2037446" cy="1293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043EB-4A21-A34F-AC2A-BCD2A8D09454}">
      <dsp:nvSpPr>
        <dsp:cNvPr id="0" name=""/>
        <dsp:cNvSpPr/>
      </dsp:nvSpPr>
      <dsp:spPr>
        <a:xfrm>
          <a:off x="2716594" y="2176007"/>
          <a:ext cx="2037446" cy="1293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500" kern="1200" dirty="0"/>
            <a:t>MALDI</a:t>
          </a:r>
          <a:endParaRPr lang="en-US" sz="2500" kern="1200" dirty="0"/>
        </a:p>
      </dsp:txBody>
      <dsp:txXfrm>
        <a:off x="2754487" y="2213900"/>
        <a:ext cx="1961660" cy="1217992"/>
      </dsp:txXfrm>
    </dsp:sp>
    <dsp:sp modelId="{B92310F5-D9CF-B44B-AF35-15627A3B3449}">
      <dsp:nvSpPr>
        <dsp:cNvPr id="0" name=""/>
        <dsp:cNvSpPr/>
      </dsp:nvSpPr>
      <dsp:spPr>
        <a:xfrm>
          <a:off x="1586833" y="3776968"/>
          <a:ext cx="2037446" cy="1293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FEF48-8812-054F-B1AE-EF70D931213A}">
      <dsp:nvSpPr>
        <dsp:cNvPr id="0" name=""/>
        <dsp:cNvSpPr/>
      </dsp:nvSpPr>
      <dsp:spPr>
        <a:xfrm>
          <a:off x="1813216" y="3992032"/>
          <a:ext cx="2037446" cy="1293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Other methods</a:t>
          </a:r>
        </a:p>
      </dsp:txBody>
      <dsp:txXfrm>
        <a:off x="1851109" y="4029925"/>
        <a:ext cx="1961660" cy="121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2EE3-172D-F932-6744-DCF9B6316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5FF8-8D4B-224B-7220-D48BC7C00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8F5A-653C-04C2-CDB4-256C6901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5409-EB40-CBF1-CEB5-122DAC6C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19C4-5FC0-A8F7-65BA-414D4F12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76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24C5-07BA-20A9-9A75-C3E677BB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C3FCA-2A4D-ABC6-2845-EDD20B47C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8CFD-E530-3F81-873A-AF028BFA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5F8EA-DD5C-18CB-45CF-21F3A0CB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A4D0-DB98-4FB9-433B-ED8D6BB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303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B086B-035C-C8A5-4803-37E937D8B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39ADA-D621-F690-77AE-B5A4CC8F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D824-429D-9AFF-F2F7-C0250897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7522-A2E0-6EF7-7278-49C51344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7599-D5C5-7DA4-F5C2-58D21362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672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50A6-D9E0-B6BC-7156-6ACCAA66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008F-7854-C80C-4A87-A658E9B0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916E-D9C9-C819-0DB4-710A6DF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362C-1256-87D4-0DB1-2DF7ADC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6701-FDF3-65B8-9268-D3F5CA1E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62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46A-F5A0-2D95-C22C-3732FAB7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1F88-FE1D-E95D-2C14-27D1D165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E04D-0663-4360-383C-3F4C5FD3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B2FD-8151-0968-13D2-DF2F869A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7209-809E-32BC-8255-07394D44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59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57F6-4DF1-A74B-4D78-8CA80D0D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BF20-7D06-7142-FCC5-9703BE9F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8E255-1B5B-791D-C964-A52B0F92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50A8-5234-3061-0D37-28C03EBA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9D8B-74D4-31AD-28A3-A5DD8FE1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2A62-4B6D-F639-230E-C230AE8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401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763-A78E-8D12-AD5A-79081681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5096-EBC5-269D-FC65-3720CFAA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370C5-E268-F6CB-800B-E65ED008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402C-7924-FA47-25A5-F587AB7D7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77159-143B-57BF-D9B1-193BC0490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B53E9-A310-A0A2-7A9B-D3E41632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7A460-3C5D-493E-CEC1-15A0ABE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26FFC-343F-5811-0222-30F13505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1763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62FF-AEA7-7575-72BD-2D8FB07C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C9473-5EA9-EAC0-4BA4-016D7D34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AC26-D3FC-9BFC-DFB7-CF92383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7C32E-E938-5772-F831-2DB8E236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8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645FF-76CE-34FF-AF33-30EE1F8B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CE157-46E5-E1FD-0B41-9D56A82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801C4-110D-12B6-45E5-448CFBEB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046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B0ED-456E-47CF-B88F-7642F386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EC75-4904-40EA-2387-F0919506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C4605-B858-160A-0B73-9A6A0920F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EDE3E-61EC-1B7B-41A3-E19F62A6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D1A1-9692-7D88-9777-1936ECC2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2A61-5F10-9000-20E1-D615CC0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533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6135-76EA-C651-11B9-63E2CB56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2D575-FB48-C74C-D165-0CB1F8A1E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B3B2C-42AB-5944-893B-0780F93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6A91-E86E-AFFC-101F-CAD8568D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DCBE-7372-389B-E6D8-4AAD6A66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66E6C-C085-F76E-17D8-98CB7377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37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7A0CD-F20C-AE27-F7AC-D8E0E21D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7E5F-166B-C18E-9D18-DA4592F3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AE6B-52B1-334F-98E7-7500203D6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F95A-F634-F8CB-7487-AA22BFEB8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0DCD-FA19-9E7F-43FE-77689FF7C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8675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32FF7-00CD-167C-F7F2-234A4BA7D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20919"/>
            <a:ext cx="5787089" cy="2773012"/>
          </a:xfrm>
        </p:spPr>
        <p:txBody>
          <a:bodyPr>
            <a:normAutofit/>
          </a:bodyPr>
          <a:lstStyle/>
          <a:p>
            <a:pPr algn="l" latinLnBrk="0"/>
            <a:r>
              <a:rPr lang="en-GB" sz="2800" b="1" dirty="0">
                <a:effectLst/>
              </a:rPr>
              <a:t>How Does MS Work?</a:t>
            </a:r>
            <a:br>
              <a:rPr lang="en-GB" sz="2800" b="1" dirty="0">
                <a:effectLst/>
              </a:rPr>
            </a:br>
            <a:br>
              <a:rPr lang="en-GB" sz="2800" b="1" dirty="0">
                <a:effectLst/>
              </a:rPr>
            </a:br>
            <a:r>
              <a:rPr lang="en-GB" sz="2000" b="1" dirty="0">
                <a:effectLst/>
              </a:rPr>
              <a:t>Ehsan Zangene</a:t>
            </a:r>
            <a:br>
              <a:rPr lang="en-GB" sz="2000" b="1" dirty="0">
                <a:effectLst/>
              </a:rPr>
            </a:br>
            <a:r>
              <a:rPr lang="en-GB" sz="2000" b="1" i="0" dirty="0">
                <a:effectLst/>
                <a:latin typeface="SBL Hebrew"/>
              </a:rPr>
              <a:t>5</a:t>
            </a:r>
            <a:r>
              <a:rPr lang="en-GB" sz="2000" b="1" i="0" baseline="30000" dirty="0">
                <a:effectLst/>
                <a:latin typeface="SBL Hebrew"/>
              </a:rPr>
              <a:t>th</a:t>
            </a:r>
            <a:r>
              <a:rPr lang="en-GB" sz="2000" b="1" i="0" dirty="0">
                <a:effectLst/>
                <a:latin typeface="SBL Hebrew"/>
              </a:rPr>
              <a:t> session</a:t>
            </a:r>
            <a:br>
              <a:rPr lang="en-GB" sz="2000" b="1" i="0" dirty="0">
                <a:effectLst/>
                <a:latin typeface="SBL Hebrew"/>
              </a:rPr>
            </a:br>
            <a:r>
              <a:rPr lang="en-GB" sz="2000" b="1" i="0" dirty="0">
                <a:effectLst/>
                <a:latin typeface="SBL Hebrew"/>
              </a:rPr>
              <a:t>Time:</a:t>
            </a:r>
            <a:r>
              <a:rPr lang="en-GB" sz="2000" b="0" i="0" dirty="0">
                <a:effectLst/>
                <a:latin typeface="SBL Hebrew"/>
              </a:rPr>
              <a:t> 10-12</a:t>
            </a:r>
            <a:br>
              <a:rPr lang="en-GB" sz="2000" b="0" i="0" dirty="0">
                <a:effectLst/>
                <a:latin typeface="SBL Hebrew"/>
              </a:rPr>
            </a:br>
            <a:r>
              <a:rPr lang="en-GB" sz="2000" b="1" i="0" dirty="0">
                <a:effectLst/>
                <a:latin typeface="SBL Hebrew"/>
              </a:rPr>
              <a:t>Place: </a:t>
            </a:r>
            <a:r>
              <a:rPr lang="en-GB" sz="2000" b="0" i="0" dirty="0" err="1">
                <a:effectLst/>
                <a:latin typeface="SBL Hebrew"/>
              </a:rPr>
              <a:t>Biomedicum</a:t>
            </a:r>
            <a:r>
              <a:rPr lang="en-GB" sz="2000" b="0" i="0" dirty="0">
                <a:effectLst/>
                <a:latin typeface="SBL Hebrew"/>
              </a:rPr>
              <a:t> 1, kok.3</a:t>
            </a:r>
            <a:endParaRPr lang="en-FI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380C-7CF2-DA79-89FC-83C45F4A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0B2E-D4EA-092B-69CD-08BA49C2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1521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941B4A-4468-6367-CA06-C6846569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1" b="6786"/>
          <a:stretch/>
        </p:blipFill>
        <p:spPr>
          <a:xfrm>
            <a:off x="20" y="469567"/>
            <a:ext cx="12191980" cy="63884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515AC-0B23-15B0-4E37-963AD160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38493"/>
            <a:ext cx="10905066" cy="21810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93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7DCB6-745A-93E8-D4A0-B975CE27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fi-FI" sz="3700" b="1" dirty="0"/>
              <a:t>At </a:t>
            </a:r>
            <a:r>
              <a:rPr lang="fi-FI" sz="3700" b="1" dirty="0" err="1"/>
              <a:t>the</a:t>
            </a:r>
            <a:r>
              <a:rPr lang="fi-FI" sz="3700" b="1" dirty="0"/>
              <a:t> </a:t>
            </a:r>
            <a:r>
              <a:rPr lang="fi-FI" sz="3700" b="1" dirty="0" err="1"/>
              <a:t>end</a:t>
            </a:r>
            <a:r>
              <a:rPr lang="fi-FI" sz="3700" b="1" dirty="0"/>
              <a:t> of </a:t>
            </a:r>
            <a:r>
              <a:rPr lang="fi-FI" sz="3700" b="1" dirty="0" err="1"/>
              <a:t>this</a:t>
            </a:r>
            <a:r>
              <a:rPr lang="fi-FI" sz="3700" b="1" dirty="0"/>
              <a:t> session </a:t>
            </a:r>
            <a:r>
              <a:rPr lang="fi-FI" sz="3700" b="1" dirty="0" err="1"/>
              <a:t>you</a:t>
            </a:r>
            <a:r>
              <a:rPr lang="fi-FI" sz="3700" b="1" dirty="0"/>
              <a:t> </a:t>
            </a:r>
            <a:r>
              <a:rPr lang="fi-FI" sz="3700" b="1" dirty="0" err="1"/>
              <a:t>should</a:t>
            </a:r>
            <a:r>
              <a:rPr lang="fi-FI" sz="3700" b="1" dirty="0"/>
              <a:t> </a:t>
            </a:r>
            <a:r>
              <a:rPr lang="fi-FI" sz="3700" b="1" dirty="0" err="1"/>
              <a:t>know</a:t>
            </a:r>
            <a:r>
              <a:rPr lang="fi-FI" sz="3700" b="1" dirty="0"/>
              <a:t>:</a:t>
            </a:r>
            <a:endParaRPr lang="en-FI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6184-6E94-06F6-BAB1-DE4C67C1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BL Hebrew"/>
              </a:rPr>
              <a:t>Principles of mass spectrometry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BL Hebrew"/>
              </a:rPr>
              <a:t>Components of MS instruments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BL Hebrew"/>
              </a:rPr>
              <a:t>Tandem 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BL Hebrew"/>
              </a:rPr>
              <a:t>Data acquisition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SBL Hebrew"/>
              </a:rPr>
              <a:t>DDA/DIA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BL Hebrew"/>
              </a:rPr>
              <a:t>TMT labelling</a:t>
            </a:r>
          </a:p>
        </p:txBody>
      </p:sp>
      <p:pic>
        <p:nvPicPr>
          <p:cNvPr id="14" name="Picture 13" descr="Phoropter">
            <a:extLst>
              <a:ext uri="{FF2B5EF4-FFF2-40B4-BE49-F238E27FC236}">
                <a16:creationId xmlns:a16="http://schemas.microsoft.com/office/drawing/2014/main" id="{71CC8F29-15DC-DFAF-92A6-3F0FA008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99" r="16350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20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46B26-8140-F297-96AC-4228BC74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Individual assignment</a:t>
            </a:r>
            <a:br>
              <a:rPr lang="en-US" sz="4200"/>
            </a:br>
            <a:br>
              <a:rPr lang="en-US" sz="4200"/>
            </a:br>
            <a:r>
              <a:rPr lang="en-US" sz="4200"/>
              <a:t>15 min</a:t>
            </a:r>
          </a:p>
        </p:txBody>
      </p:sp>
      <p:sp>
        <p:nvSpPr>
          <p:cNvPr id="2083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Nonprofit Utopia">
            <a:extLst>
              <a:ext uri="{FF2B5EF4-FFF2-40B4-BE49-F238E27FC236}">
                <a16:creationId xmlns:a16="http://schemas.microsoft.com/office/drawing/2014/main" id="{386EC2FA-FDDE-F747-8794-24362226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7" r="7077"/>
          <a:stretch/>
        </p:blipFill>
        <p:spPr bwMode="auto"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5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0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roach - Proteome Exploration Laboratory">
            <a:extLst>
              <a:ext uri="{FF2B5EF4-FFF2-40B4-BE49-F238E27FC236}">
                <a16:creationId xmlns:a16="http://schemas.microsoft.com/office/drawing/2014/main" id="{0D9DA8B1-D4FE-2960-EEF3-CF6E2B75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6" y="512981"/>
            <a:ext cx="7734081" cy="549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330245-DF2C-E799-983A-8C3C3CFC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/>
          </a:bodyPr>
          <a:lstStyle/>
          <a:p>
            <a:r>
              <a:rPr lang="en-FI" sz="3600" b="1" dirty="0"/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D8963-59D9-CAB7-19C1-0932B9DCA934}"/>
              </a:ext>
            </a:extLst>
          </p:cNvPr>
          <p:cNvSpPr txBox="1"/>
          <p:nvPr/>
        </p:nvSpPr>
        <p:spPr>
          <a:xfrm>
            <a:off x="630066" y="6402224"/>
            <a:ext cx="4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/>
              <a:t>https://pel.caltech.edu/approach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50769C-299C-FEC7-D23B-C44780C4E529}"/>
              </a:ext>
            </a:extLst>
          </p:cNvPr>
          <p:cNvCxnSpPr/>
          <p:nvPr/>
        </p:nvCxnSpPr>
        <p:spPr>
          <a:xfrm>
            <a:off x="7942853" y="2380591"/>
            <a:ext cx="394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60B4-9FF6-D2CF-3615-E574C156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092" y="5378223"/>
            <a:ext cx="1744695" cy="1393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9151E7-75FD-9C20-8FCE-B3921B33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897" y="3822597"/>
            <a:ext cx="2333440" cy="15556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FFA22E-7DA8-A14A-65F2-706389C2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019" y="5464667"/>
            <a:ext cx="1741666" cy="1393333"/>
          </a:xfrm>
          <a:prstGeom prst="rect">
            <a:avLst/>
          </a:prstGeom>
        </p:spPr>
      </p:pic>
      <p:pic>
        <p:nvPicPr>
          <p:cNvPr id="1028" name="Picture 4" descr="Quantitative proteomics table of proteins with differential abundance... |  Download Table">
            <a:extLst>
              <a:ext uri="{FF2B5EF4-FFF2-40B4-BE49-F238E27FC236}">
                <a16:creationId xmlns:a16="http://schemas.microsoft.com/office/drawing/2014/main" id="{421D21C1-4DAF-82BB-8366-EE2D651A5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/>
          <a:stretch/>
        </p:blipFill>
        <p:spPr bwMode="auto">
          <a:xfrm>
            <a:off x="8678110" y="1105615"/>
            <a:ext cx="3171964" cy="207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0C4416-B25F-C9C1-FC0E-565707D20A8F}"/>
              </a:ext>
            </a:extLst>
          </p:cNvPr>
          <p:cNvCxnSpPr>
            <a:cxnSpLocks/>
          </p:cNvCxnSpPr>
          <p:nvPr/>
        </p:nvCxnSpPr>
        <p:spPr>
          <a:xfrm>
            <a:off x="10108814" y="3233955"/>
            <a:ext cx="0" cy="371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A7AC307-EC58-1477-C8B0-EFC3712F0179}"/>
              </a:ext>
            </a:extLst>
          </p:cNvPr>
          <p:cNvSpPr/>
          <p:nvPr/>
        </p:nvSpPr>
        <p:spPr>
          <a:xfrm>
            <a:off x="8192691" y="3752189"/>
            <a:ext cx="3957269" cy="3095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DA86AC-2CDD-B3E2-F8A5-77CC02A46D85}"/>
              </a:ext>
            </a:extLst>
          </p:cNvPr>
          <p:cNvSpPr/>
          <p:nvPr/>
        </p:nvSpPr>
        <p:spPr>
          <a:xfrm>
            <a:off x="683171" y="3804738"/>
            <a:ext cx="7136526" cy="2154625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1F6A7-1E4A-1E67-2053-D4EE4A0258CC}"/>
              </a:ext>
            </a:extLst>
          </p:cNvPr>
          <p:cNvSpPr/>
          <p:nvPr/>
        </p:nvSpPr>
        <p:spPr>
          <a:xfrm>
            <a:off x="341926" y="1105615"/>
            <a:ext cx="5533357" cy="215462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F2F6C9-9C7B-2424-507C-87C080217CFB}"/>
              </a:ext>
            </a:extLst>
          </p:cNvPr>
          <p:cNvSpPr/>
          <p:nvPr/>
        </p:nvSpPr>
        <p:spPr>
          <a:xfrm>
            <a:off x="8037443" y="898637"/>
            <a:ext cx="4112511" cy="595936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6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3A730-DDEA-194B-F805-EEDB26209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roach - Proteome Exploration Laboratory">
            <a:extLst>
              <a:ext uri="{FF2B5EF4-FFF2-40B4-BE49-F238E27FC236}">
                <a16:creationId xmlns:a16="http://schemas.microsoft.com/office/drawing/2014/main" id="{01FAC9C7-D5CB-394F-9423-83F13632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6" y="512981"/>
            <a:ext cx="7734081" cy="549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C8A3D3-B415-EB59-A886-213FAC8A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/>
          </a:bodyPr>
          <a:lstStyle/>
          <a:p>
            <a:r>
              <a:rPr lang="en-FI" sz="3600" b="1" dirty="0"/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2415A-D00B-7AC7-0773-919F3569B6BD}"/>
              </a:ext>
            </a:extLst>
          </p:cNvPr>
          <p:cNvSpPr txBox="1"/>
          <p:nvPr/>
        </p:nvSpPr>
        <p:spPr>
          <a:xfrm>
            <a:off x="630066" y="6402224"/>
            <a:ext cx="4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/>
              <a:t>https://pel.caltech.edu/approach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988188-8BC0-1CED-2B5A-D951FE8CC5D7}"/>
              </a:ext>
            </a:extLst>
          </p:cNvPr>
          <p:cNvCxnSpPr/>
          <p:nvPr/>
        </p:nvCxnSpPr>
        <p:spPr>
          <a:xfrm>
            <a:off x="8037443" y="2380591"/>
            <a:ext cx="394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7467B39-881F-3AD6-E433-F62D449D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092" y="5378223"/>
            <a:ext cx="1744695" cy="1393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3A58E4-2EBB-586E-6827-D78A48E1E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897" y="3822597"/>
            <a:ext cx="2333440" cy="15556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38684D-EBC9-8B45-6849-7558FF038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019" y="5464667"/>
            <a:ext cx="1741666" cy="1393333"/>
          </a:xfrm>
          <a:prstGeom prst="rect">
            <a:avLst/>
          </a:prstGeom>
        </p:spPr>
      </p:pic>
      <p:pic>
        <p:nvPicPr>
          <p:cNvPr id="1028" name="Picture 4" descr="Quantitative proteomics table of proteins with differential abundance... |  Download Table">
            <a:extLst>
              <a:ext uri="{FF2B5EF4-FFF2-40B4-BE49-F238E27FC236}">
                <a16:creationId xmlns:a16="http://schemas.microsoft.com/office/drawing/2014/main" id="{EDEFE571-A0CC-B27E-81EF-3331AE614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/>
          <a:stretch/>
        </p:blipFill>
        <p:spPr bwMode="auto">
          <a:xfrm>
            <a:off x="8678110" y="1105615"/>
            <a:ext cx="3171964" cy="207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B0451-20D1-4E26-FFF6-D445D549FDB8}"/>
              </a:ext>
            </a:extLst>
          </p:cNvPr>
          <p:cNvCxnSpPr>
            <a:cxnSpLocks/>
          </p:cNvCxnSpPr>
          <p:nvPr/>
        </p:nvCxnSpPr>
        <p:spPr>
          <a:xfrm>
            <a:off x="10108814" y="3233955"/>
            <a:ext cx="0" cy="371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D24503-3AAA-5C99-9048-F626DD3AD834}"/>
              </a:ext>
            </a:extLst>
          </p:cNvPr>
          <p:cNvSpPr/>
          <p:nvPr/>
        </p:nvSpPr>
        <p:spPr>
          <a:xfrm>
            <a:off x="8192691" y="3752189"/>
            <a:ext cx="3957269" cy="3095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CF22BB-716E-82D6-0FD5-B3D4C2718760}"/>
              </a:ext>
            </a:extLst>
          </p:cNvPr>
          <p:cNvSpPr/>
          <p:nvPr/>
        </p:nvSpPr>
        <p:spPr>
          <a:xfrm>
            <a:off x="683171" y="3804738"/>
            <a:ext cx="7136526" cy="21546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2BC835-BC14-A63C-D2B9-7CFDEAC702C0}"/>
              </a:ext>
            </a:extLst>
          </p:cNvPr>
          <p:cNvSpPr/>
          <p:nvPr/>
        </p:nvSpPr>
        <p:spPr>
          <a:xfrm>
            <a:off x="341926" y="1105615"/>
            <a:ext cx="5585908" cy="215462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5F4DC5-E29B-0F05-334E-A3502A38CA5F}"/>
              </a:ext>
            </a:extLst>
          </p:cNvPr>
          <p:cNvSpPr/>
          <p:nvPr/>
        </p:nvSpPr>
        <p:spPr>
          <a:xfrm>
            <a:off x="8037443" y="898637"/>
            <a:ext cx="4112511" cy="595936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9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36A14-3F0B-DC80-3A23-882500E60B4A}"/>
              </a:ext>
            </a:extLst>
          </p:cNvPr>
          <p:cNvSpPr txBox="1"/>
          <p:nvPr/>
        </p:nvSpPr>
        <p:spPr>
          <a:xfrm>
            <a:off x="829211" y="229563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effectLst/>
                <a:latin typeface="+mj-lt"/>
                <a:ea typeface="+mj-ea"/>
                <a:cs typeface="+mj-cs"/>
              </a:rPr>
              <a:t>Principles of mass spectrometry</a:t>
            </a:r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89BD4F66-5257-E727-BD84-DF737C01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ffectLst/>
              </a:rPr>
              <a:t>generating charged particles (ions) to generate ion beam</a:t>
            </a:r>
          </a:p>
          <a:p>
            <a:endParaRPr lang="en-US" sz="2000" b="1">
              <a:effectLst/>
            </a:endParaRPr>
          </a:p>
          <a:p>
            <a:r>
              <a:rPr lang="en-US" sz="2000" b="1">
                <a:effectLst/>
              </a:rPr>
              <a:t>ion beam manipulated under high vacuum</a:t>
            </a:r>
          </a:p>
          <a:p>
            <a:endParaRPr lang="en-US" sz="2000" b="1">
              <a:effectLst/>
            </a:endParaRPr>
          </a:p>
          <a:p>
            <a:r>
              <a:rPr lang="en-US" sz="2000" b="1">
                <a:effectLst/>
              </a:rPr>
              <a:t>measure ions mass to charge ratio</a:t>
            </a:r>
          </a:p>
          <a:p>
            <a:pPr lvl="1"/>
            <a:r>
              <a:rPr lang="en-US" sz="2000" b="1">
                <a:effectLst/>
              </a:rPr>
              <a:t>Parent ions </a:t>
            </a:r>
          </a:p>
          <a:p>
            <a:pPr lvl="1"/>
            <a:r>
              <a:rPr lang="en-US" sz="2000" b="1">
                <a:effectLst/>
              </a:rPr>
              <a:t>daughter ions (fragmented)</a:t>
            </a:r>
          </a:p>
        </p:txBody>
      </p:sp>
      <p:pic>
        <p:nvPicPr>
          <p:cNvPr id="3074" name="Picture 2" descr="How Does A Mass Spectrometer Work? | Chemistry Made Simple">
            <a:extLst>
              <a:ext uri="{FF2B5EF4-FFF2-40B4-BE49-F238E27FC236}">
                <a16:creationId xmlns:a16="http://schemas.microsoft.com/office/drawing/2014/main" id="{EA1E20D9-FFA5-D077-0713-E2B4A6D27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8"/>
          <a:stretch/>
        </p:blipFill>
        <p:spPr bwMode="auto">
          <a:xfrm>
            <a:off x="7211317" y="2623380"/>
            <a:ext cx="4848421" cy="33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E195B3C-6324-B84A-9FA6-E503867083F1}"/>
              </a:ext>
            </a:extLst>
          </p:cNvPr>
          <p:cNvGrpSpPr/>
          <p:nvPr/>
        </p:nvGrpSpPr>
        <p:grpSpPr>
          <a:xfrm>
            <a:off x="7181227" y="573044"/>
            <a:ext cx="3848322" cy="1113563"/>
            <a:chOff x="6576848" y="4694553"/>
            <a:chExt cx="4143704" cy="1282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29E24A-33F1-DBB7-1530-11D98880FC6E}"/>
                </a:ext>
              </a:extLst>
            </p:cNvPr>
            <p:cNvSpPr txBox="1"/>
            <p:nvPr/>
          </p:nvSpPr>
          <p:spPr>
            <a:xfrm>
              <a:off x="6576848" y="4920186"/>
              <a:ext cx="32792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41248">
                <a:spcAft>
                  <a:spcPts val="600"/>
                </a:spcAft>
              </a:pPr>
              <a:r>
                <a:rPr lang="en-FI" sz="2208" b="1" kern="1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Arial" panose="020B0604020202020204" pitchFamily="34" charset="0"/>
                </a:rPr>
                <a:t>mass spectrometers do not measure mass</a:t>
              </a:r>
              <a:endParaRPr lang="en-FI" sz="2400" b="1" dirty="0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A71E6835-2B1F-8720-E5E3-2ECB38D04B7B}"/>
                </a:ext>
              </a:extLst>
            </p:cNvPr>
            <p:cNvSpPr/>
            <p:nvPr/>
          </p:nvSpPr>
          <p:spPr>
            <a:xfrm rot="18726898">
              <a:off x="9480332" y="4736594"/>
              <a:ext cx="1282262" cy="1198179"/>
            </a:xfrm>
            <a:prstGeom prst="plus">
              <a:avLst>
                <a:gd name="adj" fmla="val 4078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</p:spTree>
    <p:extLst>
      <p:ext uri="{BB962C8B-B14F-4D97-AF65-F5344CB8AC3E}">
        <p14:creationId xmlns:p14="http://schemas.microsoft.com/office/powerpoint/2010/main" val="426960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ss spectrometry - the early days | Feature | RSC Education">
            <a:extLst>
              <a:ext uri="{FF2B5EF4-FFF2-40B4-BE49-F238E27FC236}">
                <a16:creationId xmlns:a16="http://schemas.microsoft.com/office/drawing/2014/main" id="{F3CE1578-2D1D-19E5-5AC6-D0A5C646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74" y="4719144"/>
            <a:ext cx="3616421" cy="213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. J. Thomson's cathode ray experiment - Mono Mole">
            <a:extLst>
              <a:ext uri="{FF2B5EF4-FFF2-40B4-BE49-F238E27FC236}">
                <a16:creationId xmlns:a16="http://schemas.microsoft.com/office/drawing/2014/main" id="{5A260748-25CB-1B4B-581C-83175443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19" y="356144"/>
            <a:ext cx="10268465" cy="36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54314-BC88-7D10-A842-219116D37EE1}"/>
              </a:ext>
            </a:extLst>
          </p:cNvPr>
          <p:cNvSpPr txBox="1"/>
          <p:nvPr/>
        </p:nvSpPr>
        <p:spPr>
          <a:xfrm>
            <a:off x="6716109" y="6441422"/>
            <a:ext cx="58647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400" dirty="0"/>
              <a:t>https://monomole.com/mass-spectrometry-thomson-cathode-ray/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E3C07-54CC-A1F4-577D-A4601685CC33}"/>
              </a:ext>
            </a:extLst>
          </p:cNvPr>
          <p:cNvSpPr txBox="1"/>
          <p:nvPr/>
        </p:nvSpPr>
        <p:spPr>
          <a:xfrm>
            <a:off x="0" y="0"/>
            <a:ext cx="629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invented by jj thompson in 1913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1F118-AF54-C74F-F75D-CCDA2D4C2025}"/>
              </a:ext>
            </a:extLst>
          </p:cNvPr>
          <p:cNvSpPr txBox="1"/>
          <p:nvPr/>
        </p:nvSpPr>
        <p:spPr>
          <a:xfrm>
            <a:off x="7499132" y="2972360"/>
            <a:ext cx="1466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evacuated tube filled with gas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02A60-BD96-DBC7-7BD6-F583A8F9A25C}"/>
              </a:ext>
            </a:extLst>
          </p:cNvPr>
          <p:cNvSpPr txBox="1"/>
          <p:nvPr/>
        </p:nvSpPr>
        <p:spPr>
          <a:xfrm>
            <a:off x="122999" y="1092910"/>
            <a:ext cx="2200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Cathode with voltage </a:t>
            </a:r>
            <a:r>
              <a:rPr lang="en-FI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applied to it</a:t>
            </a:r>
          </a:p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(ion</a:t>
            </a:r>
            <a:r>
              <a:rPr lang="en-FI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</a:t>
            </a: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ource)</a:t>
            </a:r>
            <a:endParaRPr lang="en-FI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4F72F-D125-1110-BC25-DFF1420D784B}"/>
              </a:ext>
            </a:extLst>
          </p:cNvPr>
          <p:cNvSpPr txBox="1"/>
          <p:nvPr/>
        </p:nvSpPr>
        <p:spPr>
          <a:xfrm>
            <a:off x="4997669" y="2112795"/>
            <a:ext cx="793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beam</a:t>
            </a:r>
            <a:endParaRPr lang="en-FI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03113-47C8-505C-43F9-D832D457699F}"/>
              </a:ext>
            </a:extLst>
          </p:cNvPr>
          <p:cNvSpPr txBox="1"/>
          <p:nvPr/>
        </p:nvSpPr>
        <p:spPr>
          <a:xfrm>
            <a:off x="3139965" y="2972360"/>
            <a:ext cx="2107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ollimated beam</a:t>
            </a:r>
          </a:p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slits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61E95-35E7-2DF5-4408-ADC2A45172B2}"/>
              </a:ext>
            </a:extLst>
          </p:cNvPr>
          <p:cNvSpPr txBox="1"/>
          <p:nvPr/>
        </p:nvSpPr>
        <p:spPr>
          <a:xfrm>
            <a:off x="5628290" y="4345680"/>
            <a:ext cx="4939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Two mass filters</a:t>
            </a:r>
          </a:p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magnetic coils -&gt; magnetic field</a:t>
            </a:r>
          </a:p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electrical diffraction plates -&gt; electrical field </a:t>
            </a:r>
            <a:endParaRPr lang="en-FI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E71B6C-C48D-2524-9FED-DBA9504625D5}"/>
              </a:ext>
            </a:extLst>
          </p:cNvPr>
          <p:cNvSpPr txBox="1"/>
          <p:nvPr/>
        </p:nvSpPr>
        <p:spPr>
          <a:xfrm>
            <a:off x="8697310" y="1991189"/>
            <a:ext cx="73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bent</a:t>
            </a:r>
            <a:endParaRPr lang="en-FI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593B0-1029-1217-9E01-D0C0FDAB193C}"/>
              </a:ext>
            </a:extLst>
          </p:cNvPr>
          <p:cNvSpPr txBox="1"/>
          <p:nvPr/>
        </p:nvSpPr>
        <p:spPr>
          <a:xfrm>
            <a:off x="5628290" y="5345101"/>
            <a:ext cx="7854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detector -&gt;</a:t>
            </a:r>
            <a:r>
              <a:rPr lang="en-FI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fluorescent coating</a:t>
            </a:r>
          </a:p>
          <a:p>
            <a:pPr>
              <a:buNone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 will fluoresce when charged particle beam hits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05524-8746-8DB8-CEEB-10E7210867EC}"/>
              </a:ext>
            </a:extLst>
          </p:cNvPr>
          <p:cNvSpPr txBox="1"/>
          <p:nvPr/>
        </p:nvSpPr>
        <p:spPr>
          <a:xfrm>
            <a:off x="5628290" y="6031761"/>
            <a:ext cx="6768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 was able to separate different Neon isotope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1631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1" name="Isosceles Triangle 61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Mass Spectrometer">
            <a:extLst>
              <a:ext uri="{FF2B5EF4-FFF2-40B4-BE49-F238E27FC236}">
                <a16:creationId xmlns:a16="http://schemas.microsoft.com/office/drawing/2014/main" id="{D85AC0B8-4106-B419-B893-69C898C8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8303" y="3437"/>
            <a:ext cx="5888596" cy="621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Isosceles Triangle 61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93978-916B-15AB-031A-8A95A0B0542D}"/>
              </a:ext>
            </a:extLst>
          </p:cNvPr>
          <p:cNvSpPr txBox="1"/>
          <p:nvPr/>
        </p:nvSpPr>
        <p:spPr>
          <a:xfrm>
            <a:off x="157152" y="6569515"/>
            <a:ext cx="7662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200" dirty="0"/>
              <a:t>https://thornsandthistleshomestead.wordpress.com/2014/12/04/essential-oil-testing-deeper-dive-mass-spec/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3D0EDB-9F53-D744-3A74-C388E198CE1C}"/>
              </a:ext>
            </a:extLst>
          </p:cNvPr>
          <p:cNvSpPr/>
          <p:nvPr/>
        </p:nvSpPr>
        <p:spPr>
          <a:xfrm>
            <a:off x="2848303" y="3846786"/>
            <a:ext cx="3563007" cy="2367746"/>
          </a:xfrm>
          <a:prstGeom prst="roundRect">
            <a:avLst>
              <a:gd name="adj" fmla="val 98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E32262-0609-1E8F-EC79-69F8EEDA39BD}"/>
              </a:ext>
            </a:extLst>
          </p:cNvPr>
          <p:cNvSpPr/>
          <p:nvPr/>
        </p:nvSpPr>
        <p:spPr>
          <a:xfrm>
            <a:off x="2834873" y="735933"/>
            <a:ext cx="2346728" cy="2619994"/>
          </a:xfrm>
          <a:prstGeom prst="roundRect">
            <a:avLst>
              <a:gd name="adj" fmla="val 98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29EB2B-D076-FB61-DD7C-C63068CAE1A3}"/>
              </a:ext>
            </a:extLst>
          </p:cNvPr>
          <p:cNvSpPr/>
          <p:nvPr/>
        </p:nvSpPr>
        <p:spPr>
          <a:xfrm>
            <a:off x="6095999" y="52554"/>
            <a:ext cx="2017987" cy="3334406"/>
          </a:xfrm>
          <a:prstGeom prst="roundRect">
            <a:avLst>
              <a:gd name="adj" fmla="val 98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2BF37-4955-C9DF-C86F-62F6B38E8A8D}"/>
              </a:ext>
            </a:extLst>
          </p:cNvPr>
          <p:cNvSpPr txBox="1"/>
          <p:nvPr/>
        </p:nvSpPr>
        <p:spPr>
          <a:xfrm>
            <a:off x="3544303" y="2937317"/>
            <a:ext cx="1942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2400" b="1" dirty="0"/>
              <a:t>Mass filter</a:t>
            </a:r>
          </a:p>
        </p:txBody>
      </p:sp>
    </p:spTree>
    <p:extLst>
      <p:ext uri="{BB962C8B-B14F-4D97-AF65-F5344CB8AC3E}">
        <p14:creationId xmlns:p14="http://schemas.microsoft.com/office/powerpoint/2010/main" val="117471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9E64D-CE9A-97BD-00CA-5ED1DF3D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Helvetica" pitchFamily="2" charset="0"/>
              </a:rPr>
              <a:t>Ionization sources</a:t>
            </a:r>
            <a:endParaRPr lang="en-FI" dirty="0"/>
          </a:p>
        </p:txBody>
      </p:sp>
      <p:sp>
        <p:nvSpPr>
          <p:cNvPr id="5136" name="Freeform: Shape 512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145" name="Content Placeholder 2">
            <a:extLst>
              <a:ext uri="{FF2B5EF4-FFF2-40B4-BE49-F238E27FC236}">
                <a16:creationId xmlns:a16="http://schemas.microsoft.com/office/drawing/2014/main" id="{7075EC80-E488-8B6D-D3A1-4DFB2265B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442428"/>
              </p:ext>
            </p:extLst>
          </p:nvPr>
        </p:nvGraphicFramePr>
        <p:xfrm>
          <a:off x="838200" y="746234"/>
          <a:ext cx="7244253" cy="543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38" name="Oval 513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raphical abstract: Ion sources for mass spectrometric identification and imaging of molecular species">
            <a:extLst>
              <a:ext uri="{FF2B5EF4-FFF2-40B4-BE49-F238E27FC236}">
                <a16:creationId xmlns:a16="http://schemas.microsoft.com/office/drawing/2014/main" id="{62241EC7-B8B4-E74C-34A3-1BB0C989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761" y="1027905"/>
            <a:ext cx="5128071" cy="440547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39" name="Freeform: Shape 513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41" name="Freeform: Shape 514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62BC3-00B5-EBF0-00BA-883173807E3E}"/>
              </a:ext>
            </a:extLst>
          </p:cNvPr>
          <p:cNvSpPr txBox="1"/>
          <p:nvPr/>
        </p:nvSpPr>
        <p:spPr>
          <a:xfrm>
            <a:off x="7177642" y="6581000"/>
            <a:ext cx="7464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200" dirty="0"/>
              <a:t>https://pubs.rsc.org/en/content/articlelanding/2014/np/c3np70094a</a:t>
            </a:r>
          </a:p>
        </p:txBody>
      </p:sp>
    </p:spTree>
    <p:extLst>
      <p:ext uri="{BB962C8B-B14F-4D97-AF65-F5344CB8AC3E}">
        <p14:creationId xmlns:p14="http://schemas.microsoft.com/office/powerpoint/2010/main" val="411779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229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Helvetica</vt:lpstr>
      <vt:lpstr>SBL Hebrew</vt:lpstr>
      <vt:lpstr>Office Theme</vt:lpstr>
      <vt:lpstr>How Does MS Work?  Ehsan Zangene 5th session Time: 10-12 Place: Biomedicum 1, kok.3</vt:lpstr>
      <vt:lpstr>At the end of this session you should know:</vt:lpstr>
      <vt:lpstr>Individual assignment  15 min</vt:lpstr>
      <vt:lpstr>workflow</vt:lpstr>
      <vt:lpstr>workflow</vt:lpstr>
      <vt:lpstr>PowerPoint Presentation</vt:lpstr>
      <vt:lpstr>PowerPoint Presentation</vt:lpstr>
      <vt:lpstr>PowerPoint Presentation</vt:lpstr>
      <vt:lpstr>Ionization sources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Zangene, Ehsan</dc:creator>
  <cp:lastModifiedBy>Zangene, Ehsan</cp:lastModifiedBy>
  <cp:revision>6</cp:revision>
  <dcterms:created xsi:type="dcterms:W3CDTF">2025-04-23T17:08:59Z</dcterms:created>
  <dcterms:modified xsi:type="dcterms:W3CDTF">2025-04-24T03:09:54Z</dcterms:modified>
</cp:coreProperties>
</file>