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D0D0D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D0D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D0D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D0D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288906" y="776293"/>
            <a:ext cx="2225675" cy="1494790"/>
          </a:xfrm>
          <a:custGeom>
            <a:avLst/>
            <a:gdLst/>
            <a:ahLst/>
            <a:cxnLst/>
            <a:rect l="l" t="t" r="r" b="b"/>
            <a:pathLst>
              <a:path w="2225675" h="1494789">
                <a:moveTo>
                  <a:pt x="0" y="191319"/>
                </a:moveTo>
                <a:lnTo>
                  <a:pt x="42551" y="168322"/>
                </a:lnTo>
                <a:lnTo>
                  <a:pt x="85511" y="146838"/>
                </a:lnTo>
                <a:lnTo>
                  <a:pt x="128849" y="126859"/>
                </a:lnTo>
                <a:lnTo>
                  <a:pt x="172533" y="108376"/>
                </a:lnTo>
                <a:lnTo>
                  <a:pt x="216532" y="91379"/>
                </a:lnTo>
                <a:lnTo>
                  <a:pt x="260814" y="75861"/>
                </a:lnTo>
                <a:lnTo>
                  <a:pt x="305347" y="61811"/>
                </a:lnTo>
                <a:lnTo>
                  <a:pt x="350101" y="49221"/>
                </a:lnTo>
                <a:lnTo>
                  <a:pt x="395042" y="38082"/>
                </a:lnTo>
                <a:lnTo>
                  <a:pt x="440140" y="28386"/>
                </a:lnTo>
                <a:lnTo>
                  <a:pt x="485364" y="20123"/>
                </a:lnTo>
                <a:lnTo>
                  <a:pt x="530681" y="13285"/>
                </a:lnTo>
                <a:lnTo>
                  <a:pt x="576060" y="7862"/>
                </a:lnTo>
                <a:lnTo>
                  <a:pt x="621469" y="3846"/>
                </a:lnTo>
                <a:lnTo>
                  <a:pt x="666877" y="1228"/>
                </a:lnTo>
                <a:lnTo>
                  <a:pt x="712253" y="0"/>
                </a:lnTo>
                <a:lnTo>
                  <a:pt x="757564" y="151"/>
                </a:lnTo>
                <a:lnTo>
                  <a:pt x="802779" y="1673"/>
                </a:lnTo>
                <a:lnTo>
                  <a:pt x="847867" y="4558"/>
                </a:lnTo>
                <a:lnTo>
                  <a:pt x="892796" y="8797"/>
                </a:lnTo>
                <a:lnTo>
                  <a:pt x="937534" y="14380"/>
                </a:lnTo>
                <a:lnTo>
                  <a:pt x="982050" y="21298"/>
                </a:lnTo>
                <a:lnTo>
                  <a:pt x="1026312" y="29544"/>
                </a:lnTo>
                <a:lnTo>
                  <a:pt x="1070288" y="39108"/>
                </a:lnTo>
                <a:lnTo>
                  <a:pt x="1113948" y="49980"/>
                </a:lnTo>
                <a:lnTo>
                  <a:pt x="1157259" y="62153"/>
                </a:lnTo>
                <a:lnTo>
                  <a:pt x="1200191" y="75618"/>
                </a:lnTo>
                <a:lnTo>
                  <a:pt x="1242710" y="90364"/>
                </a:lnTo>
                <a:lnTo>
                  <a:pt x="1284786" y="106385"/>
                </a:lnTo>
                <a:lnTo>
                  <a:pt x="1326388" y="123670"/>
                </a:lnTo>
                <a:lnTo>
                  <a:pt x="1367483" y="142211"/>
                </a:lnTo>
                <a:lnTo>
                  <a:pt x="1408040" y="161998"/>
                </a:lnTo>
                <a:lnTo>
                  <a:pt x="1448028" y="183024"/>
                </a:lnTo>
                <a:lnTo>
                  <a:pt x="1487414" y="205279"/>
                </a:lnTo>
                <a:lnTo>
                  <a:pt x="1526168" y="228755"/>
                </a:lnTo>
                <a:lnTo>
                  <a:pt x="1564257" y="253441"/>
                </a:lnTo>
                <a:lnTo>
                  <a:pt x="1601651" y="279331"/>
                </a:lnTo>
                <a:lnTo>
                  <a:pt x="1638317" y="306413"/>
                </a:lnTo>
                <a:lnTo>
                  <a:pt x="1674224" y="334681"/>
                </a:lnTo>
                <a:lnTo>
                  <a:pt x="1709341" y="364125"/>
                </a:lnTo>
                <a:lnTo>
                  <a:pt x="1743635" y="394735"/>
                </a:lnTo>
                <a:lnTo>
                  <a:pt x="1777076" y="426504"/>
                </a:lnTo>
                <a:lnTo>
                  <a:pt x="1809631" y="459422"/>
                </a:lnTo>
                <a:lnTo>
                  <a:pt x="1841269" y="493480"/>
                </a:lnTo>
                <a:lnTo>
                  <a:pt x="1871959" y="528670"/>
                </a:lnTo>
                <a:lnTo>
                  <a:pt x="1901669" y="564982"/>
                </a:lnTo>
                <a:lnTo>
                  <a:pt x="1930367" y="602409"/>
                </a:lnTo>
                <a:lnTo>
                  <a:pt x="1958022" y="640940"/>
                </a:lnTo>
                <a:lnTo>
                  <a:pt x="1984603" y="680566"/>
                </a:lnTo>
                <a:lnTo>
                  <a:pt x="2010077" y="721280"/>
                </a:lnTo>
                <a:lnTo>
                  <a:pt x="2034413" y="763073"/>
                </a:lnTo>
                <a:lnTo>
                  <a:pt x="2058710" y="808123"/>
                </a:lnTo>
                <a:lnTo>
                  <a:pt x="2081405" y="853890"/>
                </a:lnTo>
                <a:lnTo>
                  <a:pt x="2102487" y="900329"/>
                </a:lnTo>
                <a:lnTo>
                  <a:pt x="2121944" y="947398"/>
                </a:lnTo>
                <a:lnTo>
                  <a:pt x="2139766" y="995055"/>
                </a:lnTo>
                <a:lnTo>
                  <a:pt x="2155942" y="1043255"/>
                </a:lnTo>
                <a:lnTo>
                  <a:pt x="2170462" y="1091957"/>
                </a:lnTo>
                <a:lnTo>
                  <a:pt x="2183314" y="1141116"/>
                </a:lnTo>
                <a:lnTo>
                  <a:pt x="2194487" y="1190692"/>
                </a:lnTo>
                <a:lnTo>
                  <a:pt x="2203972" y="1240640"/>
                </a:lnTo>
                <a:lnTo>
                  <a:pt x="2211756" y="1290917"/>
                </a:lnTo>
                <a:lnTo>
                  <a:pt x="2217829" y="1341481"/>
                </a:lnTo>
                <a:lnTo>
                  <a:pt x="2222180" y="1392290"/>
                </a:lnTo>
                <a:lnTo>
                  <a:pt x="2224799" y="1443299"/>
                </a:lnTo>
                <a:lnTo>
                  <a:pt x="2225675" y="1494466"/>
                </a:lnTo>
              </a:path>
            </a:pathLst>
          </a:custGeom>
          <a:ln w="127000">
            <a:solidFill>
              <a:srgbClr val="FFC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" y="2540495"/>
            <a:ext cx="5218176" cy="114301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368" y="2575560"/>
            <a:ext cx="5098541" cy="102031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63144"/>
            <a:ext cx="177800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D0D0D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hyperlink" Target="https://www.termsfeed.com/blog/indiana-cdpa-consumer-data-protection-act/#Who_Does_The_Indiana_Consumer_Data_Protection_Act_Cdpa_Apply_To" TargetMode="External"/><Relationship Id="rId5" Type="http://schemas.openxmlformats.org/officeDocument/2006/relationships/hyperlink" Target="https://www.akingump.com/en/insights/blogs/ag-data-dive/indiana-data-protection-act-what-businesses-need-to-know" TargetMode="External"/><Relationship Id="rId6" Type="http://schemas.openxmlformats.org/officeDocument/2006/relationships/hyperlink" Target="https://www.dataguidance.com/opinion/texas-tdpsa-what-you-need-know" TargetMode="External"/><Relationship Id="rId7" Type="http://schemas.openxmlformats.org/officeDocument/2006/relationships/hyperlink" Target="https://www.akingump.com/en/insights/alerts/texas-data-privacy-act-what-businesses-need-to-know" TargetMode="External"/><Relationship Id="rId8" Type="http://schemas.openxmlformats.org/officeDocument/2006/relationships/hyperlink" Target="https://www.dwt.com/blogs/privacy--security-law-blog/2023/07/texas-data-privacy-and-security-act-overview" TargetMode="External"/><Relationship Id="rId9" Type="http://schemas.openxmlformats.org/officeDocument/2006/relationships/hyperlink" Target="https://octillolaw.com/insights/the-new-york-privacy-act-proposed-privacy-legislation/#%3A~%3Atext%3DData%20maintained%20as%20employment%20records%2CSecurities%20Exchange%20Act%20of%201934" TargetMode="External"/><Relationship Id="rId10" Type="http://schemas.openxmlformats.org/officeDocument/2006/relationships/hyperlink" Target="https://www.data-sentinel.com/resources/ny-privacy-law-lets-get-into-the-details" TargetMode="External"/><Relationship Id="rId11" Type="http://schemas.openxmlformats.org/officeDocument/2006/relationships/hyperlink" Target="https://www.dwt.com/blogs/privacy--security-law-blog/2023/07/texas-data-privacy-and-security-act-overview#%3A~%3Atext%3DThe%20Texas%20Data%20Privacy%20and%2Csoon%20to%20be%20the%2012th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97873" y="3993895"/>
            <a:ext cx="246189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5">
                <a:solidFill>
                  <a:srgbClr val="FFFFFF"/>
                </a:solidFill>
                <a:latin typeface="Calibri Light"/>
                <a:cs typeface="Calibri Light"/>
              </a:rPr>
              <a:t>Group</a:t>
            </a:r>
            <a:r>
              <a:rPr dirty="0" sz="6000" spc="-30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6000" spc="-50">
                <a:solidFill>
                  <a:srgbClr val="FFFFFF"/>
                </a:solidFill>
                <a:latin typeface="Calibri Light"/>
                <a:cs typeface="Calibri Light"/>
              </a:rPr>
              <a:t>9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537575" y="5065011"/>
            <a:ext cx="2967355" cy="1631314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Ismail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Mahamed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125052191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Jaskaran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Sohal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150343218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Rayyan</a:t>
            </a:r>
            <a:r>
              <a:rPr dirty="0" sz="2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Khan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155534209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Easton</a:t>
            </a:r>
            <a:r>
              <a:rPr dirty="0" sz="20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Soares</a:t>
            </a:r>
            <a:r>
              <a:rPr dirty="0" sz="20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108851213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6547" y="995172"/>
            <a:ext cx="2336292" cy="23378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37"/>
              <a:ext cx="12192000" cy="394335"/>
            </a:xfrm>
            <a:custGeom>
              <a:avLst/>
              <a:gdLst/>
              <a:ahLst/>
              <a:cxnLst/>
              <a:rect l="l" t="t" r="r" b="b"/>
              <a:pathLst>
                <a:path w="12192000" h="394335">
                  <a:moveTo>
                    <a:pt x="12192000" y="0"/>
                  </a:moveTo>
                  <a:lnTo>
                    <a:pt x="9734550" y="0"/>
                  </a:lnTo>
                  <a:lnTo>
                    <a:pt x="7315200" y="0"/>
                  </a:lnTo>
                  <a:lnTo>
                    <a:pt x="4876800" y="0"/>
                  </a:lnTo>
                  <a:lnTo>
                    <a:pt x="0" y="0"/>
                  </a:lnTo>
                  <a:lnTo>
                    <a:pt x="0" y="393788"/>
                  </a:lnTo>
                  <a:lnTo>
                    <a:pt x="4876800" y="393788"/>
                  </a:lnTo>
                  <a:lnTo>
                    <a:pt x="7315200" y="393788"/>
                  </a:lnTo>
                  <a:lnTo>
                    <a:pt x="9734550" y="393788"/>
                  </a:lnTo>
                  <a:lnTo>
                    <a:pt x="12192000" y="3937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93826"/>
              <a:ext cx="12192000" cy="2423160"/>
            </a:xfrm>
            <a:custGeom>
              <a:avLst/>
              <a:gdLst/>
              <a:ahLst/>
              <a:cxnLst/>
              <a:rect l="l" t="t" r="r" b="b"/>
              <a:pathLst>
                <a:path w="12192000" h="2423160">
                  <a:moveTo>
                    <a:pt x="12192000" y="0"/>
                  </a:moveTo>
                  <a:lnTo>
                    <a:pt x="12192000" y="0"/>
                  </a:lnTo>
                  <a:lnTo>
                    <a:pt x="0" y="0"/>
                  </a:lnTo>
                  <a:lnTo>
                    <a:pt x="0" y="2422906"/>
                  </a:lnTo>
                  <a:lnTo>
                    <a:pt x="2438400" y="2422906"/>
                  </a:lnTo>
                  <a:lnTo>
                    <a:pt x="2438400" y="754761"/>
                  </a:lnTo>
                  <a:lnTo>
                    <a:pt x="4876800" y="754761"/>
                  </a:lnTo>
                  <a:lnTo>
                    <a:pt x="7315200" y="754761"/>
                  </a:lnTo>
                  <a:lnTo>
                    <a:pt x="9734550" y="754761"/>
                  </a:lnTo>
                  <a:lnTo>
                    <a:pt x="12192000" y="75476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438400" y="1148587"/>
              <a:ext cx="9753600" cy="591185"/>
            </a:xfrm>
            <a:custGeom>
              <a:avLst/>
              <a:gdLst/>
              <a:ahLst/>
              <a:cxnLst/>
              <a:rect l="l" t="t" r="r" b="b"/>
              <a:pathLst>
                <a:path w="9753600" h="591185">
                  <a:moveTo>
                    <a:pt x="9753600" y="0"/>
                  </a:moveTo>
                  <a:lnTo>
                    <a:pt x="7296150" y="0"/>
                  </a:lnTo>
                  <a:lnTo>
                    <a:pt x="4876800" y="0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590677"/>
                  </a:lnTo>
                  <a:lnTo>
                    <a:pt x="2438400" y="590677"/>
                  </a:lnTo>
                  <a:lnTo>
                    <a:pt x="4876800" y="590677"/>
                  </a:lnTo>
                  <a:lnTo>
                    <a:pt x="7296150" y="590677"/>
                  </a:lnTo>
                  <a:lnTo>
                    <a:pt x="9753600" y="590677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FBEB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438400" y="1739251"/>
              <a:ext cx="9753600" cy="1077595"/>
            </a:xfrm>
            <a:custGeom>
              <a:avLst/>
              <a:gdLst/>
              <a:ahLst/>
              <a:cxnLst/>
              <a:rect l="l" t="t" r="r" b="b"/>
              <a:pathLst>
                <a:path w="9753600" h="1077595">
                  <a:moveTo>
                    <a:pt x="9753600" y="0"/>
                  </a:moveTo>
                  <a:lnTo>
                    <a:pt x="7296150" y="0"/>
                  </a:lnTo>
                  <a:lnTo>
                    <a:pt x="4876800" y="0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1077480"/>
                  </a:lnTo>
                  <a:lnTo>
                    <a:pt x="2438400" y="1077480"/>
                  </a:lnTo>
                  <a:lnTo>
                    <a:pt x="4876800" y="1077480"/>
                  </a:lnTo>
                  <a:lnTo>
                    <a:pt x="7296150" y="1077480"/>
                  </a:lnTo>
                  <a:lnTo>
                    <a:pt x="9753600" y="1077480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2816732"/>
              <a:ext cx="12192000" cy="2160905"/>
            </a:xfrm>
            <a:custGeom>
              <a:avLst/>
              <a:gdLst/>
              <a:ahLst/>
              <a:cxnLst/>
              <a:rect l="l" t="t" r="r" b="b"/>
              <a:pathLst>
                <a:path w="12192000" h="2160904">
                  <a:moveTo>
                    <a:pt x="12192000" y="0"/>
                  </a:moveTo>
                  <a:lnTo>
                    <a:pt x="12192000" y="0"/>
                  </a:lnTo>
                  <a:lnTo>
                    <a:pt x="0" y="0"/>
                  </a:lnTo>
                  <a:lnTo>
                    <a:pt x="0" y="2160397"/>
                  </a:lnTo>
                  <a:lnTo>
                    <a:pt x="2438400" y="2160397"/>
                  </a:lnTo>
                  <a:lnTo>
                    <a:pt x="2438400" y="320675"/>
                  </a:lnTo>
                  <a:lnTo>
                    <a:pt x="4876800" y="320675"/>
                  </a:lnTo>
                  <a:lnTo>
                    <a:pt x="7315200" y="320675"/>
                  </a:lnTo>
                  <a:lnTo>
                    <a:pt x="9734550" y="320675"/>
                  </a:lnTo>
                  <a:lnTo>
                    <a:pt x="12192000" y="3206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BEB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438400" y="3137407"/>
              <a:ext cx="9753600" cy="320675"/>
            </a:xfrm>
            <a:custGeom>
              <a:avLst/>
              <a:gdLst/>
              <a:ahLst/>
              <a:cxnLst/>
              <a:rect l="l" t="t" r="r" b="b"/>
              <a:pathLst>
                <a:path w="9753600" h="320675">
                  <a:moveTo>
                    <a:pt x="9753600" y="0"/>
                  </a:moveTo>
                  <a:lnTo>
                    <a:pt x="7296150" y="0"/>
                  </a:lnTo>
                  <a:lnTo>
                    <a:pt x="4876800" y="0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320675"/>
                  </a:lnTo>
                  <a:lnTo>
                    <a:pt x="2438400" y="320675"/>
                  </a:lnTo>
                  <a:lnTo>
                    <a:pt x="4876800" y="320675"/>
                  </a:lnTo>
                  <a:lnTo>
                    <a:pt x="7296150" y="320675"/>
                  </a:lnTo>
                  <a:lnTo>
                    <a:pt x="9753600" y="320675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438400" y="3458070"/>
              <a:ext cx="9753600" cy="321310"/>
            </a:xfrm>
            <a:custGeom>
              <a:avLst/>
              <a:gdLst/>
              <a:ahLst/>
              <a:cxnLst/>
              <a:rect l="l" t="t" r="r" b="b"/>
              <a:pathLst>
                <a:path w="9753600" h="321310">
                  <a:moveTo>
                    <a:pt x="9753600" y="0"/>
                  </a:moveTo>
                  <a:lnTo>
                    <a:pt x="7296150" y="0"/>
                  </a:lnTo>
                  <a:lnTo>
                    <a:pt x="4876800" y="0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320687"/>
                  </a:lnTo>
                  <a:lnTo>
                    <a:pt x="2438400" y="320687"/>
                  </a:lnTo>
                  <a:lnTo>
                    <a:pt x="4876800" y="320687"/>
                  </a:lnTo>
                  <a:lnTo>
                    <a:pt x="7296150" y="320687"/>
                  </a:lnTo>
                  <a:lnTo>
                    <a:pt x="9753600" y="320687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FBEB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438400" y="3778745"/>
              <a:ext cx="9753600" cy="321310"/>
            </a:xfrm>
            <a:custGeom>
              <a:avLst/>
              <a:gdLst/>
              <a:ahLst/>
              <a:cxnLst/>
              <a:rect l="l" t="t" r="r" b="b"/>
              <a:pathLst>
                <a:path w="9753600" h="321310">
                  <a:moveTo>
                    <a:pt x="9753600" y="0"/>
                  </a:moveTo>
                  <a:lnTo>
                    <a:pt x="7296150" y="0"/>
                  </a:lnTo>
                  <a:lnTo>
                    <a:pt x="4876800" y="0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320687"/>
                  </a:lnTo>
                  <a:lnTo>
                    <a:pt x="2438400" y="320687"/>
                  </a:lnTo>
                  <a:lnTo>
                    <a:pt x="4876800" y="320687"/>
                  </a:lnTo>
                  <a:lnTo>
                    <a:pt x="7296150" y="320687"/>
                  </a:lnTo>
                  <a:lnTo>
                    <a:pt x="9753600" y="320687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438400" y="4099420"/>
              <a:ext cx="9753600" cy="321310"/>
            </a:xfrm>
            <a:custGeom>
              <a:avLst/>
              <a:gdLst/>
              <a:ahLst/>
              <a:cxnLst/>
              <a:rect l="l" t="t" r="r" b="b"/>
              <a:pathLst>
                <a:path w="9753600" h="321310">
                  <a:moveTo>
                    <a:pt x="9753600" y="0"/>
                  </a:moveTo>
                  <a:lnTo>
                    <a:pt x="7296150" y="0"/>
                  </a:lnTo>
                  <a:lnTo>
                    <a:pt x="4876800" y="0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320687"/>
                  </a:lnTo>
                  <a:lnTo>
                    <a:pt x="2438400" y="320687"/>
                  </a:lnTo>
                  <a:lnTo>
                    <a:pt x="4876800" y="320687"/>
                  </a:lnTo>
                  <a:lnTo>
                    <a:pt x="7296150" y="320687"/>
                  </a:lnTo>
                  <a:lnTo>
                    <a:pt x="9753600" y="320687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FBEB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438400" y="4420184"/>
              <a:ext cx="9753600" cy="557530"/>
            </a:xfrm>
            <a:custGeom>
              <a:avLst/>
              <a:gdLst/>
              <a:ahLst/>
              <a:cxnLst/>
              <a:rect l="l" t="t" r="r" b="b"/>
              <a:pathLst>
                <a:path w="9753600" h="557529">
                  <a:moveTo>
                    <a:pt x="9753600" y="0"/>
                  </a:moveTo>
                  <a:lnTo>
                    <a:pt x="7296150" y="0"/>
                  </a:lnTo>
                  <a:lnTo>
                    <a:pt x="4876800" y="0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556945"/>
                  </a:lnTo>
                  <a:lnTo>
                    <a:pt x="2438400" y="556945"/>
                  </a:lnTo>
                  <a:lnTo>
                    <a:pt x="4876800" y="556945"/>
                  </a:lnTo>
                  <a:lnTo>
                    <a:pt x="7296150" y="556945"/>
                  </a:lnTo>
                  <a:lnTo>
                    <a:pt x="9753600" y="556945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4977117"/>
              <a:ext cx="12192000" cy="1881505"/>
            </a:xfrm>
            <a:custGeom>
              <a:avLst/>
              <a:gdLst/>
              <a:ahLst/>
              <a:cxnLst/>
              <a:rect l="l" t="t" r="r" b="b"/>
              <a:pathLst>
                <a:path w="12192000" h="1881504">
                  <a:moveTo>
                    <a:pt x="12192000" y="0"/>
                  </a:moveTo>
                  <a:lnTo>
                    <a:pt x="9734550" y="0"/>
                  </a:lnTo>
                  <a:lnTo>
                    <a:pt x="7315200" y="0"/>
                  </a:lnTo>
                  <a:lnTo>
                    <a:pt x="4876800" y="0"/>
                  </a:lnTo>
                  <a:lnTo>
                    <a:pt x="2438400" y="0"/>
                  </a:lnTo>
                  <a:lnTo>
                    <a:pt x="0" y="12"/>
                  </a:lnTo>
                  <a:lnTo>
                    <a:pt x="0" y="1880882"/>
                  </a:lnTo>
                  <a:lnTo>
                    <a:pt x="2438400" y="1880882"/>
                  </a:lnTo>
                  <a:lnTo>
                    <a:pt x="2438400" y="320687"/>
                  </a:lnTo>
                  <a:lnTo>
                    <a:pt x="4876800" y="320687"/>
                  </a:lnTo>
                  <a:lnTo>
                    <a:pt x="7315200" y="320687"/>
                  </a:lnTo>
                  <a:lnTo>
                    <a:pt x="9734550" y="320687"/>
                  </a:lnTo>
                  <a:lnTo>
                    <a:pt x="12192000" y="3206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BEB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438400" y="5297779"/>
              <a:ext cx="9753600" cy="459740"/>
            </a:xfrm>
            <a:custGeom>
              <a:avLst/>
              <a:gdLst/>
              <a:ahLst/>
              <a:cxnLst/>
              <a:rect l="l" t="t" r="r" b="b"/>
              <a:pathLst>
                <a:path w="9753600" h="459739">
                  <a:moveTo>
                    <a:pt x="9753600" y="0"/>
                  </a:moveTo>
                  <a:lnTo>
                    <a:pt x="7296150" y="0"/>
                  </a:lnTo>
                  <a:lnTo>
                    <a:pt x="4876800" y="0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459422"/>
                  </a:lnTo>
                  <a:lnTo>
                    <a:pt x="2438400" y="459422"/>
                  </a:lnTo>
                  <a:lnTo>
                    <a:pt x="4876800" y="459422"/>
                  </a:lnTo>
                  <a:lnTo>
                    <a:pt x="7296150" y="459422"/>
                  </a:lnTo>
                  <a:lnTo>
                    <a:pt x="9753600" y="459422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438400" y="5757214"/>
              <a:ext cx="9753600" cy="459740"/>
            </a:xfrm>
            <a:custGeom>
              <a:avLst/>
              <a:gdLst/>
              <a:ahLst/>
              <a:cxnLst/>
              <a:rect l="l" t="t" r="r" b="b"/>
              <a:pathLst>
                <a:path w="9753600" h="459739">
                  <a:moveTo>
                    <a:pt x="9753600" y="0"/>
                  </a:moveTo>
                  <a:lnTo>
                    <a:pt x="7296150" y="0"/>
                  </a:lnTo>
                  <a:lnTo>
                    <a:pt x="4876800" y="0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459409"/>
                  </a:lnTo>
                  <a:lnTo>
                    <a:pt x="2438400" y="459409"/>
                  </a:lnTo>
                  <a:lnTo>
                    <a:pt x="4876800" y="459409"/>
                  </a:lnTo>
                  <a:lnTo>
                    <a:pt x="7296150" y="459409"/>
                  </a:lnTo>
                  <a:lnTo>
                    <a:pt x="9753600" y="459409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FBEB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438400" y="6216624"/>
              <a:ext cx="9753600" cy="321310"/>
            </a:xfrm>
            <a:custGeom>
              <a:avLst/>
              <a:gdLst/>
              <a:ahLst/>
              <a:cxnLst/>
              <a:rect l="l" t="t" r="r" b="b"/>
              <a:pathLst>
                <a:path w="9753600" h="321309">
                  <a:moveTo>
                    <a:pt x="9753600" y="0"/>
                  </a:moveTo>
                  <a:lnTo>
                    <a:pt x="7296150" y="0"/>
                  </a:lnTo>
                  <a:lnTo>
                    <a:pt x="4876800" y="0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320687"/>
                  </a:lnTo>
                  <a:lnTo>
                    <a:pt x="2438400" y="320687"/>
                  </a:lnTo>
                  <a:lnTo>
                    <a:pt x="4876800" y="320687"/>
                  </a:lnTo>
                  <a:lnTo>
                    <a:pt x="7296150" y="320687"/>
                  </a:lnTo>
                  <a:lnTo>
                    <a:pt x="9753600" y="320687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438400" y="6537312"/>
              <a:ext cx="9753600" cy="321310"/>
            </a:xfrm>
            <a:custGeom>
              <a:avLst/>
              <a:gdLst/>
              <a:ahLst/>
              <a:cxnLst/>
              <a:rect l="l" t="t" r="r" b="b"/>
              <a:pathLst>
                <a:path w="9753600" h="321309">
                  <a:moveTo>
                    <a:pt x="9753600" y="0"/>
                  </a:moveTo>
                  <a:lnTo>
                    <a:pt x="7296150" y="0"/>
                  </a:lnTo>
                  <a:lnTo>
                    <a:pt x="4876800" y="0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320687"/>
                  </a:lnTo>
                  <a:lnTo>
                    <a:pt x="2438400" y="320687"/>
                  </a:lnTo>
                  <a:lnTo>
                    <a:pt x="4876800" y="320687"/>
                  </a:lnTo>
                  <a:lnTo>
                    <a:pt x="7296150" y="320687"/>
                  </a:lnTo>
                  <a:lnTo>
                    <a:pt x="9753600" y="320687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FBEB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432050" y="387477"/>
              <a:ext cx="12700" cy="6470650"/>
            </a:xfrm>
            <a:custGeom>
              <a:avLst/>
              <a:gdLst/>
              <a:ahLst/>
              <a:cxnLst/>
              <a:rect l="l" t="t" r="r" b="b"/>
              <a:pathLst>
                <a:path w="12700" h="6470650">
                  <a:moveTo>
                    <a:pt x="12700" y="0"/>
                  </a:moveTo>
                  <a:lnTo>
                    <a:pt x="0" y="0"/>
                  </a:lnTo>
                  <a:lnTo>
                    <a:pt x="0" y="6470520"/>
                  </a:lnTo>
                  <a:lnTo>
                    <a:pt x="12700" y="647052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870450" y="0"/>
              <a:ext cx="12700" cy="394335"/>
            </a:xfrm>
            <a:custGeom>
              <a:avLst/>
              <a:gdLst/>
              <a:ahLst/>
              <a:cxnLst/>
              <a:rect l="l" t="t" r="r" b="b"/>
              <a:pathLst>
                <a:path w="12700" h="394335">
                  <a:moveTo>
                    <a:pt x="0" y="393826"/>
                  </a:moveTo>
                  <a:lnTo>
                    <a:pt x="12700" y="393826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393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870450" y="393827"/>
              <a:ext cx="12700" cy="6464300"/>
            </a:xfrm>
            <a:custGeom>
              <a:avLst/>
              <a:gdLst/>
              <a:ahLst/>
              <a:cxnLst/>
              <a:rect l="l" t="t" r="r" b="b"/>
              <a:pathLst>
                <a:path w="12700" h="6464300">
                  <a:moveTo>
                    <a:pt x="12700" y="0"/>
                  </a:moveTo>
                  <a:lnTo>
                    <a:pt x="0" y="0"/>
                  </a:lnTo>
                  <a:lnTo>
                    <a:pt x="0" y="6464170"/>
                  </a:lnTo>
                  <a:lnTo>
                    <a:pt x="12700" y="646417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308850" y="0"/>
              <a:ext cx="2432050" cy="6858000"/>
            </a:xfrm>
            <a:custGeom>
              <a:avLst/>
              <a:gdLst/>
              <a:ahLst/>
              <a:cxnLst/>
              <a:rect l="l" t="t" r="r" b="b"/>
              <a:pathLst>
                <a:path w="2432050" h="6858000">
                  <a:moveTo>
                    <a:pt x="127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700" y="6858000"/>
                  </a:lnTo>
                  <a:lnTo>
                    <a:pt x="12700" y="0"/>
                  </a:lnTo>
                  <a:close/>
                </a:path>
                <a:path w="2432050" h="6858000">
                  <a:moveTo>
                    <a:pt x="2432050" y="0"/>
                  </a:moveTo>
                  <a:lnTo>
                    <a:pt x="2419350" y="0"/>
                  </a:lnTo>
                  <a:lnTo>
                    <a:pt x="2419350" y="6858000"/>
                  </a:lnTo>
                  <a:lnTo>
                    <a:pt x="2432050" y="6858000"/>
                  </a:lnTo>
                  <a:lnTo>
                    <a:pt x="2432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0" y="387477"/>
              <a:ext cx="12192000" cy="12700"/>
            </a:xfrm>
            <a:custGeom>
              <a:avLst/>
              <a:gdLst/>
              <a:ahLst/>
              <a:cxnLst/>
              <a:rect l="l" t="t" r="r" b="b"/>
              <a:pathLst>
                <a:path w="12192000" h="12700">
                  <a:moveTo>
                    <a:pt x="0" y="0"/>
                  </a:moveTo>
                  <a:lnTo>
                    <a:pt x="0" y="12700"/>
                  </a:lnTo>
                  <a:lnTo>
                    <a:pt x="12192000" y="12700"/>
                  </a:lnTo>
                  <a:lnTo>
                    <a:pt x="12192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32050" y="1148588"/>
              <a:ext cx="2444750" cy="0"/>
            </a:xfrm>
            <a:custGeom>
              <a:avLst/>
              <a:gdLst/>
              <a:ahLst/>
              <a:cxnLst/>
              <a:rect l="l" t="t" r="r" b="b"/>
              <a:pathLst>
                <a:path w="2444750" h="0">
                  <a:moveTo>
                    <a:pt x="0" y="0"/>
                  </a:moveTo>
                  <a:lnTo>
                    <a:pt x="24447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876800" y="1142238"/>
              <a:ext cx="7315200" cy="12700"/>
            </a:xfrm>
            <a:custGeom>
              <a:avLst/>
              <a:gdLst/>
              <a:ahLst/>
              <a:cxnLst/>
              <a:rect l="l" t="t" r="r" b="b"/>
              <a:pathLst>
                <a:path w="7315200" h="12700">
                  <a:moveTo>
                    <a:pt x="0" y="12700"/>
                  </a:moveTo>
                  <a:lnTo>
                    <a:pt x="7315200" y="1270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432050" y="1739264"/>
              <a:ext cx="2444750" cy="0"/>
            </a:xfrm>
            <a:custGeom>
              <a:avLst/>
              <a:gdLst/>
              <a:ahLst/>
              <a:cxnLst/>
              <a:rect l="l" t="t" r="r" b="b"/>
              <a:pathLst>
                <a:path w="2444750" h="0">
                  <a:moveTo>
                    <a:pt x="0" y="0"/>
                  </a:moveTo>
                  <a:lnTo>
                    <a:pt x="24447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876800" y="1732914"/>
              <a:ext cx="7315200" cy="12700"/>
            </a:xfrm>
            <a:custGeom>
              <a:avLst/>
              <a:gdLst/>
              <a:ahLst/>
              <a:cxnLst/>
              <a:rect l="l" t="t" r="r" b="b"/>
              <a:pathLst>
                <a:path w="7315200" h="12700">
                  <a:moveTo>
                    <a:pt x="0" y="12700"/>
                  </a:moveTo>
                  <a:lnTo>
                    <a:pt x="7315200" y="1270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0" y="2810382"/>
              <a:ext cx="4876800" cy="12700"/>
            </a:xfrm>
            <a:custGeom>
              <a:avLst/>
              <a:gdLst/>
              <a:ahLst/>
              <a:cxnLst/>
              <a:rect l="l" t="t" r="r" b="b"/>
              <a:pathLst>
                <a:path w="4876800" h="12700">
                  <a:moveTo>
                    <a:pt x="48768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4876800" y="12700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876800" y="2810382"/>
              <a:ext cx="7315200" cy="12700"/>
            </a:xfrm>
            <a:custGeom>
              <a:avLst/>
              <a:gdLst/>
              <a:ahLst/>
              <a:cxnLst/>
              <a:rect l="l" t="t" r="r" b="b"/>
              <a:pathLst>
                <a:path w="7315200" h="12700">
                  <a:moveTo>
                    <a:pt x="0" y="12700"/>
                  </a:moveTo>
                  <a:lnTo>
                    <a:pt x="7315200" y="1270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432050" y="3137407"/>
              <a:ext cx="2444750" cy="0"/>
            </a:xfrm>
            <a:custGeom>
              <a:avLst/>
              <a:gdLst/>
              <a:ahLst/>
              <a:cxnLst/>
              <a:rect l="l" t="t" r="r" b="b"/>
              <a:pathLst>
                <a:path w="2444750" h="0">
                  <a:moveTo>
                    <a:pt x="0" y="0"/>
                  </a:moveTo>
                  <a:lnTo>
                    <a:pt x="24447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876800" y="3131057"/>
              <a:ext cx="7315200" cy="12700"/>
            </a:xfrm>
            <a:custGeom>
              <a:avLst/>
              <a:gdLst/>
              <a:ahLst/>
              <a:cxnLst/>
              <a:rect l="l" t="t" r="r" b="b"/>
              <a:pathLst>
                <a:path w="7315200" h="12700">
                  <a:moveTo>
                    <a:pt x="0" y="12700"/>
                  </a:moveTo>
                  <a:lnTo>
                    <a:pt x="7315200" y="1270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432050" y="3458083"/>
              <a:ext cx="2444750" cy="0"/>
            </a:xfrm>
            <a:custGeom>
              <a:avLst/>
              <a:gdLst/>
              <a:ahLst/>
              <a:cxnLst/>
              <a:rect l="l" t="t" r="r" b="b"/>
              <a:pathLst>
                <a:path w="2444750" h="0">
                  <a:moveTo>
                    <a:pt x="0" y="0"/>
                  </a:moveTo>
                  <a:lnTo>
                    <a:pt x="24447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876800" y="3451733"/>
              <a:ext cx="7315200" cy="12700"/>
            </a:xfrm>
            <a:custGeom>
              <a:avLst/>
              <a:gdLst/>
              <a:ahLst/>
              <a:cxnLst/>
              <a:rect l="l" t="t" r="r" b="b"/>
              <a:pathLst>
                <a:path w="7315200" h="12700">
                  <a:moveTo>
                    <a:pt x="0" y="12700"/>
                  </a:moveTo>
                  <a:lnTo>
                    <a:pt x="7315200" y="1270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432050" y="3778758"/>
              <a:ext cx="2444750" cy="0"/>
            </a:xfrm>
            <a:custGeom>
              <a:avLst/>
              <a:gdLst/>
              <a:ahLst/>
              <a:cxnLst/>
              <a:rect l="l" t="t" r="r" b="b"/>
              <a:pathLst>
                <a:path w="2444750" h="0">
                  <a:moveTo>
                    <a:pt x="0" y="0"/>
                  </a:moveTo>
                  <a:lnTo>
                    <a:pt x="24447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876800" y="3772408"/>
              <a:ext cx="7315200" cy="12700"/>
            </a:xfrm>
            <a:custGeom>
              <a:avLst/>
              <a:gdLst/>
              <a:ahLst/>
              <a:cxnLst/>
              <a:rect l="l" t="t" r="r" b="b"/>
              <a:pathLst>
                <a:path w="7315200" h="12700">
                  <a:moveTo>
                    <a:pt x="0" y="12700"/>
                  </a:moveTo>
                  <a:lnTo>
                    <a:pt x="7315200" y="1270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432050" y="4099433"/>
              <a:ext cx="2444750" cy="0"/>
            </a:xfrm>
            <a:custGeom>
              <a:avLst/>
              <a:gdLst/>
              <a:ahLst/>
              <a:cxnLst/>
              <a:rect l="l" t="t" r="r" b="b"/>
              <a:pathLst>
                <a:path w="2444750" h="0">
                  <a:moveTo>
                    <a:pt x="0" y="0"/>
                  </a:moveTo>
                  <a:lnTo>
                    <a:pt x="24447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876800" y="4093083"/>
              <a:ext cx="7315200" cy="12700"/>
            </a:xfrm>
            <a:custGeom>
              <a:avLst/>
              <a:gdLst/>
              <a:ahLst/>
              <a:cxnLst/>
              <a:rect l="l" t="t" r="r" b="b"/>
              <a:pathLst>
                <a:path w="7315200" h="12700">
                  <a:moveTo>
                    <a:pt x="0" y="12700"/>
                  </a:moveTo>
                  <a:lnTo>
                    <a:pt x="7315200" y="1270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432050" y="4420108"/>
              <a:ext cx="2444750" cy="0"/>
            </a:xfrm>
            <a:custGeom>
              <a:avLst/>
              <a:gdLst/>
              <a:ahLst/>
              <a:cxnLst/>
              <a:rect l="l" t="t" r="r" b="b"/>
              <a:pathLst>
                <a:path w="2444750" h="0">
                  <a:moveTo>
                    <a:pt x="0" y="0"/>
                  </a:moveTo>
                  <a:lnTo>
                    <a:pt x="24447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876800" y="4413758"/>
              <a:ext cx="7315200" cy="12700"/>
            </a:xfrm>
            <a:custGeom>
              <a:avLst/>
              <a:gdLst/>
              <a:ahLst/>
              <a:cxnLst/>
              <a:rect l="l" t="t" r="r" b="b"/>
              <a:pathLst>
                <a:path w="7315200" h="12700">
                  <a:moveTo>
                    <a:pt x="0" y="12700"/>
                  </a:moveTo>
                  <a:lnTo>
                    <a:pt x="7315200" y="1270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0" y="4970779"/>
              <a:ext cx="4876800" cy="12700"/>
            </a:xfrm>
            <a:custGeom>
              <a:avLst/>
              <a:gdLst/>
              <a:ahLst/>
              <a:cxnLst/>
              <a:rect l="l" t="t" r="r" b="b"/>
              <a:pathLst>
                <a:path w="4876800" h="12700">
                  <a:moveTo>
                    <a:pt x="48768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4876800" y="12700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876800" y="4970779"/>
              <a:ext cx="7315200" cy="12700"/>
            </a:xfrm>
            <a:custGeom>
              <a:avLst/>
              <a:gdLst/>
              <a:ahLst/>
              <a:cxnLst/>
              <a:rect l="l" t="t" r="r" b="b"/>
              <a:pathLst>
                <a:path w="7315200" h="12700">
                  <a:moveTo>
                    <a:pt x="0" y="12700"/>
                  </a:moveTo>
                  <a:lnTo>
                    <a:pt x="7315200" y="1270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432050" y="5297804"/>
              <a:ext cx="2444750" cy="0"/>
            </a:xfrm>
            <a:custGeom>
              <a:avLst/>
              <a:gdLst/>
              <a:ahLst/>
              <a:cxnLst/>
              <a:rect l="l" t="t" r="r" b="b"/>
              <a:pathLst>
                <a:path w="2444750" h="0">
                  <a:moveTo>
                    <a:pt x="0" y="0"/>
                  </a:moveTo>
                  <a:lnTo>
                    <a:pt x="24447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876800" y="5291454"/>
              <a:ext cx="7315200" cy="12700"/>
            </a:xfrm>
            <a:custGeom>
              <a:avLst/>
              <a:gdLst/>
              <a:ahLst/>
              <a:cxnLst/>
              <a:rect l="l" t="t" r="r" b="b"/>
              <a:pathLst>
                <a:path w="7315200" h="12700">
                  <a:moveTo>
                    <a:pt x="0" y="12700"/>
                  </a:moveTo>
                  <a:lnTo>
                    <a:pt x="7315200" y="1270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2432050" y="5757202"/>
              <a:ext cx="2444750" cy="0"/>
            </a:xfrm>
            <a:custGeom>
              <a:avLst/>
              <a:gdLst/>
              <a:ahLst/>
              <a:cxnLst/>
              <a:rect l="l" t="t" r="r" b="b"/>
              <a:pathLst>
                <a:path w="2444750" h="0">
                  <a:moveTo>
                    <a:pt x="0" y="0"/>
                  </a:moveTo>
                  <a:lnTo>
                    <a:pt x="24447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876800" y="5750852"/>
              <a:ext cx="7315200" cy="12700"/>
            </a:xfrm>
            <a:custGeom>
              <a:avLst/>
              <a:gdLst/>
              <a:ahLst/>
              <a:cxnLst/>
              <a:rect l="l" t="t" r="r" b="b"/>
              <a:pathLst>
                <a:path w="7315200" h="12700">
                  <a:moveTo>
                    <a:pt x="0" y="12700"/>
                  </a:moveTo>
                  <a:lnTo>
                    <a:pt x="7315200" y="1270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2432050" y="6216624"/>
              <a:ext cx="2444750" cy="0"/>
            </a:xfrm>
            <a:custGeom>
              <a:avLst/>
              <a:gdLst/>
              <a:ahLst/>
              <a:cxnLst/>
              <a:rect l="l" t="t" r="r" b="b"/>
              <a:pathLst>
                <a:path w="2444750" h="0">
                  <a:moveTo>
                    <a:pt x="0" y="0"/>
                  </a:moveTo>
                  <a:lnTo>
                    <a:pt x="24447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876800" y="6210274"/>
              <a:ext cx="7315200" cy="12700"/>
            </a:xfrm>
            <a:custGeom>
              <a:avLst/>
              <a:gdLst/>
              <a:ahLst/>
              <a:cxnLst/>
              <a:rect l="l" t="t" r="r" b="b"/>
              <a:pathLst>
                <a:path w="7315200" h="12700">
                  <a:moveTo>
                    <a:pt x="0" y="12700"/>
                  </a:moveTo>
                  <a:lnTo>
                    <a:pt x="7315200" y="1270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432050" y="6537312"/>
              <a:ext cx="2444750" cy="0"/>
            </a:xfrm>
            <a:custGeom>
              <a:avLst/>
              <a:gdLst/>
              <a:ahLst/>
              <a:cxnLst/>
              <a:rect l="l" t="t" r="r" b="b"/>
              <a:pathLst>
                <a:path w="2444750" h="0">
                  <a:moveTo>
                    <a:pt x="0" y="0"/>
                  </a:moveTo>
                  <a:lnTo>
                    <a:pt x="24447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0" y="0"/>
              <a:ext cx="12192000" cy="6543675"/>
            </a:xfrm>
            <a:custGeom>
              <a:avLst/>
              <a:gdLst/>
              <a:ahLst/>
              <a:cxnLst/>
              <a:rect l="l" t="t" r="r" b="b"/>
              <a:pathLst>
                <a:path w="12192000" h="6543675">
                  <a:moveTo>
                    <a:pt x="6350" y="0"/>
                  </a:moveTo>
                  <a:lnTo>
                    <a:pt x="0" y="0"/>
                  </a:lnTo>
                  <a:lnTo>
                    <a:pt x="0" y="393827"/>
                  </a:lnTo>
                  <a:lnTo>
                    <a:pt x="6350" y="393827"/>
                  </a:lnTo>
                  <a:lnTo>
                    <a:pt x="6350" y="0"/>
                  </a:lnTo>
                  <a:close/>
                </a:path>
                <a:path w="12192000" h="6543675">
                  <a:moveTo>
                    <a:pt x="12192000" y="6530962"/>
                  </a:moveTo>
                  <a:lnTo>
                    <a:pt x="4876800" y="6530962"/>
                  </a:lnTo>
                  <a:lnTo>
                    <a:pt x="4876800" y="6543662"/>
                  </a:lnTo>
                  <a:lnTo>
                    <a:pt x="12192000" y="6543662"/>
                  </a:lnTo>
                  <a:lnTo>
                    <a:pt x="12192000" y="6530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0" y="393827"/>
              <a:ext cx="6350" cy="6464300"/>
            </a:xfrm>
            <a:custGeom>
              <a:avLst/>
              <a:gdLst/>
              <a:ahLst/>
              <a:cxnLst/>
              <a:rect l="l" t="t" r="r" b="b"/>
              <a:pathLst>
                <a:path w="6350" h="6464300">
                  <a:moveTo>
                    <a:pt x="6350" y="6464170"/>
                  </a:moveTo>
                  <a:lnTo>
                    <a:pt x="6350" y="0"/>
                  </a:lnTo>
                  <a:lnTo>
                    <a:pt x="0" y="0"/>
                  </a:lnTo>
                  <a:lnTo>
                    <a:pt x="0" y="6464170"/>
                  </a:lnTo>
                  <a:lnTo>
                    <a:pt x="6350" y="6464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0"/>
                  </a:moveTo>
                  <a:lnTo>
                    <a:pt x="1218565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12185650" y="6350"/>
                  </a:lnTo>
                  <a:lnTo>
                    <a:pt x="12185650" y="6858000"/>
                  </a:lnTo>
                  <a:lnTo>
                    <a:pt x="12192000" y="6858000"/>
                  </a:lnTo>
                  <a:lnTo>
                    <a:pt x="12192000" y="63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0" y="6851646"/>
              <a:ext cx="4876800" cy="6350"/>
            </a:xfrm>
            <a:custGeom>
              <a:avLst/>
              <a:gdLst/>
              <a:ahLst/>
              <a:cxnLst/>
              <a:rect l="l" t="t" r="r" b="b"/>
              <a:pathLst>
                <a:path w="4876800" h="6350">
                  <a:moveTo>
                    <a:pt x="4876800" y="6350"/>
                  </a:moveTo>
                  <a:lnTo>
                    <a:pt x="487680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4876800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876800" y="6851646"/>
              <a:ext cx="7315200" cy="6350"/>
            </a:xfrm>
            <a:custGeom>
              <a:avLst/>
              <a:gdLst/>
              <a:ahLst/>
              <a:cxnLst/>
              <a:rect l="l" t="t" r="r" b="b"/>
              <a:pathLst>
                <a:path w="7315200" h="6350">
                  <a:moveTo>
                    <a:pt x="7315200" y="6350"/>
                  </a:moveTo>
                  <a:lnTo>
                    <a:pt x="731520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7315200" y="63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4956175" y="17780"/>
            <a:ext cx="74739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INCDPA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7394829" y="17780"/>
            <a:ext cx="648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TDPSA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9814686" y="17780"/>
            <a:ext cx="540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NYPA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539597" y="1478661"/>
            <a:ext cx="13608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mbria"/>
                <a:cs typeface="Cambria"/>
              </a:rPr>
              <a:t>Who</a:t>
            </a:r>
            <a:r>
              <a:rPr dirty="0" sz="1400" spc="135" b="1">
                <a:latin typeface="Cambria"/>
                <a:cs typeface="Cambria"/>
              </a:rPr>
              <a:t> </a:t>
            </a:r>
            <a:r>
              <a:rPr dirty="0" sz="1400" b="1">
                <a:latin typeface="Cambria"/>
                <a:cs typeface="Cambria"/>
              </a:rPr>
              <a:t>is</a:t>
            </a:r>
            <a:r>
              <a:rPr dirty="0" sz="1400" spc="135" b="1">
                <a:latin typeface="Cambria"/>
                <a:cs typeface="Cambria"/>
              </a:rPr>
              <a:t> </a:t>
            </a:r>
            <a:r>
              <a:rPr dirty="0" sz="1400" spc="-10" b="1">
                <a:latin typeface="Cambria"/>
                <a:cs typeface="Cambria"/>
              </a:rPr>
              <a:t>Covered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2972180" y="420751"/>
            <a:ext cx="137096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 i="1">
                <a:latin typeface="Cambria"/>
                <a:cs typeface="Cambria"/>
              </a:rPr>
              <a:t>Jurisdictional</a:t>
            </a:r>
            <a:r>
              <a:rPr dirty="0" sz="1100" spc="-20" i="1">
                <a:latin typeface="Cambria"/>
                <a:cs typeface="Cambria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Threshold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4956175" y="422274"/>
            <a:ext cx="222821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mbria"/>
                <a:cs typeface="Cambria"/>
              </a:rPr>
              <a:t>organizations </a:t>
            </a:r>
            <a:r>
              <a:rPr dirty="0" sz="1000">
                <a:latin typeface="Cambria"/>
                <a:cs typeface="Cambria"/>
              </a:rPr>
              <a:t>that</a:t>
            </a:r>
            <a:r>
              <a:rPr dirty="0" sz="1000" spc="-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do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business</a:t>
            </a:r>
            <a:r>
              <a:rPr dirty="0" sz="1000" spc="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in</a:t>
            </a:r>
            <a:r>
              <a:rPr dirty="0" sz="1000" spc="-10">
                <a:latin typeface="Cambria"/>
                <a:cs typeface="Cambria"/>
              </a:rPr>
              <a:t> Indiana </a:t>
            </a:r>
            <a:r>
              <a:rPr dirty="0" sz="1000">
                <a:latin typeface="Cambria"/>
                <a:cs typeface="Cambria"/>
              </a:rPr>
              <a:t>or</a:t>
            </a:r>
            <a:r>
              <a:rPr dirty="0" sz="1000" spc="-10">
                <a:latin typeface="Cambria"/>
                <a:cs typeface="Cambria"/>
              </a:rPr>
              <a:t> offer</a:t>
            </a:r>
            <a:r>
              <a:rPr dirty="0" sz="1000" spc="-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products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or</a:t>
            </a:r>
            <a:r>
              <a:rPr dirty="0" sz="1000" spc="-1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services</a:t>
            </a:r>
            <a:r>
              <a:rPr dirty="0" sz="1000" spc="2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to</a:t>
            </a:r>
            <a:r>
              <a:rPr dirty="0" sz="1000" spc="-10">
                <a:latin typeface="Cambria"/>
                <a:cs typeface="Cambria"/>
              </a:rPr>
              <a:t> Indiana residents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7394829" y="422274"/>
            <a:ext cx="223583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mbria"/>
                <a:cs typeface="Cambria"/>
              </a:rPr>
              <a:t>TDPSA</a:t>
            </a:r>
            <a:r>
              <a:rPr dirty="0" sz="1000" spc="60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applies</a:t>
            </a:r>
            <a:r>
              <a:rPr dirty="0" sz="1000" spc="9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to</a:t>
            </a:r>
            <a:r>
              <a:rPr dirty="0" sz="1000" spc="70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persons</a:t>
            </a:r>
            <a:r>
              <a:rPr dirty="0" sz="1000" spc="8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that:</a:t>
            </a:r>
            <a:endParaRPr sz="10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dirty="0" sz="1000">
                <a:latin typeface="Cambria"/>
                <a:cs typeface="Cambria"/>
              </a:rPr>
              <a:t>conduct</a:t>
            </a:r>
            <a:r>
              <a:rPr dirty="0" sz="1000" spc="1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business</a:t>
            </a:r>
            <a:r>
              <a:rPr dirty="0" sz="1000" spc="5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in</a:t>
            </a:r>
            <a:r>
              <a:rPr dirty="0" sz="1000" spc="3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Texas</a:t>
            </a:r>
            <a:r>
              <a:rPr dirty="0" sz="1000" spc="4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or</a:t>
            </a:r>
            <a:r>
              <a:rPr dirty="0" sz="1000" spc="2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produce </a:t>
            </a:r>
            <a:r>
              <a:rPr dirty="0" sz="1000">
                <a:latin typeface="Cambria"/>
                <a:cs typeface="Cambria"/>
              </a:rPr>
              <a:t>products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or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services</a:t>
            </a:r>
            <a:r>
              <a:rPr dirty="0" sz="1000" spc="3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consumed</a:t>
            </a:r>
            <a:r>
              <a:rPr dirty="0" sz="1000" spc="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by</a:t>
            </a:r>
            <a:r>
              <a:rPr dirty="0" sz="1000" spc="25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Texas </a:t>
            </a:r>
            <a:r>
              <a:rPr dirty="0" sz="1000" spc="-10">
                <a:latin typeface="Cambria"/>
                <a:cs typeface="Cambria"/>
              </a:rPr>
              <a:t>residents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9814686" y="422274"/>
            <a:ext cx="216154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mbria"/>
                <a:cs typeface="Cambria"/>
              </a:rPr>
              <a:t>Conducting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business</a:t>
            </a:r>
            <a:r>
              <a:rPr dirty="0" sz="1000" spc="30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operations</a:t>
            </a:r>
            <a:r>
              <a:rPr dirty="0" sz="1000" spc="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in</a:t>
            </a:r>
            <a:r>
              <a:rPr dirty="0" sz="1000" spc="10">
                <a:latin typeface="Cambria"/>
                <a:cs typeface="Cambria"/>
              </a:rPr>
              <a:t> </a:t>
            </a:r>
            <a:r>
              <a:rPr dirty="0" sz="1000" spc="-25">
                <a:latin typeface="Cambria"/>
                <a:cs typeface="Cambria"/>
              </a:rPr>
              <a:t>New</a:t>
            </a:r>
            <a:r>
              <a:rPr dirty="0" sz="1000">
                <a:latin typeface="Cambria"/>
                <a:cs typeface="Cambria"/>
              </a:rPr>
              <a:t> York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and </a:t>
            </a:r>
            <a:r>
              <a:rPr dirty="0" sz="1000" spc="-10">
                <a:latin typeface="Cambria"/>
                <a:cs typeface="Cambria"/>
              </a:rPr>
              <a:t>potentially</a:t>
            </a:r>
            <a:r>
              <a:rPr dirty="0" sz="1000" spc="2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overseeing</a:t>
            </a:r>
            <a:r>
              <a:rPr dirty="0" sz="1000" spc="30">
                <a:latin typeface="Cambria"/>
                <a:cs typeface="Cambria"/>
              </a:rPr>
              <a:t> </a:t>
            </a:r>
            <a:r>
              <a:rPr dirty="0" sz="1000" spc="-25">
                <a:latin typeface="Cambria"/>
                <a:cs typeface="Cambria"/>
              </a:rPr>
              <a:t>the</a:t>
            </a:r>
            <a:r>
              <a:rPr dirty="0" sz="1000" spc="-10">
                <a:latin typeface="Cambria"/>
                <a:cs typeface="Cambria"/>
              </a:rPr>
              <a:t> personal</a:t>
            </a:r>
            <a:r>
              <a:rPr dirty="0" sz="1000" spc="2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data</a:t>
            </a:r>
            <a:r>
              <a:rPr dirty="0" sz="1000" spc="2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of</a:t>
            </a:r>
            <a:r>
              <a:rPr dirty="0" sz="1000" spc="1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New</a:t>
            </a:r>
            <a:r>
              <a:rPr dirty="0" sz="1000" spc="25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York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3057525" y="1175765"/>
            <a:ext cx="119888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30" i="1">
                <a:latin typeface="Cambria"/>
                <a:cs typeface="Cambria"/>
              </a:rPr>
              <a:t>Processing</a:t>
            </a:r>
            <a:r>
              <a:rPr dirty="0" sz="1100" spc="-10" i="1">
                <a:latin typeface="Cambria"/>
                <a:cs typeface="Cambria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Threshold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4956175" y="1177290"/>
            <a:ext cx="208343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mbria"/>
                <a:cs typeface="Cambria"/>
              </a:rPr>
              <a:t>Control</a:t>
            </a:r>
            <a:r>
              <a:rPr dirty="0" sz="1000" spc="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or process</a:t>
            </a:r>
            <a:r>
              <a:rPr dirty="0" sz="1000" spc="20">
                <a:latin typeface="Cambria"/>
                <a:cs typeface="Cambria"/>
              </a:rPr>
              <a:t> </a:t>
            </a:r>
            <a:r>
              <a:rPr dirty="0" sz="1000" spc="-30">
                <a:latin typeface="Cambria"/>
                <a:cs typeface="Cambria"/>
              </a:rPr>
              <a:t>(use)</a:t>
            </a:r>
            <a:r>
              <a:rPr dirty="0" sz="1000" spc="1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personal</a:t>
            </a:r>
            <a:r>
              <a:rPr dirty="0" sz="1000" spc="10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data </a:t>
            </a:r>
            <a:r>
              <a:rPr dirty="0" sz="1000" spc="-10">
                <a:latin typeface="Cambria"/>
                <a:cs typeface="Cambria"/>
              </a:rPr>
              <a:t>belonging</a:t>
            </a:r>
            <a:r>
              <a:rPr dirty="0" sz="1000" spc="3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to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at least</a:t>
            </a:r>
            <a:r>
              <a:rPr dirty="0" sz="1000" spc="25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100,000</a:t>
            </a:r>
            <a:r>
              <a:rPr dirty="0" sz="1000" spc="4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Indiana residents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7394829" y="1177290"/>
            <a:ext cx="209613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mbria"/>
                <a:cs typeface="Cambria"/>
              </a:rPr>
              <a:t>the</a:t>
            </a:r>
            <a:r>
              <a:rPr dirty="0" sz="1000" spc="6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TDPSA</a:t>
            </a:r>
            <a:r>
              <a:rPr dirty="0" sz="1000" spc="7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has</a:t>
            </a:r>
            <a:r>
              <a:rPr dirty="0" sz="1000" spc="8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no</a:t>
            </a:r>
            <a:r>
              <a:rPr dirty="0" sz="1000" spc="5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specific</a:t>
            </a:r>
            <a:r>
              <a:rPr dirty="0" sz="1000" spc="50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thresholds </a:t>
            </a:r>
            <a:r>
              <a:rPr dirty="0" sz="1000">
                <a:latin typeface="Cambria"/>
                <a:cs typeface="Cambria"/>
              </a:rPr>
              <a:t>based</a:t>
            </a:r>
            <a:r>
              <a:rPr dirty="0" sz="1000" spc="2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on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annual</a:t>
            </a:r>
            <a:r>
              <a:rPr dirty="0" sz="1000" spc="-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revenue</a:t>
            </a:r>
            <a:r>
              <a:rPr dirty="0" sz="1000" spc="2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or</a:t>
            </a:r>
            <a:r>
              <a:rPr dirty="0" sz="1000" spc="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volume</a:t>
            </a:r>
            <a:r>
              <a:rPr dirty="0" sz="1000" spc="30">
                <a:latin typeface="Cambria"/>
                <a:cs typeface="Cambria"/>
              </a:rPr>
              <a:t> </a:t>
            </a:r>
            <a:r>
              <a:rPr dirty="0" sz="1000" spc="-25">
                <a:latin typeface="Cambria"/>
                <a:cs typeface="Cambria"/>
              </a:rPr>
              <a:t>of</a:t>
            </a:r>
            <a:r>
              <a:rPr dirty="0" sz="1000" spc="-10">
                <a:latin typeface="Cambria"/>
                <a:cs typeface="Cambria"/>
              </a:rPr>
              <a:t> personal</a:t>
            </a:r>
            <a:r>
              <a:rPr dirty="0" sz="1000" spc="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data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processed.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9814686" y="1177290"/>
            <a:ext cx="21164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mbria"/>
                <a:cs typeface="Cambria"/>
              </a:rPr>
              <a:t>At</a:t>
            </a:r>
            <a:r>
              <a:rPr dirty="0" sz="1000" spc="-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least</a:t>
            </a:r>
            <a:r>
              <a:rPr dirty="0" sz="1000" spc="20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100,000</a:t>
            </a:r>
            <a:r>
              <a:rPr dirty="0" sz="1000" spc="3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individuals</a:t>
            </a:r>
            <a:r>
              <a:rPr dirty="0" sz="1000" spc="20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residing</a:t>
            </a:r>
            <a:r>
              <a:rPr dirty="0" sz="1000" spc="15">
                <a:latin typeface="Cambria"/>
                <a:cs typeface="Cambria"/>
              </a:rPr>
              <a:t> </a:t>
            </a:r>
            <a:r>
              <a:rPr dirty="0" sz="1000" spc="-25">
                <a:latin typeface="Cambria"/>
                <a:cs typeface="Cambria"/>
              </a:rPr>
              <a:t>in</a:t>
            </a:r>
            <a:r>
              <a:rPr dirty="0" sz="1000">
                <a:latin typeface="Cambria"/>
                <a:cs typeface="Cambria"/>
              </a:rPr>
              <a:t> New</a:t>
            </a:r>
            <a:r>
              <a:rPr dirty="0" sz="1000" spc="4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York.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2766441" y="1766443"/>
            <a:ext cx="178117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35" i="1">
                <a:latin typeface="Cambria"/>
                <a:cs typeface="Cambria"/>
              </a:rPr>
              <a:t>Broker</a:t>
            </a:r>
            <a:r>
              <a:rPr dirty="0" sz="1100" spc="-10" i="1">
                <a:latin typeface="Cambria"/>
                <a:cs typeface="Cambria"/>
              </a:rPr>
              <a:t> </a:t>
            </a:r>
            <a:r>
              <a:rPr dirty="0" sz="1100" spc="-30" i="1">
                <a:latin typeface="Cambria"/>
                <a:cs typeface="Cambria"/>
              </a:rPr>
              <a:t>Threshold</a:t>
            </a:r>
            <a:r>
              <a:rPr dirty="0" sz="1100" i="1">
                <a:latin typeface="Cambria"/>
                <a:cs typeface="Cambria"/>
              </a:rPr>
              <a:t> </a:t>
            </a:r>
            <a:r>
              <a:rPr dirty="0" sz="1100" spc="150" i="1">
                <a:latin typeface="Trebuchet MS"/>
                <a:cs typeface="Trebuchet MS"/>
              </a:rPr>
              <a:t>–</a:t>
            </a:r>
            <a:r>
              <a:rPr dirty="0" sz="1100" spc="-80" i="1">
                <a:latin typeface="Trebuchet MS"/>
                <a:cs typeface="Trebuchet MS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Selling</a:t>
            </a:r>
            <a:r>
              <a:rPr dirty="0" sz="1100" i="1">
                <a:latin typeface="Cambria"/>
                <a:cs typeface="Cambria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data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4956175" y="1767967"/>
            <a:ext cx="225361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mbria"/>
                <a:cs typeface="Cambria"/>
              </a:rPr>
              <a:t>Control</a:t>
            </a:r>
            <a:r>
              <a:rPr dirty="0" sz="1000" spc="1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or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process</a:t>
            </a:r>
            <a:r>
              <a:rPr dirty="0" sz="1000" spc="2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personal</a:t>
            </a:r>
            <a:r>
              <a:rPr dirty="0" sz="1000" spc="15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data </a:t>
            </a:r>
            <a:r>
              <a:rPr dirty="0" sz="1000">
                <a:latin typeface="Cambria"/>
                <a:cs typeface="Cambria"/>
              </a:rPr>
              <a:t>belonging</a:t>
            </a:r>
            <a:r>
              <a:rPr dirty="0" sz="1000" spc="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to</a:t>
            </a:r>
            <a:r>
              <a:rPr dirty="0" sz="1000" spc="-2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at</a:t>
            </a:r>
            <a:r>
              <a:rPr dirty="0" sz="1000" spc="-2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least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25,000</a:t>
            </a:r>
            <a:r>
              <a:rPr dirty="0" sz="1000" spc="1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Indiana residents</a:t>
            </a:r>
            <a:r>
              <a:rPr dirty="0" sz="1000" spc="4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and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Get</a:t>
            </a:r>
            <a:r>
              <a:rPr dirty="0" sz="1000" spc="2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more</a:t>
            </a:r>
            <a:r>
              <a:rPr dirty="0" sz="1000" spc="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than</a:t>
            </a:r>
            <a:r>
              <a:rPr dirty="0" sz="1000" spc="10">
                <a:latin typeface="Cambria"/>
                <a:cs typeface="Cambria"/>
              </a:rPr>
              <a:t> </a:t>
            </a:r>
            <a:r>
              <a:rPr dirty="0" sz="1000" spc="-25">
                <a:latin typeface="Cambria"/>
                <a:cs typeface="Cambria"/>
              </a:rPr>
              <a:t>50%</a:t>
            </a:r>
            <a:r>
              <a:rPr dirty="0" sz="1000" spc="2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of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 spc="-25">
                <a:latin typeface="Cambria"/>
                <a:cs typeface="Cambria"/>
              </a:rPr>
              <a:t>their</a:t>
            </a:r>
            <a:r>
              <a:rPr dirty="0" sz="1000">
                <a:latin typeface="Cambria"/>
                <a:cs typeface="Cambria"/>
              </a:rPr>
              <a:t> gross</a:t>
            </a:r>
            <a:r>
              <a:rPr dirty="0" sz="1000" spc="-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revenue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from</a:t>
            </a:r>
            <a:r>
              <a:rPr dirty="0" sz="1000" spc="-20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selling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personal </a:t>
            </a:r>
            <a:r>
              <a:rPr dirty="0" sz="1000" spc="-20">
                <a:latin typeface="Cambria"/>
                <a:cs typeface="Cambria"/>
              </a:rPr>
              <a:t>data.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7394829" y="1767967"/>
            <a:ext cx="209677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mbria"/>
                <a:cs typeface="Cambria"/>
              </a:rPr>
              <a:t>the</a:t>
            </a:r>
            <a:r>
              <a:rPr dirty="0" sz="1000" spc="6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TDPSA</a:t>
            </a:r>
            <a:r>
              <a:rPr dirty="0" sz="1000" spc="7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has</a:t>
            </a:r>
            <a:r>
              <a:rPr dirty="0" sz="1000" spc="8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no</a:t>
            </a:r>
            <a:r>
              <a:rPr dirty="0" sz="1000" spc="5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specific</a:t>
            </a:r>
            <a:r>
              <a:rPr dirty="0" sz="1000" spc="50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thresholds </a:t>
            </a:r>
            <a:r>
              <a:rPr dirty="0" sz="1000">
                <a:latin typeface="Cambria"/>
                <a:cs typeface="Cambria"/>
              </a:rPr>
              <a:t>based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on</a:t>
            </a:r>
            <a:r>
              <a:rPr dirty="0" sz="1000" spc="-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annual </a:t>
            </a:r>
            <a:r>
              <a:rPr dirty="0" sz="1000">
                <a:latin typeface="Cambria"/>
                <a:cs typeface="Cambria"/>
              </a:rPr>
              <a:t>revenue</a:t>
            </a:r>
            <a:r>
              <a:rPr dirty="0" sz="1000" spc="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or</a:t>
            </a:r>
            <a:r>
              <a:rPr dirty="0" sz="1000" spc="-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volume</a:t>
            </a:r>
            <a:r>
              <a:rPr dirty="0" sz="1000" spc="20">
                <a:latin typeface="Cambria"/>
                <a:cs typeface="Cambria"/>
              </a:rPr>
              <a:t> </a:t>
            </a:r>
            <a:r>
              <a:rPr dirty="0" sz="1000" spc="-25">
                <a:latin typeface="Cambria"/>
                <a:cs typeface="Cambria"/>
              </a:rPr>
              <a:t>of</a:t>
            </a:r>
            <a:r>
              <a:rPr dirty="0" sz="1000" spc="-10">
                <a:latin typeface="Cambria"/>
                <a:cs typeface="Cambria"/>
              </a:rPr>
              <a:t> personal</a:t>
            </a:r>
            <a:r>
              <a:rPr dirty="0" sz="1000" spc="10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data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processed.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9814686" y="1767967"/>
            <a:ext cx="225933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mbria"/>
                <a:cs typeface="Cambria"/>
              </a:rPr>
              <a:t>Derives</a:t>
            </a:r>
            <a:r>
              <a:rPr dirty="0" sz="1000" spc="20">
                <a:latin typeface="Cambria"/>
                <a:cs typeface="Cambria"/>
              </a:rPr>
              <a:t> </a:t>
            </a:r>
            <a:r>
              <a:rPr dirty="0" sz="1000" spc="-25">
                <a:latin typeface="Cambria"/>
                <a:cs typeface="Cambria"/>
              </a:rPr>
              <a:t>50%</a:t>
            </a:r>
            <a:r>
              <a:rPr dirty="0" sz="1000" spc="1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or more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of</a:t>
            </a:r>
            <a:r>
              <a:rPr dirty="0" sz="1000" spc="-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its gross</a:t>
            </a:r>
            <a:r>
              <a:rPr dirty="0" sz="1000" spc="10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revenue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Cambria"/>
                <a:cs typeface="Cambria"/>
              </a:rPr>
              <a:t>from the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sale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>
                <a:latin typeface="Cambria"/>
                <a:cs typeface="Cambria"/>
              </a:rPr>
              <a:t>of</a:t>
            </a:r>
            <a:r>
              <a:rPr dirty="0" sz="1000" spc="-5"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personal</a:t>
            </a:r>
            <a:r>
              <a:rPr dirty="0" sz="1000" spc="5">
                <a:latin typeface="Cambria"/>
                <a:cs typeface="Cambria"/>
              </a:rPr>
              <a:t> </a:t>
            </a:r>
            <a:r>
              <a:rPr dirty="0" sz="1000" spc="-20">
                <a:latin typeface="Cambria"/>
                <a:cs typeface="Cambria"/>
              </a:rPr>
              <a:t>data.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166217" y="3877436"/>
            <a:ext cx="21062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mbria"/>
                <a:cs typeface="Cambria"/>
              </a:rPr>
              <a:t>Entity-Level</a:t>
            </a:r>
            <a:r>
              <a:rPr dirty="0" sz="1400" spc="360" b="1">
                <a:latin typeface="Cambria"/>
                <a:cs typeface="Cambria"/>
              </a:rPr>
              <a:t> </a:t>
            </a:r>
            <a:r>
              <a:rPr dirty="0" sz="1400" spc="-10" b="1">
                <a:latin typeface="Cambria"/>
                <a:cs typeface="Cambria"/>
              </a:rPr>
              <a:t>Exemptions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3048761" y="2844164"/>
            <a:ext cx="121920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30" i="1">
                <a:latin typeface="Cambria"/>
                <a:cs typeface="Cambria"/>
              </a:rPr>
              <a:t>Governmental</a:t>
            </a:r>
            <a:r>
              <a:rPr dirty="0" sz="1100" spc="20" i="1">
                <a:latin typeface="Cambria"/>
                <a:cs typeface="Cambria"/>
              </a:rPr>
              <a:t> </a:t>
            </a:r>
            <a:r>
              <a:rPr dirty="0" sz="1100" spc="-40" i="1">
                <a:latin typeface="Cambria"/>
                <a:cs typeface="Cambria"/>
              </a:rPr>
              <a:t>entities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4956175" y="2845688"/>
            <a:ext cx="4419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AF50"/>
                </a:solidFill>
                <a:latin typeface="Cambria"/>
                <a:cs typeface="Cambria"/>
              </a:rPr>
              <a:t>Exempt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7394829" y="2845688"/>
            <a:ext cx="4419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AF50"/>
                </a:solidFill>
                <a:latin typeface="Cambria"/>
                <a:cs typeface="Cambria"/>
              </a:rPr>
              <a:t>Exempt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9814686" y="2845688"/>
            <a:ext cx="4419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AF50"/>
                </a:solidFill>
                <a:latin typeface="Cambria"/>
                <a:cs typeface="Cambria"/>
              </a:rPr>
              <a:t>Exempt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3332226" y="3164535"/>
            <a:ext cx="65214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5" i="1">
                <a:latin typeface="Cambria"/>
                <a:cs typeface="Cambria"/>
              </a:rPr>
              <a:t>Non-</a:t>
            </a:r>
            <a:r>
              <a:rPr dirty="0" sz="1100" spc="-35" i="1">
                <a:latin typeface="Cambria"/>
                <a:cs typeface="Cambria"/>
              </a:rPr>
              <a:t>profits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4956175" y="3166059"/>
            <a:ext cx="4419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AF50"/>
                </a:solidFill>
                <a:latin typeface="Cambria"/>
                <a:cs typeface="Cambria"/>
              </a:rPr>
              <a:t>Exempt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7394829" y="3166059"/>
            <a:ext cx="4419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AF50"/>
                </a:solidFill>
                <a:latin typeface="Cambria"/>
                <a:cs typeface="Cambria"/>
              </a:rPr>
              <a:t>Exempt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9814686" y="3166059"/>
            <a:ext cx="8045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C00000"/>
                </a:solidFill>
                <a:latin typeface="Cambria"/>
                <a:cs typeface="Cambria"/>
              </a:rPr>
              <a:t>No</a:t>
            </a:r>
            <a:r>
              <a:rPr dirty="0" sz="1000" spc="85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C00000"/>
                </a:solidFill>
                <a:latin typeface="Cambria"/>
                <a:cs typeface="Cambria"/>
              </a:rPr>
              <a:t>Exemption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2952369" y="3485769"/>
            <a:ext cx="141160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i="1">
                <a:latin typeface="Cambria"/>
                <a:cs typeface="Cambria"/>
              </a:rPr>
              <a:t>HIPAA-</a:t>
            </a:r>
            <a:r>
              <a:rPr dirty="0" sz="1100" spc="-40" i="1">
                <a:latin typeface="Cambria"/>
                <a:cs typeface="Cambria"/>
              </a:rPr>
              <a:t>regulated</a:t>
            </a:r>
            <a:r>
              <a:rPr dirty="0" sz="1100" spc="190" i="1">
                <a:latin typeface="Cambria"/>
                <a:cs typeface="Cambria"/>
              </a:rPr>
              <a:t> </a:t>
            </a:r>
            <a:r>
              <a:rPr dirty="0" sz="1100" spc="-40" i="1">
                <a:latin typeface="Cambria"/>
                <a:cs typeface="Cambria"/>
              </a:rPr>
              <a:t>entities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4956175" y="3487292"/>
            <a:ext cx="4419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AF50"/>
                </a:solidFill>
                <a:latin typeface="Cambria"/>
                <a:cs typeface="Cambria"/>
              </a:rPr>
              <a:t>Exempt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7394829" y="3487292"/>
            <a:ext cx="4419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AF50"/>
                </a:solidFill>
                <a:latin typeface="Cambria"/>
                <a:cs typeface="Cambria"/>
              </a:rPr>
              <a:t>Exempt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9814686" y="3487292"/>
            <a:ext cx="4419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AF50"/>
                </a:solidFill>
                <a:latin typeface="Cambria"/>
                <a:cs typeface="Cambria"/>
              </a:rPr>
              <a:t>Exempt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2533269" y="3806444"/>
            <a:ext cx="22498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latin typeface="Cambria"/>
                <a:cs typeface="Cambria"/>
              </a:rPr>
              <a:t>GLBA/FCRA/FERPA-</a:t>
            </a:r>
            <a:r>
              <a:rPr dirty="0" sz="1100" spc="-45" i="1">
                <a:latin typeface="Cambria"/>
                <a:cs typeface="Cambria"/>
              </a:rPr>
              <a:t>regulated</a:t>
            </a:r>
            <a:r>
              <a:rPr dirty="0" sz="1100" spc="220" i="1">
                <a:latin typeface="Cambria"/>
                <a:cs typeface="Cambria"/>
              </a:rPr>
              <a:t>  </a:t>
            </a:r>
            <a:r>
              <a:rPr dirty="0" sz="1100" spc="-35" i="1">
                <a:latin typeface="Cambria"/>
                <a:cs typeface="Cambria"/>
              </a:rPr>
              <a:t>entities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4956175" y="3807967"/>
            <a:ext cx="4419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AF50"/>
                </a:solidFill>
                <a:latin typeface="Cambria"/>
                <a:cs typeface="Cambria"/>
              </a:rPr>
              <a:t>Exempt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7394829" y="3807967"/>
            <a:ext cx="4419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AF50"/>
                </a:solidFill>
                <a:latin typeface="Cambria"/>
                <a:cs typeface="Cambria"/>
              </a:rPr>
              <a:t>Exempt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9814686" y="3807967"/>
            <a:ext cx="4419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AF50"/>
                </a:solidFill>
                <a:latin typeface="Cambria"/>
                <a:cs typeface="Cambria"/>
              </a:rPr>
              <a:t>Exempt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3318509" y="4126813"/>
            <a:ext cx="67818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i="1">
                <a:latin typeface="Cambria"/>
                <a:cs typeface="Cambria"/>
              </a:rPr>
              <a:t>Air</a:t>
            </a:r>
            <a:r>
              <a:rPr dirty="0" sz="1100" spc="-50" i="1">
                <a:latin typeface="Cambria"/>
                <a:cs typeface="Cambria"/>
              </a:rPr>
              <a:t> </a:t>
            </a:r>
            <a:r>
              <a:rPr dirty="0" sz="1100" spc="-25" i="1">
                <a:latin typeface="Cambria"/>
                <a:cs typeface="Cambria"/>
              </a:rPr>
              <a:t>Carriers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4956175" y="4128642"/>
            <a:ext cx="8039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C00000"/>
                </a:solidFill>
                <a:latin typeface="Cambria"/>
                <a:cs typeface="Cambria"/>
              </a:rPr>
              <a:t>No</a:t>
            </a:r>
            <a:r>
              <a:rPr dirty="0" sz="1000" spc="9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C00000"/>
                </a:solidFill>
                <a:latin typeface="Cambria"/>
                <a:cs typeface="Cambria"/>
              </a:rPr>
              <a:t>Exemption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7394829" y="4128642"/>
            <a:ext cx="8039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C00000"/>
                </a:solidFill>
                <a:latin typeface="Cambria"/>
                <a:cs typeface="Cambria"/>
              </a:rPr>
              <a:t>No</a:t>
            </a:r>
            <a:r>
              <a:rPr dirty="0" sz="1000" spc="9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C00000"/>
                </a:solidFill>
                <a:latin typeface="Cambria"/>
                <a:cs typeface="Cambria"/>
              </a:rPr>
              <a:t>Exemption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9814686" y="4128642"/>
            <a:ext cx="8039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C00000"/>
                </a:solidFill>
                <a:latin typeface="Cambria"/>
                <a:cs typeface="Cambria"/>
              </a:rPr>
              <a:t>No</a:t>
            </a:r>
            <a:r>
              <a:rPr dirty="0" sz="1000" spc="9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C00000"/>
                </a:solidFill>
                <a:latin typeface="Cambria"/>
                <a:cs typeface="Cambria"/>
              </a:rPr>
              <a:t>Exemption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2710052" y="4448047"/>
            <a:ext cx="1894839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1345" marR="5080" indent="-588645">
              <a:lnSpc>
                <a:spcPct val="100000"/>
              </a:lnSpc>
              <a:spcBef>
                <a:spcPts val="100"/>
              </a:spcBef>
            </a:pPr>
            <a:r>
              <a:rPr dirty="0" sz="1100" spc="-10" i="1">
                <a:latin typeface="Cambria"/>
                <a:cs typeface="Cambria"/>
              </a:rPr>
              <a:t>Sec-</a:t>
            </a:r>
            <a:r>
              <a:rPr dirty="0" sz="1100" spc="-30" i="1">
                <a:latin typeface="Cambria"/>
                <a:cs typeface="Cambria"/>
              </a:rPr>
              <a:t>Regulated</a:t>
            </a:r>
            <a:r>
              <a:rPr dirty="0" sz="1100" spc="10" i="1">
                <a:latin typeface="Cambria"/>
                <a:cs typeface="Cambria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National</a:t>
            </a:r>
            <a:r>
              <a:rPr dirty="0" sz="1100" spc="10" i="1">
                <a:latin typeface="Cambria"/>
                <a:cs typeface="Cambria"/>
              </a:rPr>
              <a:t> </a:t>
            </a:r>
            <a:r>
              <a:rPr dirty="0" sz="1100" spc="-35" i="1">
                <a:latin typeface="Cambria"/>
                <a:cs typeface="Cambria"/>
              </a:rPr>
              <a:t>Securities </a:t>
            </a:r>
            <a:r>
              <a:rPr dirty="0" sz="1100" spc="-10" i="1">
                <a:latin typeface="Cambria"/>
                <a:cs typeface="Cambria"/>
              </a:rPr>
              <a:t>Associations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4956175" y="4449572"/>
            <a:ext cx="8039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C00000"/>
                </a:solidFill>
                <a:latin typeface="Cambria"/>
                <a:cs typeface="Cambria"/>
              </a:rPr>
              <a:t>No</a:t>
            </a:r>
            <a:r>
              <a:rPr dirty="0" sz="1000" spc="9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C00000"/>
                </a:solidFill>
                <a:latin typeface="Cambria"/>
                <a:cs typeface="Cambria"/>
              </a:rPr>
              <a:t>Exemption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7394829" y="4449572"/>
            <a:ext cx="8039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C00000"/>
                </a:solidFill>
                <a:latin typeface="Cambria"/>
                <a:cs typeface="Cambria"/>
              </a:rPr>
              <a:t>No</a:t>
            </a:r>
            <a:r>
              <a:rPr dirty="0" sz="1000" spc="9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C00000"/>
                </a:solidFill>
                <a:latin typeface="Cambria"/>
                <a:cs typeface="Cambria"/>
              </a:rPr>
              <a:t>Exemption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9814686" y="4449572"/>
            <a:ext cx="4419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AF50"/>
                </a:solidFill>
                <a:latin typeface="Cambria"/>
                <a:cs typeface="Cambria"/>
              </a:rPr>
              <a:t>Exempt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195173" y="5791301"/>
            <a:ext cx="20485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mbria"/>
                <a:cs typeface="Cambria"/>
              </a:rPr>
              <a:t>Data-Based</a:t>
            </a:r>
            <a:r>
              <a:rPr dirty="0" sz="1400" spc="325" b="1">
                <a:latin typeface="Cambria"/>
                <a:cs typeface="Cambria"/>
              </a:rPr>
              <a:t> </a:t>
            </a:r>
            <a:r>
              <a:rPr dirty="0" sz="1400" spc="-10" b="1">
                <a:latin typeface="Cambria"/>
                <a:cs typeface="Cambria"/>
              </a:rPr>
              <a:t>Exemptions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2595752" y="5004942"/>
            <a:ext cx="21247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 i="1">
                <a:latin typeface="Cambria"/>
                <a:cs typeface="Cambria"/>
              </a:rPr>
              <a:t>Employee</a:t>
            </a:r>
            <a:r>
              <a:rPr dirty="0" sz="1100" spc="95" i="1">
                <a:latin typeface="Cambria"/>
                <a:cs typeface="Cambria"/>
              </a:rPr>
              <a:t> </a:t>
            </a:r>
            <a:r>
              <a:rPr dirty="0" sz="1100" spc="-35" i="1">
                <a:latin typeface="Cambria"/>
                <a:cs typeface="Cambria"/>
              </a:rPr>
              <a:t>information/B-</a:t>
            </a:r>
            <a:r>
              <a:rPr dirty="0" sz="1100" spc="-55" i="1">
                <a:latin typeface="Cambria"/>
                <a:cs typeface="Cambria"/>
              </a:rPr>
              <a:t>to-</a:t>
            </a:r>
            <a:r>
              <a:rPr dirty="0" sz="1100" i="1">
                <a:latin typeface="Cambria"/>
                <a:cs typeface="Cambria"/>
              </a:rPr>
              <a:t>B</a:t>
            </a:r>
            <a:r>
              <a:rPr dirty="0" sz="1100" spc="60" i="1">
                <a:latin typeface="Cambria"/>
                <a:cs typeface="Cambria"/>
              </a:rPr>
              <a:t> </a:t>
            </a:r>
            <a:r>
              <a:rPr dirty="0" sz="1100" spc="-10" i="1">
                <a:latin typeface="Cambria"/>
                <a:cs typeface="Cambria"/>
              </a:rPr>
              <a:t>contact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4956175" y="5006466"/>
            <a:ext cx="4419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AF50"/>
                </a:solidFill>
                <a:latin typeface="Cambria"/>
                <a:cs typeface="Cambria"/>
              </a:rPr>
              <a:t>Exempt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7394829" y="5006466"/>
            <a:ext cx="4419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AF50"/>
                </a:solidFill>
                <a:latin typeface="Cambria"/>
                <a:cs typeface="Cambria"/>
              </a:rPr>
              <a:t>Exempt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9814686" y="5006466"/>
            <a:ext cx="4419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AF50"/>
                </a:solidFill>
                <a:latin typeface="Cambria"/>
                <a:cs typeface="Cambria"/>
              </a:rPr>
              <a:t>Exempt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2761869" y="5325872"/>
            <a:ext cx="179133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0865" marR="5080" indent="-558165">
              <a:lnSpc>
                <a:spcPct val="100000"/>
              </a:lnSpc>
              <a:spcBef>
                <a:spcPts val="100"/>
              </a:spcBef>
            </a:pPr>
            <a:r>
              <a:rPr dirty="0" sz="1100" spc="-20" i="1">
                <a:latin typeface="Cambria"/>
                <a:cs typeface="Cambria"/>
              </a:rPr>
              <a:t>Publicly</a:t>
            </a:r>
            <a:r>
              <a:rPr dirty="0" sz="1100" spc="105" i="1">
                <a:latin typeface="Cambria"/>
                <a:cs typeface="Cambria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available/De-</a:t>
            </a:r>
            <a:r>
              <a:rPr dirty="0" sz="1100" spc="-35" i="1">
                <a:latin typeface="Cambria"/>
                <a:cs typeface="Cambria"/>
              </a:rPr>
              <a:t>identified </a:t>
            </a:r>
            <a:r>
              <a:rPr dirty="0" sz="1100" spc="-10" i="1">
                <a:latin typeface="Cambria"/>
                <a:cs typeface="Cambria"/>
              </a:rPr>
              <a:t>information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4956175" y="5327396"/>
            <a:ext cx="4419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AF50"/>
                </a:solidFill>
                <a:latin typeface="Cambria"/>
                <a:cs typeface="Cambria"/>
              </a:rPr>
              <a:t>Exempt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7394829" y="5327396"/>
            <a:ext cx="8039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C00000"/>
                </a:solidFill>
                <a:latin typeface="Cambria"/>
                <a:cs typeface="Cambria"/>
              </a:rPr>
              <a:t>No</a:t>
            </a:r>
            <a:r>
              <a:rPr dirty="0" sz="1000" spc="9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C00000"/>
                </a:solidFill>
                <a:latin typeface="Cambria"/>
                <a:cs typeface="Cambria"/>
              </a:rPr>
              <a:t>Exemption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9814686" y="5327396"/>
            <a:ext cx="8039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C00000"/>
                </a:solidFill>
                <a:latin typeface="Cambria"/>
                <a:cs typeface="Cambria"/>
              </a:rPr>
              <a:t>No</a:t>
            </a:r>
            <a:r>
              <a:rPr dirty="0" sz="1000" spc="9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C00000"/>
                </a:solidFill>
                <a:latin typeface="Cambria"/>
                <a:cs typeface="Cambria"/>
              </a:rPr>
              <a:t>Exemption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2737485" y="5785205"/>
            <a:ext cx="183959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spc="-10" i="1">
                <a:latin typeface="Cambria"/>
                <a:cs typeface="Cambria"/>
              </a:rPr>
              <a:t>HIPAA/GLBA/COPPA/DPPA-</a:t>
            </a:r>
            <a:endParaRPr sz="1100">
              <a:latin typeface="Cambria"/>
              <a:cs typeface="Cambria"/>
            </a:endParaRP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 sz="1100" spc="-40" i="1">
                <a:latin typeface="Cambria"/>
                <a:cs typeface="Cambria"/>
              </a:rPr>
              <a:t>regulated</a:t>
            </a:r>
            <a:r>
              <a:rPr dirty="0" sz="1100" spc="-5" i="1">
                <a:latin typeface="Cambria"/>
                <a:cs typeface="Cambria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data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4956175" y="5786729"/>
            <a:ext cx="4419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AF50"/>
                </a:solidFill>
                <a:latin typeface="Cambria"/>
                <a:cs typeface="Cambria"/>
              </a:rPr>
              <a:t>Exempt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7394829" y="5786729"/>
            <a:ext cx="4419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AF50"/>
                </a:solidFill>
                <a:latin typeface="Cambria"/>
                <a:cs typeface="Cambria"/>
              </a:rPr>
              <a:t>Exempt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9814686" y="5786729"/>
            <a:ext cx="4419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AF50"/>
                </a:solidFill>
                <a:latin typeface="Cambria"/>
                <a:cs typeface="Cambria"/>
              </a:rPr>
              <a:t>Exempt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3054476" y="6244844"/>
            <a:ext cx="1206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latin typeface="Cambria"/>
                <a:cs typeface="Cambria"/>
              </a:rPr>
              <a:t>FFCA-</a:t>
            </a:r>
            <a:r>
              <a:rPr dirty="0" sz="1100" spc="-40" i="1">
                <a:latin typeface="Cambria"/>
                <a:cs typeface="Cambria"/>
              </a:rPr>
              <a:t>regulated</a:t>
            </a:r>
            <a:r>
              <a:rPr dirty="0" sz="1100" spc="180" i="1">
                <a:latin typeface="Cambria"/>
                <a:cs typeface="Cambria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data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4956175" y="6246367"/>
            <a:ext cx="4419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AF50"/>
                </a:solidFill>
                <a:latin typeface="Cambria"/>
                <a:cs typeface="Cambria"/>
              </a:rPr>
              <a:t>Exempt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7394829" y="6246367"/>
            <a:ext cx="8039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C00000"/>
                </a:solidFill>
                <a:latin typeface="Cambria"/>
                <a:cs typeface="Cambria"/>
              </a:rPr>
              <a:t>No</a:t>
            </a:r>
            <a:r>
              <a:rPr dirty="0" sz="1000" spc="9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C00000"/>
                </a:solidFill>
                <a:latin typeface="Cambria"/>
                <a:cs typeface="Cambria"/>
              </a:rPr>
              <a:t>Exemption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9814686" y="6246367"/>
            <a:ext cx="4419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AF50"/>
                </a:solidFill>
                <a:latin typeface="Cambria"/>
                <a:cs typeface="Cambria"/>
              </a:rPr>
              <a:t>Exempt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3081908" y="6565493"/>
            <a:ext cx="1149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latin typeface="Cambria"/>
                <a:cs typeface="Cambria"/>
              </a:rPr>
              <a:t>ADA-</a:t>
            </a:r>
            <a:r>
              <a:rPr dirty="0" sz="1100" spc="-40" i="1">
                <a:latin typeface="Cambria"/>
                <a:cs typeface="Cambria"/>
              </a:rPr>
              <a:t>regulated</a:t>
            </a:r>
            <a:r>
              <a:rPr dirty="0" sz="1100" spc="114" i="1">
                <a:latin typeface="Cambria"/>
                <a:cs typeface="Cambria"/>
              </a:rPr>
              <a:t> </a:t>
            </a:r>
            <a:r>
              <a:rPr dirty="0" sz="1100" spc="-20" i="1">
                <a:latin typeface="Cambria"/>
                <a:cs typeface="Cambria"/>
              </a:rPr>
              <a:t>data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4956175" y="6567017"/>
            <a:ext cx="8039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C00000"/>
                </a:solidFill>
                <a:latin typeface="Cambria"/>
                <a:cs typeface="Cambria"/>
              </a:rPr>
              <a:t>No</a:t>
            </a:r>
            <a:r>
              <a:rPr dirty="0" sz="1000" spc="9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C00000"/>
                </a:solidFill>
                <a:latin typeface="Cambria"/>
                <a:cs typeface="Cambria"/>
              </a:rPr>
              <a:t>Exemption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7394829" y="6567017"/>
            <a:ext cx="8039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C00000"/>
                </a:solidFill>
                <a:latin typeface="Cambria"/>
                <a:cs typeface="Cambria"/>
              </a:rPr>
              <a:t>No</a:t>
            </a:r>
            <a:r>
              <a:rPr dirty="0" sz="1000" spc="9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C00000"/>
                </a:solidFill>
                <a:latin typeface="Cambria"/>
                <a:cs typeface="Cambria"/>
              </a:rPr>
              <a:t>Exemption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9814686" y="6567017"/>
            <a:ext cx="8039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C00000"/>
                </a:solidFill>
                <a:latin typeface="Cambria"/>
                <a:cs typeface="Cambria"/>
              </a:rPr>
              <a:t>No</a:t>
            </a:r>
            <a:r>
              <a:rPr dirty="0" sz="1000" spc="9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C00000"/>
                </a:solidFill>
                <a:latin typeface="Cambria"/>
                <a:cs typeface="Cambria"/>
              </a:rPr>
              <a:t>Exemption</a:t>
            </a:r>
            <a:endParaRPr sz="1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29055"/>
              <a:ext cx="2181606" cy="6316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Sources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74142" y="1087323"/>
            <a:ext cx="10360025" cy="5335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ts val="228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40665" algn="l"/>
              </a:tabLst>
            </a:pPr>
            <a:r>
              <a:rPr dirty="0" u="sng" sz="20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https://www.termsfeed.com/blog/indiana-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cdpa-</a:t>
            </a:r>
            <a:r>
              <a:rPr dirty="0" u="sng" sz="20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consumer-</a:t>
            </a:r>
            <a:r>
              <a:rPr dirty="0" u="sng" sz="2000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data-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protection-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act/#Who_Does_The_Indiana_Consumer_Data_Protection_Act_Cdpa_Apply_To</a:t>
            </a:r>
            <a:endParaRPr sz="2000">
              <a:latin typeface="Calibri"/>
              <a:cs typeface="Calibri"/>
            </a:endParaRPr>
          </a:p>
          <a:p>
            <a:pPr marL="241300" marR="309880" indent="-228600">
              <a:lnSpc>
                <a:spcPts val="2160"/>
              </a:lnSpc>
              <a:spcBef>
                <a:spcPts val="103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u="sng" sz="20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https://www.akingump.com/en/insights/blogs/ag-</a:t>
            </a:r>
            <a:r>
              <a:rPr dirty="0" u="sng" sz="2000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data-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dive/indiana-</a:t>
            </a:r>
            <a:r>
              <a:rPr dirty="0" u="sng" sz="20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data-protection-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act-what-</a:t>
            </a:r>
            <a:r>
              <a:rPr dirty="0" sz="2000" spc="-1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businesses-need-to-</a:t>
            </a:r>
            <a:r>
              <a:rPr dirty="0" u="sng" sz="20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know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Clr>
                <a:srgbClr val="000000"/>
              </a:buClr>
              <a:buFont typeface="Arial MT"/>
              <a:buChar char="•"/>
              <a:tabLst>
                <a:tab pos="240665" algn="l"/>
              </a:tabLst>
            </a:pPr>
            <a:r>
              <a:rPr dirty="0" u="sng" sz="20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https://www.dataguidance.com/opinion/texas-tdpsa-what-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you-need-</a:t>
            </a:r>
            <a:r>
              <a:rPr dirty="0" u="sng" sz="20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know</a:t>
            </a:r>
            <a:endParaRPr sz="2000">
              <a:latin typeface="Calibri"/>
              <a:cs typeface="Calibri"/>
            </a:endParaRPr>
          </a:p>
          <a:p>
            <a:pPr marL="241300" marR="151130" indent="-228600">
              <a:lnSpc>
                <a:spcPts val="2160"/>
              </a:lnSpc>
              <a:spcBef>
                <a:spcPts val="103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u="sng" sz="2000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https://www.akingump.com/en/insights/alerts/texas-</a:t>
            </a:r>
            <a:r>
              <a:rPr dirty="0" u="sng" sz="20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data-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privacy-act-what-businesses-need-</a:t>
            </a:r>
            <a:r>
              <a:rPr dirty="0" u="sng" sz="2000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to-</a:t>
            </a:r>
            <a:r>
              <a:rPr dirty="0" sz="2000" spc="-25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u="sng" sz="20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know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ts val="2160"/>
              </a:lnSpc>
              <a:spcBef>
                <a:spcPts val="994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u="sng" sz="20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https://www.dwt.com/blogs/privacy-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-security-</a:t>
            </a:r>
            <a:r>
              <a:rPr dirty="0" u="sng" sz="20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law-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blog/2023/07/texas-</a:t>
            </a:r>
            <a:r>
              <a:rPr dirty="0" u="sng" sz="20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data-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privacy-and-security-</a:t>
            </a:r>
            <a:r>
              <a:rPr dirty="0" sz="2000" spc="-1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act-overview</a:t>
            </a:r>
            <a:endParaRPr sz="2000">
              <a:latin typeface="Calibri"/>
              <a:cs typeface="Calibri"/>
            </a:endParaRPr>
          </a:p>
          <a:p>
            <a:pPr marL="241300" marR="96520" indent="-228600">
              <a:lnSpc>
                <a:spcPts val="2160"/>
              </a:lnSpc>
              <a:spcBef>
                <a:spcPts val="101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u="sng" sz="20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https://octillolaw.com/insights/the-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new-york-privacy-act-proposed-privacy-</a:t>
            </a:r>
            <a:r>
              <a:rPr dirty="0" sz="2000" spc="-1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legislation/#:~:text=Data%20maintained%20as%20employment%20records,Securities%20Exchan</a:t>
            </a:r>
            <a:r>
              <a:rPr dirty="0" sz="2000" spc="-1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ge%20Act%20of%201934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25"/>
              </a:spcBef>
              <a:buClr>
                <a:srgbClr val="000000"/>
              </a:buClr>
              <a:buFont typeface="Arial MT"/>
              <a:buChar char="•"/>
              <a:tabLst>
                <a:tab pos="240665" algn="l"/>
              </a:tabLst>
            </a:pPr>
            <a:r>
              <a:rPr dirty="0" u="sng" sz="2000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https://www.data-</a:t>
            </a:r>
            <a:r>
              <a:rPr dirty="0" u="sng" sz="20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sentinel.com/resources/ny-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privacy-</a:t>
            </a:r>
            <a:r>
              <a:rPr dirty="0" u="sng" sz="20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law-lets-get-into-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the-details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994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u="sng" sz="20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1"/>
              </a:rPr>
              <a:t>https://www.dwt.com/blogs/privacy-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1"/>
              </a:rPr>
              <a:t>-security-</a:t>
            </a:r>
            <a:r>
              <a:rPr dirty="0" u="sng" sz="20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1"/>
              </a:rPr>
              <a:t>law-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1"/>
              </a:rPr>
              <a:t>blog/2023/07/texas-</a:t>
            </a:r>
            <a:r>
              <a:rPr dirty="0" u="sng" sz="2000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1"/>
              </a:rPr>
              <a:t>data-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1"/>
              </a:rPr>
              <a:t>privacy-and-security-</a:t>
            </a:r>
            <a:r>
              <a:rPr dirty="0" sz="2000" spc="-1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u="sng" sz="20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1"/>
              </a:rPr>
              <a:t>act-</a:t>
            </a:r>
            <a:r>
              <a:rPr dirty="0" sz="2000" spc="-2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1"/>
              </a:rPr>
              <a:t>overview#:~:text=The%20Texas%20Data%20Privacy%20and,soon%20to%20be%20the%2012th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Easton Soares</dc:creator>
  <dc:title>PowerPoint Presentation</dc:title>
  <dcterms:created xsi:type="dcterms:W3CDTF">2023-11-01T21:14:56Z</dcterms:created>
  <dcterms:modified xsi:type="dcterms:W3CDTF">2023-11-01T21:14:56Z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2023-11-01T00:00:00Z</vt:filetime>
  </property>
  <property fmtid="{D5CDD505-2E9C-101B-9397-08002B2CF9AE}" pid="5" name="Producer">
    <vt:lpwstr>Microsoft® PowerPoint® for Microsoft 365</vt:lpwstr>
  </property>
</Properties>
</file>