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03CB1B-FA82-4CC6-9341-BDCDD7A29DC1}"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3CB1B-FA82-4CC6-9341-BDCDD7A29DC1}"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3CB1B-FA82-4CC6-9341-BDCDD7A29DC1}"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3CB1B-FA82-4CC6-9341-BDCDD7A29DC1}"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3CB1B-FA82-4CC6-9341-BDCDD7A29DC1}"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03CB1B-FA82-4CC6-9341-BDCDD7A29DC1}"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03CB1B-FA82-4CC6-9341-BDCDD7A29DC1}"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3CB1B-FA82-4CC6-9341-BDCDD7A29DC1}"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3CB1B-FA82-4CC6-9341-BDCDD7A29DC1}"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3CB1B-FA82-4CC6-9341-BDCDD7A29DC1}"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3CB1B-FA82-4CC6-9341-BDCDD7A29DC1}"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C4B2A-D660-4ECD-A371-95B705471F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3CB1B-FA82-4CC6-9341-BDCDD7A29DC1}" type="datetimeFigureOut">
              <a:rPr lang="en-US" smtClean="0"/>
              <a:pPr/>
              <a:t>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C4B2A-D660-4ECD-A371-95B705471F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622300"/>
            <a:ext cx="9144000" cy="520700"/>
          </a:xfrm>
          <a:prstGeom prst="rect">
            <a:avLst/>
          </a:prstGeom>
          <a:solidFill>
            <a:schemeClr val="accent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bg1"/>
                </a:solidFill>
                <a:effectLst/>
                <a:uLnTx/>
                <a:uFillTx/>
                <a:latin typeface="Arial Black" pitchFamily="34" charset="0"/>
                <a:ea typeface="+mj-ea"/>
                <a:cs typeface="+mj-cs"/>
              </a:rPr>
              <a:t>CSE Department  - Vision</a:t>
            </a:r>
            <a:endParaRPr kumimoji="0" lang="en-US" sz="2800" b="1" i="0" u="none" strike="noStrike" kern="1200" cap="none" spc="0" normalizeH="0" baseline="0" noProof="0" dirty="0">
              <a:ln>
                <a:noFill/>
              </a:ln>
              <a:solidFill>
                <a:schemeClr val="bg1"/>
              </a:solidFill>
              <a:effectLst/>
              <a:uLnTx/>
              <a:uFillTx/>
              <a:latin typeface="Arial Black" pitchFamily="34" charset="0"/>
              <a:ea typeface="+mj-ea"/>
              <a:cs typeface="+mj-cs"/>
            </a:endParaRPr>
          </a:p>
        </p:txBody>
      </p:sp>
      <p:sp>
        <p:nvSpPr>
          <p:cNvPr id="7" name="TextBox 2"/>
          <p:cNvSpPr txBox="1">
            <a:spLocks noChangeArrowheads="1"/>
          </p:cNvSpPr>
          <p:nvPr/>
        </p:nvSpPr>
        <p:spPr bwMode="auto">
          <a:xfrm>
            <a:off x="0" y="2286000"/>
            <a:ext cx="8820150" cy="1303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endParaRPr lang="en-US" altLang="en-US" sz="800" b="1" u="sng" dirty="0"/>
          </a:p>
          <a:p>
            <a:pPr algn="just" eaLnBrk="1" hangingPunct="1"/>
            <a:r>
              <a:rPr lang="en-US" altLang="en-US" sz="2400" b="1" dirty="0">
                <a:latin typeface="+mn-lt"/>
              </a:rPr>
              <a:t>“To be a well recognized department by providing </a:t>
            </a:r>
            <a:r>
              <a:rPr lang="en-US" altLang="en-US" sz="2400" b="1" dirty="0" smtClean="0">
                <a:latin typeface="+mn-lt"/>
              </a:rPr>
              <a:t>students</a:t>
            </a:r>
            <a:r>
              <a:rPr lang="en-US" altLang="en-US" sz="2400" b="1" dirty="0">
                <a:latin typeface="+mn-lt"/>
              </a:rPr>
              <a:t> </a:t>
            </a:r>
            <a:r>
              <a:rPr lang="en-US" altLang="en-US" sz="2400" b="1" dirty="0" smtClean="0">
                <a:latin typeface="+mn-lt"/>
              </a:rPr>
              <a:t> with</a:t>
            </a:r>
            <a:r>
              <a:rPr lang="en-US" altLang="en-US" sz="2400" b="1" dirty="0">
                <a:latin typeface="+mn-lt"/>
              </a:rPr>
              <a:t> an </a:t>
            </a:r>
            <a:endParaRPr lang="en-US" altLang="en-US" sz="2400" b="1" dirty="0" smtClean="0">
              <a:latin typeface="+mn-lt"/>
            </a:endParaRPr>
          </a:p>
          <a:p>
            <a:pPr algn="just" eaLnBrk="1" hangingPunct="1"/>
            <a:r>
              <a:rPr lang="en-US" altLang="en-US" sz="2400" b="1" dirty="0" smtClean="0">
                <a:solidFill>
                  <a:schemeClr val="accent5">
                    <a:lumMod val="75000"/>
                  </a:schemeClr>
                </a:solidFill>
                <a:latin typeface="+mn-lt"/>
              </a:rPr>
              <a:t>excellent</a:t>
            </a:r>
            <a:r>
              <a:rPr lang="en-US" altLang="en-US" sz="2400" b="1" dirty="0">
                <a:solidFill>
                  <a:schemeClr val="accent5">
                    <a:lumMod val="75000"/>
                  </a:schemeClr>
                </a:solidFill>
                <a:latin typeface="+mn-lt"/>
              </a:rPr>
              <a:t> environment </a:t>
            </a:r>
            <a:r>
              <a:rPr lang="en-US" altLang="en-US" sz="2400" b="1" dirty="0">
                <a:latin typeface="+mn-lt"/>
              </a:rPr>
              <a:t>for</a:t>
            </a:r>
            <a:r>
              <a:rPr lang="en-US" altLang="en-US" sz="2400" b="1" dirty="0">
                <a:solidFill>
                  <a:schemeClr val="accent5">
                    <a:lumMod val="75000"/>
                  </a:schemeClr>
                </a:solidFill>
                <a:latin typeface="+mn-lt"/>
              </a:rPr>
              <a:t> academics and </a:t>
            </a:r>
            <a:r>
              <a:rPr lang="en-US" altLang="en-US" sz="2400" b="1" dirty="0" smtClean="0">
                <a:solidFill>
                  <a:schemeClr val="accent5">
                    <a:lumMod val="75000"/>
                  </a:schemeClr>
                </a:solidFill>
                <a:latin typeface="+mn-lt"/>
              </a:rPr>
              <a:t>research </a:t>
            </a:r>
            <a:r>
              <a:rPr lang="en-US" altLang="en-US" sz="2400" b="1" dirty="0">
                <a:latin typeface="+mn-lt"/>
              </a:rPr>
              <a:t> in the realm of </a:t>
            </a:r>
            <a:endParaRPr lang="en-US" altLang="en-US" sz="2400" b="1" dirty="0" smtClean="0">
              <a:latin typeface="+mn-lt"/>
            </a:endParaRPr>
          </a:p>
          <a:p>
            <a:pPr algn="just" eaLnBrk="1" hangingPunct="1"/>
            <a:r>
              <a:rPr lang="en-US" altLang="en-US" sz="2400" b="1" dirty="0" smtClean="0">
                <a:latin typeface="+mn-lt"/>
              </a:rPr>
              <a:t>Computer</a:t>
            </a:r>
            <a:r>
              <a:rPr lang="en-US" altLang="en-US" sz="2400" b="1" dirty="0">
                <a:latin typeface="+mn-lt"/>
              </a:rPr>
              <a:t> Science.”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457200"/>
            <a:ext cx="9144000" cy="520700"/>
          </a:xfrm>
          <a:prstGeom prst="rect">
            <a:avLst/>
          </a:prstGeom>
          <a:solidFill>
            <a:schemeClr val="accent2">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lnSpcReduction="10000"/>
          </a:bodyPr>
          <a:lst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n-US" b="1" dirty="0" smtClean="0">
                <a:solidFill>
                  <a:schemeClr val="bg1"/>
                </a:solidFill>
              </a:rPr>
              <a:t> </a:t>
            </a:r>
            <a:r>
              <a:rPr lang="en-US" sz="2900" b="1" dirty="0">
                <a:solidFill>
                  <a:schemeClr val="bg1"/>
                </a:solidFill>
                <a:latin typeface="Arial Black" pitchFamily="34" charset="0"/>
              </a:rPr>
              <a:t>CSE Department  -</a:t>
            </a:r>
            <a:r>
              <a:rPr lang="en-US" sz="2900" b="1" dirty="0" smtClean="0">
                <a:solidFill>
                  <a:schemeClr val="bg1"/>
                </a:solidFill>
                <a:latin typeface="Arial Black" pitchFamily="34" charset="0"/>
              </a:rPr>
              <a:t>  Mission</a:t>
            </a:r>
            <a:endParaRPr lang="en-US" sz="2900" b="1" dirty="0">
              <a:solidFill>
                <a:schemeClr val="bg1"/>
              </a:solidFill>
              <a:latin typeface="Arial Black" pitchFamily="34" charset="0"/>
            </a:endParaRPr>
          </a:p>
        </p:txBody>
      </p:sp>
      <p:sp>
        <p:nvSpPr>
          <p:cNvPr id="5" name="TextBox 4"/>
          <p:cNvSpPr txBox="1"/>
          <p:nvPr/>
        </p:nvSpPr>
        <p:spPr>
          <a:xfrm>
            <a:off x="218360" y="1143000"/>
            <a:ext cx="8720924" cy="4154984"/>
          </a:xfrm>
          <a:prstGeom prst="rect">
            <a:avLst/>
          </a:prstGeom>
          <a:noFill/>
        </p:spPr>
        <p:txBody>
          <a:bodyPr wrap="square" rtlCol="0">
            <a:spAutoFit/>
          </a:bodyPr>
          <a:lstStyle/>
          <a:p>
            <a:pPr algn="just">
              <a:buFont typeface="Wingdings" pitchFamily="2" charset="2"/>
              <a:buChar char="v"/>
            </a:pPr>
            <a:r>
              <a:rPr lang="en-US" altLang="en-US" sz="2200" b="1" dirty="0" smtClean="0"/>
              <a:t>  To provide a </a:t>
            </a:r>
            <a:r>
              <a:rPr lang="en-US" altLang="en-US" sz="2200" b="1" dirty="0" smtClean="0">
                <a:solidFill>
                  <a:schemeClr val="accent5">
                    <a:lumMod val="75000"/>
                  </a:schemeClr>
                </a:solidFill>
              </a:rPr>
              <a:t>conducive atmosphere </a:t>
            </a:r>
            <a:r>
              <a:rPr lang="en-US" altLang="en-US" sz="2200" b="1" dirty="0" smtClean="0"/>
              <a:t>for the teaching learning process.</a:t>
            </a:r>
          </a:p>
          <a:p>
            <a:pPr algn="just">
              <a:buFont typeface="Wingdings" pitchFamily="2" charset="2"/>
              <a:buChar char="v"/>
            </a:pPr>
            <a:endParaRPr lang="en-US" altLang="en-US" sz="2200" b="1" dirty="0" smtClean="0"/>
          </a:p>
          <a:p>
            <a:pPr algn="just">
              <a:buFont typeface="Wingdings" pitchFamily="2" charset="2"/>
              <a:buChar char="v"/>
            </a:pPr>
            <a:r>
              <a:rPr lang="en-US" altLang="en-US" sz="2200" b="1" dirty="0" smtClean="0"/>
              <a:t>  To make the students understand the </a:t>
            </a:r>
            <a:r>
              <a:rPr lang="en-US" altLang="en-US" sz="2200" b="1" dirty="0" smtClean="0">
                <a:solidFill>
                  <a:schemeClr val="accent5">
                    <a:lumMod val="75000"/>
                  </a:schemeClr>
                </a:solidFill>
              </a:rPr>
              <a:t>role of Computer Science</a:t>
            </a:r>
            <a:r>
              <a:rPr lang="en-US" altLang="en-US" sz="2200" b="1" dirty="0" smtClean="0"/>
              <a:t> in social and global needs.</a:t>
            </a:r>
          </a:p>
          <a:p>
            <a:pPr algn="just">
              <a:buFont typeface="Wingdings" pitchFamily="2" charset="2"/>
              <a:buChar char="v"/>
            </a:pPr>
            <a:endParaRPr lang="en-US" altLang="en-US" sz="2200" b="1" dirty="0" smtClean="0"/>
          </a:p>
          <a:p>
            <a:pPr algn="just">
              <a:buFont typeface="Wingdings" pitchFamily="2" charset="2"/>
              <a:buChar char="v"/>
            </a:pPr>
            <a:r>
              <a:rPr lang="en-US" altLang="en-US" sz="2200" b="1" dirty="0" smtClean="0"/>
              <a:t>  To develop </a:t>
            </a:r>
            <a:r>
              <a:rPr lang="en-US" altLang="en-US" sz="2200" b="1" dirty="0" smtClean="0">
                <a:solidFill>
                  <a:schemeClr val="accent5">
                    <a:lumMod val="75000"/>
                  </a:schemeClr>
                </a:solidFill>
              </a:rPr>
              <a:t>theoretical knowledge </a:t>
            </a:r>
            <a:r>
              <a:rPr lang="en-US" altLang="en-US" sz="2200" b="1" dirty="0" smtClean="0"/>
              <a:t>of the students and make them </a:t>
            </a:r>
            <a:r>
              <a:rPr lang="en-US" altLang="en-US" sz="2200" b="1" dirty="0" smtClean="0">
                <a:solidFill>
                  <a:schemeClr val="accent5">
                    <a:lumMod val="75000"/>
                  </a:schemeClr>
                </a:solidFill>
              </a:rPr>
              <a:t>skilled professionals </a:t>
            </a:r>
            <a:r>
              <a:rPr lang="en-US" altLang="en-US" sz="2200" b="1" dirty="0" smtClean="0"/>
              <a:t>by involving them in application oriented activities, project works and arranging workshops, seminars and industry oriented programs.</a:t>
            </a:r>
          </a:p>
          <a:p>
            <a:pPr algn="just">
              <a:buFont typeface="Wingdings" pitchFamily="2" charset="2"/>
              <a:buChar char="v"/>
            </a:pPr>
            <a:endParaRPr lang="en-US" altLang="en-US" sz="2200" b="1" dirty="0" smtClean="0"/>
          </a:p>
          <a:p>
            <a:pPr algn="just">
              <a:buFont typeface="Wingdings" pitchFamily="2" charset="2"/>
              <a:buChar char="v"/>
            </a:pPr>
            <a:r>
              <a:rPr lang="en-US" altLang="en-US" sz="2200" b="1" dirty="0" smtClean="0"/>
              <a:t>  To facilitate the students in </a:t>
            </a:r>
            <a:r>
              <a:rPr lang="en-US" altLang="en-US" sz="2200" b="1" dirty="0" smtClean="0">
                <a:solidFill>
                  <a:schemeClr val="accent5">
                    <a:lumMod val="75000"/>
                  </a:schemeClr>
                </a:solidFill>
              </a:rPr>
              <a:t>adapting to the changing technologies </a:t>
            </a:r>
            <a:r>
              <a:rPr lang="en-US" altLang="en-US" sz="2200" b="1" dirty="0" smtClean="0"/>
              <a:t>and to be successful in their professional and research works.</a:t>
            </a:r>
            <a:endParaRPr lang="en-US" sz="2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85800"/>
            <a:ext cx="9144000" cy="596900"/>
          </a:xfrm>
          <a:solidFill>
            <a:schemeClr val="accent2">
              <a:lumMod val="75000"/>
            </a:schemeClr>
          </a:solidFill>
        </p:spPr>
        <p:txBody>
          <a:bodyPr rtlCol="0">
            <a:normAutofit/>
          </a:bodyPr>
          <a:lstStyle/>
          <a:p>
            <a:pPr fontAlgn="auto">
              <a:spcAft>
                <a:spcPts val="0"/>
              </a:spcAft>
              <a:defRPr/>
            </a:pPr>
            <a:r>
              <a:rPr lang="en-US" sz="2800" b="1" dirty="0" smtClean="0">
                <a:solidFill>
                  <a:schemeClr val="bg1"/>
                </a:solidFill>
                <a:latin typeface="Arial Black" pitchFamily="34" charset="0"/>
              </a:rPr>
              <a:t>Programme </a:t>
            </a:r>
            <a:r>
              <a:rPr lang="en-US" sz="2800" b="1" dirty="0">
                <a:solidFill>
                  <a:schemeClr val="bg1"/>
                </a:solidFill>
                <a:latin typeface="Arial Black" pitchFamily="34" charset="0"/>
              </a:rPr>
              <a:t>Educational </a:t>
            </a:r>
            <a:r>
              <a:rPr lang="en-US" sz="2800" b="1" dirty="0" smtClean="0">
                <a:solidFill>
                  <a:schemeClr val="bg1"/>
                </a:solidFill>
                <a:latin typeface="Arial Black" pitchFamily="34" charset="0"/>
              </a:rPr>
              <a:t>Objectives</a:t>
            </a:r>
            <a:r>
              <a:rPr lang="en-US" sz="2800" b="1" dirty="0">
                <a:solidFill>
                  <a:schemeClr val="bg1"/>
                </a:solidFill>
                <a:latin typeface="Arial Black" pitchFamily="34" charset="0"/>
              </a:rPr>
              <a:t> </a:t>
            </a:r>
            <a:r>
              <a:rPr lang="en-US" sz="2800" b="1" dirty="0" smtClean="0">
                <a:solidFill>
                  <a:schemeClr val="bg1"/>
                </a:solidFill>
                <a:latin typeface="Arial Black" pitchFamily="34" charset="0"/>
              </a:rPr>
              <a:t>(PEOs)</a:t>
            </a:r>
            <a:endParaRPr lang="en-US" sz="2800" b="1" dirty="0">
              <a:solidFill>
                <a:schemeClr val="bg1"/>
              </a:solidFill>
              <a:latin typeface="Arial Black" pitchFamily="34" charset="0"/>
            </a:endParaRPr>
          </a:p>
        </p:txBody>
      </p:sp>
      <p:graphicFrame>
        <p:nvGraphicFramePr>
          <p:cNvPr id="5" name="Table 4"/>
          <p:cNvGraphicFramePr>
            <a:graphicFrameLocks noGrp="1"/>
          </p:cNvGraphicFramePr>
          <p:nvPr/>
        </p:nvGraphicFramePr>
        <p:xfrm>
          <a:off x="533400" y="2286000"/>
          <a:ext cx="8458200" cy="2459156"/>
        </p:xfrm>
        <a:graphic>
          <a:graphicData uri="http://schemas.openxmlformats.org/drawingml/2006/table">
            <a:tbl>
              <a:tblPr firstRow="1" bandRow="1">
                <a:tableStyleId>{8A107856-5554-42FB-B03E-39F5DBC370BA}</a:tableStyleId>
              </a:tblPr>
              <a:tblGrid>
                <a:gridCol w="966274">
                  <a:extLst>
                    <a:ext uri="{9D8B030D-6E8A-4147-A177-3AD203B41FA5}">
                      <a16:colId xmlns="" xmlns:a16="http://schemas.microsoft.com/office/drawing/2014/main" val="772315117"/>
                    </a:ext>
                  </a:extLst>
                </a:gridCol>
                <a:gridCol w="7491926">
                  <a:extLst>
                    <a:ext uri="{9D8B030D-6E8A-4147-A177-3AD203B41FA5}">
                      <a16:colId xmlns="" xmlns:a16="http://schemas.microsoft.com/office/drawing/2014/main" val="830450438"/>
                    </a:ext>
                  </a:extLst>
                </a:gridCol>
              </a:tblGrid>
              <a:tr h="712274">
                <a:tc>
                  <a:txBody>
                    <a:bodyPr/>
                    <a:lstStyle/>
                    <a:p>
                      <a:pPr marL="0" algn="ctr" defTabSz="685800" rtl="0" eaLnBrk="1" latinLnBrk="0" hangingPunct="1"/>
                      <a:r>
                        <a:rPr lang="en-US" sz="1600" b="1" kern="1200" dirty="0" smtClean="0">
                          <a:solidFill>
                            <a:schemeClr val="dk1"/>
                          </a:solidFill>
                          <a:latin typeface="Arial" pitchFamily="34" charset="0"/>
                          <a:ea typeface="+mn-ea"/>
                          <a:cs typeface="Arial" pitchFamily="34" charset="0"/>
                        </a:rPr>
                        <a:t>PEO­ I:</a:t>
                      </a:r>
                      <a:endParaRPr lang="en-US" sz="1600" b="1" kern="1200" dirty="0">
                        <a:solidFill>
                          <a:schemeClr val="dk1"/>
                        </a:solidFill>
                        <a:latin typeface="Arial" pitchFamily="34" charset="0"/>
                        <a:ea typeface="+mn-ea"/>
                        <a:cs typeface="Arial" pitchFamily="34" charset="0"/>
                      </a:endParaRPr>
                    </a:p>
                  </a:txBody>
                  <a:tcPr marL="91448" marR="91448" marT="45733" marB="45733" anchor="ctr"/>
                </a:tc>
                <a:tc>
                  <a:txBody>
                    <a:bodyPr/>
                    <a:lstStyle/>
                    <a:p>
                      <a:pPr marL="0" algn="ctr" defTabSz="685800" rtl="0" eaLnBrk="1" latinLnBrk="0" hangingPunct="1"/>
                      <a:r>
                        <a:rPr lang="en-US" sz="1600" b="1" dirty="0" smtClean="0">
                          <a:latin typeface="Arial" pitchFamily="34" charset="0"/>
                          <a:cs typeface="Arial" pitchFamily="34" charset="0"/>
                        </a:rPr>
                        <a:t> </a:t>
                      </a:r>
                      <a:r>
                        <a:rPr lang="en-US" sz="1600" b="1" kern="1200" dirty="0" smtClean="0">
                          <a:solidFill>
                            <a:schemeClr val="dk1"/>
                          </a:solidFill>
                          <a:latin typeface="Arial" pitchFamily="34" charset="0"/>
                          <a:ea typeface="+mn-ea"/>
                          <a:cs typeface="Arial" pitchFamily="34" charset="0"/>
                        </a:rPr>
                        <a:t>Graduates of the Programme will be successful computing professionals.</a:t>
                      </a:r>
                    </a:p>
                  </a:txBody>
                  <a:tcPr marL="91448" marR="91448" marT="45733" marB="45733" anchor="ctr"/>
                </a:tc>
                <a:extLst>
                  <a:ext uri="{0D108BD9-81ED-4DB2-BD59-A6C34878D82A}">
                    <a16:rowId xmlns="" xmlns:a16="http://schemas.microsoft.com/office/drawing/2014/main" val="2369399575"/>
                  </a:ext>
                </a:extLst>
              </a:tr>
              <a:tr h="873441">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Arial" pitchFamily="34" charset="0"/>
                          <a:ea typeface="+mn-ea"/>
                          <a:cs typeface="Arial" pitchFamily="34" charset="0"/>
                        </a:rPr>
                        <a:t>PEO II: </a:t>
                      </a:r>
                    </a:p>
                  </a:txBody>
                  <a:tcPr marL="91448" marR="91448" marT="45733" marB="45733" anchor="ctr"/>
                </a:tc>
                <a:tc>
                  <a:txBody>
                    <a:bodyPr/>
                    <a:lstStyle/>
                    <a:p>
                      <a:pPr algn="ctr"/>
                      <a:r>
                        <a:rPr lang="en-US" sz="1600" b="1" dirty="0" smtClean="0">
                          <a:latin typeface="Arial" pitchFamily="34" charset="0"/>
                          <a:cs typeface="Arial" pitchFamily="34" charset="0"/>
                        </a:rPr>
                        <a:t>Graduates of the Programme will pursue higher education or continuously update their knowledge through life-long learning.</a:t>
                      </a:r>
                    </a:p>
                  </a:txBody>
                  <a:tcPr marL="91448" marR="91448" marT="45733" marB="45733" anchor="ctr"/>
                </a:tc>
                <a:extLst>
                  <a:ext uri="{0D108BD9-81ED-4DB2-BD59-A6C34878D82A}">
                    <a16:rowId xmlns="" xmlns:a16="http://schemas.microsoft.com/office/drawing/2014/main" val="3662363284"/>
                  </a:ext>
                </a:extLst>
              </a:tr>
              <a:tr h="873441">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Arial" pitchFamily="34" charset="0"/>
                          <a:ea typeface="+mn-ea"/>
                          <a:cs typeface="Arial" pitchFamily="34" charset="0"/>
                        </a:rPr>
                        <a:t>PEO III: </a:t>
                      </a:r>
                    </a:p>
                  </a:txBody>
                  <a:tcPr marL="91448" marR="91448" marT="45733" marB="45733" anchor="ctr"/>
                </a:tc>
                <a:tc>
                  <a:txBody>
                    <a:bodyPr/>
                    <a:lstStyle/>
                    <a:p>
                      <a:pPr algn="ctr"/>
                      <a:r>
                        <a:rPr lang="en-US" sz="1600" b="1" dirty="0" smtClean="0">
                          <a:latin typeface="Arial" pitchFamily="34" charset="0"/>
                          <a:cs typeface="Arial" pitchFamily="34" charset="0"/>
                        </a:rPr>
                        <a:t>Graduates of the Programme will practice their profession by exhibiting</a:t>
                      </a:r>
                      <a:r>
                        <a:rPr lang="en-US" sz="1600" b="1" baseline="0" dirty="0" smtClean="0">
                          <a:latin typeface="Arial" pitchFamily="34" charset="0"/>
                          <a:cs typeface="Arial" pitchFamily="34" charset="0"/>
                        </a:rPr>
                        <a:t> </a:t>
                      </a:r>
                      <a:r>
                        <a:rPr lang="en-US" sz="1600" b="1" dirty="0" smtClean="0">
                          <a:latin typeface="Arial" pitchFamily="34" charset="0"/>
                          <a:cs typeface="Arial" pitchFamily="34" charset="0"/>
                        </a:rPr>
                        <a:t>effective communication and team work skills.</a:t>
                      </a:r>
                    </a:p>
                  </a:txBody>
                  <a:tcPr marL="91448" marR="91448" marT="45733" marB="45733" anchor="ctr"/>
                </a:tc>
                <a:extLst>
                  <a:ext uri="{0D108BD9-81ED-4DB2-BD59-A6C34878D82A}">
                    <a16:rowId xmlns="" xmlns:a16="http://schemas.microsoft.com/office/drawing/2014/main" val="21751272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596900"/>
          </a:xfrm>
          <a:prstGeom prst="rect">
            <a:avLst/>
          </a:prstGeom>
          <a:solidFill>
            <a:schemeClr val="accent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Black" pitchFamily="34" charset="0"/>
                <a:ea typeface="+mj-ea"/>
                <a:cs typeface="+mj-cs"/>
              </a:rPr>
              <a:t>Programme Specific Outcomes (PSOs)</a:t>
            </a:r>
            <a:endParaRPr kumimoji="0" lang="en-US" sz="2800" b="1" i="0" u="none" strike="noStrike" kern="1200" cap="none" spc="0" normalizeH="0" baseline="0" noProof="0" dirty="0">
              <a:ln>
                <a:noFill/>
              </a:ln>
              <a:solidFill>
                <a:schemeClr val="bg1"/>
              </a:solidFill>
              <a:effectLst/>
              <a:uLnTx/>
              <a:uFillTx/>
              <a:latin typeface="Arial Black" pitchFamily="34" charset="0"/>
              <a:ea typeface="+mj-ea"/>
              <a:cs typeface="+mj-cs"/>
            </a:endParaRPr>
          </a:p>
        </p:txBody>
      </p:sp>
      <p:graphicFrame>
        <p:nvGraphicFramePr>
          <p:cNvPr id="5" name="Table 4"/>
          <p:cNvGraphicFramePr>
            <a:graphicFrameLocks noGrp="1"/>
          </p:cNvGraphicFramePr>
          <p:nvPr/>
        </p:nvGraphicFramePr>
        <p:xfrm>
          <a:off x="533400" y="2286000"/>
          <a:ext cx="8187519" cy="3352852"/>
        </p:xfrm>
        <a:graphic>
          <a:graphicData uri="http://schemas.openxmlformats.org/drawingml/2006/table">
            <a:tbl>
              <a:tblPr firstRow="1" bandRow="1">
                <a:tableStyleId>{8A107856-5554-42FB-B03E-39F5DBC370BA}</a:tableStyleId>
              </a:tblPr>
              <a:tblGrid>
                <a:gridCol w="935351">
                  <a:extLst>
                    <a:ext uri="{9D8B030D-6E8A-4147-A177-3AD203B41FA5}">
                      <a16:colId xmlns="" xmlns:a16="http://schemas.microsoft.com/office/drawing/2014/main" val="772315117"/>
                    </a:ext>
                  </a:extLst>
                </a:gridCol>
                <a:gridCol w="7252168">
                  <a:extLst>
                    <a:ext uri="{9D8B030D-6E8A-4147-A177-3AD203B41FA5}">
                      <a16:colId xmlns="" xmlns:a16="http://schemas.microsoft.com/office/drawing/2014/main" val="830450438"/>
                    </a:ext>
                  </a:extLst>
                </a:gridCol>
              </a:tblGrid>
              <a:tr h="712274">
                <a:tc>
                  <a:txBody>
                    <a:bodyPr/>
                    <a:lstStyle/>
                    <a:p>
                      <a:pPr marL="0" algn="ctr" defTabSz="685800" rtl="0" eaLnBrk="1" latinLnBrk="0" hangingPunct="1"/>
                      <a:r>
                        <a:rPr lang="en-US" sz="1600" b="1" kern="1200" dirty="0" smtClean="0">
                          <a:solidFill>
                            <a:schemeClr val="dk1"/>
                          </a:solidFill>
                          <a:latin typeface="Arial" pitchFamily="34" charset="0"/>
                          <a:ea typeface="+mn-ea"/>
                          <a:cs typeface="Arial" pitchFamily="34" charset="0"/>
                        </a:rPr>
                        <a:t>PSO­ I:</a:t>
                      </a:r>
                      <a:endParaRPr lang="en-US" sz="1600" b="1" kern="1200" dirty="0">
                        <a:solidFill>
                          <a:schemeClr val="dk1"/>
                        </a:solidFill>
                        <a:latin typeface="Arial" pitchFamily="34" charset="0"/>
                        <a:ea typeface="+mn-ea"/>
                        <a:cs typeface="Arial" pitchFamily="34" charset="0"/>
                      </a:endParaRPr>
                    </a:p>
                  </a:txBody>
                  <a:tcPr marL="91448" marR="91448" marT="45733" marB="45733" anchor="ctr"/>
                </a:tc>
                <a:tc>
                  <a:txBody>
                    <a:bodyPr/>
                    <a:lstStyle/>
                    <a:p>
                      <a:pPr algn="just"/>
                      <a:endParaRPr lang="en-US" sz="1600" b="1" kern="1200" dirty="0" smtClean="0">
                        <a:solidFill>
                          <a:schemeClr val="dk1"/>
                        </a:solidFill>
                        <a:latin typeface="Arial" pitchFamily="34" charset="0"/>
                        <a:ea typeface="+mn-ea"/>
                        <a:cs typeface="Arial" pitchFamily="34" charset="0"/>
                      </a:endParaRPr>
                    </a:p>
                    <a:p>
                      <a:pPr algn="just"/>
                      <a:endParaRPr lang="en-US" sz="1600" b="1" kern="1200" dirty="0" smtClean="0">
                        <a:solidFill>
                          <a:schemeClr val="dk1"/>
                        </a:solidFill>
                        <a:latin typeface="Arial" pitchFamily="34" charset="0"/>
                        <a:ea typeface="+mn-ea"/>
                        <a:cs typeface="Arial" pitchFamily="34" charset="0"/>
                      </a:endParaRPr>
                    </a:p>
                    <a:p>
                      <a:pPr algn="just"/>
                      <a:r>
                        <a:rPr lang="en-US" sz="1600" b="1" kern="1200" dirty="0" smtClean="0">
                          <a:solidFill>
                            <a:schemeClr val="dk1"/>
                          </a:solidFill>
                          <a:latin typeface="Arial" pitchFamily="34" charset="0"/>
                          <a:ea typeface="+mn-ea"/>
                          <a:cs typeface="Arial" pitchFamily="34" charset="0"/>
                        </a:rPr>
                        <a:t>Demonstrate basic knowledge of modern technologies like Cloud Computing, Artificial Intelligence and Machine Learning, Web based application development and relate the idea of hardware and computation for career paths and zest for higher studies.</a:t>
                      </a:r>
                    </a:p>
                    <a:p>
                      <a:pPr algn="just"/>
                      <a:r>
                        <a:rPr lang="en-US" sz="1600" b="1" kern="1200" dirty="0" smtClean="0">
                          <a:solidFill>
                            <a:schemeClr val="dk1"/>
                          </a:solidFill>
                          <a:latin typeface="Arial" pitchFamily="34" charset="0"/>
                          <a:ea typeface="+mn-ea"/>
                          <a:cs typeface="Arial" pitchFamily="34" charset="0"/>
                        </a:rPr>
                        <a:t>  </a:t>
                      </a:r>
                      <a:r>
                        <a:rPr lang="en-US" sz="1600" b="0" kern="1200" dirty="0" smtClean="0">
                          <a:solidFill>
                            <a:schemeClr val="dk1"/>
                          </a:solidFill>
                          <a:latin typeface="Arial" pitchFamily="34" charset="0"/>
                          <a:ea typeface="+mn-ea"/>
                          <a:cs typeface="Arial" pitchFamily="34" charset="0"/>
                        </a:rPr>
                        <a:t>.</a:t>
                      </a:r>
                    </a:p>
                  </a:txBody>
                  <a:tcPr marL="91448" marR="91448" marT="45733" marB="45733" anchor="ctr"/>
                </a:tc>
                <a:extLst>
                  <a:ext uri="{0D108BD9-81ED-4DB2-BD59-A6C34878D82A}">
                    <a16:rowId xmlns="" xmlns:a16="http://schemas.microsoft.com/office/drawing/2014/main" val="2369399575"/>
                  </a:ext>
                </a:extLst>
              </a:tr>
              <a:tr h="873441">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Arial" pitchFamily="34" charset="0"/>
                          <a:ea typeface="+mn-ea"/>
                          <a:cs typeface="Arial" pitchFamily="34" charset="0"/>
                        </a:rPr>
                        <a:t>PSO II: </a:t>
                      </a:r>
                    </a:p>
                  </a:txBody>
                  <a:tcPr marL="91448" marR="91448" marT="45733" marB="45733"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dk1"/>
                        </a:solidFill>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dk1"/>
                        </a:solidFill>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Arial" pitchFamily="34" charset="0"/>
                          <a:ea typeface="+mn-ea"/>
                          <a:cs typeface="Arial" pitchFamily="34" charset="0"/>
                        </a:rPr>
                        <a:t>Design and develop efficient algorithms for engineering problems related to Database, Computer networks and System software by using suitable data structures and emerging tools for software development.</a:t>
                      </a:r>
                    </a:p>
                    <a:p>
                      <a:pPr algn="just"/>
                      <a:endParaRPr lang="en-US" sz="1600" dirty="0" smtClean="0">
                        <a:latin typeface="Arial" pitchFamily="34" charset="0"/>
                        <a:cs typeface="Arial" pitchFamily="34" charset="0"/>
                      </a:endParaRPr>
                    </a:p>
                  </a:txBody>
                  <a:tcPr marL="91448" marR="91448" marT="45733" marB="45733" anchor="ctr"/>
                </a:tc>
                <a:extLst>
                  <a:ext uri="{0D108BD9-81ED-4DB2-BD59-A6C34878D82A}">
                    <a16:rowId xmlns="" xmlns:a16="http://schemas.microsoft.com/office/drawing/2014/main" val="366236328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04800"/>
            <a:ext cx="9144000" cy="914400"/>
          </a:xfrm>
          <a:prstGeom prst="rect">
            <a:avLst/>
          </a:prstGeom>
          <a:solidFill>
            <a:schemeClr val="accent2">
              <a:lumMod val="75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Black" pitchFamily="34" charset="0"/>
                <a:ea typeface="+mj-ea"/>
                <a:cs typeface="+mj-cs"/>
              </a:rPr>
              <a:t>Programme Outcomes (POs) / Graduate attributes (</a:t>
            </a:r>
            <a:r>
              <a:rPr lang="en-US" sz="2800" b="1" dirty="0" smtClean="0">
                <a:solidFill>
                  <a:schemeClr val="bg1"/>
                </a:solidFill>
                <a:latin typeface="Arial Black" pitchFamily="34" charset="0"/>
                <a:ea typeface="+mj-ea"/>
                <a:cs typeface="+mj-cs"/>
              </a:rPr>
              <a:t>G</a:t>
            </a:r>
            <a:r>
              <a:rPr kumimoji="0" lang="en-US" sz="2800" b="1" i="0" u="none" strike="noStrike" kern="1200" cap="none" spc="0" normalizeH="0" baseline="0" noProof="0" dirty="0" smtClean="0">
                <a:ln>
                  <a:noFill/>
                </a:ln>
                <a:solidFill>
                  <a:schemeClr val="bg1"/>
                </a:solidFill>
                <a:effectLst/>
                <a:uLnTx/>
                <a:uFillTx/>
                <a:latin typeface="Arial Black" pitchFamily="34" charset="0"/>
                <a:ea typeface="+mj-ea"/>
                <a:cs typeface="+mj-cs"/>
              </a:rPr>
              <a:t>A)</a:t>
            </a:r>
            <a:endParaRPr kumimoji="0" lang="en-US" sz="2800" b="1" i="0" u="none" strike="noStrike" kern="1200" cap="none" spc="0" normalizeH="0" baseline="0" noProof="0" dirty="0">
              <a:ln>
                <a:noFill/>
              </a:ln>
              <a:solidFill>
                <a:schemeClr val="bg1"/>
              </a:solidFill>
              <a:effectLst/>
              <a:uLnTx/>
              <a:uFillTx/>
              <a:latin typeface="Arial Black" pitchFamily="34" charset="0"/>
              <a:ea typeface="+mj-ea"/>
              <a:cs typeface="+mj-cs"/>
            </a:endParaRPr>
          </a:p>
        </p:txBody>
      </p:sp>
      <p:sp>
        <p:nvSpPr>
          <p:cNvPr id="2049" name="Rectangle 1"/>
          <p:cNvSpPr>
            <a:spLocks noChangeArrowheads="1"/>
          </p:cNvSpPr>
          <p:nvPr/>
        </p:nvSpPr>
        <p:spPr bwMode="auto">
          <a:xfrm>
            <a:off x="1" y="1524000"/>
            <a:ext cx="8839199"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Verdana" pitchFamily="34" charset="0"/>
                <a:cs typeface="Arial" pitchFamily="34" charset="0"/>
              </a:rPr>
              <a:t>Engineering Graduates will be able to:</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1.Engineering knowledge</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Apply the knowledge of mathematics, science, engineering fundamentals, and an engineering specialization to the solution of complex engineering problems.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2.Problem analysis</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Identify, formulate, review research literature, and analyze complex engineering problems reaching substantiated conclusions using first principles of mathematics, natural sciences, and engineering sciences.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3.Design/development of solutions</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Design solutions for complex engineering problems and design system components or processes that meet the specified needs with appropriate consideration for the public health and safety, and the cultural, societal, and environmental considerations.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4.Conduct investigations of complex problems</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Use research-based knowledge and research methods including design of experiments, analysis and interpretation of data, and synthesis of the information to provide valid conclusions.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5.Modern tool usage</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Create select, and apply appropriate techniques, resources, and modern engineering and IT tools including prediction and modeling to complex engineering activities with an understanding of the limitations.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6.The engineer and society</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Apply reasoning informed by the contextual knowledge to assess societal, health, safety, legal and cultural issues, and the consequent responsibilities relevant to the professional engineering practice.</a:t>
            </a:r>
          </a:p>
          <a:p>
            <a:pPr marL="0" marR="0" lvl="0" indent="0" algn="justLow" defTabSz="914400" rtl="0" eaLnBrk="0" fontAlgn="base" latinLnBrk="0" hangingPunct="0">
              <a:lnSpc>
                <a:spcPct val="100000"/>
              </a:lnSpc>
              <a:spcBef>
                <a:spcPct val="0"/>
              </a:spcBef>
              <a:spcAft>
                <a:spcPct val="0"/>
              </a:spcAft>
              <a:buClrTx/>
              <a:buSzTx/>
              <a:tabLst/>
            </a:pPr>
            <a:r>
              <a:rPr lang="en-US" sz="1600" dirty="0">
                <a:latin typeface="Arial" pitchFamily="34" charset="0"/>
                <a:ea typeface="Verdana" pitchFamily="34" charset="0"/>
                <a:cs typeface="Arial" pitchFamily="34" charset="0"/>
              </a:rPr>
              <a:t>	</a:t>
            </a:r>
            <a:r>
              <a:rPr lang="en-US" sz="1600" dirty="0" smtClean="0">
                <a:latin typeface="Arial" pitchFamily="34" charset="0"/>
                <a:ea typeface="Verdana" pitchFamily="34" charset="0"/>
                <a:cs typeface="Arial" pitchFamily="34" charset="0"/>
              </a:rPr>
              <a:t>								PTO</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817870"/>
            <a:ext cx="8915399"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7. Environment and sustainability</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Understand the impact of the professional engineering solutions in societal and environmental contexts, and demonstrate the knowledge of, and need for sustainable development.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8. Ethics</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Apply ethical principles and commit to professional ethics and responsibilities and norms of the engineering practice.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9. Individual and team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work</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Function effectively as an individual, and as a member or leader in diverse teams, and in multidisciplinary settings.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10 Communication</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11. Project management and finance: </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Demonstrate </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knowledge and </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understanding of the engineering </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and management </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principles and apply the set one’s own work, as a member and leader in a team, to manage projects and in multidisciplinary environments.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Arial" pitchFamily="34" charset="0"/>
                <a:ea typeface="Verdana" pitchFamily="34" charset="0"/>
                <a:cs typeface="Arial" pitchFamily="34" charset="0"/>
              </a:rPr>
              <a:t>12. Life-long learning: </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Recognize </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a:t>
            </a:r>
            <a:r>
              <a:rPr kumimoji="0" lang="en-US" sz="1600" b="0" i="0" u="none" strike="noStrike" cap="none" normalizeH="0" baseline="0" dirty="0" smtClean="0">
                <a:ln>
                  <a:noFill/>
                </a:ln>
                <a:solidFill>
                  <a:schemeClr val="tx1"/>
                </a:solidFill>
                <a:effectLst/>
                <a:latin typeface="Arial" pitchFamily="34" charset="0"/>
                <a:ea typeface="Verdana" pitchFamily="34" charset="0"/>
                <a:cs typeface="Arial" pitchFamily="34" charset="0"/>
              </a:rPr>
              <a:t>need for and have the preparation and ability to engage in independent and life-long learning in the broadest context of technological change.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2057400"/>
          <a:ext cx="8382000" cy="2956560"/>
        </p:xfrm>
        <a:graphic>
          <a:graphicData uri="http://schemas.openxmlformats.org/drawingml/2006/table">
            <a:tbl>
              <a:tblPr/>
              <a:tblGrid>
                <a:gridCol w="1915886"/>
                <a:gridCol w="6466114"/>
              </a:tblGrid>
              <a:tr h="716280">
                <a:tc>
                  <a:txBody>
                    <a:bodyPr/>
                    <a:lstStyle/>
                    <a:p>
                      <a:pPr marL="0" marR="0" algn="just">
                        <a:lnSpc>
                          <a:spcPct val="115000"/>
                        </a:lnSpc>
                        <a:spcBef>
                          <a:spcPts val="0"/>
                        </a:spcBef>
                        <a:spcAft>
                          <a:spcPts val="0"/>
                        </a:spcAft>
                      </a:pPr>
                      <a:r>
                        <a:rPr lang="en-US" sz="2000" dirty="0">
                          <a:latin typeface="Arial"/>
                          <a:ea typeface="Calibri"/>
                          <a:cs typeface="Arial"/>
                        </a:rPr>
                        <a:t>PC-CS301.1</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i="1">
                          <a:solidFill>
                            <a:srgbClr val="002060"/>
                          </a:solidFill>
                          <a:latin typeface="Arial"/>
                          <a:ea typeface="Calibri"/>
                          <a:cs typeface="Arial"/>
                        </a:rPr>
                        <a:t>Understand the basic concepts of Data structures and complexity of algorithms. </a:t>
                      </a:r>
                      <a:endParaRPr lang="en-US" sz="20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720">
                <a:tc>
                  <a:txBody>
                    <a:bodyPr/>
                    <a:lstStyle/>
                    <a:p>
                      <a:pPr marL="0" marR="0" algn="just">
                        <a:lnSpc>
                          <a:spcPct val="115000"/>
                        </a:lnSpc>
                        <a:spcBef>
                          <a:spcPts val="0"/>
                        </a:spcBef>
                        <a:spcAft>
                          <a:spcPts val="0"/>
                        </a:spcAft>
                      </a:pPr>
                      <a:r>
                        <a:rPr lang="en-US" sz="2000">
                          <a:latin typeface="Arial"/>
                          <a:ea typeface="Calibri"/>
                          <a:cs typeface="Arial"/>
                        </a:rPr>
                        <a:t>PC-CS301.2</a:t>
                      </a:r>
                      <a:endParaRPr lang="en-US" sz="20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i="1" dirty="0">
                          <a:solidFill>
                            <a:srgbClr val="002060"/>
                          </a:solidFill>
                          <a:latin typeface="Arial"/>
                          <a:ea typeface="Calibri"/>
                          <a:cs typeface="Arial"/>
                        </a:rPr>
                        <a:t>Comprehend the concepts of linear and nonlinear data structures and operations on them. </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6280">
                <a:tc>
                  <a:txBody>
                    <a:bodyPr/>
                    <a:lstStyle/>
                    <a:p>
                      <a:pPr marL="0" marR="0" algn="just">
                        <a:lnSpc>
                          <a:spcPct val="115000"/>
                        </a:lnSpc>
                        <a:spcBef>
                          <a:spcPts val="0"/>
                        </a:spcBef>
                        <a:spcAft>
                          <a:spcPts val="0"/>
                        </a:spcAft>
                      </a:pPr>
                      <a:r>
                        <a:rPr lang="en-US" sz="2000">
                          <a:latin typeface="Arial"/>
                          <a:ea typeface="Calibri"/>
                          <a:cs typeface="Arial"/>
                        </a:rPr>
                        <a:t>PC-CS301.3</a:t>
                      </a:r>
                      <a:endParaRPr lang="en-US" sz="20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i="1">
                          <a:solidFill>
                            <a:srgbClr val="002060"/>
                          </a:solidFill>
                          <a:latin typeface="Arial"/>
                          <a:ea typeface="Calibri"/>
                          <a:cs typeface="Arial"/>
                        </a:rPr>
                        <a:t>Apply the knowledge of linear and nonlinear data structures in solving problems. </a:t>
                      </a:r>
                      <a:endParaRPr lang="en-US" sz="20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6280">
                <a:tc>
                  <a:txBody>
                    <a:bodyPr/>
                    <a:lstStyle/>
                    <a:p>
                      <a:pPr marL="0" marR="0" algn="just">
                        <a:lnSpc>
                          <a:spcPct val="115000"/>
                        </a:lnSpc>
                        <a:spcBef>
                          <a:spcPts val="0"/>
                        </a:spcBef>
                        <a:spcAft>
                          <a:spcPts val="0"/>
                        </a:spcAft>
                      </a:pPr>
                      <a:r>
                        <a:rPr lang="en-US" sz="2000">
                          <a:latin typeface="Arial"/>
                          <a:ea typeface="Calibri"/>
                          <a:cs typeface="Arial"/>
                        </a:rPr>
                        <a:t>PC-CS301.4</a:t>
                      </a:r>
                      <a:endParaRPr lang="en-US" sz="20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i="1" dirty="0">
                          <a:solidFill>
                            <a:srgbClr val="002060"/>
                          </a:solidFill>
                          <a:latin typeface="Arial"/>
                          <a:ea typeface="Calibri"/>
                          <a:cs typeface="Arial"/>
                        </a:rPr>
                        <a:t>Analyze complexity of different Sorting and Searching algorithms.</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152400" y="304800"/>
            <a:ext cx="7772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Course Name: Data Structures and Algorithms</a:t>
            </a:r>
          </a:p>
          <a:p>
            <a:pPr marL="0" marR="0" lvl="0" indent="0" algn="justLow"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Subject Code: PC- CS301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228600" y="1447800"/>
            <a:ext cx="5486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Arial" pitchFamily="34" charset="0"/>
                <a:ea typeface="Verdana" pitchFamily="34" charset="0"/>
                <a:cs typeface="Arial" pitchFamily="34" charset="0"/>
              </a:rPr>
              <a:t>Course Outcomes:</a:t>
            </a:r>
            <a:endParaRPr kumimoji="0" lang="en-US" sz="2000" b="0" i="0" u="none" strike="noStrike" cap="none" normalizeH="0" baseline="0" dirty="0" smtClean="0">
              <a:ln>
                <a:noFill/>
              </a:ln>
              <a:solidFill>
                <a:srgbClr val="C00000"/>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5715000"/>
            <a:ext cx="8763000" cy="646331"/>
          </a:xfrm>
          <a:prstGeom prst="rect">
            <a:avLst/>
          </a:prstGeom>
          <a:noFill/>
        </p:spPr>
        <p:txBody>
          <a:bodyPr wrap="square" rtlCol="0">
            <a:spAutoFit/>
          </a:bodyPr>
          <a:lstStyle/>
          <a:p>
            <a:r>
              <a:rPr lang="en-US" b="1" dirty="0">
                <a:latin typeface="Arial" pitchFamily="34" charset="0"/>
                <a:cs typeface="Arial" pitchFamily="34" charset="0"/>
              </a:rPr>
              <a:t>Note: 1: Weakly Mapped, 2: Moderately Mapped, 3: Strongly Mapped</a:t>
            </a:r>
            <a:endParaRPr lang="en-US" dirty="0">
              <a:latin typeface="Arial" pitchFamily="34" charset="0"/>
              <a:cs typeface="Arial" pitchFamily="34" charset="0"/>
            </a:endParaRPr>
          </a:p>
          <a:p>
            <a:endParaRPr lang="en-US" dirty="0">
              <a:latin typeface="Arial" pitchFamily="34" charset="0"/>
              <a:cs typeface="Arial" pitchFamily="34" charset="0"/>
            </a:endParaRPr>
          </a:p>
        </p:txBody>
      </p:sp>
      <p:graphicFrame>
        <p:nvGraphicFramePr>
          <p:cNvPr id="6" name="Table 5"/>
          <p:cNvGraphicFramePr>
            <a:graphicFrameLocks noGrp="1"/>
          </p:cNvGraphicFramePr>
          <p:nvPr/>
        </p:nvGraphicFramePr>
        <p:xfrm>
          <a:off x="228600" y="1219200"/>
          <a:ext cx="8610603" cy="4038600"/>
        </p:xfrm>
        <a:graphic>
          <a:graphicData uri="http://schemas.openxmlformats.org/drawingml/2006/table">
            <a:tbl>
              <a:tblPr/>
              <a:tblGrid>
                <a:gridCol w="1225132"/>
                <a:gridCol w="498431"/>
                <a:gridCol w="498431"/>
                <a:gridCol w="498431"/>
                <a:gridCol w="498431"/>
                <a:gridCol w="498431"/>
                <a:gridCol w="498431"/>
                <a:gridCol w="498431"/>
                <a:gridCol w="498431"/>
                <a:gridCol w="498431"/>
                <a:gridCol w="574522"/>
                <a:gridCol w="574522"/>
                <a:gridCol w="574522"/>
                <a:gridCol w="602734"/>
                <a:gridCol w="573292"/>
              </a:tblGrid>
              <a:tr h="576943">
                <a:tc gridSpan="15">
                  <a:txBody>
                    <a:bodyPr/>
                    <a:lstStyle/>
                    <a:p>
                      <a:pPr marL="0" marR="0" algn="just">
                        <a:lnSpc>
                          <a:spcPct val="115000"/>
                        </a:lnSpc>
                        <a:spcBef>
                          <a:spcPts val="0"/>
                        </a:spcBef>
                        <a:spcAft>
                          <a:spcPts val="0"/>
                        </a:spcAft>
                      </a:pPr>
                      <a:r>
                        <a:rPr lang="en-US" sz="1800" b="1" i="1" dirty="0" smtClean="0">
                          <a:solidFill>
                            <a:srgbClr val="002060"/>
                          </a:solidFill>
                          <a:latin typeface="Arial" pitchFamily="34" charset="0"/>
                          <a:ea typeface="Times New Roman"/>
                          <a:cs typeface="Arial" pitchFamily="34" charset="0"/>
                        </a:rPr>
                        <a:t>Data Structures and Algorithms: PC – CS301</a:t>
                      </a:r>
                      <a:endParaRPr lang="en-US" sz="1800"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53885">
                <a:tc>
                  <a:txBody>
                    <a:bodyPr/>
                    <a:lstStyle/>
                    <a:p>
                      <a:pPr marL="0" marR="0" algn="ctr">
                        <a:lnSpc>
                          <a:spcPct val="115000"/>
                        </a:lnSpc>
                        <a:spcBef>
                          <a:spcPts val="0"/>
                        </a:spcBef>
                        <a:spcAft>
                          <a:spcPts val="0"/>
                        </a:spcAft>
                      </a:pPr>
                      <a:r>
                        <a:rPr lang="en-US" sz="1600" b="1" i="1" dirty="0">
                          <a:solidFill>
                            <a:srgbClr val="000000"/>
                          </a:solidFill>
                          <a:latin typeface="Arial" pitchFamily="34" charset="0"/>
                          <a:ea typeface="Times New Roman"/>
                          <a:cs typeface="Arial" pitchFamily="34" charset="0"/>
                        </a:rPr>
                        <a:t>CO No.</a:t>
                      </a:r>
                      <a:endParaRPr lang="en-US" sz="1600" dirty="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dirty="0">
                          <a:solidFill>
                            <a:srgbClr val="000000"/>
                          </a:solidFill>
                          <a:latin typeface="Arial" pitchFamily="34" charset="0"/>
                          <a:ea typeface="Times New Roman"/>
                          <a:cs typeface="Arial" pitchFamily="34" charset="0"/>
                        </a:rPr>
                        <a:t>PO-1</a:t>
                      </a:r>
                      <a:endParaRPr lang="en-US" sz="1600" dirty="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PO-2</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PO-3</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PO-4</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PO-5</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dirty="0">
                          <a:solidFill>
                            <a:srgbClr val="000000"/>
                          </a:solidFill>
                          <a:latin typeface="Arial" pitchFamily="34" charset="0"/>
                          <a:ea typeface="Times New Roman"/>
                          <a:cs typeface="Arial" pitchFamily="34" charset="0"/>
                        </a:rPr>
                        <a:t>PO-6</a:t>
                      </a:r>
                      <a:endParaRPr lang="en-US" sz="1600" dirty="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dirty="0">
                          <a:solidFill>
                            <a:srgbClr val="000000"/>
                          </a:solidFill>
                          <a:latin typeface="Arial" pitchFamily="34" charset="0"/>
                          <a:ea typeface="Times New Roman"/>
                          <a:cs typeface="Arial" pitchFamily="34" charset="0"/>
                        </a:rPr>
                        <a:t>PO-7</a:t>
                      </a:r>
                      <a:endParaRPr lang="en-US" sz="1600" dirty="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dirty="0">
                          <a:solidFill>
                            <a:srgbClr val="000000"/>
                          </a:solidFill>
                          <a:latin typeface="Arial" pitchFamily="34" charset="0"/>
                          <a:ea typeface="Times New Roman"/>
                          <a:cs typeface="Arial" pitchFamily="34" charset="0"/>
                        </a:rPr>
                        <a:t>PO-8</a:t>
                      </a:r>
                      <a:endParaRPr lang="en-US" sz="1600" dirty="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dirty="0">
                          <a:solidFill>
                            <a:srgbClr val="000000"/>
                          </a:solidFill>
                          <a:latin typeface="Arial" pitchFamily="34" charset="0"/>
                          <a:ea typeface="Times New Roman"/>
                          <a:cs typeface="Arial" pitchFamily="34" charset="0"/>
                        </a:rPr>
                        <a:t>PO-9</a:t>
                      </a:r>
                      <a:endParaRPr lang="en-US" sz="1600" dirty="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PO-10</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PO-11</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PO-12</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PSO-1</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i="1">
                          <a:solidFill>
                            <a:srgbClr val="000000"/>
                          </a:solidFill>
                          <a:latin typeface="Arial" pitchFamily="34" charset="0"/>
                          <a:ea typeface="Times New Roman"/>
                          <a:cs typeface="Arial" pitchFamily="34" charset="0"/>
                        </a:rPr>
                        <a:t>PSO-2</a:t>
                      </a:r>
                      <a:endParaRPr lang="en-US" sz="1600">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43">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PC-CS301.1</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3</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2</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1</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2</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1</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1</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1</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43">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PC-CS301.2</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3</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3</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2</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2</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1</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2</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43">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PC-CS301.3</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3</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3</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3</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2</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1</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1</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3</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943">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PC-CS301.4</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3</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3</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3</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2</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2060"/>
                          </a:solidFill>
                          <a:latin typeface="Arial" pitchFamily="34" charset="0"/>
                          <a:ea typeface="Times New Roman"/>
                          <a:cs typeface="Arial" pitchFamily="34" charset="0"/>
                        </a:rPr>
                        <a:t>1</a:t>
                      </a:r>
                      <a:endParaRPr lang="en-US" sz="1600" b="1">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1</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b="1" dirty="0">
                        <a:solidFill>
                          <a:srgbClr val="002060"/>
                        </a:solidFill>
                        <a:latin typeface="Arial" pitchFamily="34" charset="0"/>
                        <a:ea typeface="Times New Roman"/>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2060"/>
                          </a:solidFill>
                          <a:latin typeface="Arial" pitchFamily="34" charset="0"/>
                          <a:ea typeface="Times New Roman"/>
                          <a:cs typeface="Arial" pitchFamily="34" charset="0"/>
                        </a:rPr>
                        <a:t>3</a:t>
                      </a:r>
                      <a:endParaRPr lang="en-US" sz="1600" b="1" dirty="0">
                        <a:solidFill>
                          <a:srgbClr val="002060"/>
                        </a:solidFill>
                        <a:latin typeface="Arial" pitchFamily="34" charset="0"/>
                        <a:ea typeface="Calibri"/>
                        <a:cs typeface="Arial" pitchFamily="34" charset="0"/>
                      </a:endParaRPr>
                    </a:p>
                  </a:txBody>
                  <a:tcPr marL="65969" marR="65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152400" y="381000"/>
            <a:ext cx="4572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CO-PO-PSO Mapping:</a:t>
            </a:r>
            <a:endParaRPr kumimoji="0" lang="en-US" sz="2000" b="0" i="0" u="none" strike="noStrike" cap="none" normalizeH="0" baseline="0" dirty="0" smtClean="0">
              <a:ln>
                <a:noFill/>
              </a:ln>
              <a:solidFill>
                <a:srgbClr val="C00000"/>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a:bodyPr>
          <a:lstStyle/>
          <a:p>
            <a:r>
              <a:rPr lang="en-US" sz="4000" b="1" i="1" dirty="0" smtClean="0">
                <a:solidFill>
                  <a:schemeClr val="accent2"/>
                </a:solidFill>
                <a:latin typeface="Arial" pitchFamily="34" charset="0"/>
                <a:cs typeface="Arial" pitchFamily="34" charset="0"/>
              </a:rPr>
              <a:t>Questions Please?</a:t>
            </a:r>
            <a:endParaRPr lang="en-US" sz="4000" b="1" i="1" dirty="0">
              <a:solidFill>
                <a:schemeClr val="accent2"/>
              </a:solidFill>
              <a:latin typeface="Arial" pitchFamily="34" charset="0"/>
              <a:cs typeface="Arial" pitchFamily="34" charset="0"/>
            </a:endParaRPr>
          </a:p>
        </p:txBody>
      </p:sp>
      <p:sp>
        <p:nvSpPr>
          <p:cNvPr id="3" name="Subtitle 2"/>
          <p:cNvSpPr>
            <a:spLocks noGrp="1"/>
          </p:cNvSpPr>
          <p:nvPr>
            <p:ph type="subTitle" idx="1"/>
          </p:nvPr>
        </p:nvSpPr>
        <p:spPr>
          <a:xfrm>
            <a:off x="1371600" y="3733800"/>
            <a:ext cx="6400800" cy="914400"/>
          </a:xfrm>
        </p:spPr>
        <p:txBody>
          <a:bodyPr>
            <a:normAutofit/>
          </a:bodyPr>
          <a:lstStyle/>
          <a:p>
            <a:r>
              <a:rPr lang="en-US" sz="4000" b="1" i="1" dirty="0" smtClean="0">
                <a:solidFill>
                  <a:srgbClr val="0070C0"/>
                </a:solidFill>
                <a:latin typeface="Arial" pitchFamily="34" charset="0"/>
                <a:cs typeface="Arial" pitchFamily="34" charset="0"/>
              </a:rPr>
              <a:t>Thanks for your patience.</a:t>
            </a:r>
            <a:endParaRPr lang="en-US" sz="4000" b="1" i="1" dirty="0">
              <a:solidFill>
                <a:srgbClr val="0070C0"/>
              </a:solidFill>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705</Words>
  <Application>Microsoft Office PowerPoint</Application>
  <PresentationFormat>On-screen Show (4:3)</PresentationFormat>
  <Paragraphs>108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Programme Educational Objectives (PEOs)</vt:lpstr>
      <vt:lpstr>Slide 4</vt:lpstr>
      <vt:lpstr>Slide 5</vt:lpstr>
      <vt:lpstr>Slide 6</vt:lpstr>
      <vt:lpstr>Slide 7</vt:lpstr>
      <vt:lpstr>Slide 8</vt:lpstr>
      <vt:lpstr>Questions Please?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hgngj</dc:creator>
  <cp:lastModifiedBy>hgngj</cp:lastModifiedBy>
  <cp:revision>16</cp:revision>
  <dcterms:created xsi:type="dcterms:W3CDTF">2023-01-10T09:03:39Z</dcterms:created>
  <dcterms:modified xsi:type="dcterms:W3CDTF">2023-02-01T05:26:55Z</dcterms:modified>
</cp:coreProperties>
</file>