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9"/>
  </p:notesMasterIdLst>
  <p:sldIdLst>
    <p:sldId id="256" r:id="rId2"/>
    <p:sldId id="257" r:id="rId3"/>
    <p:sldId id="263" r:id="rId4"/>
    <p:sldId id="261" r:id="rId5"/>
    <p:sldId id="262" r:id="rId6"/>
    <p:sldId id="264" r:id="rId7"/>
    <p:sldId id="265" r:id="rId8"/>
    <p:sldId id="279" r:id="rId9"/>
    <p:sldId id="267" r:id="rId10"/>
    <p:sldId id="266" r:id="rId11"/>
    <p:sldId id="280" r:id="rId12"/>
    <p:sldId id="281" r:id="rId13"/>
    <p:sldId id="269" r:id="rId14"/>
    <p:sldId id="271" r:id="rId15"/>
    <p:sldId id="273"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7C6C"/>
    <a:srgbClr val="169A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47"/>
    <p:restoredTop sz="70476"/>
  </p:normalViewPr>
  <p:slideViewPr>
    <p:cSldViewPr snapToGrid="0">
      <p:cViewPr varScale="1">
        <p:scale>
          <a:sx n="79" d="100"/>
          <a:sy n="79" d="100"/>
        </p:scale>
        <p:origin x="216" y="392"/>
      </p:cViewPr>
      <p:guideLst/>
    </p:cSldViewPr>
  </p:slideViewPr>
  <p:notesTextViewPr>
    <p:cViewPr>
      <p:scale>
        <a:sx n="1" d="1"/>
        <a:sy n="1" d="1"/>
      </p:scale>
      <p:origin x="0" y="0"/>
    </p:cViewPr>
  </p:notesTextViewPr>
  <p:notesViewPr>
    <p:cSldViewPr snapToGrid="0">
      <p:cViewPr varScale="1">
        <p:scale>
          <a:sx n="97" d="100"/>
          <a:sy n="97" d="100"/>
        </p:scale>
        <p:origin x="4328" y="-20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233BA-995F-4608-A728-7BA4BA488E81}"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10AC63C-2957-4FB8-80AE-5BA392370CD2}">
      <dgm:prSet/>
      <dgm:spPr/>
      <dgm:t>
        <a:bodyPr/>
        <a:lstStyle/>
        <a:p>
          <a:r>
            <a:rPr lang="en-US" b="0" i="0" dirty="0"/>
            <a:t>Sensitivity to feature selection and dimensionality reduction techniques.</a:t>
          </a:r>
        </a:p>
      </dgm:t>
    </dgm:pt>
    <dgm:pt modelId="{C412F3D4-292F-47CE-97A3-5EE766A68D1B}" type="parTrans" cxnId="{8402DAC2-E310-4D5B-A01B-EA1F6279825A}">
      <dgm:prSet/>
      <dgm:spPr/>
      <dgm:t>
        <a:bodyPr/>
        <a:lstStyle/>
        <a:p>
          <a:endParaRPr lang="en-US"/>
        </a:p>
      </dgm:t>
    </dgm:pt>
    <dgm:pt modelId="{5830D8E3-6246-4C98-A0C5-99B7E373C793}" type="sibTrans" cxnId="{8402DAC2-E310-4D5B-A01B-EA1F6279825A}">
      <dgm:prSet/>
      <dgm:spPr/>
      <dgm:t>
        <a:bodyPr/>
        <a:lstStyle/>
        <a:p>
          <a:endParaRPr lang="en-US"/>
        </a:p>
      </dgm:t>
    </dgm:pt>
    <dgm:pt modelId="{9071B7E2-53BE-425C-99B9-B546787EDA33}">
      <dgm:prSet/>
      <dgm:spPr/>
      <dgm:t>
        <a:bodyPr/>
        <a:lstStyle/>
        <a:p>
          <a:r>
            <a:rPr lang="en-US" b="0" i="0" dirty="0"/>
            <a:t>Sensitivity to the initial conditions in K-means and GMM algorithms.</a:t>
          </a:r>
          <a:endParaRPr lang="en-US" dirty="0"/>
        </a:p>
      </dgm:t>
    </dgm:pt>
    <dgm:pt modelId="{0A8A8034-C0CD-4983-9751-DEEBF070CCCE}" type="parTrans" cxnId="{C38AB416-0A04-4138-A181-F7C41DAA0767}">
      <dgm:prSet/>
      <dgm:spPr/>
      <dgm:t>
        <a:bodyPr/>
        <a:lstStyle/>
        <a:p>
          <a:endParaRPr lang="en-US"/>
        </a:p>
      </dgm:t>
    </dgm:pt>
    <dgm:pt modelId="{8B4B672D-D058-4241-8D40-FD280A1FBD0B}" type="sibTrans" cxnId="{C38AB416-0A04-4138-A181-F7C41DAA0767}">
      <dgm:prSet/>
      <dgm:spPr/>
      <dgm:t>
        <a:bodyPr/>
        <a:lstStyle/>
        <a:p>
          <a:endParaRPr lang="en-US"/>
        </a:p>
      </dgm:t>
    </dgm:pt>
    <dgm:pt modelId="{51CD44A0-4E3C-4A49-810C-41C35CE8B929}">
      <dgm:prSet/>
      <dgm:spPr/>
      <dgm:t>
        <a:bodyPr/>
        <a:lstStyle/>
        <a:p>
          <a:r>
            <a:rPr lang="en-US" b="0" i="0" dirty="0"/>
            <a:t>Potential overfitting of clusters if not validated rigorously.</a:t>
          </a:r>
          <a:endParaRPr lang="en-US" dirty="0"/>
        </a:p>
      </dgm:t>
    </dgm:pt>
    <dgm:pt modelId="{6A4C649C-8C88-4147-AA43-0BBA99E48698}" type="parTrans" cxnId="{FB17B709-CCD6-4ECE-A433-5B61C5ED1A64}">
      <dgm:prSet/>
      <dgm:spPr/>
      <dgm:t>
        <a:bodyPr/>
        <a:lstStyle/>
        <a:p>
          <a:endParaRPr lang="en-US"/>
        </a:p>
      </dgm:t>
    </dgm:pt>
    <dgm:pt modelId="{EDDA44A7-9917-427C-A571-1193F01C533A}" type="sibTrans" cxnId="{FB17B709-CCD6-4ECE-A433-5B61C5ED1A64}">
      <dgm:prSet/>
      <dgm:spPr/>
      <dgm:t>
        <a:bodyPr/>
        <a:lstStyle/>
        <a:p>
          <a:endParaRPr lang="en-US"/>
        </a:p>
      </dgm:t>
    </dgm:pt>
    <dgm:pt modelId="{840F2414-4642-C843-9524-DA6004886883}" type="pres">
      <dgm:prSet presAssocID="{6E7233BA-995F-4608-A728-7BA4BA488E81}" presName="hierChild1" presStyleCnt="0">
        <dgm:presLayoutVars>
          <dgm:chPref val="1"/>
          <dgm:dir/>
          <dgm:animOne val="branch"/>
          <dgm:animLvl val="lvl"/>
          <dgm:resizeHandles/>
        </dgm:presLayoutVars>
      </dgm:prSet>
      <dgm:spPr/>
    </dgm:pt>
    <dgm:pt modelId="{A753E870-5E28-BD43-BD39-96F19AF0E0FD}" type="pres">
      <dgm:prSet presAssocID="{B10AC63C-2957-4FB8-80AE-5BA392370CD2}" presName="hierRoot1" presStyleCnt="0"/>
      <dgm:spPr/>
    </dgm:pt>
    <dgm:pt modelId="{0508A0F5-189B-8D40-B7D4-1B0ECD03656A}" type="pres">
      <dgm:prSet presAssocID="{B10AC63C-2957-4FB8-80AE-5BA392370CD2}" presName="composite" presStyleCnt="0"/>
      <dgm:spPr/>
    </dgm:pt>
    <dgm:pt modelId="{18F067D7-F421-9A4C-ABEC-A87E9687EC1C}" type="pres">
      <dgm:prSet presAssocID="{B10AC63C-2957-4FB8-80AE-5BA392370CD2}" presName="background" presStyleLbl="node0" presStyleIdx="0" presStyleCnt="3"/>
      <dgm:spPr/>
    </dgm:pt>
    <dgm:pt modelId="{A097CBCC-1405-F448-BA9E-F926C111623F}" type="pres">
      <dgm:prSet presAssocID="{B10AC63C-2957-4FB8-80AE-5BA392370CD2}" presName="text" presStyleLbl="fgAcc0" presStyleIdx="0" presStyleCnt="3">
        <dgm:presLayoutVars>
          <dgm:chPref val="3"/>
        </dgm:presLayoutVars>
      </dgm:prSet>
      <dgm:spPr/>
    </dgm:pt>
    <dgm:pt modelId="{06741943-557E-B641-B9E9-D4EB48A3DBBF}" type="pres">
      <dgm:prSet presAssocID="{B10AC63C-2957-4FB8-80AE-5BA392370CD2}" presName="hierChild2" presStyleCnt="0"/>
      <dgm:spPr/>
    </dgm:pt>
    <dgm:pt modelId="{8DC96FAF-9F50-2D45-912B-985F8DA47065}" type="pres">
      <dgm:prSet presAssocID="{9071B7E2-53BE-425C-99B9-B546787EDA33}" presName="hierRoot1" presStyleCnt="0"/>
      <dgm:spPr/>
    </dgm:pt>
    <dgm:pt modelId="{6792AF37-4816-D345-AF16-14FC172A065F}" type="pres">
      <dgm:prSet presAssocID="{9071B7E2-53BE-425C-99B9-B546787EDA33}" presName="composite" presStyleCnt="0"/>
      <dgm:spPr/>
    </dgm:pt>
    <dgm:pt modelId="{C80982C1-0CFF-5C4A-9D63-612B9A9475C9}" type="pres">
      <dgm:prSet presAssocID="{9071B7E2-53BE-425C-99B9-B546787EDA33}" presName="background" presStyleLbl="node0" presStyleIdx="1" presStyleCnt="3"/>
      <dgm:spPr/>
    </dgm:pt>
    <dgm:pt modelId="{9FE9FDF5-251B-1143-A5A9-4730917758BE}" type="pres">
      <dgm:prSet presAssocID="{9071B7E2-53BE-425C-99B9-B546787EDA33}" presName="text" presStyleLbl="fgAcc0" presStyleIdx="1" presStyleCnt="3">
        <dgm:presLayoutVars>
          <dgm:chPref val="3"/>
        </dgm:presLayoutVars>
      </dgm:prSet>
      <dgm:spPr/>
    </dgm:pt>
    <dgm:pt modelId="{6C9624EC-CF7A-DD4A-BC87-BA96DE46E9E0}" type="pres">
      <dgm:prSet presAssocID="{9071B7E2-53BE-425C-99B9-B546787EDA33}" presName="hierChild2" presStyleCnt="0"/>
      <dgm:spPr/>
    </dgm:pt>
    <dgm:pt modelId="{D943F071-769B-BF4E-A09C-52375F19DEFD}" type="pres">
      <dgm:prSet presAssocID="{51CD44A0-4E3C-4A49-810C-41C35CE8B929}" presName="hierRoot1" presStyleCnt="0"/>
      <dgm:spPr/>
    </dgm:pt>
    <dgm:pt modelId="{AD029215-7494-FF44-BA94-9858FA23E3E6}" type="pres">
      <dgm:prSet presAssocID="{51CD44A0-4E3C-4A49-810C-41C35CE8B929}" presName="composite" presStyleCnt="0"/>
      <dgm:spPr/>
    </dgm:pt>
    <dgm:pt modelId="{7F176284-2281-834C-A601-055434D4ADC0}" type="pres">
      <dgm:prSet presAssocID="{51CD44A0-4E3C-4A49-810C-41C35CE8B929}" presName="background" presStyleLbl="node0" presStyleIdx="2" presStyleCnt="3"/>
      <dgm:spPr/>
    </dgm:pt>
    <dgm:pt modelId="{581F3D8F-7E03-904F-934D-49336BC29930}" type="pres">
      <dgm:prSet presAssocID="{51CD44A0-4E3C-4A49-810C-41C35CE8B929}" presName="text" presStyleLbl="fgAcc0" presStyleIdx="2" presStyleCnt="3">
        <dgm:presLayoutVars>
          <dgm:chPref val="3"/>
        </dgm:presLayoutVars>
      </dgm:prSet>
      <dgm:spPr/>
    </dgm:pt>
    <dgm:pt modelId="{3348EDE1-C792-E64E-BF60-D525136E0743}" type="pres">
      <dgm:prSet presAssocID="{51CD44A0-4E3C-4A49-810C-41C35CE8B929}" presName="hierChild2" presStyleCnt="0"/>
      <dgm:spPr/>
    </dgm:pt>
  </dgm:ptLst>
  <dgm:cxnLst>
    <dgm:cxn modelId="{FB17B709-CCD6-4ECE-A433-5B61C5ED1A64}" srcId="{6E7233BA-995F-4608-A728-7BA4BA488E81}" destId="{51CD44A0-4E3C-4A49-810C-41C35CE8B929}" srcOrd="2" destOrd="0" parTransId="{6A4C649C-8C88-4147-AA43-0BBA99E48698}" sibTransId="{EDDA44A7-9917-427C-A571-1193F01C533A}"/>
    <dgm:cxn modelId="{05A38D13-F281-244B-94DF-5CCEED801181}" type="presOf" srcId="{9071B7E2-53BE-425C-99B9-B546787EDA33}" destId="{9FE9FDF5-251B-1143-A5A9-4730917758BE}" srcOrd="0" destOrd="0" presId="urn:microsoft.com/office/officeart/2005/8/layout/hierarchy1"/>
    <dgm:cxn modelId="{C38AB416-0A04-4138-A181-F7C41DAA0767}" srcId="{6E7233BA-995F-4608-A728-7BA4BA488E81}" destId="{9071B7E2-53BE-425C-99B9-B546787EDA33}" srcOrd="1" destOrd="0" parTransId="{0A8A8034-C0CD-4983-9751-DEEBF070CCCE}" sibTransId="{8B4B672D-D058-4241-8D40-FD280A1FBD0B}"/>
    <dgm:cxn modelId="{73E1D632-F587-F64E-BA70-C5C90966E9F3}" type="presOf" srcId="{51CD44A0-4E3C-4A49-810C-41C35CE8B929}" destId="{581F3D8F-7E03-904F-934D-49336BC29930}" srcOrd="0" destOrd="0" presId="urn:microsoft.com/office/officeart/2005/8/layout/hierarchy1"/>
    <dgm:cxn modelId="{F2FEB35F-A6B1-D54C-9F4C-A988EDC06E54}" type="presOf" srcId="{6E7233BA-995F-4608-A728-7BA4BA488E81}" destId="{840F2414-4642-C843-9524-DA6004886883}" srcOrd="0" destOrd="0" presId="urn:microsoft.com/office/officeart/2005/8/layout/hierarchy1"/>
    <dgm:cxn modelId="{8402DAC2-E310-4D5B-A01B-EA1F6279825A}" srcId="{6E7233BA-995F-4608-A728-7BA4BA488E81}" destId="{B10AC63C-2957-4FB8-80AE-5BA392370CD2}" srcOrd="0" destOrd="0" parTransId="{C412F3D4-292F-47CE-97A3-5EE766A68D1B}" sibTransId="{5830D8E3-6246-4C98-A0C5-99B7E373C793}"/>
    <dgm:cxn modelId="{72F2C8D9-F5D0-F24F-9A48-A69EEB12BD53}" type="presOf" srcId="{B10AC63C-2957-4FB8-80AE-5BA392370CD2}" destId="{A097CBCC-1405-F448-BA9E-F926C111623F}" srcOrd="0" destOrd="0" presId="urn:microsoft.com/office/officeart/2005/8/layout/hierarchy1"/>
    <dgm:cxn modelId="{48E7AE98-5F26-C54D-8989-E215D81CC1A9}" type="presParOf" srcId="{840F2414-4642-C843-9524-DA6004886883}" destId="{A753E870-5E28-BD43-BD39-96F19AF0E0FD}" srcOrd="0" destOrd="0" presId="urn:microsoft.com/office/officeart/2005/8/layout/hierarchy1"/>
    <dgm:cxn modelId="{5DD64911-959C-EB41-B029-8030676D10CA}" type="presParOf" srcId="{A753E870-5E28-BD43-BD39-96F19AF0E0FD}" destId="{0508A0F5-189B-8D40-B7D4-1B0ECD03656A}" srcOrd="0" destOrd="0" presId="urn:microsoft.com/office/officeart/2005/8/layout/hierarchy1"/>
    <dgm:cxn modelId="{F4004EA3-827F-0940-953D-C74E06D8EFCE}" type="presParOf" srcId="{0508A0F5-189B-8D40-B7D4-1B0ECD03656A}" destId="{18F067D7-F421-9A4C-ABEC-A87E9687EC1C}" srcOrd="0" destOrd="0" presId="urn:microsoft.com/office/officeart/2005/8/layout/hierarchy1"/>
    <dgm:cxn modelId="{44EE8CE4-2798-FE48-83A0-A09F4A078FD1}" type="presParOf" srcId="{0508A0F5-189B-8D40-B7D4-1B0ECD03656A}" destId="{A097CBCC-1405-F448-BA9E-F926C111623F}" srcOrd="1" destOrd="0" presId="urn:microsoft.com/office/officeart/2005/8/layout/hierarchy1"/>
    <dgm:cxn modelId="{93C4D158-1C20-5542-8F1C-7300EE988ED6}" type="presParOf" srcId="{A753E870-5E28-BD43-BD39-96F19AF0E0FD}" destId="{06741943-557E-B641-B9E9-D4EB48A3DBBF}" srcOrd="1" destOrd="0" presId="urn:microsoft.com/office/officeart/2005/8/layout/hierarchy1"/>
    <dgm:cxn modelId="{254E30B7-4ED6-484E-8709-3E245A77BDC7}" type="presParOf" srcId="{840F2414-4642-C843-9524-DA6004886883}" destId="{8DC96FAF-9F50-2D45-912B-985F8DA47065}" srcOrd="1" destOrd="0" presId="urn:microsoft.com/office/officeart/2005/8/layout/hierarchy1"/>
    <dgm:cxn modelId="{D3B35E3E-AFFC-CE4B-8B06-65294DA1F565}" type="presParOf" srcId="{8DC96FAF-9F50-2D45-912B-985F8DA47065}" destId="{6792AF37-4816-D345-AF16-14FC172A065F}" srcOrd="0" destOrd="0" presId="urn:microsoft.com/office/officeart/2005/8/layout/hierarchy1"/>
    <dgm:cxn modelId="{2FA2DD54-9DE4-6144-A910-85E7413750C4}" type="presParOf" srcId="{6792AF37-4816-D345-AF16-14FC172A065F}" destId="{C80982C1-0CFF-5C4A-9D63-612B9A9475C9}" srcOrd="0" destOrd="0" presId="urn:microsoft.com/office/officeart/2005/8/layout/hierarchy1"/>
    <dgm:cxn modelId="{808ECEB7-7475-6943-8E91-F0842EA6B15D}" type="presParOf" srcId="{6792AF37-4816-D345-AF16-14FC172A065F}" destId="{9FE9FDF5-251B-1143-A5A9-4730917758BE}" srcOrd="1" destOrd="0" presId="urn:microsoft.com/office/officeart/2005/8/layout/hierarchy1"/>
    <dgm:cxn modelId="{33356E99-33AB-A642-84DA-9B813E341F68}" type="presParOf" srcId="{8DC96FAF-9F50-2D45-912B-985F8DA47065}" destId="{6C9624EC-CF7A-DD4A-BC87-BA96DE46E9E0}" srcOrd="1" destOrd="0" presId="urn:microsoft.com/office/officeart/2005/8/layout/hierarchy1"/>
    <dgm:cxn modelId="{976E170A-3793-A440-AA9B-D52E90EC03D9}" type="presParOf" srcId="{840F2414-4642-C843-9524-DA6004886883}" destId="{D943F071-769B-BF4E-A09C-52375F19DEFD}" srcOrd="2" destOrd="0" presId="urn:microsoft.com/office/officeart/2005/8/layout/hierarchy1"/>
    <dgm:cxn modelId="{F6DA6348-D378-5044-87F5-431088920EB1}" type="presParOf" srcId="{D943F071-769B-BF4E-A09C-52375F19DEFD}" destId="{AD029215-7494-FF44-BA94-9858FA23E3E6}" srcOrd="0" destOrd="0" presId="urn:microsoft.com/office/officeart/2005/8/layout/hierarchy1"/>
    <dgm:cxn modelId="{CDF09B36-2542-A444-99A5-65121E8F13E1}" type="presParOf" srcId="{AD029215-7494-FF44-BA94-9858FA23E3E6}" destId="{7F176284-2281-834C-A601-055434D4ADC0}" srcOrd="0" destOrd="0" presId="urn:microsoft.com/office/officeart/2005/8/layout/hierarchy1"/>
    <dgm:cxn modelId="{8EB973F6-1815-FC4B-943B-47A18061FC65}" type="presParOf" srcId="{AD029215-7494-FF44-BA94-9858FA23E3E6}" destId="{581F3D8F-7E03-904F-934D-49336BC29930}" srcOrd="1" destOrd="0" presId="urn:microsoft.com/office/officeart/2005/8/layout/hierarchy1"/>
    <dgm:cxn modelId="{D5CD7867-2994-984F-9F93-3BBA37D4A7E8}" type="presParOf" srcId="{D943F071-769B-BF4E-A09C-52375F19DEFD}" destId="{3348EDE1-C792-E64E-BF60-D525136E074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BE7FF2-C7F5-422D-8732-CAF46E7C8995}"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D88D1F-900F-482D-B97F-6FB8B3874228}">
      <dgm:prSet custT="1"/>
      <dgm:spPr/>
      <dgm:t>
        <a:bodyPr/>
        <a:lstStyle/>
        <a:p>
          <a:pPr>
            <a:lnSpc>
              <a:spcPct val="100000"/>
            </a:lnSpc>
            <a:defRPr b="1"/>
          </a:pPr>
          <a:r>
            <a:rPr lang="en-US" sz="2400" dirty="0"/>
            <a:t>Enhancing Feature Selection:</a:t>
          </a:r>
        </a:p>
      </dgm:t>
    </dgm:pt>
    <dgm:pt modelId="{0BB9322B-4CD1-4A54-80BC-28EF14D5503E}" type="parTrans" cxnId="{5861CE8A-6FD4-466C-AF02-1E9DF5248346}">
      <dgm:prSet/>
      <dgm:spPr/>
      <dgm:t>
        <a:bodyPr/>
        <a:lstStyle/>
        <a:p>
          <a:endParaRPr lang="en-US" sz="2800"/>
        </a:p>
      </dgm:t>
    </dgm:pt>
    <dgm:pt modelId="{073C02B5-127F-4FB4-9F6D-E3D7EE803130}" type="sibTrans" cxnId="{5861CE8A-6FD4-466C-AF02-1E9DF5248346}">
      <dgm:prSet/>
      <dgm:spPr/>
      <dgm:t>
        <a:bodyPr/>
        <a:lstStyle/>
        <a:p>
          <a:endParaRPr lang="en-US" sz="2800"/>
        </a:p>
      </dgm:t>
    </dgm:pt>
    <dgm:pt modelId="{B12675FA-F0DC-4ED1-924E-5FF0AA6B62B5}">
      <dgm:prSet custT="1"/>
      <dgm:spPr/>
      <dgm:t>
        <a:bodyPr/>
        <a:lstStyle/>
        <a:p>
          <a:pPr>
            <a:lnSpc>
              <a:spcPct val="100000"/>
            </a:lnSpc>
          </a:pPr>
          <a:r>
            <a:rPr lang="en-US" sz="2000" b="0" i="0" dirty="0"/>
            <a:t>Refine feature selection by exploring additional relevant variables.</a:t>
          </a:r>
          <a:endParaRPr lang="en-US" sz="2000" dirty="0"/>
        </a:p>
      </dgm:t>
    </dgm:pt>
    <dgm:pt modelId="{E981EDFF-F3D4-48BD-A261-3DEC566D4D99}" type="parTrans" cxnId="{16E2E918-8210-43D2-8E07-BFF67D643A2A}">
      <dgm:prSet/>
      <dgm:spPr/>
      <dgm:t>
        <a:bodyPr/>
        <a:lstStyle/>
        <a:p>
          <a:endParaRPr lang="en-US" sz="2800"/>
        </a:p>
      </dgm:t>
    </dgm:pt>
    <dgm:pt modelId="{F742B34D-1FFB-44A2-87D6-921EE02F8F88}" type="sibTrans" cxnId="{16E2E918-8210-43D2-8E07-BFF67D643A2A}">
      <dgm:prSet/>
      <dgm:spPr/>
      <dgm:t>
        <a:bodyPr/>
        <a:lstStyle/>
        <a:p>
          <a:endParaRPr lang="en-US" sz="2800"/>
        </a:p>
      </dgm:t>
    </dgm:pt>
    <dgm:pt modelId="{D507F65D-1107-4CF3-A90C-0E96F8F93390}">
      <dgm:prSet custT="1"/>
      <dgm:spPr/>
      <dgm:t>
        <a:bodyPr/>
        <a:lstStyle/>
        <a:p>
          <a:pPr>
            <a:lnSpc>
              <a:spcPct val="100000"/>
            </a:lnSpc>
            <a:defRPr b="1"/>
          </a:pPr>
          <a:r>
            <a:rPr lang="en-US" sz="2400" dirty="0"/>
            <a:t>Improving Visualization:</a:t>
          </a:r>
        </a:p>
      </dgm:t>
    </dgm:pt>
    <dgm:pt modelId="{06D147A0-3A9E-42EC-98E9-07CD62C780D2}" type="parTrans" cxnId="{504BEB0A-C322-4CF3-BD7B-5C1E29B02767}">
      <dgm:prSet/>
      <dgm:spPr/>
      <dgm:t>
        <a:bodyPr/>
        <a:lstStyle/>
        <a:p>
          <a:endParaRPr lang="en-US" sz="2800"/>
        </a:p>
      </dgm:t>
    </dgm:pt>
    <dgm:pt modelId="{3BB590F6-9B68-4A91-ACDD-A16C560FDA44}" type="sibTrans" cxnId="{504BEB0A-C322-4CF3-BD7B-5C1E29B02767}">
      <dgm:prSet/>
      <dgm:spPr/>
      <dgm:t>
        <a:bodyPr/>
        <a:lstStyle/>
        <a:p>
          <a:endParaRPr lang="en-US" sz="2800"/>
        </a:p>
      </dgm:t>
    </dgm:pt>
    <dgm:pt modelId="{36532AD7-3F87-4877-8E2F-EE502400DD38}">
      <dgm:prSet custT="1"/>
      <dgm:spPr/>
      <dgm:t>
        <a:bodyPr/>
        <a:lstStyle/>
        <a:p>
          <a:pPr>
            <a:lnSpc>
              <a:spcPct val="100000"/>
            </a:lnSpc>
          </a:pPr>
          <a:r>
            <a:rPr lang="en-US" sz="2000" b="0" i="0" dirty="0"/>
            <a:t>Experiment with other clustering algorithms to identify the best-fit approach.</a:t>
          </a:r>
        </a:p>
        <a:p>
          <a:pPr>
            <a:lnSpc>
              <a:spcPct val="100000"/>
            </a:lnSpc>
          </a:pPr>
          <a:r>
            <a:rPr lang="en-US" sz="2000" b="0" i="0" dirty="0"/>
            <a:t>Visualize the various clustering not to relying on Silhouette score alone</a:t>
          </a:r>
          <a:endParaRPr lang="en-US" sz="2000" dirty="0"/>
        </a:p>
      </dgm:t>
    </dgm:pt>
    <dgm:pt modelId="{8196D3FA-F24F-4EA1-9DDA-7366907D655C}" type="parTrans" cxnId="{3E5CCEC6-A51C-46F5-BFA5-5C8090A24D98}">
      <dgm:prSet/>
      <dgm:spPr/>
      <dgm:t>
        <a:bodyPr/>
        <a:lstStyle/>
        <a:p>
          <a:endParaRPr lang="en-US" sz="2800"/>
        </a:p>
      </dgm:t>
    </dgm:pt>
    <dgm:pt modelId="{5E76565F-6B26-4E6E-832D-A2DAD245C971}" type="sibTrans" cxnId="{3E5CCEC6-A51C-46F5-BFA5-5C8090A24D98}">
      <dgm:prSet/>
      <dgm:spPr/>
      <dgm:t>
        <a:bodyPr/>
        <a:lstStyle/>
        <a:p>
          <a:endParaRPr lang="en-US" sz="2800"/>
        </a:p>
      </dgm:t>
    </dgm:pt>
    <dgm:pt modelId="{E62E97C7-21D7-4A33-9977-DE722A7748D9}">
      <dgm:prSet custT="1"/>
      <dgm:spPr/>
      <dgm:t>
        <a:bodyPr/>
        <a:lstStyle/>
        <a:p>
          <a:pPr>
            <a:lnSpc>
              <a:spcPct val="100000"/>
            </a:lnSpc>
            <a:defRPr b="1"/>
          </a:pPr>
          <a:r>
            <a:rPr lang="en-US" sz="2400" dirty="0"/>
            <a:t>Continuous Monitoring and Feedback:</a:t>
          </a:r>
        </a:p>
      </dgm:t>
    </dgm:pt>
    <dgm:pt modelId="{42344C85-5336-49A1-AFE6-AE63E1C167E3}" type="parTrans" cxnId="{82C3172E-32D2-462C-89D4-FEBB3A76D7C1}">
      <dgm:prSet/>
      <dgm:spPr/>
      <dgm:t>
        <a:bodyPr/>
        <a:lstStyle/>
        <a:p>
          <a:endParaRPr lang="en-US" sz="2800"/>
        </a:p>
      </dgm:t>
    </dgm:pt>
    <dgm:pt modelId="{FE6E4A30-5B10-4378-BD4E-F4B20C966C7A}" type="sibTrans" cxnId="{82C3172E-32D2-462C-89D4-FEBB3A76D7C1}">
      <dgm:prSet/>
      <dgm:spPr/>
      <dgm:t>
        <a:bodyPr/>
        <a:lstStyle/>
        <a:p>
          <a:endParaRPr lang="en-US" sz="2800"/>
        </a:p>
      </dgm:t>
    </dgm:pt>
    <dgm:pt modelId="{CC6D6BC7-D798-4245-BF51-F7374943F76C}">
      <dgm:prSet custT="1"/>
      <dgm:spPr/>
      <dgm:t>
        <a:bodyPr/>
        <a:lstStyle/>
        <a:p>
          <a:pPr>
            <a:lnSpc>
              <a:spcPct val="100000"/>
            </a:lnSpc>
          </a:pPr>
          <a:r>
            <a:rPr lang="en-US" sz="2000" b="0" i="0" dirty="0"/>
            <a:t>Validate results using data from different time periods for consistency.</a:t>
          </a:r>
          <a:endParaRPr lang="en-US" sz="2000" dirty="0"/>
        </a:p>
      </dgm:t>
    </dgm:pt>
    <dgm:pt modelId="{F0F5F386-FFCD-4AB7-B77C-B4B847C6BD04}" type="parTrans" cxnId="{24BBF111-D990-4FD7-BD2C-5D0F52B5F297}">
      <dgm:prSet/>
      <dgm:spPr/>
      <dgm:t>
        <a:bodyPr/>
        <a:lstStyle/>
        <a:p>
          <a:endParaRPr lang="en-US" sz="2800"/>
        </a:p>
      </dgm:t>
    </dgm:pt>
    <dgm:pt modelId="{6118A025-8BF5-4634-9FCC-560A2093BECD}" type="sibTrans" cxnId="{24BBF111-D990-4FD7-BD2C-5D0F52B5F297}">
      <dgm:prSet/>
      <dgm:spPr/>
      <dgm:t>
        <a:bodyPr/>
        <a:lstStyle/>
        <a:p>
          <a:endParaRPr lang="en-US" sz="2800"/>
        </a:p>
      </dgm:t>
    </dgm:pt>
    <dgm:pt modelId="{EF0C92CF-57EC-4C28-A967-12A635466F2D}" type="pres">
      <dgm:prSet presAssocID="{FEBE7FF2-C7F5-422D-8732-CAF46E7C8995}" presName="root" presStyleCnt="0">
        <dgm:presLayoutVars>
          <dgm:dir/>
          <dgm:resizeHandles val="exact"/>
        </dgm:presLayoutVars>
      </dgm:prSet>
      <dgm:spPr/>
    </dgm:pt>
    <dgm:pt modelId="{F8BED246-8BA3-4BA4-95E5-D53BB76CBA38}" type="pres">
      <dgm:prSet presAssocID="{BED88D1F-900F-482D-B97F-6FB8B3874228}" presName="compNode" presStyleCnt="0"/>
      <dgm:spPr/>
    </dgm:pt>
    <dgm:pt modelId="{C1ECE4D5-52A9-4B86-A16D-419921490722}" type="pres">
      <dgm:prSet presAssocID="{BED88D1F-900F-482D-B97F-6FB8B387422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DF37FF5A-9465-42FB-B3B1-8D6D83E798AE}" type="pres">
      <dgm:prSet presAssocID="{BED88D1F-900F-482D-B97F-6FB8B3874228}" presName="iconSpace" presStyleCnt="0"/>
      <dgm:spPr/>
    </dgm:pt>
    <dgm:pt modelId="{133DA3F1-3411-4C4B-870D-9FB337B950E5}" type="pres">
      <dgm:prSet presAssocID="{BED88D1F-900F-482D-B97F-6FB8B3874228}" presName="parTx" presStyleLbl="revTx" presStyleIdx="0" presStyleCnt="6" custScaleX="128784">
        <dgm:presLayoutVars>
          <dgm:chMax val="0"/>
          <dgm:chPref val="0"/>
        </dgm:presLayoutVars>
      </dgm:prSet>
      <dgm:spPr/>
    </dgm:pt>
    <dgm:pt modelId="{6391115A-CC63-4BD4-A6A0-374C34B2CBCD}" type="pres">
      <dgm:prSet presAssocID="{BED88D1F-900F-482D-B97F-6FB8B3874228}" presName="txSpace" presStyleCnt="0"/>
      <dgm:spPr/>
    </dgm:pt>
    <dgm:pt modelId="{71B33DCC-6707-440C-9992-F994B87B84FF}" type="pres">
      <dgm:prSet presAssocID="{BED88D1F-900F-482D-B97F-6FB8B3874228}" presName="desTx" presStyleLbl="revTx" presStyleIdx="1" presStyleCnt="6" custScaleX="125562" custScaleY="110647" custLinFactNeighborX="-207" custLinFactNeighborY="-37254">
        <dgm:presLayoutVars/>
      </dgm:prSet>
      <dgm:spPr/>
    </dgm:pt>
    <dgm:pt modelId="{1200D232-7916-48FE-B6A8-6E4A6F4A0CFE}" type="pres">
      <dgm:prSet presAssocID="{073C02B5-127F-4FB4-9F6D-E3D7EE803130}" presName="sibTrans" presStyleCnt="0"/>
      <dgm:spPr/>
    </dgm:pt>
    <dgm:pt modelId="{0C2A85D5-54CF-45CF-BA89-8B21EC72272A}" type="pres">
      <dgm:prSet presAssocID="{D507F65D-1107-4CF3-A90C-0E96F8F93390}" presName="compNode" presStyleCnt="0"/>
      <dgm:spPr/>
    </dgm:pt>
    <dgm:pt modelId="{FF081CDD-C912-4C05-BB5D-00643F5E3B85}" type="pres">
      <dgm:prSet presAssocID="{D507F65D-1107-4CF3-A90C-0E96F8F933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2F0EDE52-9A9F-445D-8032-3A44156CDA11}" type="pres">
      <dgm:prSet presAssocID="{D507F65D-1107-4CF3-A90C-0E96F8F93390}" presName="iconSpace" presStyleCnt="0"/>
      <dgm:spPr/>
    </dgm:pt>
    <dgm:pt modelId="{EF03E632-2AC1-40C6-B264-22947E9ADBB1}" type="pres">
      <dgm:prSet presAssocID="{D507F65D-1107-4CF3-A90C-0E96F8F93390}" presName="parTx" presStyleLbl="revTx" presStyleIdx="2" presStyleCnt="6" custScaleX="121872">
        <dgm:presLayoutVars>
          <dgm:chMax val="0"/>
          <dgm:chPref val="0"/>
        </dgm:presLayoutVars>
      </dgm:prSet>
      <dgm:spPr/>
    </dgm:pt>
    <dgm:pt modelId="{E16FBBE2-71E6-4FB0-AB13-ADFE62988A08}" type="pres">
      <dgm:prSet presAssocID="{D507F65D-1107-4CF3-A90C-0E96F8F93390}" presName="txSpace" presStyleCnt="0"/>
      <dgm:spPr/>
    </dgm:pt>
    <dgm:pt modelId="{2027CF9A-FA51-4BD2-A8D1-C88DABFC7FE9}" type="pres">
      <dgm:prSet presAssocID="{D507F65D-1107-4CF3-A90C-0E96F8F93390}" presName="desTx" presStyleLbl="revTx" presStyleIdx="3" presStyleCnt="6" custScaleX="122384" custScaleY="177080" custLinFactNeighborX="-1181" custLinFactNeighborY="-36697">
        <dgm:presLayoutVars/>
      </dgm:prSet>
      <dgm:spPr/>
    </dgm:pt>
    <dgm:pt modelId="{3DF5A92D-94EE-46C8-AD36-15A0338E7F5F}" type="pres">
      <dgm:prSet presAssocID="{3BB590F6-9B68-4A91-ACDD-A16C560FDA44}" presName="sibTrans" presStyleCnt="0"/>
      <dgm:spPr/>
    </dgm:pt>
    <dgm:pt modelId="{E1F39AFF-9FE5-424D-99EA-9AC6014DB241}" type="pres">
      <dgm:prSet presAssocID="{E62E97C7-21D7-4A33-9977-DE722A7748D9}" presName="compNode" presStyleCnt="0"/>
      <dgm:spPr/>
    </dgm:pt>
    <dgm:pt modelId="{2DD7A19B-42EA-482B-A232-9AB7D8F7EA8D}" type="pres">
      <dgm:prSet presAssocID="{E62E97C7-21D7-4A33-9977-DE722A7748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18C4A85B-9337-4979-9815-584158041083}" type="pres">
      <dgm:prSet presAssocID="{E62E97C7-21D7-4A33-9977-DE722A7748D9}" presName="iconSpace" presStyleCnt="0"/>
      <dgm:spPr/>
    </dgm:pt>
    <dgm:pt modelId="{1FB8ACCD-58E5-4317-9700-650A88249FE6}" type="pres">
      <dgm:prSet presAssocID="{E62E97C7-21D7-4A33-9977-DE722A7748D9}" presName="parTx" presStyleLbl="revTx" presStyleIdx="4" presStyleCnt="6" custLinFactNeighborX="436" custLinFactNeighborY="-11403">
        <dgm:presLayoutVars>
          <dgm:chMax val="0"/>
          <dgm:chPref val="0"/>
        </dgm:presLayoutVars>
      </dgm:prSet>
      <dgm:spPr/>
    </dgm:pt>
    <dgm:pt modelId="{ACA7453D-7FA2-4B94-8B4E-BD3A8DCA86AD}" type="pres">
      <dgm:prSet presAssocID="{E62E97C7-21D7-4A33-9977-DE722A7748D9}" presName="txSpace" presStyleCnt="0"/>
      <dgm:spPr/>
    </dgm:pt>
    <dgm:pt modelId="{09C0E440-9DE3-4B84-BE81-0CDD444D2339}" type="pres">
      <dgm:prSet presAssocID="{E62E97C7-21D7-4A33-9977-DE722A7748D9}" presName="desTx" presStyleLbl="revTx" presStyleIdx="5" presStyleCnt="6">
        <dgm:presLayoutVars/>
      </dgm:prSet>
      <dgm:spPr/>
    </dgm:pt>
  </dgm:ptLst>
  <dgm:cxnLst>
    <dgm:cxn modelId="{504BEB0A-C322-4CF3-BD7B-5C1E29B02767}" srcId="{FEBE7FF2-C7F5-422D-8732-CAF46E7C8995}" destId="{D507F65D-1107-4CF3-A90C-0E96F8F93390}" srcOrd="1" destOrd="0" parTransId="{06D147A0-3A9E-42EC-98E9-07CD62C780D2}" sibTransId="{3BB590F6-9B68-4A91-ACDD-A16C560FDA44}"/>
    <dgm:cxn modelId="{BE19DD10-C6C6-4BF7-8413-2965B10ECFE7}" type="presOf" srcId="{D507F65D-1107-4CF3-A90C-0E96F8F93390}" destId="{EF03E632-2AC1-40C6-B264-22947E9ADBB1}" srcOrd="0" destOrd="0" presId="urn:microsoft.com/office/officeart/2018/2/layout/IconLabelDescriptionList"/>
    <dgm:cxn modelId="{24BBF111-D990-4FD7-BD2C-5D0F52B5F297}" srcId="{E62E97C7-21D7-4A33-9977-DE722A7748D9}" destId="{CC6D6BC7-D798-4245-BF51-F7374943F76C}" srcOrd="0" destOrd="0" parTransId="{F0F5F386-FFCD-4AB7-B77C-B4B847C6BD04}" sibTransId="{6118A025-8BF5-4634-9FCC-560A2093BECD}"/>
    <dgm:cxn modelId="{16E2E918-8210-43D2-8E07-BFF67D643A2A}" srcId="{BED88D1F-900F-482D-B97F-6FB8B3874228}" destId="{B12675FA-F0DC-4ED1-924E-5FF0AA6B62B5}" srcOrd="0" destOrd="0" parTransId="{E981EDFF-F3D4-48BD-A261-3DEC566D4D99}" sibTransId="{F742B34D-1FFB-44A2-87D6-921EE02F8F88}"/>
    <dgm:cxn modelId="{BA5BA922-B11A-4C18-B7E6-DEEA7CB0E5B2}" type="presOf" srcId="{BED88D1F-900F-482D-B97F-6FB8B3874228}" destId="{133DA3F1-3411-4C4B-870D-9FB337B950E5}" srcOrd="0" destOrd="0" presId="urn:microsoft.com/office/officeart/2018/2/layout/IconLabelDescriptionList"/>
    <dgm:cxn modelId="{82C3172E-32D2-462C-89D4-FEBB3A76D7C1}" srcId="{FEBE7FF2-C7F5-422D-8732-CAF46E7C8995}" destId="{E62E97C7-21D7-4A33-9977-DE722A7748D9}" srcOrd="2" destOrd="0" parTransId="{42344C85-5336-49A1-AFE6-AE63E1C167E3}" sibTransId="{FE6E4A30-5B10-4378-BD4E-F4B20C966C7A}"/>
    <dgm:cxn modelId="{2B38B032-45B9-493F-B7E3-B2D7AD5B8A04}" type="presOf" srcId="{E62E97C7-21D7-4A33-9977-DE722A7748D9}" destId="{1FB8ACCD-58E5-4317-9700-650A88249FE6}" srcOrd="0" destOrd="0" presId="urn:microsoft.com/office/officeart/2018/2/layout/IconLabelDescriptionList"/>
    <dgm:cxn modelId="{118B4688-BB05-4211-855B-2EC4D58CC969}" type="presOf" srcId="{36532AD7-3F87-4877-8E2F-EE502400DD38}" destId="{2027CF9A-FA51-4BD2-A8D1-C88DABFC7FE9}" srcOrd="0" destOrd="0" presId="urn:microsoft.com/office/officeart/2018/2/layout/IconLabelDescriptionList"/>
    <dgm:cxn modelId="{5861CE8A-6FD4-466C-AF02-1E9DF5248346}" srcId="{FEBE7FF2-C7F5-422D-8732-CAF46E7C8995}" destId="{BED88D1F-900F-482D-B97F-6FB8B3874228}" srcOrd="0" destOrd="0" parTransId="{0BB9322B-4CD1-4A54-80BC-28EF14D5503E}" sibTransId="{073C02B5-127F-4FB4-9F6D-E3D7EE803130}"/>
    <dgm:cxn modelId="{F3F311A9-3923-4E73-90E6-9A752764E9B8}" type="presOf" srcId="{CC6D6BC7-D798-4245-BF51-F7374943F76C}" destId="{09C0E440-9DE3-4B84-BE81-0CDD444D2339}" srcOrd="0" destOrd="0" presId="urn:microsoft.com/office/officeart/2018/2/layout/IconLabelDescriptionList"/>
    <dgm:cxn modelId="{3E5CCEC6-A51C-46F5-BFA5-5C8090A24D98}" srcId="{D507F65D-1107-4CF3-A90C-0E96F8F93390}" destId="{36532AD7-3F87-4877-8E2F-EE502400DD38}" srcOrd="0" destOrd="0" parTransId="{8196D3FA-F24F-4EA1-9DDA-7366907D655C}" sibTransId="{5E76565F-6B26-4E6E-832D-A2DAD245C971}"/>
    <dgm:cxn modelId="{1669A8EC-9AFA-4CAE-84F1-1F312981D144}" type="presOf" srcId="{FEBE7FF2-C7F5-422D-8732-CAF46E7C8995}" destId="{EF0C92CF-57EC-4C28-A967-12A635466F2D}" srcOrd="0" destOrd="0" presId="urn:microsoft.com/office/officeart/2018/2/layout/IconLabelDescriptionList"/>
    <dgm:cxn modelId="{E61233F9-817F-48B5-B1F0-1EA1FF65BAF6}" type="presOf" srcId="{B12675FA-F0DC-4ED1-924E-5FF0AA6B62B5}" destId="{71B33DCC-6707-440C-9992-F994B87B84FF}" srcOrd="0" destOrd="0" presId="urn:microsoft.com/office/officeart/2018/2/layout/IconLabelDescriptionList"/>
    <dgm:cxn modelId="{F3F3ACDA-2A7C-4D78-B55E-4382C76398DF}" type="presParOf" srcId="{EF0C92CF-57EC-4C28-A967-12A635466F2D}" destId="{F8BED246-8BA3-4BA4-95E5-D53BB76CBA38}" srcOrd="0" destOrd="0" presId="urn:microsoft.com/office/officeart/2018/2/layout/IconLabelDescriptionList"/>
    <dgm:cxn modelId="{35F8A925-48BE-4780-9579-015A7856C204}" type="presParOf" srcId="{F8BED246-8BA3-4BA4-95E5-D53BB76CBA38}" destId="{C1ECE4D5-52A9-4B86-A16D-419921490722}" srcOrd="0" destOrd="0" presId="urn:microsoft.com/office/officeart/2018/2/layout/IconLabelDescriptionList"/>
    <dgm:cxn modelId="{59FA4775-4AD1-4B21-8AB8-19ADD87BDC53}" type="presParOf" srcId="{F8BED246-8BA3-4BA4-95E5-D53BB76CBA38}" destId="{DF37FF5A-9465-42FB-B3B1-8D6D83E798AE}" srcOrd="1" destOrd="0" presId="urn:microsoft.com/office/officeart/2018/2/layout/IconLabelDescriptionList"/>
    <dgm:cxn modelId="{E85814FC-DD52-4770-A2C4-66FBC349A75E}" type="presParOf" srcId="{F8BED246-8BA3-4BA4-95E5-D53BB76CBA38}" destId="{133DA3F1-3411-4C4B-870D-9FB337B950E5}" srcOrd="2" destOrd="0" presId="urn:microsoft.com/office/officeart/2018/2/layout/IconLabelDescriptionList"/>
    <dgm:cxn modelId="{BF8E9382-954B-442F-AD80-96E58D29B136}" type="presParOf" srcId="{F8BED246-8BA3-4BA4-95E5-D53BB76CBA38}" destId="{6391115A-CC63-4BD4-A6A0-374C34B2CBCD}" srcOrd="3" destOrd="0" presId="urn:microsoft.com/office/officeart/2018/2/layout/IconLabelDescriptionList"/>
    <dgm:cxn modelId="{AEFE4DAB-4215-4D7E-A0F5-B075595E8707}" type="presParOf" srcId="{F8BED246-8BA3-4BA4-95E5-D53BB76CBA38}" destId="{71B33DCC-6707-440C-9992-F994B87B84FF}" srcOrd="4" destOrd="0" presId="urn:microsoft.com/office/officeart/2018/2/layout/IconLabelDescriptionList"/>
    <dgm:cxn modelId="{02A93A1B-BC20-4841-A892-0061B6330FD3}" type="presParOf" srcId="{EF0C92CF-57EC-4C28-A967-12A635466F2D}" destId="{1200D232-7916-48FE-B6A8-6E4A6F4A0CFE}" srcOrd="1" destOrd="0" presId="urn:microsoft.com/office/officeart/2018/2/layout/IconLabelDescriptionList"/>
    <dgm:cxn modelId="{F4223664-CBC9-4547-B14E-D3F8588337C8}" type="presParOf" srcId="{EF0C92CF-57EC-4C28-A967-12A635466F2D}" destId="{0C2A85D5-54CF-45CF-BA89-8B21EC72272A}" srcOrd="2" destOrd="0" presId="urn:microsoft.com/office/officeart/2018/2/layout/IconLabelDescriptionList"/>
    <dgm:cxn modelId="{41BE48B8-1BD4-4EB6-BEDA-3AD126FF72BC}" type="presParOf" srcId="{0C2A85D5-54CF-45CF-BA89-8B21EC72272A}" destId="{FF081CDD-C912-4C05-BB5D-00643F5E3B85}" srcOrd="0" destOrd="0" presId="urn:microsoft.com/office/officeart/2018/2/layout/IconLabelDescriptionList"/>
    <dgm:cxn modelId="{D41466AE-DD1A-43E7-932C-59C5C5BBC95B}" type="presParOf" srcId="{0C2A85D5-54CF-45CF-BA89-8B21EC72272A}" destId="{2F0EDE52-9A9F-445D-8032-3A44156CDA11}" srcOrd="1" destOrd="0" presId="urn:microsoft.com/office/officeart/2018/2/layout/IconLabelDescriptionList"/>
    <dgm:cxn modelId="{8C3195E1-C8C4-4D1E-9C77-DF16AE0EC4ED}" type="presParOf" srcId="{0C2A85D5-54CF-45CF-BA89-8B21EC72272A}" destId="{EF03E632-2AC1-40C6-B264-22947E9ADBB1}" srcOrd="2" destOrd="0" presId="urn:microsoft.com/office/officeart/2018/2/layout/IconLabelDescriptionList"/>
    <dgm:cxn modelId="{E8777C4B-CD24-4755-9872-686E213DF286}" type="presParOf" srcId="{0C2A85D5-54CF-45CF-BA89-8B21EC72272A}" destId="{E16FBBE2-71E6-4FB0-AB13-ADFE62988A08}" srcOrd="3" destOrd="0" presId="urn:microsoft.com/office/officeart/2018/2/layout/IconLabelDescriptionList"/>
    <dgm:cxn modelId="{7CD91600-F5A4-4A86-8506-05864B0FF94E}" type="presParOf" srcId="{0C2A85D5-54CF-45CF-BA89-8B21EC72272A}" destId="{2027CF9A-FA51-4BD2-A8D1-C88DABFC7FE9}" srcOrd="4" destOrd="0" presId="urn:microsoft.com/office/officeart/2018/2/layout/IconLabelDescriptionList"/>
    <dgm:cxn modelId="{94B2336F-5E8A-44E5-AD48-EA357D00CC8D}" type="presParOf" srcId="{EF0C92CF-57EC-4C28-A967-12A635466F2D}" destId="{3DF5A92D-94EE-46C8-AD36-15A0338E7F5F}" srcOrd="3" destOrd="0" presId="urn:microsoft.com/office/officeart/2018/2/layout/IconLabelDescriptionList"/>
    <dgm:cxn modelId="{7413428B-E8D0-4469-AC99-B5A6179AA4CE}" type="presParOf" srcId="{EF0C92CF-57EC-4C28-A967-12A635466F2D}" destId="{E1F39AFF-9FE5-424D-99EA-9AC6014DB241}" srcOrd="4" destOrd="0" presId="urn:microsoft.com/office/officeart/2018/2/layout/IconLabelDescriptionList"/>
    <dgm:cxn modelId="{B8CA9CB3-6D6E-43FF-8FDC-4EA88D3C47D6}" type="presParOf" srcId="{E1F39AFF-9FE5-424D-99EA-9AC6014DB241}" destId="{2DD7A19B-42EA-482B-A232-9AB7D8F7EA8D}" srcOrd="0" destOrd="0" presId="urn:microsoft.com/office/officeart/2018/2/layout/IconLabelDescriptionList"/>
    <dgm:cxn modelId="{C44699CD-CFB0-45AF-804E-50F6E30694E6}" type="presParOf" srcId="{E1F39AFF-9FE5-424D-99EA-9AC6014DB241}" destId="{18C4A85B-9337-4979-9815-584158041083}" srcOrd="1" destOrd="0" presId="urn:microsoft.com/office/officeart/2018/2/layout/IconLabelDescriptionList"/>
    <dgm:cxn modelId="{F882C4A6-3CFD-4392-80B4-494822E9B0EF}" type="presParOf" srcId="{E1F39AFF-9FE5-424D-99EA-9AC6014DB241}" destId="{1FB8ACCD-58E5-4317-9700-650A88249FE6}" srcOrd="2" destOrd="0" presId="urn:microsoft.com/office/officeart/2018/2/layout/IconLabelDescriptionList"/>
    <dgm:cxn modelId="{D3188568-AA7D-426E-8A0D-8E5A0B254D22}" type="presParOf" srcId="{E1F39AFF-9FE5-424D-99EA-9AC6014DB241}" destId="{ACA7453D-7FA2-4B94-8B4E-BD3A8DCA86AD}" srcOrd="3" destOrd="0" presId="urn:microsoft.com/office/officeart/2018/2/layout/IconLabelDescriptionList"/>
    <dgm:cxn modelId="{91FF3840-4E54-4EF6-9633-F677E83C498E}" type="presParOf" srcId="{E1F39AFF-9FE5-424D-99EA-9AC6014DB241}" destId="{09C0E440-9DE3-4B84-BE81-0CDD444D2339}"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CA0B19-9367-4BD8-BF28-62EC5BE3631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EB7A254-67D6-4128-9BB4-11AB0A370640}">
      <dgm:prSet/>
      <dgm:spPr/>
      <dgm:t>
        <a:bodyPr/>
        <a:lstStyle/>
        <a:p>
          <a:r>
            <a:rPr lang="en-US"/>
            <a:t>Unveiling Rail Performance Patterns</a:t>
          </a:r>
        </a:p>
      </dgm:t>
    </dgm:pt>
    <dgm:pt modelId="{BCD1DE5B-2526-4372-A09A-AD26931384AC}" type="parTrans" cxnId="{B21639F8-AF78-4D14-9C7C-EA49D5D01FEE}">
      <dgm:prSet/>
      <dgm:spPr/>
      <dgm:t>
        <a:bodyPr/>
        <a:lstStyle/>
        <a:p>
          <a:endParaRPr lang="en-US"/>
        </a:p>
      </dgm:t>
    </dgm:pt>
    <dgm:pt modelId="{4ACA4DB9-C2D6-4455-B631-EB9B79CD632C}" type="sibTrans" cxnId="{B21639F8-AF78-4D14-9C7C-EA49D5D01FEE}">
      <dgm:prSet/>
      <dgm:spPr/>
      <dgm:t>
        <a:bodyPr/>
        <a:lstStyle/>
        <a:p>
          <a:endParaRPr lang="en-US"/>
        </a:p>
      </dgm:t>
    </dgm:pt>
    <dgm:pt modelId="{9C53AD25-7FA2-4B74-9632-032F2CDFA9F1}">
      <dgm:prSet/>
      <dgm:spPr/>
      <dgm:t>
        <a:bodyPr/>
        <a:lstStyle/>
        <a:p>
          <a:r>
            <a:rPr lang="en-US"/>
            <a:t>Enhanced Insights: PCA/K-means approach offers improved silhouette scores, revealing distinct clusters within rail performance data.</a:t>
          </a:r>
        </a:p>
      </dgm:t>
    </dgm:pt>
    <dgm:pt modelId="{9BBD0897-A724-44DF-8FC5-D17C0A883887}" type="parTrans" cxnId="{6B6CA4C7-6DD0-42D4-ACDA-60560345408E}">
      <dgm:prSet/>
      <dgm:spPr/>
      <dgm:t>
        <a:bodyPr/>
        <a:lstStyle/>
        <a:p>
          <a:endParaRPr lang="en-US"/>
        </a:p>
      </dgm:t>
    </dgm:pt>
    <dgm:pt modelId="{B159346B-3424-40B2-9FBF-4D235086F97B}" type="sibTrans" cxnId="{6B6CA4C7-6DD0-42D4-ACDA-60560345408E}">
      <dgm:prSet/>
      <dgm:spPr/>
      <dgm:t>
        <a:bodyPr/>
        <a:lstStyle/>
        <a:p>
          <a:endParaRPr lang="en-US"/>
        </a:p>
      </dgm:t>
    </dgm:pt>
    <dgm:pt modelId="{B2ACFDE9-C934-4DC0-836C-EB3B02A51265}">
      <dgm:prSet/>
      <dgm:spPr/>
      <dgm:t>
        <a:bodyPr/>
        <a:lstStyle/>
        <a:p>
          <a:r>
            <a:rPr lang="en-US"/>
            <a:t>Interpretability: Simplified cluster interpretation empowers stakeholders to comprehend patterns and implications effectively.</a:t>
          </a:r>
        </a:p>
      </dgm:t>
    </dgm:pt>
    <dgm:pt modelId="{825FFCCC-9A95-4E51-BC71-3FAA34977C5B}" type="parTrans" cxnId="{91E0DAD5-80EE-4781-B3E7-36BA94A2ECA7}">
      <dgm:prSet/>
      <dgm:spPr/>
      <dgm:t>
        <a:bodyPr/>
        <a:lstStyle/>
        <a:p>
          <a:endParaRPr lang="en-US"/>
        </a:p>
      </dgm:t>
    </dgm:pt>
    <dgm:pt modelId="{26107367-13FF-45C0-B3B2-1C1DD58C7FCB}" type="sibTrans" cxnId="{91E0DAD5-80EE-4781-B3E7-36BA94A2ECA7}">
      <dgm:prSet/>
      <dgm:spPr/>
      <dgm:t>
        <a:bodyPr/>
        <a:lstStyle/>
        <a:p>
          <a:endParaRPr lang="en-US"/>
        </a:p>
      </dgm:t>
    </dgm:pt>
    <dgm:pt modelId="{0DFD2B3C-E092-4710-9EC1-AC2FC6C723B9}">
      <dgm:prSet/>
      <dgm:spPr/>
      <dgm:t>
        <a:bodyPr/>
        <a:lstStyle/>
        <a:p>
          <a:r>
            <a:rPr lang="en-US"/>
            <a:t>Operational Impact: Unveiled insights on train delays and rush hour performance lay foundations for operational optimization.</a:t>
          </a:r>
        </a:p>
      </dgm:t>
    </dgm:pt>
    <dgm:pt modelId="{4AB54410-6AFE-404B-B128-96DF3F5999D7}" type="parTrans" cxnId="{3761E2C2-5134-4120-9953-1372AD592931}">
      <dgm:prSet/>
      <dgm:spPr/>
      <dgm:t>
        <a:bodyPr/>
        <a:lstStyle/>
        <a:p>
          <a:endParaRPr lang="en-US"/>
        </a:p>
      </dgm:t>
    </dgm:pt>
    <dgm:pt modelId="{750BFE86-C63C-4D24-90D6-04B210BAF9A5}" type="sibTrans" cxnId="{3761E2C2-5134-4120-9953-1372AD592931}">
      <dgm:prSet/>
      <dgm:spPr/>
      <dgm:t>
        <a:bodyPr/>
        <a:lstStyle/>
        <a:p>
          <a:endParaRPr lang="en-US"/>
        </a:p>
      </dgm:t>
    </dgm:pt>
    <dgm:pt modelId="{D6285FCC-00DD-437B-8763-0678301111BC}">
      <dgm:prSet/>
      <dgm:spPr/>
      <dgm:t>
        <a:bodyPr/>
        <a:lstStyle/>
        <a:p>
          <a:r>
            <a:rPr lang="en-US"/>
            <a:t>Strategic Decision-Making: By utilizing PCA/K-means, we bridge data complexities to actionable strategies, enhancing passenger experience and operational efficiency.</a:t>
          </a:r>
        </a:p>
      </dgm:t>
    </dgm:pt>
    <dgm:pt modelId="{781A8AFA-59B8-4BAE-BA77-F3D020D786C0}" type="parTrans" cxnId="{0030D7DF-2AF2-4953-8F5E-6C67EDCAA27B}">
      <dgm:prSet/>
      <dgm:spPr/>
      <dgm:t>
        <a:bodyPr/>
        <a:lstStyle/>
        <a:p>
          <a:endParaRPr lang="en-US"/>
        </a:p>
      </dgm:t>
    </dgm:pt>
    <dgm:pt modelId="{ACAC0985-0A2D-4554-A266-2A9F32096318}" type="sibTrans" cxnId="{0030D7DF-2AF2-4953-8F5E-6C67EDCAA27B}">
      <dgm:prSet/>
      <dgm:spPr/>
      <dgm:t>
        <a:bodyPr/>
        <a:lstStyle/>
        <a:p>
          <a:endParaRPr lang="en-US"/>
        </a:p>
      </dgm:t>
    </dgm:pt>
    <dgm:pt modelId="{BAA5123B-ECE8-6D4E-B9FD-B0DC44059EBF}" type="pres">
      <dgm:prSet presAssocID="{58CA0B19-9367-4BD8-BF28-62EC5BE36310}" presName="linear" presStyleCnt="0">
        <dgm:presLayoutVars>
          <dgm:animLvl val="lvl"/>
          <dgm:resizeHandles val="exact"/>
        </dgm:presLayoutVars>
      </dgm:prSet>
      <dgm:spPr/>
    </dgm:pt>
    <dgm:pt modelId="{B9922A2C-4549-9F49-8DF7-F66BFBC88086}" type="pres">
      <dgm:prSet presAssocID="{1EB7A254-67D6-4128-9BB4-11AB0A370640}" presName="parentText" presStyleLbl="node1" presStyleIdx="0" presStyleCnt="5">
        <dgm:presLayoutVars>
          <dgm:chMax val="0"/>
          <dgm:bulletEnabled val="1"/>
        </dgm:presLayoutVars>
      </dgm:prSet>
      <dgm:spPr/>
    </dgm:pt>
    <dgm:pt modelId="{79840701-E82D-8D42-9CE1-26D015E74948}" type="pres">
      <dgm:prSet presAssocID="{4ACA4DB9-C2D6-4455-B631-EB9B79CD632C}" presName="spacer" presStyleCnt="0"/>
      <dgm:spPr/>
    </dgm:pt>
    <dgm:pt modelId="{D18735BC-8E6C-2B47-B502-2ECC63A989B0}" type="pres">
      <dgm:prSet presAssocID="{9C53AD25-7FA2-4B74-9632-032F2CDFA9F1}" presName="parentText" presStyleLbl="node1" presStyleIdx="1" presStyleCnt="5">
        <dgm:presLayoutVars>
          <dgm:chMax val="0"/>
          <dgm:bulletEnabled val="1"/>
        </dgm:presLayoutVars>
      </dgm:prSet>
      <dgm:spPr/>
    </dgm:pt>
    <dgm:pt modelId="{84317955-468A-1A4F-A3F6-E82AFF61401F}" type="pres">
      <dgm:prSet presAssocID="{B159346B-3424-40B2-9FBF-4D235086F97B}" presName="spacer" presStyleCnt="0"/>
      <dgm:spPr/>
    </dgm:pt>
    <dgm:pt modelId="{2FC04604-199D-A04C-9FA0-4B9C93517464}" type="pres">
      <dgm:prSet presAssocID="{B2ACFDE9-C934-4DC0-836C-EB3B02A51265}" presName="parentText" presStyleLbl="node1" presStyleIdx="2" presStyleCnt="5">
        <dgm:presLayoutVars>
          <dgm:chMax val="0"/>
          <dgm:bulletEnabled val="1"/>
        </dgm:presLayoutVars>
      </dgm:prSet>
      <dgm:spPr/>
    </dgm:pt>
    <dgm:pt modelId="{DFF29FAF-3756-2B48-A8EA-7EF78A110E57}" type="pres">
      <dgm:prSet presAssocID="{26107367-13FF-45C0-B3B2-1C1DD58C7FCB}" presName="spacer" presStyleCnt="0"/>
      <dgm:spPr/>
    </dgm:pt>
    <dgm:pt modelId="{4AAD908D-CFA5-F94C-A57B-62850F28C170}" type="pres">
      <dgm:prSet presAssocID="{0DFD2B3C-E092-4710-9EC1-AC2FC6C723B9}" presName="parentText" presStyleLbl="node1" presStyleIdx="3" presStyleCnt="5">
        <dgm:presLayoutVars>
          <dgm:chMax val="0"/>
          <dgm:bulletEnabled val="1"/>
        </dgm:presLayoutVars>
      </dgm:prSet>
      <dgm:spPr/>
    </dgm:pt>
    <dgm:pt modelId="{25B8D09B-254E-1E4C-BD28-40DB89E591D9}" type="pres">
      <dgm:prSet presAssocID="{750BFE86-C63C-4D24-90D6-04B210BAF9A5}" presName="spacer" presStyleCnt="0"/>
      <dgm:spPr/>
    </dgm:pt>
    <dgm:pt modelId="{72345D29-3B1A-274E-9F1C-0C388D2BECCC}" type="pres">
      <dgm:prSet presAssocID="{D6285FCC-00DD-437B-8763-0678301111BC}" presName="parentText" presStyleLbl="node1" presStyleIdx="4" presStyleCnt="5">
        <dgm:presLayoutVars>
          <dgm:chMax val="0"/>
          <dgm:bulletEnabled val="1"/>
        </dgm:presLayoutVars>
      </dgm:prSet>
      <dgm:spPr/>
    </dgm:pt>
  </dgm:ptLst>
  <dgm:cxnLst>
    <dgm:cxn modelId="{56F80315-91D6-5843-8392-CE2D511935E5}" type="presOf" srcId="{58CA0B19-9367-4BD8-BF28-62EC5BE36310}" destId="{BAA5123B-ECE8-6D4E-B9FD-B0DC44059EBF}" srcOrd="0" destOrd="0" presId="urn:microsoft.com/office/officeart/2005/8/layout/vList2"/>
    <dgm:cxn modelId="{3783616F-A30D-3140-ABA0-EFEBDAD34006}" type="presOf" srcId="{0DFD2B3C-E092-4710-9EC1-AC2FC6C723B9}" destId="{4AAD908D-CFA5-F94C-A57B-62850F28C170}" srcOrd="0" destOrd="0" presId="urn:microsoft.com/office/officeart/2005/8/layout/vList2"/>
    <dgm:cxn modelId="{F9EDA179-7915-9843-86AF-907238F18A5B}" type="presOf" srcId="{B2ACFDE9-C934-4DC0-836C-EB3B02A51265}" destId="{2FC04604-199D-A04C-9FA0-4B9C93517464}" srcOrd="0" destOrd="0" presId="urn:microsoft.com/office/officeart/2005/8/layout/vList2"/>
    <dgm:cxn modelId="{E4268AA6-A897-FA48-9B8D-18F55E2F6DBF}" type="presOf" srcId="{D6285FCC-00DD-437B-8763-0678301111BC}" destId="{72345D29-3B1A-274E-9F1C-0C388D2BECCC}" srcOrd="0" destOrd="0" presId="urn:microsoft.com/office/officeart/2005/8/layout/vList2"/>
    <dgm:cxn modelId="{3761E2C2-5134-4120-9953-1372AD592931}" srcId="{58CA0B19-9367-4BD8-BF28-62EC5BE36310}" destId="{0DFD2B3C-E092-4710-9EC1-AC2FC6C723B9}" srcOrd="3" destOrd="0" parTransId="{4AB54410-6AFE-404B-B128-96DF3F5999D7}" sibTransId="{750BFE86-C63C-4D24-90D6-04B210BAF9A5}"/>
    <dgm:cxn modelId="{6B6CA4C7-6DD0-42D4-ACDA-60560345408E}" srcId="{58CA0B19-9367-4BD8-BF28-62EC5BE36310}" destId="{9C53AD25-7FA2-4B74-9632-032F2CDFA9F1}" srcOrd="1" destOrd="0" parTransId="{9BBD0897-A724-44DF-8FC5-D17C0A883887}" sibTransId="{B159346B-3424-40B2-9FBF-4D235086F97B}"/>
    <dgm:cxn modelId="{9F5899CE-99EE-2C42-A39B-8AD8D0800439}" type="presOf" srcId="{1EB7A254-67D6-4128-9BB4-11AB0A370640}" destId="{B9922A2C-4549-9F49-8DF7-F66BFBC88086}" srcOrd="0" destOrd="0" presId="urn:microsoft.com/office/officeart/2005/8/layout/vList2"/>
    <dgm:cxn modelId="{91E0DAD5-80EE-4781-B3E7-36BA94A2ECA7}" srcId="{58CA0B19-9367-4BD8-BF28-62EC5BE36310}" destId="{B2ACFDE9-C934-4DC0-836C-EB3B02A51265}" srcOrd="2" destOrd="0" parTransId="{825FFCCC-9A95-4E51-BC71-3FAA34977C5B}" sibTransId="{26107367-13FF-45C0-B3B2-1C1DD58C7FCB}"/>
    <dgm:cxn modelId="{0030D7DF-2AF2-4953-8F5E-6C67EDCAA27B}" srcId="{58CA0B19-9367-4BD8-BF28-62EC5BE36310}" destId="{D6285FCC-00DD-437B-8763-0678301111BC}" srcOrd="4" destOrd="0" parTransId="{781A8AFA-59B8-4BAE-BA77-F3D020D786C0}" sibTransId="{ACAC0985-0A2D-4554-A266-2A9F32096318}"/>
    <dgm:cxn modelId="{B21639F8-AF78-4D14-9C7C-EA49D5D01FEE}" srcId="{58CA0B19-9367-4BD8-BF28-62EC5BE36310}" destId="{1EB7A254-67D6-4128-9BB4-11AB0A370640}" srcOrd="0" destOrd="0" parTransId="{BCD1DE5B-2526-4372-A09A-AD26931384AC}" sibTransId="{4ACA4DB9-C2D6-4455-B631-EB9B79CD632C}"/>
    <dgm:cxn modelId="{E71FF9FF-0B72-F044-97F8-8964FBC3A9B7}" type="presOf" srcId="{9C53AD25-7FA2-4B74-9632-032F2CDFA9F1}" destId="{D18735BC-8E6C-2B47-B502-2ECC63A989B0}" srcOrd="0" destOrd="0" presId="urn:microsoft.com/office/officeart/2005/8/layout/vList2"/>
    <dgm:cxn modelId="{B86FB002-35AC-0042-A795-DFC8646395D3}" type="presParOf" srcId="{BAA5123B-ECE8-6D4E-B9FD-B0DC44059EBF}" destId="{B9922A2C-4549-9F49-8DF7-F66BFBC88086}" srcOrd="0" destOrd="0" presId="urn:microsoft.com/office/officeart/2005/8/layout/vList2"/>
    <dgm:cxn modelId="{D69077A6-F8B7-5845-99A4-6FB2E2CA6EC7}" type="presParOf" srcId="{BAA5123B-ECE8-6D4E-B9FD-B0DC44059EBF}" destId="{79840701-E82D-8D42-9CE1-26D015E74948}" srcOrd="1" destOrd="0" presId="urn:microsoft.com/office/officeart/2005/8/layout/vList2"/>
    <dgm:cxn modelId="{486251FC-D599-CC4F-8362-5724A7CAE5F6}" type="presParOf" srcId="{BAA5123B-ECE8-6D4E-B9FD-B0DC44059EBF}" destId="{D18735BC-8E6C-2B47-B502-2ECC63A989B0}" srcOrd="2" destOrd="0" presId="urn:microsoft.com/office/officeart/2005/8/layout/vList2"/>
    <dgm:cxn modelId="{B7C35B92-DB2F-8947-83DB-692FCA4458D9}" type="presParOf" srcId="{BAA5123B-ECE8-6D4E-B9FD-B0DC44059EBF}" destId="{84317955-468A-1A4F-A3F6-E82AFF61401F}" srcOrd="3" destOrd="0" presId="urn:microsoft.com/office/officeart/2005/8/layout/vList2"/>
    <dgm:cxn modelId="{7A33D679-7B69-0F45-BA4A-C012E0BE4154}" type="presParOf" srcId="{BAA5123B-ECE8-6D4E-B9FD-B0DC44059EBF}" destId="{2FC04604-199D-A04C-9FA0-4B9C93517464}" srcOrd="4" destOrd="0" presId="urn:microsoft.com/office/officeart/2005/8/layout/vList2"/>
    <dgm:cxn modelId="{F8AFFB48-593B-984A-8142-915889622FB3}" type="presParOf" srcId="{BAA5123B-ECE8-6D4E-B9FD-B0DC44059EBF}" destId="{DFF29FAF-3756-2B48-A8EA-7EF78A110E57}" srcOrd="5" destOrd="0" presId="urn:microsoft.com/office/officeart/2005/8/layout/vList2"/>
    <dgm:cxn modelId="{10A87C73-DF7F-294D-8DD9-A61204FAD141}" type="presParOf" srcId="{BAA5123B-ECE8-6D4E-B9FD-B0DC44059EBF}" destId="{4AAD908D-CFA5-F94C-A57B-62850F28C170}" srcOrd="6" destOrd="0" presId="urn:microsoft.com/office/officeart/2005/8/layout/vList2"/>
    <dgm:cxn modelId="{8DC6F9E1-3FF6-DB49-AE4C-D8854F6F6E7D}" type="presParOf" srcId="{BAA5123B-ECE8-6D4E-B9FD-B0DC44059EBF}" destId="{25B8D09B-254E-1E4C-BD28-40DB89E591D9}" srcOrd="7" destOrd="0" presId="urn:microsoft.com/office/officeart/2005/8/layout/vList2"/>
    <dgm:cxn modelId="{81B26A13-3EFE-8842-ACFC-843C41688991}" type="presParOf" srcId="{BAA5123B-ECE8-6D4E-B9FD-B0DC44059EBF}" destId="{72345D29-3B1A-274E-9F1C-0C388D2BECCC}"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067D7-F421-9A4C-ABEC-A87E9687EC1C}">
      <dsp:nvSpPr>
        <dsp:cNvPr id="0" name=""/>
        <dsp:cNvSpPr/>
      </dsp:nvSpPr>
      <dsp:spPr>
        <a:xfrm>
          <a:off x="0" y="435303"/>
          <a:ext cx="2914649" cy="185080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97CBCC-1405-F448-BA9E-F926C111623F}">
      <dsp:nvSpPr>
        <dsp:cNvPr id="0" name=""/>
        <dsp:cNvSpPr/>
      </dsp:nvSpPr>
      <dsp:spPr>
        <a:xfrm>
          <a:off x="323850" y="742960"/>
          <a:ext cx="2914649" cy="185080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Sensitivity to feature selection and dimensionality reduction techniques.</a:t>
          </a:r>
        </a:p>
      </dsp:txBody>
      <dsp:txXfrm>
        <a:off x="378058" y="797168"/>
        <a:ext cx="2806233" cy="1742386"/>
      </dsp:txXfrm>
    </dsp:sp>
    <dsp:sp modelId="{C80982C1-0CFF-5C4A-9D63-612B9A9475C9}">
      <dsp:nvSpPr>
        <dsp:cNvPr id="0" name=""/>
        <dsp:cNvSpPr/>
      </dsp:nvSpPr>
      <dsp:spPr>
        <a:xfrm>
          <a:off x="3562350" y="435303"/>
          <a:ext cx="2914649" cy="185080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E9FDF5-251B-1143-A5A9-4730917758BE}">
      <dsp:nvSpPr>
        <dsp:cNvPr id="0" name=""/>
        <dsp:cNvSpPr/>
      </dsp:nvSpPr>
      <dsp:spPr>
        <a:xfrm>
          <a:off x="3886200" y="742960"/>
          <a:ext cx="2914649" cy="185080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Sensitivity to the initial conditions in K-means and GMM algorithms.</a:t>
          </a:r>
          <a:endParaRPr lang="en-US" sz="2500" kern="1200" dirty="0"/>
        </a:p>
      </dsp:txBody>
      <dsp:txXfrm>
        <a:off x="3940408" y="797168"/>
        <a:ext cx="2806233" cy="1742386"/>
      </dsp:txXfrm>
    </dsp:sp>
    <dsp:sp modelId="{7F176284-2281-834C-A601-055434D4ADC0}">
      <dsp:nvSpPr>
        <dsp:cNvPr id="0" name=""/>
        <dsp:cNvSpPr/>
      </dsp:nvSpPr>
      <dsp:spPr>
        <a:xfrm>
          <a:off x="7124700" y="435303"/>
          <a:ext cx="2914649" cy="185080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F3D8F-7E03-904F-934D-49336BC29930}">
      <dsp:nvSpPr>
        <dsp:cNvPr id="0" name=""/>
        <dsp:cNvSpPr/>
      </dsp:nvSpPr>
      <dsp:spPr>
        <a:xfrm>
          <a:off x="7448549" y="742960"/>
          <a:ext cx="2914649" cy="185080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Potential overfitting of clusters if not validated rigorously.</a:t>
          </a:r>
          <a:endParaRPr lang="en-US" sz="2500" kern="1200" dirty="0"/>
        </a:p>
      </dsp:txBody>
      <dsp:txXfrm>
        <a:off x="7502757" y="797168"/>
        <a:ext cx="2806233" cy="17423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CE4D5-52A9-4B86-A16D-419921490722}">
      <dsp:nvSpPr>
        <dsp:cNvPr id="0" name=""/>
        <dsp:cNvSpPr/>
      </dsp:nvSpPr>
      <dsp:spPr>
        <a:xfrm>
          <a:off x="420926" y="435344"/>
          <a:ext cx="987365" cy="9873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3DA3F1-3411-4C4B-870D-9FB337B950E5}">
      <dsp:nvSpPr>
        <dsp:cNvPr id="0" name=""/>
        <dsp:cNvSpPr/>
      </dsp:nvSpPr>
      <dsp:spPr>
        <a:xfrm>
          <a:off x="14921" y="1552476"/>
          <a:ext cx="3633054" cy="100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kern="1200" dirty="0"/>
            <a:t>Enhancing Feature Selection:</a:t>
          </a:r>
        </a:p>
      </dsp:txBody>
      <dsp:txXfrm>
        <a:off x="14921" y="1552476"/>
        <a:ext cx="3633054" cy="1002375"/>
      </dsp:txXfrm>
    </dsp:sp>
    <dsp:sp modelId="{71B33DCC-6707-440C-9992-F994B87B84FF}">
      <dsp:nvSpPr>
        <dsp:cNvPr id="0" name=""/>
        <dsp:cNvSpPr/>
      </dsp:nvSpPr>
      <dsp:spPr>
        <a:xfrm>
          <a:off x="54528" y="2258422"/>
          <a:ext cx="3542159" cy="927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b="0" i="0" kern="1200" dirty="0"/>
            <a:t>Refine feature selection by exploring additional relevant variables.</a:t>
          </a:r>
          <a:endParaRPr lang="en-US" sz="2000" kern="1200" dirty="0"/>
        </a:p>
      </dsp:txBody>
      <dsp:txXfrm>
        <a:off x="54528" y="2258422"/>
        <a:ext cx="3542159" cy="927186"/>
      </dsp:txXfrm>
    </dsp:sp>
    <dsp:sp modelId="{FF081CDD-C912-4C05-BB5D-00643F5E3B85}">
      <dsp:nvSpPr>
        <dsp:cNvPr id="0" name=""/>
        <dsp:cNvSpPr/>
      </dsp:nvSpPr>
      <dsp:spPr>
        <a:xfrm>
          <a:off x="4457389" y="295597"/>
          <a:ext cx="987365" cy="9873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03E632-2AC1-40C6-B264-22947E9ADBB1}">
      <dsp:nvSpPr>
        <dsp:cNvPr id="0" name=""/>
        <dsp:cNvSpPr/>
      </dsp:nvSpPr>
      <dsp:spPr>
        <a:xfrm>
          <a:off x="4148880" y="1412729"/>
          <a:ext cx="3438063" cy="100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kern="1200" dirty="0"/>
            <a:t>Improving Visualization:</a:t>
          </a:r>
        </a:p>
      </dsp:txBody>
      <dsp:txXfrm>
        <a:off x="4148880" y="1412729"/>
        <a:ext cx="3438063" cy="1002375"/>
      </dsp:txXfrm>
    </dsp:sp>
    <dsp:sp modelId="{2027CF9A-FA51-4BD2-A8D1-C88DABFC7FE9}">
      <dsp:nvSpPr>
        <dsp:cNvPr id="0" name=""/>
        <dsp:cNvSpPr/>
      </dsp:nvSpPr>
      <dsp:spPr>
        <a:xfrm>
          <a:off x="4108341" y="1843372"/>
          <a:ext cx="3452507" cy="1486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b="0" i="0" kern="1200" dirty="0"/>
            <a:t>Experiment with other clustering algorithms to identify the best-fit approach.</a:t>
          </a:r>
        </a:p>
        <a:p>
          <a:pPr marL="0" lvl="0" indent="0" algn="l" defTabSz="889000">
            <a:lnSpc>
              <a:spcPct val="100000"/>
            </a:lnSpc>
            <a:spcBef>
              <a:spcPct val="0"/>
            </a:spcBef>
            <a:spcAft>
              <a:spcPct val="35000"/>
            </a:spcAft>
            <a:buNone/>
          </a:pPr>
          <a:r>
            <a:rPr lang="en-US" sz="2000" b="0" i="0" kern="1200" dirty="0"/>
            <a:t>Visualize the various clustering not to relying on Silhouette score alone</a:t>
          </a:r>
          <a:endParaRPr lang="en-US" sz="2000" kern="1200" dirty="0"/>
        </a:p>
      </dsp:txBody>
      <dsp:txXfrm>
        <a:off x="4108341" y="1843372"/>
        <a:ext cx="3452507" cy="1486174"/>
      </dsp:txXfrm>
    </dsp:sp>
    <dsp:sp modelId="{2DD7A19B-42EA-482B-A232-9AB7D8F7EA8D}">
      <dsp:nvSpPr>
        <dsp:cNvPr id="0" name=""/>
        <dsp:cNvSpPr/>
      </dsp:nvSpPr>
      <dsp:spPr>
        <a:xfrm>
          <a:off x="8087848" y="457648"/>
          <a:ext cx="987365" cy="9873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B8ACCD-58E5-4317-9700-650A88249FE6}">
      <dsp:nvSpPr>
        <dsp:cNvPr id="0" name=""/>
        <dsp:cNvSpPr/>
      </dsp:nvSpPr>
      <dsp:spPr>
        <a:xfrm>
          <a:off x="8100147" y="1460480"/>
          <a:ext cx="2821044" cy="100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kern="1200" dirty="0"/>
            <a:t>Continuous Monitoring and Feedback:</a:t>
          </a:r>
        </a:p>
      </dsp:txBody>
      <dsp:txXfrm>
        <a:off x="8100147" y="1460480"/>
        <a:ext cx="2821044" cy="1002375"/>
      </dsp:txXfrm>
    </dsp:sp>
    <dsp:sp modelId="{09C0E440-9DE3-4B84-BE81-0CDD444D2339}">
      <dsp:nvSpPr>
        <dsp:cNvPr id="0" name=""/>
        <dsp:cNvSpPr/>
      </dsp:nvSpPr>
      <dsp:spPr>
        <a:xfrm>
          <a:off x="8087848" y="2637512"/>
          <a:ext cx="2821044" cy="83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b="0" i="0" kern="1200" dirty="0"/>
            <a:t>Validate results using data from different time periods for consistency.</a:t>
          </a:r>
          <a:endParaRPr lang="en-US" sz="2000" kern="1200" dirty="0"/>
        </a:p>
      </dsp:txBody>
      <dsp:txXfrm>
        <a:off x="8087848" y="2637512"/>
        <a:ext cx="2821044" cy="837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22A2C-4549-9F49-8DF7-F66BFBC88086}">
      <dsp:nvSpPr>
        <dsp:cNvPr id="0" name=""/>
        <dsp:cNvSpPr/>
      </dsp:nvSpPr>
      <dsp:spPr>
        <a:xfrm>
          <a:off x="0" y="80672"/>
          <a:ext cx="6683374" cy="849947"/>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Unveiling Rail Performance Patterns</a:t>
          </a:r>
        </a:p>
      </dsp:txBody>
      <dsp:txXfrm>
        <a:off x="41491" y="122163"/>
        <a:ext cx="6600392" cy="766965"/>
      </dsp:txXfrm>
    </dsp:sp>
    <dsp:sp modelId="{D18735BC-8E6C-2B47-B502-2ECC63A989B0}">
      <dsp:nvSpPr>
        <dsp:cNvPr id="0" name=""/>
        <dsp:cNvSpPr/>
      </dsp:nvSpPr>
      <dsp:spPr>
        <a:xfrm>
          <a:off x="0" y="979580"/>
          <a:ext cx="6683374" cy="849947"/>
        </a:xfrm>
        <a:prstGeom prst="roundRect">
          <a:avLst/>
        </a:prstGeom>
        <a:gradFill rotWithShape="0">
          <a:gsLst>
            <a:gs pos="0">
              <a:schemeClr val="accent2">
                <a:hueOff val="-4373718"/>
                <a:satOff val="8938"/>
                <a:lumOff val="3726"/>
                <a:alphaOff val="0"/>
                <a:tint val="94000"/>
                <a:satMod val="100000"/>
                <a:lumMod val="108000"/>
              </a:schemeClr>
            </a:gs>
            <a:gs pos="50000">
              <a:schemeClr val="accent2">
                <a:hueOff val="-4373718"/>
                <a:satOff val="8938"/>
                <a:lumOff val="3726"/>
                <a:alphaOff val="0"/>
                <a:tint val="98000"/>
                <a:shade val="100000"/>
                <a:satMod val="100000"/>
                <a:lumMod val="100000"/>
              </a:schemeClr>
            </a:gs>
            <a:gs pos="100000">
              <a:schemeClr val="accent2">
                <a:hueOff val="-4373718"/>
                <a:satOff val="8938"/>
                <a:lumOff val="3726"/>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Enhanced Insights: PCA/K-means approach offers improved silhouette scores, revealing distinct clusters within rail performance data.</a:t>
          </a:r>
        </a:p>
      </dsp:txBody>
      <dsp:txXfrm>
        <a:off x="41491" y="1021071"/>
        <a:ext cx="6600392" cy="766965"/>
      </dsp:txXfrm>
    </dsp:sp>
    <dsp:sp modelId="{2FC04604-199D-A04C-9FA0-4B9C93517464}">
      <dsp:nvSpPr>
        <dsp:cNvPr id="0" name=""/>
        <dsp:cNvSpPr/>
      </dsp:nvSpPr>
      <dsp:spPr>
        <a:xfrm>
          <a:off x="0" y="1878488"/>
          <a:ext cx="6683374" cy="849947"/>
        </a:xfrm>
        <a:prstGeom prst="roundRect">
          <a:avLst/>
        </a:prstGeom>
        <a:gradFill rotWithShape="0">
          <a:gsLst>
            <a:gs pos="0">
              <a:schemeClr val="accent2">
                <a:hueOff val="-8747435"/>
                <a:satOff val="17875"/>
                <a:lumOff val="7451"/>
                <a:alphaOff val="0"/>
                <a:tint val="94000"/>
                <a:satMod val="100000"/>
                <a:lumMod val="108000"/>
              </a:schemeClr>
            </a:gs>
            <a:gs pos="50000">
              <a:schemeClr val="accent2">
                <a:hueOff val="-8747435"/>
                <a:satOff val="17875"/>
                <a:lumOff val="7451"/>
                <a:alphaOff val="0"/>
                <a:tint val="98000"/>
                <a:shade val="100000"/>
                <a:satMod val="100000"/>
                <a:lumMod val="100000"/>
              </a:schemeClr>
            </a:gs>
            <a:gs pos="100000">
              <a:schemeClr val="accent2">
                <a:hueOff val="-8747435"/>
                <a:satOff val="17875"/>
                <a:lumOff val="745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Interpretability: Simplified cluster interpretation empowers stakeholders to comprehend patterns and implications effectively.</a:t>
          </a:r>
        </a:p>
      </dsp:txBody>
      <dsp:txXfrm>
        <a:off x="41491" y="1919979"/>
        <a:ext cx="6600392" cy="766965"/>
      </dsp:txXfrm>
    </dsp:sp>
    <dsp:sp modelId="{4AAD908D-CFA5-F94C-A57B-62850F28C170}">
      <dsp:nvSpPr>
        <dsp:cNvPr id="0" name=""/>
        <dsp:cNvSpPr/>
      </dsp:nvSpPr>
      <dsp:spPr>
        <a:xfrm>
          <a:off x="0" y="2777396"/>
          <a:ext cx="6683374" cy="849947"/>
        </a:xfrm>
        <a:prstGeom prst="roundRect">
          <a:avLst/>
        </a:prstGeom>
        <a:gradFill rotWithShape="0">
          <a:gsLst>
            <a:gs pos="0">
              <a:schemeClr val="accent2">
                <a:hueOff val="-13121153"/>
                <a:satOff val="26812"/>
                <a:lumOff val="11177"/>
                <a:alphaOff val="0"/>
                <a:tint val="94000"/>
                <a:satMod val="100000"/>
                <a:lumMod val="108000"/>
              </a:schemeClr>
            </a:gs>
            <a:gs pos="50000">
              <a:schemeClr val="accent2">
                <a:hueOff val="-13121153"/>
                <a:satOff val="26812"/>
                <a:lumOff val="11177"/>
                <a:alphaOff val="0"/>
                <a:tint val="98000"/>
                <a:shade val="100000"/>
                <a:satMod val="100000"/>
                <a:lumMod val="100000"/>
              </a:schemeClr>
            </a:gs>
            <a:gs pos="100000">
              <a:schemeClr val="accent2">
                <a:hueOff val="-13121153"/>
                <a:satOff val="26812"/>
                <a:lumOff val="11177"/>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Operational Impact: Unveiled insights on train delays and rush hour performance lay foundations for operational optimization.</a:t>
          </a:r>
        </a:p>
      </dsp:txBody>
      <dsp:txXfrm>
        <a:off x="41491" y="2818887"/>
        <a:ext cx="6600392" cy="766965"/>
      </dsp:txXfrm>
    </dsp:sp>
    <dsp:sp modelId="{72345D29-3B1A-274E-9F1C-0C388D2BECCC}">
      <dsp:nvSpPr>
        <dsp:cNvPr id="0" name=""/>
        <dsp:cNvSpPr/>
      </dsp:nvSpPr>
      <dsp:spPr>
        <a:xfrm>
          <a:off x="0" y="3676304"/>
          <a:ext cx="6683374" cy="849947"/>
        </a:xfrm>
        <a:prstGeom prst="roundRect">
          <a:avLst/>
        </a:prstGeom>
        <a:gradFill rotWithShape="0">
          <a:gsLst>
            <a:gs pos="0">
              <a:schemeClr val="accent2">
                <a:hueOff val="-17494871"/>
                <a:satOff val="35750"/>
                <a:lumOff val="14903"/>
                <a:alphaOff val="0"/>
                <a:tint val="94000"/>
                <a:satMod val="100000"/>
                <a:lumMod val="108000"/>
              </a:schemeClr>
            </a:gs>
            <a:gs pos="50000">
              <a:schemeClr val="accent2">
                <a:hueOff val="-17494871"/>
                <a:satOff val="35750"/>
                <a:lumOff val="14903"/>
                <a:alphaOff val="0"/>
                <a:tint val="98000"/>
                <a:shade val="100000"/>
                <a:satMod val="100000"/>
                <a:lumMod val="100000"/>
              </a:schemeClr>
            </a:gs>
            <a:gs pos="100000">
              <a:schemeClr val="accent2">
                <a:hueOff val="-17494871"/>
                <a:satOff val="35750"/>
                <a:lumOff val="14903"/>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Strategic Decision-Making: By utilizing PCA/K-means, we bridge data complexities to actionable strategies, enhancing passenger experience and operational efficiency.</a:t>
          </a:r>
        </a:p>
      </dsp:txBody>
      <dsp:txXfrm>
        <a:off x="41491" y="3717795"/>
        <a:ext cx="6600392" cy="7669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194D8-3150-5D42-88EC-1FA20B0BC80D}" type="datetimeFigureOut">
              <a:rPr lang="en-US" smtClean="0"/>
              <a:t>8/29/23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715B1-ADFB-F644-B214-3D7CB4F2E59E}" type="slidenum">
              <a:rPr lang="en-US" smtClean="0"/>
              <a:t>‹#›</a:t>
            </a:fld>
            <a:endParaRPr lang="en-US"/>
          </a:p>
        </p:txBody>
      </p:sp>
    </p:spTree>
    <p:extLst>
      <p:ext uri="{BB962C8B-B14F-4D97-AF65-F5344CB8AC3E}">
        <p14:creationId xmlns:p14="http://schemas.microsoft.com/office/powerpoint/2010/main" val="1074943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1</a:t>
            </a:fld>
            <a:endParaRPr lang="en-US"/>
          </a:p>
        </p:txBody>
      </p:sp>
    </p:spTree>
    <p:extLst>
      <p:ext uri="{BB962C8B-B14F-4D97-AF65-F5344CB8AC3E}">
        <p14:creationId xmlns:p14="http://schemas.microsoft.com/office/powerpoint/2010/main" val="4309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10</a:t>
            </a:fld>
            <a:endParaRPr lang="en-US"/>
          </a:p>
        </p:txBody>
      </p:sp>
    </p:spTree>
    <p:extLst>
      <p:ext uri="{BB962C8B-B14F-4D97-AF65-F5344CB8AC3E}">
        <p14:creationId xmlns:p14="http://schemas.microsoft.com/office/powerpoint/2010/main" val="2920961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11</a:t>
            </a:fld>
            <a:endParaRPr lang="en-US"/>
          </a:p>
        </p:txBody>
      </p:sp>
    </p:spTree>
    <p:extLst>
      <p:ext uri="{BB962C8B-B14F-4D97-AF65-F5344CB8AC3E}">
        <p14:creationId xmlns:p14="http://schemas.microsoft.com/office/powerpoint/2010/main" val="2979828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PCA/K-means Approach: Advantages:</a:t>
            </a:r>
          </a:p>
          <a:p>
            <a:pPr lvl="1"/>
            <a:r>
              <a:rPr lang="en-US" sz="1600" dirty="0"/>
              <a:t>Dimensionality Reduction: PCA effectively reduces the dimensionality of the data, making it easier to work with and visualize.</a:t>
            </a:r>
          </a:p>
          <a:p>
            <a:pPr lvl="1"/>
            <a:r>
              <a:rPr lang="en-US" sz="1600" dirty="0"/>
              <a:t>Interpretability: PCA provides principal components that have meaningful interpretations and can help identify the most influential features.</a:t>
            </a:r>
          </a:p>
          <a:p>
            <a:pPr lvl="1"/>
            <a:r>
              <a:rPr lang="en-US" sz="1600" dirty="0"/>
              <a:t>Improved Silhouette Score: In your analysis, PCA improved the silhouette score, indicating better cluster separation after dimension reduction.</a:t>
            </a:r>
          </a:p>
          <a:p>
            <a:pPr lvl="1"/>
            <a:r>
              <a:rPr lang="en-US" sz="1600" dirty="0"/>
              <a:t>Ease of Interpretation: K-means clustering provides clear cluster assignments and is relatively straightforward to interpret.</a:t>
            </a:r>
          </a:p>
          <a:p>
            <a:r>
              <a:rPr lang="en-US" sz="1800" dirty="0"/>
              <a:t>Considerations:</a:t>
            </a:r>
          </a:p>
          <a:p>
            <a:pPr lvl="1"/>
            <a:r>
              <a:rPr lang="en-US" sz="1600" dirty="0"/>
              <a:t>Clusters Might Not Be Distinct: While PCA improved silhouette scores, the clusters might still overlap to some extent, potentially impacting the interpretability of the clusters.</a:t>
            </a:r>
          </a:p>
          <a:p>
            <a:endParaRPr lang="en-US" dirty="0"/>
          </a:p>
          <a:p>
            <a:r>
              <a:rPr lang="en-US" sz="1800" dirty="0"/>
              <a:t>t-SNE/GMM Approach: Advantages:</a:t>
            </a:r>
          </a:p>
          <a:p>
            <a:pPr lvl="1"/>
            <a:r>
              <a:rPr lang="en-US" sz="1600" dirty="0"/>
              <a:t>Intricate Patterns: t-SNE is effective at capturing complex and nonlinear relationships between data points, making it suitable for revealing intricate patterns.</a:t>
            </a:r>
          </a:p>
          <a:p>
            <a:pPr lvl="1"/>
            <a:r>
              <a:rPr lang="en-US" sz="1600" dirty="0"/>
              <a:t>Significant Silhouette Score Improvement: In your analysis, the t-SNE/GMM approach showed a significant improvement in silhouette score, indicating distinct and meaningful clusters.</a:t>
            </a:r>
          </a:p>
          <a:p>
            <a:pPr lvl="1"/>
            <a:r>
              <a:rPr lang="en-US" sz="1600" dirty="0"/>
              <a:t>Hidden Patterns: GMM can capture hidden patterns in the data and model different covariance structures within clusters.</a:t>
            </a:r>
          </a:p>
          <a:p>
            <a:r>
              <a:rPr lang="en-US" sz="1800" dirty="0"/>
              <a:t>Considerations:</a:t>
            </a:r>
          </a:p>
          <a:p>
            <a:pPr lvl="1"/>
            <a:r>
              <a:rPr lang="en-US" sz="1600" dirty="0"/>
              <a:t>High Computational Cost: t-SNE can be computationally intensive, especially for large datasets, which might limit its scalability.</a:t>
            </a:r>
          </a:p>
          <a:p>
            <a:pPr lvl="1"/>
            <a:r>
              <a:rPr lang="en-US" sz="1600" dirty="0"/>
              <a:t>Interpretation Challenges: t-SNE can result in clusters that are visually distinct but harder to interpret and label.</a:t>
            </a:r>
          </a:p>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12</a:t>
            </a:fld>
            <a:endParaRPr lang="en-US"/>
          </a:p>
        </p:txBody>
      </p:sp>
    </p:spTree>
    <p:extLst>
      <p:ext uri="{BB962C8B-B14F-4D97-AF65-F5344CB8AC3E}">
        <p14:creationId xmlns:p14="http://schemas.microsoft.com/office/powerpoint/2010/main" val="1421473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13</a:t>
            </a:fld>
            <a:endParaRPr lang="en-US"/>
          </a:p>
        </p:txBody>
      </p:sp>
    </p:spTree>
    <p:extLst>
      <p:ext uri="{BB962C8B-B14F-4D97-AF65-F5344CB8AC3E}">
        <p14:creationId xmlns:p14="http://schemas.microsoft.com/office/powerpoint/2010/main" val="904006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14</a:t>
            </a:fld>
            <a:endParaRPr lang="en-US"/>
          </a:p>
        </p:txBody>
      </p:sp>
    </p:spTree>
    <p:extLst>
      <p:ext uri="{BB962C8B-B14F-4D97-AF65-F5344CB8AC3E}">
        <p14:creationId xmlns:p14="http://schemas.microsoft.com/office/powerpoint/2010/main" val="3135404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Conclusion: PCA/K-means Approach</a:t>
            </a:r>
            <a:endParaRPr lang="en-US" b="0" i="0" dirty="0">
              <a:solidFill>
                <a:srgbClr val="374151"/>
              </a:solidFill>
              <a:effectLst/>
              <a:latin typeface="Söhne"/>
            </a:endParaRPr>
          </a:p>
          <a:p>
            <a:pPr algn="l"/>
            <a:r>
              <a:rPr lang="en-US" b="0" i="0" dirty="0">
                <a:solidFill>
                  <a:srgbClr val="374151"/>
                </a:solidFill>
                <a:effectLst/>
                <a:latin typeface="Söhne"/>
              </a:rPr>
              <a:t>In the pursuit of unraveling the intricate complexities of NJ Transit and Amtrak rail performance data, the PCA/K-means approach emerges as the recommended choice. This selection is grounded in a comprehensive assessment of the analysis outcomes, highlighting key advantages that align with our research objectives.</a:t>
            </a:r>
          </a:p>
          <a:p>
            <a:pPr algn="l">
              <a:buFont typeface="+mj-lt"/>
              <a:buAutoNum type="arabicPeriod"/>
            </a:pPr>
            <a:r>
              <a:rPr lang="en-US" b="1" i="0" dirty="0">
                <a:solidFill>
                  <a:srgbClr val="374151"/>
                </a:solidFill>
                <a:effectLst/>
                <a:latin typeface="Söhne"/>
              </a:rPr>
              <a:t>Enhanced Silhouette Scores:</a:t>
            </a:r>
            <a:r>
              <a:rPr lang="en-US" b="0" i="0" dirty="0">
                <a:solidFill>
                  <a:srgbClr val="374151"/>
                </a:solidFill>
                <a:effectLst/>
                <a:latin typeface="Söhne"/>
              </a:rPr>
              <a:t> Through Principal Component Analysis (PCA), we successfully reduced the dimensionality of the data, resulting in an improved silhouette score. This signifies clearer separation between clusters and enhances the interpretability of our findings.</a:t>
            </a:r>
          </a:p>
          <a:p>
            <a:pPr algn="l">
              <a:buFont typeface="+mj-lt"/>
              <a:buAutoNum type="arabicPeriod"/>
            </a:pPr>
            <a:r>
              <a:rPr lang="en-US" b="1" i="0" dirty="0">
                <a:solidFill>
                  <a:srgbClr val="374151"/>
                </a:solidFill>
                <a:effectLst/>
                <a:latin typeface="Söhne"/>
              </a:rPr>
              <a:t>Simpler Cluster Interpretation:</a:t>
            </a:r>
            <a:r>
              <a:rPr lang="en-US" b="0" i="0" dirty="0">
                <a:solidFill>
                  <a:srgbClr val="374151"/>
                </a:solidFill>
                <a:effectLst/>
                <a:latin typeface="Söhne"/>
              </a:rPr>
              <a:t> The K-means clustering technique employed with PCA offers clusters that are relatively straightforward to interpret. This empowers stakeholders to grasp the underlying patterns and implications of rail performance more intuitively.</a:t>
            </a:r>
          </a:p>
          <a:p>
            <a:pPr algn="l"/>
            <a:r>
              <a:rPr lang="en-US" b="0" i="0" dirty="0">
                <a:solidFill>
                  <a:srgbClr val="374151"/>
                </a:solidFill>
                <a:effectLst/>
                <a:latin typeface="Söhne"/>
              </a:rPr>
              <a:t>By embracing the PCA/K-means approach, we address the essential considerations of improved silhouette scores and cluster interpretability. Our findings shed light on critical aspects such as train delays on Fridays and during rush hours, providing valuable insights for operational optimization.</a:t>
            </a:r>
          </a:p>
          <a:p>
            <a:pPr algn="l"/>
            <a:r>
              <a:rPr lang="en-US" b="0" i="0" dirty="0">
                <a:solidFill>
                  <a:srgbClr val="374151"/>
                </a:solidFill>
                <a:effectLst/>
                <a:latin typeface="Söhne"/>
              </a:rPr>
              <a:t>In conclusion, the PCA/K-means approach not only aligns with the research objectives but also offers a pathway to actionable insights that can influence rail operations, resource allocation, and service enhancements. This journey exemplifies the potential of advanced data analysis techniques in transforming raw rail performance data into strategic decision-making tools, ultimately contributing to the advancement of efficient and passenger-centric transportation systems.</a:t>
            </a:r>
          </a:p>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15</a:t>
            </a:fld>
            <a:endParaRPr lang="en-US"/>
          </a:p>
        </p:txBody>
      </p:sp>
    </p:spTree>
    <p:extLst>
      <p:ext uri="{BB962C8B-B14F-4D97-AF65-F5344CB8AC3E}">
        <p14:creationId xmlns:p14="http://schemas.microsoft.com/office/powerpoint/2010/main" val="591693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2</a:t>
            </a:fld>
            <a:endParaRPr lang="en-US"/>
          </a:p>
        </p:txBody>
      </p:sp>
    </p:spTree>
    <p:extLst>
      <p:ext uri="{BB962C8B-B14F-4D97-AF65-F5344CB8AC3E}">
        <p14:creationId xmlns:p14="http://schemas.microsoft.com/office/powerpoint/2010/main" val="1603944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3</a:t>
            </a:fld>
            <a:endParaRPr lang="en-US"/>
          </a:p>
        </p:txBody>
      </p:sp>
    </p:spTree>
    <p:extLst>
      <p:ext uri="{BB962C8B-B14F-4D97-AF65-F5344CB8AC3E}">
        <p14:creationId xmlns:p14="http://schemas.microsoft.com/office/powerpoint/2010/main" val="282325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4</a:t>
            </a:fld>
            <a:endParaRPr lang="en-US"/>
          </a:p>
        </p:txBody>
      </p:sp>
    </p:spTree>
    <p:extLst>
      <p:ext uri="{BB962C8B-B14F-4D97-AF65-F5344CB8AC3E}">
        <p14:creationId xmlns:p14="http://schemas.microsoft.com/office/powerpoint/2010/main" val="228439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5</a:t>
            </a:fld>
            <a:endParaRPr lang="en-US"/>
          </a:p>
        </p:txBody>
      </p:sp>
    </p:spTree>
    <p:extLst>
      <p:ext uri="{BB962C8B-B14F-4D97-AF65-F5344CB8AC3E}">
        <p14:creationId xmlns:p14="http://schemas.microsoft.com/office/powerpoint/2010/main" val="707867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6</a:t>
            </a:fld>
            <a:endParaRPr lang="en-US"/>
          </a:p>
        </p:txBody>
      </p:sp>
    </p:spTree>
    <p:extLst>
      <p:ext uri="{BB962C8B-B14F-4D97-AF65-F5344CB8AC3E}">
        <p14:creationId xmlns:p14="http://schemas.microsoft.com/office/powerpoint/2010/main" val="4121766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7</a:t>
            </a:fld>
            <a:endParaRPr lang="en-US"/>
          </a:p>
        </p:txBody>
      </p:sp>
    </p:spTree>
    <p:extLst>
      <p:ext uri="{BB962C8B-B14F-4D97-AF65-F5344CB8AC3E}">
        <p14:creationId xmlns:p14="http://schemas.microsoft.com/office/powerpoint/2010/main" val="1306338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8</a:t>
            </a:fld>
            <a:endParaRPr lang="en-US"/>
          </a:p>
        </p:txBody>
      </p:sp>
    </p:spTree>
    <p:extLst>
      <p:ext uri="{BB962C8B-B14F-4D97-AF65-F5344CB8AC3E}">
        <p14:creationId xmlns:p14="http://schemas.microsoft.com/office/powerpoint/2010/main" val="993083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715B1-ADFB-F644-B214-3D7CB4F2E59E}" type="slidenum">
              <a:rPr lang="en-US" smtClean="0"/>
              <a:t>9</a:t>
            </a:fld>
            <a:endParaRPr lang="en-US"/>
          </a:p>
        </p:txBody>
      </p:sp>
    </p:spTree>
    <p:extLst>
      <p:ext uri="{BB962C8B-B14F-4D97-AF65-F5344CB8AC3E}">
        <p14:creationId xmlns:p14="http://schemas.microsoft.com/office/powerpoint/2010/main" val="2026052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30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223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5403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938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214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143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1471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3587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6572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ontent Placeholder 2"/>
          <p:cNvSpPr>
            <a:spLocks noGrp="1"/>
          </p:cNvSpPr>
          <p:nvPr>
            <p:ph sz="quarter" idx="13"/>
          </p:nvPr>
        </p:nvSpPr>
        <p:spPr>
          <a:xfrm>
            <a:off x="913774" y="2367092"/>
            <a:ext cx="5106026" cy="3424107"/>
          </a:xfrm>
        </p:spPr>
        <p:txBody>
          <a:bodyPr/>
          <a:lstStyle>
            <a:lvl1pPr>
              <a:defRPr cap="none" baseline="0">
                <a:latin typeface="+mn-lt"/>
              </a:defRPr>
            </a:lvl1pPr>
            <a:lvl2pPr>
              <a:defRPr cap="none" baseline="0">
                <a:latin typeface="+mn-lt"/>
              </a:defRPr>
            </a:lvl2pPr>
            <a:lvl3pPr>
              <a:defRPr cap="none" baseline="0">
                <a:latin typeface="+mn-lt"/>
              </a:defRPr>
            </a:lvl3pPr>
            <a:lvl4pPr>
              <a:defRPr cap="none" baseline="0">
                <a:latin typeface="+mn-lt"/>
              </a:defRPr>
            </a:lvl4pPr>
            <a:lvl5pPr>
              <a:defRPr cap="none"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3"/>
          <p:cNvSpPr>
            <a:spLocks noGrp="1"/>
          </p:cNvSpPr>
          <p:nvPr>
            <p:ph sz="quarter" idx="14"/>
          </p:nvPr>
        </p:nvSpPr>
        <p:spPr>
          <a:xfrm>
            <a:off x="6172200" y="2367092"/>
            <a:ext cx="5105400" cy="3424107"/>
          </a:xfrm>
        </p:spPr>
        <p:txBody>
          <a:bodyPr/>
          <a:lstStyle>
            <a:lvl1pPr>
              <a:defRPr cap="none" baseline="0">
                <a:latin typeface="+mn-lt"/>
              </a:defRPr>
            </a:lvl1pPr>
            <a:lvl2pPr>
              <a:defRPr cap="none" baseline="0">
                <a:latin typeface="+mn-lt"/>
              </a:defRPr>
            </a:lvl2pPr>
            <a:lvl3pPr>
              <a:defRPr cap="none" baseline="0">
                <a:latin typeface="+mn-lt"/>
              </a:defRPr>
            </a:lvl3pPr>
            <a:lvl4pPr>
              <a:defRPr cap="none" baseline="0">
                <a:latin typeface="+mn-lt"/>
              </a:defRPr>
            </a:lvl4pPr>
            <a:lvl5pPr>
              <a:defRPr cap="none"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2" name="Title 1">
            <a:extLst>
              <a:ext uri="{FF2B5EF4-FFF2-40B4-BE49-F238E27FC236}">
                <a16:creationId xmlns:a16="http://schemas.microsoft.com/office/drawing/2014/main" id="{9C94D89B-89B5-C3A9-DFD8-B6FC1D5DD0A3}"/>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183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282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21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770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905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8/29/23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837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90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884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48000">
              <a:srgbClr val="FFFF00"/>
            </a:gs>
            <a:gs pos="0">
              <a:srgbClr val="FFFF00"/>
            </a:gs>
            <a:gs pos="100000">
              <a:srgbClr val="FFFF00">
                <a:alpha val="68000"/>
              </a:srgb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8/29/23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666039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65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kaggle.com/pranavbadami/nj-transit-amtrak-nec-performance"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0D8E-FB80-57D0-D2D3-91AA0CE99E85}"/>
              </a:ext>
            </a:extLst>
          </p:cNvPr>
          <p:cNvSpPr>
            <a:spLocks noGrp="1"/>
          </p:cNvSpPr>
          <p:nvPr>
            <p:ph type="ctrTitle"/>
          </p:nvPr>
        </p:nvSpPr>
        <p:spPr>
          <a:xfrm>
            <a:off x="1126762" y="1227279"/>
            <a:ext cx="4328819" cy="2509213"/>
          </a:xfrm>
        </p:spPr>
        <p:txBody>
          <a:bodyPr>
            <a:normAutofit/>
          </a:bodyPr>
          <a:lstStyle/>
          <a:p>
            <a:r>
              <a:rPr lang="en-US" b="0" i="0" dirty="0">
                <a:effectLst/>
                <a:latin typeface="Söhne"/>
              </a:rPr>
              <a:t>NJ Transit &amp; Amtrak rail</a:t>
            </a:r>
            <a:endParaRPr lang="en-US" dirty="0"/>
          </a:p>
        </p:txBody>
      </p:sp>
      <p:sp>
        <p:nvSpPr>
          <p:cNvPr id="3" name="Subtitle 2">
            <a:extLst>
              <a:ext uri="{FF2B5EF4-FFF2-40B4-BE49-F238E27FC236}">
                <a16:creationId xmlns:a16="http://schemas.microsoft.com/office/drawing/2014/main" id="{634E2540-47E8-32A3-6865-733AB9D1540D}"/>
              </a:ext>
            </a:extLst>
          </p:cNvPr>
          <p:cNvSpPr>
            <a:spLocks noGrp="1"/>
          </p:cNvSpPr>
          <p:nvPr>
            <p:ph type="subTitle" idx="1"/>
          </p:nvPr>
        </p:nvSpPr>
        <p:spPr>
          <a:xfrm>
            <a:off x="1126762" y="3812694"/>
            <a:ext cx="4328819" cy="1371599"/>
          </a:xfrm>
        </p:spPr>
        <p:txBody>
          <a:bodyPr>
            <a:normAutofit fontScale="92500"/>
          </a:bodyPr>
          <a:lstStyle/>
          <a:p>
            <a:pPr>
              <a:lnSpc>
                <a:spcPct val="110000"/>
              </a:lnSpc>
            </a:pPr>
            <a:r>
              <a:rPr lang="en-US" sz="2200">
                <a:solidFill>
                  <a:srgbClr val="177C6C"/>
                </a:solidFill>
              </a:rPr>
              <a:t>Uncovering Train Delay Patterns Using Unsupervised Learning</a:t>
            </a:r>
          </a:p>
          <a:p>
            <a:pPr>
              <a:lnSpc>
                <a:spcPct val="110000"/>
              </a:lnSpc>
            </a:pPr>
            <a:r>
              <a:rPr lang="en-US" sz="2200">
                <a:solidFill>
                  <a:srgbClr val="177C6C"/>
                </a:solidFill>
              </a:rPr>
              <a:t>By Esona Fomuso</a:t>
            </a:r>
          </a:p>
        </p:txBody>
      </p:sp>
      <p:pic>
        <p:nvPicPr>
          <p:cNvPr id="16" name="Graphic 15" descr="Train">
            <a:extLst>
              <a:ext uri="{FF2B5EF4-FFF2-40B4-BE49-F238E27FC236}">
                <a16:creationId xmlns:a16="http://schemas.microsoft.com/office/drawing/2014/main" id="{F722E8E6-6C0F-7349-CD04-4339BE1327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90459" y="948266"/>
            <a:ext cx="4743406" cy="4743406"/>
          </a:xfrm>
          <a:prstGeom prst="rect">
            <a:avLst/>
          </a:prstGeom>
        </p:spPr>
      </p:pic>
    </p:spTree>
    <p:extLst>
      <p:ext uri="{BB962C8B-B14F-4D97-AF65-F5344CB8AC3E}">
        <p14:creationId xmlns:p14="http://schemas.microsoft.com/office/powerpoint/2010/main" val="296404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par>
                                <p:cTn id="16" presetID="10" presetClass="entr" presetSubtype="0" fill="hold" grpId="0" nodeType="withEffect">
                                  <p:stCondLst>
                                    <p:cond delay="1000"/>
                                  </p:stCondLst>
                                  <p:iterate>
                                    <p:tmPct val="10000"/>
                                  </p:iterate>
                                  <p:childTnLst>
                                    <p:set>
                                      <p:cBhvr>
                                        <p:cTn id="17" dur="1" fill="hold">
                                          <p:stCondLst>
                                            <p:cond delay="0"/>
                                          </p:stCondLst>
                                        </p:cTn>
                                        <p:tgtEl>
                                          <p:spTgt spid="2"/>
                                        </p:tgtEl>
                                        <p:attrNameLst>
                                          <p:attrName>style.visibility</p:attrName>
                                        </p:attrNameLst>
                                      </p:cBhvr>
                                      <p:to>
                                        <p:strVal val="visible"/>
                                      </p:to>
                                    </p:set>
                                    <p:animEffect transition="in" filter="fade">
                                      <p:cBhvr>
                                        <p:cTn id="18"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B651-7498-8D31-C18D-21819DCDB0B6}"/>
              </a:ext>
            </a:extLst>
          </p:cNvPr>
          <p:cNvSpPr>
            <a:spLocks noGrp="1"/>
          </p:cNvSpPr>
          <p:nvPr>
            <p:ph type="title"/>
          </p:nvPr>
        </p:nvSpPr>
        <p:spPr>
          <a:xfrm>
            <a:off x="653143" y="618517"/>
            <a:ext cx="10484793" cy="1105113"/>
          </a:xfrm>
        </p:spPr>
        <p:txBody>
          <a:bodyPr vert="horz" lIns="91440" tIns="45720" rIns="91440" bIns="45720" rtlCol="0" anchor="ctr">
            <a:normAutofit fontScale="90000"/>
          </a:bodyPr>
          <a:lstStyle/>
          <a:p>
            <a:r>
              <a:rPr lang="en-US" dirty="0"/>
              <a:t>Sub Question 2: Which cluster contains the most train delays for the rush hour on weekdays?</a:t>
            </a:r>
            <a:br>
              <a:rPr lang="en-US" dirty="0"/>
            </a:br>
            <a:endParaRPr lang="en-US" dirty="0"/>
          </a:p>
        </p:txBody>
      </p:sp>
      <p:sp>
        <p:nvSpPr>
          <p:cNvPr id="3" name="Content Placeholder 2">
            <a:extLst>
              <a:ext uri="{FF2B5EF4-FFF2-40B4-BE49-F238E27FC236}">
                <a16:creationId xmlns:a16="http://schemas.microsoft.com/office/drawing/2014/main" id="{3FFB8F6B-5222-6AA0-518B-9F207D0203EC}"/>
              </a:ext>
            </a:extLst>
          </p:cNvPr>
          <p:cNvSpPr>
            <a:spLocks noGrp="1"/>
          </p:cNvSpPr>
          <p:nvPr>
            <p:ph sz="quarter" idx="13"/>
          </p:nvPr>
        </p:nvSpPr>
        <p:spPr>
          <a:xfrm>
            <a:off x="5282520" y="1865741"/>
            <a:ext cx="6405268" cy="4805343"/>
          </a:xfrm>
        </p:spPr>
        <p:txBody>
          <a:bodyPr vert="horz" lIns="91440" tIns="45720" rIns="91440" bIns="45720" rtlCol="0">
            <a:normAutofit lnSpcReduction="10000"/>
          </a:bodyPr>
          <a:lstStyle/>
          <a:p>
            <a:r>
              <a:rPr lang="en-US" sz="3200" cap="none" dirty="0"/>
              <a:t>PCA/K-means</a:t>
            </a:r>
          </a:p>
          <a:p>
            <a:pPr lvl="1"/>
            <a:r>
              <a:rPr lang="en-US" sz="2800" cap="none" dirty="0"/>
              <a:t>Cluster 4 has the most train delays during rush hour on weekdays, with a total of 6867.083333333333 delays.</a:t>
            </a:r>
          </a:p>
          <a:p>
            <a:pPr marL="457200" lvl="1" indent="0">
              <a:buNone/>
            </a:pPr>
            <a:endParaRPr lang="en-US" sz="2800" cap="none" dirty="0"/>
          </a:p>
          <a:p>
            <a:r>
              <a:rPr lang="en-US" sz="3200" cap="none" dirty="0"/>
              <a:t>t-SNE/GMM</a:t>
            </a:r>
          </a:p>
          <a:p>
            <a:pPr lvl="1"/>
            <a:r>
              <a:rPr lang="en-US" sz="2800" cap="none" dirty="0"/>
              <a:t>Cluster with the most train delays during rush hour on weekdays: 2 with a delay of 8748.67 minutes.</a:t>
            </a:r>
          </a:p>
        </p:txBody>
      </p:sp>
      <p:pic>
        <p:nvPicPr>
          <p:cNvPr id="4" name="Picture 3">
            <a:extLst>
              <a:ext uri="{FF2B5EF4-FFF2-40B4-BE49-F238E27FC236}">
                <a16:creationId xmlns:a16="http://schemas.microsoft.com/office/drawing/2014/main" id="{CEF2FE7B-6FBE-3B56-2C8B-F6B525EFBF73}"/>
              </a:ext>
            </a:extLst>
          </p:cNvPr>
          <p:cNvPicPr>
            <a:picLocks noChangeAspect="1"/>
          </p:cNvPicPr>
          <p:nvPr/>
        </p:nvPicPr>
        <p:blipFill>
          <a:blip r:embed="rId3"/>
          <a:stretch>
            <a:fillRect/>
          </a:stretch>
        </p:blipFill>
        <p:spPr>
          <a:xfrm>
            <a:off x="504212" y="1865742"/>
            <a:ext cx="4778308" cy="2327098"/>
          </a:xfrm>
          <a:prstGeom prst="rect">
            <a:avLst/>
          </a:prstGeom>
        </p:spPr>
      </p:pic>
      <p:pic>
        <p:nvPicPr>
          <p:cNvPr id="5" name="Picture 4">
            <a:extLst>
              <a:ext uri="{FF2B5EF4-FFF2-40B4-BE49-F238E27FC236}">
                <a16:creationId xmlns:a16="http://schemas.microsoft.com/office/drawing/2014/main" id="{2F360024-3FF9-6786-8679-9CCABA8BA8AD}"/>
              </a:ext>
            </a:extLst>
          </p:cNvPr>
          <p:cNvPicPr>
            <a:picLocks noChangeAspect="1"/>
          </p:cNvPicPr>
          <p:nvPr/>
        </p:nvPicPr>
        <p:blipFill>
          <a:blip r:embed="rId4"/>
          <a:stretch>
            <a:fillRect/>
          </a:stretch>
        </p:blipFill>
        <p:spPr>
          <a:xfrm>
            <a:off x="504212" y="4290814"/>
            <a:ext cx="4778305" cy="2380271"/>
          </a:xfrm>
          <a:prstGeom prst="rect">
            <a:avLst/>
          </a:prstGeom>
        </p:spPr>
      </p:pic>
    </p:spTree>
    <p:extLst>
      <p:ext uri="{BB962C8B-B14F-4D97-AF65-F5344CB8AC3E}">
        <p14:creationId xmlns:p14="http://schemas.microsoft.com/office/powerpoint/2010/main" val="207275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B8274-1064-2EC5-F63B-0C2D8E8C1590}"/>
              </a:ext>
            </a:extLst>
          </p:cNvPr>
          <p:cNvSpPr>
            <a:spLocks noGrp="1"/>
          </p:cNvSpPr>
          <p:nvPr>
            <p:ph type="title"/>
          </p:nvPr>
        </p:nvSpPr>
        <p:spPr>
          <a:xfrm>
            <a:off x="913774" y="393503"/>
            <a:ext cx="10364451" cy="932697"/>
          </a:xfrm>
        </p:spPr>
        <p:txBody>
          <a:bodyPr/>
          <a:lstStyle/>
          <a:p>
            <a:r>
              <a:rPr lang="en-US" dirty="0"/>
              <a:t>Comparison</a:t>
            </a:r>
          </a:p>
        </p:txBody>
      </p:sp>
      <p:graphicFrame>
        <p:nvGraphicFramePr>
          <p:cNvPr id="5" name="Table 4">
            <a:extLst>
              <a:ext uri="{FF2B5EF4-FFF2-40B4-BE49-F238E27FC236}">
                <a16:creationId xmlns:a16="http://schemas.microsoft.com/office/drawing/2014/main" id="{99640A5D-7E21-E87F-4712-76BBED80066E}"/>
              </a:ext>
            </a:extLst>
          </p:cNvPr>
          <p:cNvGraphicFramePr>
            <a:graphicFrameLocks noGrp="1"/>
          </p:cNvGraphicFramePr>
          <p:nvPr>
            <p:extLst>
              <p:ext uri="{D42A27DB-BD31-4B8C-83A1-F6EECF244321}">
                <p14:modId xmlns:p14="http://schemas.microsoft.com/office/powerpoint/2010/main" val="4022817122"/>
              </p:ext>
            </p:extLst>
          </p:nvPr>
        </p:nvGraphicFramePr>
        <p:xfrm>
          <a:off x="576943" y="1326200"/>
          <a:ext cx="11038114" cy="5326893"/>
        </p:xfrm>
        <a:graphic>
          <a:graphicData uri="http://schemas.openxmlformats.org/drawingml/2006/table">
            <a:tbl>
              <a:tblPr/>
              <a:tblGrid>
                <a:gridCol w="3732172">
                  <a:extLst>
                    <a:ext uri="{9D8B030D-6E8A-4147-A177-3AD203B41FA5}">
                      <a16:colId xmlns:a16="http://schemas.microsoft.com/office/drawing/2014/main" val="2011730275"/>
                    </a:ext>
                  </a:extLst>
                </a:gridCol>
                <a:gridCol w="2916528">
                  <a:extLst>
                    <a:ext uri="{9D8B030D-6E8A-4147-A177-3AD203B41FA5}">
                      <a16:colId xmlns:a16="http://schemas.microsoft.com/office/drawing/2014/main" val="1036136939"/>
                    </a:ext>
                  </a:extLst>
                </a:gridCol>
                <a:gridCol w="4389414">
                  <a:extLst>
                    <a:ext uri="{9D8B030D-6E8A-4147-A177-3AD203B41FA5}">
                      <a16:colId xmlns:a16="http://schemas.microsoft.com/office/drawing/2014/main" val="4040222897"/>
                    </a:ext>
                  </a:extLst>
                </a:gridCol>
              </a:tblGrid>
              <a:tr h="378111">
                <a:tc>
                  <a:txBody>
                    <a:bodyPr/>
                    <a:lstStyle/>
                    <a:p>
                      <a:pPr marL="0" marR="0" fontAlgn="t">
                        <a:spcBef>
                          <a:spcPts val="0"/>
                        </a:spcBef>
                        <a:spcAft>
                          <a:spcPts val="0"/>
                        </a:spcAft>
                      </a:pPr>
                      <a:r>
                        <a:rPr lang="en-US" sz="2000" b="1">
                          <a:solidFill>
                            <a:srgbClr val="000000"/>
                          </a:solidFill>
                          <a:effectLst/>
                          <a:latin typeface="Aparajita" panose="02020603050405020304" pitchFamily="18" charset="0"/>
                        </a:rPr>
                        <a:t>Aspect</a:t>
                      </a:r>
                      <a:endParaRPr lang="en-US" sz="2000">
                        <a:solidFill>
                          <a:srgbClr val="000000"/>
                        </a:solidFill>
                        <a:effectLst/>
                        <a:latin typeface="Aparajita" panose="02020603050405020304" pitchFamily="18" charset="0"/>
                      </a:endParaRP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tc>
                  <a:txBody>
                    <a:bodyPr/>
                    <a:lstStyle/>
                    <a:p>
                      <a:pPr marL="0" marR="0" fontAlgn="t">
                        <a:spcBef>
                          <a:spcPts val="0"/>
                        </a:spcBef>
                        <a:spcAft>
                          <a:spcPts val="0"/>
                        </a:spcAft>
                      </a:pPr>
                      <a:r>
                        <a:rPr lang="en-US" sz="2000" b="1" dirty="0">
                          <a:solidFill>
                            <a:srgbClr val="000000"/>
                          </a:solidFill>
                          <a:effectLst/>
                          <a:latin typeface="Aparajita" panose="02020603050405020304" pitchFamily="18" charset="0"/>
                        </a:rPr>
                        <a:t>PCA/K-means Approach</a:t>
                      </a:r>
                      <a:endParaRPr lang="en-US" sz="2000" dirty="0">
                        <a:solidFill>
                          <a:srgbClr val="000000"/>
                        </a:solidFill>
                        <a:effectLst/>
                        <a:latin typeface="Aparajita" panose="02020603050405020304" pitchFamily="18" charset="0"/>
                      </a:endParaRP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tc>
                  <a:txBody>
                    <a:bodyPr/>
                    <a:lstStyle/>
                    <a:p>
                      <a:pPr marL="0" marR="0" fontAlgn="t">
                        <a:spcBef>
                          <a:spcPts val="0"/>
                        </a:spcBef>
                        <a:spcAft>
                          <a:spcPts val="0"/>
                        </a:spcAft>
                      </a:pPr>
                      <a:r>
                        <a:rPr lang="en-US" sz="2000" b="1" dirty="0">
                          <a:solidFill>
                            <a:srgbClr val="000000"/>
                          </a:solidFill>
                          <a:effectLst/>
                          <a:latin typeface="Aparajita" panose="02020603050405020304" pitchFamily="18" charset="0"/>
                        </a:rPr>
                        <a:t>t-SNE/GMM Approach</a:t>
                      </a:r>
                      <a:endParaRPr lang="en-US" sz="2000" dirty="0">
                        <a:solidFill>
                          <a:srgbClr val="000000"/>
                        </a:solidFill>
                        <a:effectLst/>
                        <a:latin typeface="Aparajita" panose="02020603050405020304" pitchFamily="18" charset="0"/>
                      </a:endParaRP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423888156"/>
                  </a:ext>
                </a:extLst>
              </a:tr>
              <a:tr h="492607">
                <a:tc>
                  <a:txBody>
                    <a:bodyPr/>
                    <a:lstStyle/>
                    <a:p>
                      <a:pPr marL="0" marR="0" fontAlgn="t">
                        <a:spcBef>
                          <a:spcPts val="0"/>
                        </a:spcBef>
                        <a:spcAft>
                          <a:spcPts val="0"/>
                        </a:spcAft>
                      </a:pPr>
                      <a:r>
                        <a:rPr lang="en-US" sz="2000" b="1">
                          <a:solidFill>
                            <a:srgbClr val="000000"/>
                          </a:solidFill>
                          <a:effectLst/>
                          <a:latin typeface="Aparajita" panose="02020603050405020304" pitchFamily="18" charset="0"/>
                        </a:rPr>
                        <a:t>Optimal K Value (Silhouette / Elbow)</a:t>
                      </a:r>
                      <a:endParaRPr lang="en-US" sz="2000">
                        <a:solidFill>
                          <a:srgbClr val="000000"/>
                        </a:solidFill>
                        <a:effectLst/>
                        <a:latin typeface="Aparajita" panose="02020603050405020304" pitchFamily="18" charset="0"/>
                      </a:endParaRP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tc>
                  <a:txBody>
                    <a:bodyPr/>
                    <a:lstStyle/>
                    <a:p>
                      <a:pPr marL="0" marR="0" fontAlgn="t">
                        <a:spcBef>
                          <a:spcPts val="0"/>
                        </a:spcBef>
                        <a:spcAft>
                          <a:spcPts val="0"/>
                        </a:spcAft>
                      </a:pPr>
                      <a:r>
                        <a:rPr lang="en-US" sz="2000">
                          <a:solidFill>
                            <a:srgbClr val="000000"/>
                          </a:solidFill>
                          <a:effectLst/>
                          <a:latin typeface="Aparajita" panose="02020603050405020304" pitchFamily="18" charset="0"/>
                        </a:rPr>
                        <a:t>K=8 (Silhouette), K=5 (Elbow)</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a:solidFill>
                            <a:srgbClr val="000000"/>
                          </a:solidFill>
                          <a:effectLst/>
                          <a:latin typeface="Aparajita" panose="02020603050405020304" pitchFamily="18" charset="0"/>
                        </a:rPr>
                        <a:t>Best components: 4 (Silhouette)</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291758116"/>
                  </a:ext>
                </a:extLst>
              </a:tr>
              <a:tr h="378111">
                <a:tc>
                  <a:txBody>
                    <a:bodyPr/>
                    <a:lstStyle/>
                    <a:p>
                      <a:pPr marL="0" marR="0" fontAlgn="t">
                        <a:spcBef>
                          <a:spcPts val="0"/>
                        </a:spcBef>
                        <a:spcAft>
                          <a:spcPts val="0"/>
                        </a:spcAft>
                      </a:pPr>
                      <a:r>
                        <a:rPr lang="en-US" sz="2000" b="1">
                          <a:solidFill>
                            <a:srgbClr val="000000"/>
                          </a:solidFill>
                          <a:effectLst/>
                          <a:latin typeface="Aparajita" panose="02020603050405020304" pitchFamily="18" charset="0"/>
                        </a:rPr>
                        <a:t>Silhouette Score (Best K)</a:t>
                      </a:r>
                      <a:endParaRPr lang="en-US" sz="2000">
                        <a:solidFill>
                          <a:srgbClr val="000000"/>
                        </a:solidFill>
                        <a:effectLst/>
                        <a:latin typeface="Aparajita" panose="02020603050405020304" pitchFamily="18" charset="0"/>
                      </a:endParaRP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tc>
                  <a:txBody>
                    <a:bodyPr/>
                    <a:lstStyle/>
                    <a:p>
                      <a:pPr marL="0" marR="0" fontAlgn="t">
                        <a:spcBef>
                          <a:spcPts val="0"/>
                        </a:spcBef>
                        <a:spcAft>
                          <a:spcPts val="0"/>
                        </a:spcAft>
                      </a:pPr>
                      <a:r>
                        <a:rPr lang="en-US" sz="2000">
                          <a:solidFill>
                            <a:srgbClr val="000000"/>
                          </a:solidFill>
                          <a:effectLst/>
                          <a:latin typeface="Aparajita" panose="02020603050405020304" pitchFamily="18" charset="0"/>
                        </a:rPr>
                        <a:t>0.270 (K=8)</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a:solidFill>
                            <a:srgbClr val="000000"/>
                          </a:solidFill>
                          <a:effectLst/>
                          <a:latin typeface="Aparajita" panose="02020603050405020304" pitchFamily="18" charset="0"/>
                        </a:rPr>
                        <a:t>0.053 (Best components=4)</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415566030"/>
                  </a:ext>
                </a:extLst>
              </a:tr>
              <a:tr h="686338">
                <a:tc>
                  <a:txBody>
                    <a:bodyPr/>
                    <a:lstStyle/>
                    <a:p>
                      <a:pPr marL="0" marR="0" fontAlgn="t">
                        <a:spcBef>
                          <a:spcPts val="0"/>
                        </a:spcBef>
                        <a:spcAft>
                          <a:spcPts val="0"/>
                        </a:spcAft>
                      </a:pPr>
                      <a:r>
                        <a:rPr lang="en-US" sz="2000" b="1">
                          <a:solidFill>
                            <a:srgbClr val="000000"/>
                          </a:solidFill>
                          <a:effectLst/>
                          <a:latin typeface="Aparajita" panose="02020603050405020304" pitchFamily="18" charset="0"/>
                        </a:rPr>
                        <a:t>Improved Silhouette after dimension reduction (PCA/t-SNE)</a:t>
                      </a:r>
                      <a:endParaRPr lang="en-US" sz="2000">
                        <a:solidFill>
                          <a:srgbClr val="000000"/>
                        </a:solidFill>
                        <a:effectLst/>
                        <a:latin typeface="Aparajita" panose="02020603050405020304" pitchFamily="18" charset="0"/>
                      </a:endParaRP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tc>
                  <a:txBody>
                    <a:bodyPr/>
                    <a:lstStyle/>
                    <a:p>
                      <a:pPr marL="0" marR="0" fontAlgn="t">
                        <a:spcBef>
                          <a:spcPts val="0"/>
                        </a:spcBef>
                        <a:spcAft>
                          <a:spcPts val="0"/>
                        </a:spcAft>
                      </a:pPr>
                      <a:r>
                        <a:rPr lang="en-US" sz="2000">
                          <a:solidFill>
                            <a:srgbClr val="000000"/>
                          </a:solidFill>
                          <a:effectLst/>
                          <a:latin typeface="Aparajita" panose="02020603050405020304" pitchFamily="18" charset="0"/>
                        </a:rPr>
                        <a:t>Yes</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a:solidFill>
                            <a:srgbClr val="000000"/>
                          </a:solidFill>
                          <a:effectLst/>
                          <a:latin typeface="Aparajita" panose="02020603050405020304" pitchFamily="18" charset="0"/>
                        </a:rPr>
                        <a:t>Yes</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908253924"/>
                  </a:ext>
                </a:extLst>
              </a:tr>
              <a:tr h="959142">
                <a:tc>
                  <a:txBody>
                    <a:bodyPr/>
                    <a:lstStyle/>
                    <a:p>
                      <a:pPr marL="0" marR="0" fontAlgn="t">
                        <a:spcBef>
                          <a:spcPts val="0"/>
                        </a:spcBef>
                        <a:spcAft>
                          <a:spcPts val="0"/>
                        </a:spcAft>
                      </a:pPr>
                      <a:r>
                        <a:rPr lang="en-US" sz="2000" b="1">
                          <a:solidFill>
                            <a:srgbClr val="000000"/>
                          </a:solidFill>
                          <a:effectLst/>
                          <a:latin typeface="Aparajita" panose="02020603050405020304" pitchFamily="18" charset="0"/>
                        </a:rPr>
                        <a:t>Optimal cluster count (K Value/n_components) after Reduction (Silhouette)</a:t>
                      </a:r>
                      <a:endParaRPr lang="en-US" sz="2000">
                        <a:solidFill>
                          <a:srgbClr val="000000"/>
                        </a:solidFill>
                        <a:effectLst/>
                        <a:latin typeface="Aparajita" panose="02020603050405020304" pitchFamily="18" charset="0"/>
                      </a:endParaRP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tc>
                  <a:txBody>
                    <a:bodyPr/>
                    <a:lstStyle/>
                    <a:p>
                      <a:pPr marL="0" marR="0" fontAlgn="t">
                        <a:spcBef>
                          <a:spcPts val="0"/>
                        </a:spcBef>
                        <a:spcAft>
                          <a:spcPts val="0"/>
                        </a:spcAft>
                      </a:pPr>
                      <a:r>
                        <a:rPr lang="en-US" sz="2000">
                          <a:solidFill>
                            <a:srgbClr val="000000"/>
                          </a:solidFill>
                          <a:effectLst/>
                          <a:latin typeface="Aparajita" panose="02020603050405020304" pitchFamily="18" charset="0"/>
                        </a:rPr>
                        <a:t>K=5 (Silhouette=0.362)</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a:solidFill>
                            <a:srgbClr val="000000"/>
                          </a:solidFill>
                          <a:effectLst/>
                          <a:latin typeface="Aparajita" panose="02020603050405020304" pitchFamily="18" charset="0"/>
                        </a:rPr>
                        <a:t>Best Components = 6 (Silhouette=0.358)</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734954762"/>
                  </a:ext>
                </a:extLst>
              </a:tr>
              <a:tr h="492607">
                <a:tc>
                  <a:txBody>
                    <a:bodyPr/>
                    <a:lstStyle/>
                    <a:p>
                      <a:pPr marL="0" marR="0" fontAlgn="t">
                        <a:spcBef>
                          <a:spcPts val="0"/>
                        </a:spcBef>
                        <a:spcAft>
                          <a:spcPts val="0"/>
                        </a:spcAft>
                      </a:pPr>
                      <a:r>
                        <a:rPr lang="en-US" sz="2000" b="1">
                          <a:solidFill>
                            <a:srgbClr val="000000"/>
                          </a:solidFill>
                          <a:effectLst/>
                          <a:latin typeface="Aparajita" panose="02020603050405020304" pitchFamily="18" charset="0"/>
                        </a:rPr>
                        <a:t>Cluster Separation &amp; Distribution</a:t>
                      </a:r>
                      <a:endParaRPr lang="en-US" sz="2000">
                        <a:solidFill>
                          <a:srgbClr val="000000"/>
                        </a:solidFill>
                        <a:effectLst/>
                        <a:latin typeface="Aparajita" panose="02020603050405020304" pitchFamily="18" charset="0"/>
                      </a:endParaRP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tc>
                  <a:txBody>
                    <a:bodyPr/>
                    <a:lstStyle/>
                    <a:p>
                      <a:pPr marL="0" marR="0" fontAlgn="t">
                        <a:spcBef>
                          <a:spcPts val="0"/>
                        </a:spcBef>
                        <a:spcAft>
                          <a:spcPts val="0"/>
                        </a:spcAft>
                      </a:pPr>
                      <a:r>
                        <a:rPr lang="en-US" sz="2000">
                          <a:solidFill>
                            <a:srgbClr val="000000"/>
                          </a:solidFill>
                          <a:effectLst/>
                          <a:latin typeface="Aparajita" panose="02020603050405020304" pitchFamily="18" charset="0"/>
                        </a:rPr>
                        <a:t>Clusters somewhat distinct</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a:solidFill>
                            <a:srgbClr val="000000"/>
                          </a:solidFill>
                          <a:effectLst/>
                          <a:latin typeface="Aparajita" panose="02020603050405020304" pitchFamily="18" charset="0"/>
                        </a:rPr>
                        <a:t>Varying silhouette scores; clusters less distinct</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763282065"/>
                  </a:ext>
                </a:extLst>
              </a:tr>
              <a:tr h="378111">
                <a:tc>
                  <a:txBody>
                    <a:bodyPr/>
                    <a:lstStyle/>
                    <a:p>
                      <a:pPr marL="0" marR="0" fontAlgn="t">
                        <a:spcBef>
                          <a:spcPts val="0"/>
                        </a:spcBef>
                        <a:spcAft>
                          <a:spcPts val="0"/>
                        </a:spcAft>
                      </a:pPr>
                      <a:r>
                        <a:rPr lang="en-US" sz="2000" b="1">
                          <a:solidFill>
                            <a:srgbClr val="000000"/>
                          </a:solidFill>
                          <a:effectLst/>
                          <a:latin typeface="Aparajita" panose="02020603050405020304" pitchFamily="18" charset="0"/>
                        </a:rPr>
                        <a:t>Train Delay on Friday (Cluster)</a:t>
                      </a:r>
                      <a:endParaRPr lang="en-US" sz="2000">
                        <a:solidFill>
                          <a:srgbClr val="000000"/>
                        </a:solidFill>
                        <a:effectLst/>
                        <a:latin typeface="Aparajita" panose="02020603050405020304" pitchFamily="18" charset="0"/>
                      </a:endParaRP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tc>
                  <a:txBody>
                    <a:bodyPr/>
                    <a:lstStyle/>
                    <a:p>
                      <a:pPr marL="0" marR="0" fontAlgn="t">
                        <a:spcBef>
                          <a:spcPts val="0"/>
                        </a:spcBef>
                        <a:spcAft>
                          <a:spcPts val="0"/>
                        </a:spcAft>
                      </a:pPr>
                      <a:r>
                        <a:rPr lang="en-US" sz="2000">
                          <a:solidFill>
                            <a:srgbClr val="000000"/>
                          </a:solidFill>
                          <a:effectLst/>
                          <a:latin typeface="Aparajita" panose="02020603050405020304" pitchFamily="18" charset="0"/>
                        </a:rPr>
                        <a:t>Cluster 2: 19438.90 minutes</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dirty="0">
                          <a:solidFill>
                            <a:srgbClr val="000000"/>
                          </a:solidFill>
                          <a:effectLst/>
                          <a:latin typeface="Aparajita" panose="02020603050405020304" pitchFamily="18" charset="0"/>
                        </a:rPr>
                        <a:t>Cluster 0: 27609.72 minutes</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938468260"/>
                  </a:ext>
                </a:extLst>
              </a:tr>
              <a:tr h="492607">
                <a:tc>
                  <a:txBody>
                    <a:bodyPr/>
                    <a:lstStyle/>
                    <a:p>
                      <a:pPr marL="0" marR="0" fontAlgn="t">
                        <a:spcBef>
                          <a:spcPts val="0"/>
                        </a:spcBef>
                        <a:spcAft>
                          <a:spcPts val="0"/>
                        </a:spcAft>
                      </a:pPr>
                      <a:r>
                        <a:rPr lang="en-US" sz="2000" b="1">
                          <a:solidFill>
                            <a:srgbClr val="000000"/>
                          </a:solidFill>
                          <a:effectLst/>
                          <a:latin typeface="Aparajita" panose="02020603050405020304" pitchFamily="18" charset="0"/>
                        </a:rPr>
                        <a:t>Train Delays during Rush Hour (Cluster)</a:t>
                      </a:r>
                      <a:endParaRPr lang="en-US" sz="2000">
                        <a:solidFill>
                          <a:srgbClr val="000000"/>
                        </a:solidFill>
                        <a:effectLst/>
                        <a:latin typeface="Aparajita" panose="02020603050405020304" pitchFamily="18" charset="0"/>
                      </a:endParaRP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tc>
                  <a:txBody>
                    <a:bodyPr/>
                    <a:lstStyle/>
                    <a:p>
                      <a:pPr marL="0" marR="0" fontAlgn="t">
                        <a:spcBef>
                          <a:spcPts val="0"/>
                        </a:spcBef>
                        <a:spcAft>
                          <a:spcPts val="0"/>
                        </a:spcAft>
                      </a:pPr>
                      <a:r>
                        <a:rPr lang="en-US" sz="2000">
                          <a:solidFill>
                            <a:srgbClr val="000000"/>
                          </a:solidFill>
                          <a:effectLst/>
                          <a:latin typeface="Aparajita" panose="02020603050405020304" pitchFamily="18" charset="0"/>
                        </a:rPr>
                        <a:t>Cluster 4: 6867.08 minutes</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dirty="0">
                          <a:solidFill>
                            <a:srgbClr val="000000"/>
                          </a:solidFill>
                          <a:effectLst/>
                          <a:latin typeface="Aparajita" panose="02020603050405020304" pitchFamily="18" charset="0"/>
                        </a:rPr>
                        <a:t>Cluster 2: 8748.67 minutes</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021384664"/>
                  </a:ext>
                </a:extLst>
              </a:tr>
              <a:tr h="686338">
                <a:tc>
                  <a:txBody>
                    <a:bodyPr/>
                    <a:lstStyle/>
                    <a:p>
                      <a:pPr marL="0" marR="0" fontAlgn="t">
                        <a:spcBef>
                          <a:spcPts val="0"/>
                        </a:spcBef>
                        <a:spcAft>
                          <a:spcPts val="0"/>
                        </a:spcAft>
                      </a:pPr>
                      <a:r>
                        <a:rPr lang="en-US" sz="2000" b="1" dirty="0">
                          <a:solidFill>
                            <a:srgbClr val="000000"/>
                          </a:solidFill>
                          <a:effectLst/>
                          <a:latin typeface="Aparajita" panose="02020603050405020304" pitchFamily="18" charset="0"/>
                        </a:rPr>
                        <a:t>Additional Consideration</a:t>
                      </a:r>
                      <a:endParaRPr lang="en-US" sz="2000" dirty="0">
                        <a:solidFill>
                          <a:srgbClr val="000000"/>
                        </a:solidFill>
                        <a:effectLst/>
                        <a:latin typeface="Aparajita" panose="02020603050405020304" pitchFamily="18" charset="0"/>
                      </a:endParaRP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tc>
                  <a:txBody>
                    <a:bodyPr/>
                    <a:lstStyle/>
                    <a:p>
                      <a:pPr marL="0" marR="0" fontAlgn="t">
                        <a:spcBef>
                          <a:spcPts val="0"/>
                        </a:spcBef>
                        <a:spcAft>
                          <a:spcPts val="0"/>
                        </a:spcAft>
                      </a:pPr>
                      <a:r>
                        <a:rPr lang="en-US" sz="2000">
                          <a:solidFill>
                            <a:srgbClr val="000000"/>
                          </a:solidFill>
                          <a:effectLst/>
                          <a:latin typeface="Aparajita" panose="02020603050405020304" pitchFamily="18" charset="0"/>
                        </a:rPr>
                        <a:t>Some improvement in the Silhouette value from 0.27 to 0.362</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dirty="0">
                          <a:solidFill>
                            <a:srgbClr val="000000"/>
                          </a:solidFill>
                          <a:effectLst/>
                          <a:latin typeface="Aparajita" panose="02020603050405020304" pitchFamily="18" charset="0"/>
                        </a:rPr>
                        <a:t>Significant improvement in silhouette score (0.05 to 0.36); clusters are distinct, but separation can improve</a:t>
                      </a:r>
                    </a:p>
                  </a:txBody>
                  <a:tcPr marL="41356" marR="41356" marT="41356" marB="4135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962988194"/>
                  </a:ext>
                </a:extLst>
              </a:tr>
            </a:tbl>
          </a:graphicData>
        </a:graphic>
      </p:graphicFrame>
    </p:spTree>
    <p:extLst>
      <p:ext uri="{BB962C8B-B14F-4D97-AF65-F5344CB8AC3E}">
        <p14:creationId xmlns:p14="http://schemas.microsoft.com/office/powerpoint/2010/main" val="1245263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B8274-1064-2EC5-F63B-0C2D8E8C1590}"/>
              </a:ext>
            </a:extLst>
          </p:cNvPr>
          <p:cNvSpPr>
            <a:spLocks noGrp="1"/>
          </p:cNvSpPr>
          <p:nvPr>
            <p:ph type="title"/>
          </p:nvPr>
        </p:nvSpPr>
        <p:spPr>
          <a:xfrm>
            <a:off x="837574" y="0"/>
            <a:ext cx="10364451" cy="1066801"/>
          </a:xfrm>
        </p:spPr>
        <p:txBody>
          <a:bodyPr/>
          <a:lstStyle/>
          <a:p>
            <a:r>
              <a:rPr lang="en-US" dirty="0"/>
              <a:t>Comparison Cont.</a:t>
            </a:r>
          </a:p>
        </p:txBody>
      </p:sp>
      <p:sp>
        <p:nvSpPr>
          <p:cNvPr id="2" name="Content Placeholder 1">
            <a:extLst>
              <a:ext uri="{FF2B5EF4-FFF2-40B4-BE49-F238E27FC236}">
                <a16:creationId xmlns:a16="http://schemas.microsoft.com/office/drawing/2014/main" id="{0E18F3D8-213B-C4FD-D55C-1E44BC89A0C2}"/>
              </a:ext>
            </a:extLst>
          </p:cNvPr>
          <p:cNvSpPr>
            <a:spLocks noGrp="1"/>
          </p:cNvSpPr>
          <p:nvPr>
            <p:ph sz="quarter" idx="13"/>
          </p:nvPr>
        </p:nvSpPr>
        <p:spPr>
          <a:xfrm>
            <a:off x="359229" y="1066802"/>
            <a:ext cx="5660571" cy="4724398"/>
          </a:xfrm>
        </p:spPr>
        <p:txBody>
          <a:bodyPr>
            <a:normAutofit lnSpcReduction="10000"/>
          </a:bodyPr>
          <a:lstStyle/>
          <a:p>
            <a:r>
              <a:rPr lang="en-US" sz="2400" cap="none" dirty="0"/>
              <a:t>PCA/k-means approach: </a:t>
            </a:r>
          </a:p>
          <a:p>
            <a:pPr lvl="1"/>
            <a:r>
              <a:rPr lang="en-US" sz="2200" cap="none" dirty="0"/>
              <a:t>advantages:</a:t>
            </a:r>
          </a:p>
          <a:p>
            <a:pPr lvl="2"/>
            <a:r>
              <a:rPr lang="en-US" sz="2200" cap="none" dirty="0"/>
              <a:t>Dimensionality reduction: PCA effectively reduces the dimensionality of the data, making it easier to work with and visualize.</a:t>
            </a:r>
          </a:p>
          <a:p>
            <a:pPr lvl="2"/>
            <a:r>
              <a:rPr lang="en-US" sz="2200" cap="none" dirty="0"/>
              <a:t>Interpretability</a:t>
            </a:r>
          </a:p>
          <a:p>
            <a:pPr lvl="2"/>
            <a:r>
              <a:rPr lang="en-US" sz="2200" cap="none" dirty="0"/>
              <a:t>Improved silhouette score</a:t>
            </a:r>
          </a:p>
          <a:p>
            <a:pPr lvl="2"/>
            <a:r>
              <a:rPr lang="en-US" sz="2200" cap="none" dirty="0"/>
              <a:t>Ease of interpretation</a:t>
            </a:r>
          </a:p>
          <a:p>
            <a:pPr lvl="1"/>
            <a:r>
              <a:rPr lang="en-US" sz="2200" cap="none" dirty="0"/>
              <a:t>Considerations:</a:t>
            </a:r>
          </a:p>
          <a:p>
            <a:pPr lvl="2"/>
            <a:r>
              <a:rPr lang="en-US" sz="2200" cap="none" dirty="0"/>
              <a:t>Clusters might not be distinct</a:t>
            </a:r>
          </a:p>
        </p:txBody>
      </p:sp>
      <p:sp>
        <p:nvSpPr>
          <p:cNvPr id="3" name="Content Placeholder 2">
            <a:extLst>
              <a:ext uri="{FF2B5EF4-FFF2-40B4-BE49-F238E27FC236}">
                <a16:creationId xmlns:a16="http://schemas.microsoft.com/office/drawing/2014/main" id="{5E9FA83B-79E7-93B8-6898-CAFE3598183A}"/>
              </a:ext>
            </a:extLst>
          </p:cNvPr>
          <p:cNvSpPr>
            <a:spLocks noGrp="1"/>
          </p:cNvSpPr>
          <p:nvPr>
            <p:ph sz="quarter" idx="14"/>
          </p:nvPr>
        </p:nvSpPr>
        <p:spPr>
          <a:xfrm>
            <a:off x="6172200" y="1066802"/>
            <a:ext cx="5508170" cy="4925784"/>
          </a:xfrm>
        </p:spPr>
        <p:txBody>
          <a:bodyPr>
            <a:normAutofit lnSpcReduction="10000"/>
          </a:bodyPr>
          <a:lstStyle/>
          <a:p>
            <a:r>
              <a:rPr lang="en-US" sz="2800" cap="none" dirty="0"/>
              <a:t>t-SNE/GMM approach: </a:t>
            </a:r>
          </a:p>
          <a:p>
            <a:pPr lvl="1"/>
            <a:r>
              <a:rPr lang="en-US" sz="2400" cap="none" dirty="0"/>
              <a:t>advantages:</a:t>
            </a:r>
          </a:p>
          <a:p>
            <a:pPr lvl="2"/>
            <a:r>
              <a:rPr lang="en-US" sz="2000" cap="none" dirty="0"/>
              <a:t>Intricate patterns: t-SNE is effective at capturing complex and nonlinear relationships between data points, making it suitable for revealing intricate patterns.</a:t>
            </a:r>
          </a:p>
          <a:p>
            <a:pPr lvl="2"/>
            <a:r>
              <a:rPr lang="en-US" sz="2000" cap="none" dirty="0"/>
              <a:t>Significant silhouette score improvement</a:t>
            </a:r>
          </a:p>
          <a:p>
            <a:pPr lvl="2"/>
            <a:r>
              <a:rPr lang="en-US" sz="2000" cap="none" dirty="0"/>
              <a:t>Hidden patterns</a:t>
            </a:r>
          </a:p>
          <a:p>
            <a:pPr lvl="1"/>
            <a:r>
              <a:rPr lang="en-US" sz="2400" cap="none" dirty="0"/>
              <a:t>Considerations:</a:t>
            </a:r>
          </a:p>
          <a:p>
            <a:pPr lvl="2"/>
            <a:r>
              <a:rPr lang="en-US" sz="2000" cap="none" dirty="0"/>
              <a:t>High computational cost</a:t>
            </a:r>
          </a:p>
          <a:p>
            <a:pPr lvl="2"/>
            <a:r>
              <a:rPr lang="en-US" sz="2000" cap="none" dirty="0"/>
              <a:t>Interpretation challenges</a:t>
            </a:r>
            <a:endParaRPr lang="en-US" sz="2400" cap="none" dirty="0"/>
          </a:p>
        </p:txBody>
      </p:sp>
    </p:spTree>
    <p:extLst>
      <p:ext uri="{BB962C8B-B14F-4D97-AF65-F5344CB8AC3E}">
        <p14:creationId xmlns:p14="http://schemas.microsoft.com/office/powerpoint/2010/main" val="2551184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3DDC-5430-F156-7F29-E1EB92EAD532}"/>
              </a:ext>
            </a:extLst>
          </p:cNvPr>
          <p:cNvSpPr>
            <a:spLocks noGrp="1"/>
          </p:cNvSpPr>
          <p:nvPr>
            <p:ph type="title"/>
          </p:nvPr>
        </p:nvSpPr>
        <p:spPr/>
        <p:txBody>
          <a:bodyPr>
            <a:normAutofit/>
          </a:bodyPr>
          <a:lstStyle/>
          <a:p>
            <a:r>
              <a:rPr lang="en-US" dirty="0"/>
              <a:t>DATA limitations</a:t>
            </a:r>
          </a:p>
        </p:txBody>
      </p:sp>
      <p:graphicFrame>
        <p:nvGraphicFramePr>
          <p:cNvPr id="5" name="Content Placeholder 2">
            <a:extLst>
              <a:ext uri="{FF2B5EF4-FFF2-40B4-BE49-F238E27FC236}">
                <a16:creationId xmlns:a16="http://schemas.microsoft.com/office/drawing/2014/main" id="{E54C1608-236C-1CA4-9D68-57C5EF91D59F}"/>
              </a:ext>
            </a:extLst>
          </p:cNvPr>
          <p:cNvGraphicFramePr>
            <a:graphicFrameLocks noGrp="1"/>
          </p:cNvGraphicFramePr>
          <p:nvPr>
            <p:ph sz="quarter" idx="13"/>
            <p:extLst>
              <p:ext uri="{D42A27DB-BD31-4B8C-83A1-F6EECF244321}">
                <p14:modId xmlns:p14="http://schemas.microsoft.com/office/powerpoint/2010/main" val="2885471767"/>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851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A13C-6D7B-A0A6-4BC7-4DC9DAA725A5}"/>
              </a:ext>
            </a:extLst>
          </p:cNvPr>
          <p:cNvSpPr>
            <a:spLocks noGrp="1"/>
          </p:cNvSpPr>
          <p:nvPr>
            <p:ph type="title"/>
          </p:nvPr>
        </p:nvSpPr>
        <p:spPr>
          <a:xfrm>
            <a:off x="913775" y="618518"/>
            <a:ext cx="10364451" cy="1193954"/>
          </a:xfrm>
        </p:spPr>
        <p:txBody>
          <a:bodyPr>
            <a:normAutofit/>
          </a:bodyPr>
          <a:lstStyle/>
          <a:p>
            <a:r>
              <a:rPr lang="en-US" dirty="0"/>
              <a:t>recommendations</a:t>
            </a:r>
          </a:p>
        </p:txBody>
      </p:sp>
      <p:graphicFrame>
        <p:nvGraphicFramePr>
          <p:cNvPr id="5" name="Content Placeholder 2">
            <a:extLst>
              <a:ext uri="{FF2B5EF4-FFF2-40B4-BE49-F238E27FC236}">
                <a16:creationId xmlns:a16="http://schemas.microsoft.com/office/drawing/2014/main" id="{64B45FFE-902A-AB09-FB1F-5198E08C3545}"/>
              </a:ext>
            </a:extLst>
          </p:cNvPr>
          <p:cNvGraphicFramePr>
            <a:graphicFrameLocks noGrp="1"/>
          </p:cNvGraphicFramePr>
          <p:nvPr>
            <p:ph sz="quarter" idx="13"/>
            <p:extLst>
              <p:ext uri="{D42A27DB-BD31-4B8C-83A1-F6EECF244321}">
                <p14:modId xmlns:p14="http://schemas.microsoft.com/office/powerpoint/2010/main" val="1331142313"/>
              </p:ext>
            </p:extLst>
          </p:nvPr>
        </p:nvGraphicFramePr>
        <p:xfrm>
          <a:off x="634093" y="1979781"/>
          <a:ext cx="10923814" cy="3933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03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FA8D-8F1C-C058-D4EE-CAFDC5A5D3D1}"/>
              </a:ext>
            </a:extLst>
          </p:cNvPr>
          <p:cNvSpPr>
            <a:spLocks noGrp="1"/>
          </p:cNvSpPr>
          <p:nvPr>
            <p:ph type="title"/>
          </p:nvPr>
        </p:nvSpPr>
        <p:spPr>
          <a:xfrm>
            <a:off x="641074" y="1314450"/>
            <a:ext cx="2844002" cy="3680244"/>
          </a:xfrm>
        </p:spPr>
        <p:txBody>
          <a:bodyPr>
            <a:normAutofit/>
          </a:bodyPr>
          <a:lstStyle/>
          <a:p>
            <a:pPr algn="l"/>
            <a:r>
              <a:rPr lang="en-US" sz="3400"/>
              <a:t>conclusion</a:t>
            </a:r>
          </a:p>
        </p:txBody>
      </p:sp>
      <p:graphicFrame>
        <p:nvGraphicFramePr>
          <p:cNvPr id="30" name="Content Placeholder 2">
            <a:extLst>
              <a:ext uri="{FF2B5EF4-FFF2-40B4-BE49-F238E27FC236}">
                <a16:creationId xmlns:a16="http://schemas.microsoft.com/office/drawing/2014/main" id="{DA20136F-611F-0C40-BF47-23357CC201BF}"/>
              </a:ext>
            </a:extLst>
          </p:cNvPr>
          <p:cNvGraphicFramePr>
            <a:graphicFrameLocks noGrp="1"/>
          </p:cNvGraphicFramePr>
          <p:nvPr>
            <p:ph sz="quarter" idx="13"/>
            <p:extLst>
              <p:ext uri="{D42A27DB-BD31-4B8C-83A1-F6EECF244321}">
                <p14:modId xmlns:p14="http://schemas.microsoft.com/office/powerpoint/2010/main" val="62701231"/>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077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a:extLst>
              <a:ext uri="{FF2B5EF4-FFF2-40B4-BE49-F238E27FC236}">
                <a16:creationId xmlns:a16="http://schemas.microsoft.com/office/drawing/2014/main" id="{E7C1AE67-915B-B1A1-CDD0-A41F5C14AA52}"/>
              </a:ext>
            </a:extLst>
          </p:cNvPr>
          <p:cNvPicPr>
            <a:picLocks noChangeAspect="1"/>
          </p:cNvPicPr>
          <p:nvPr/>
        </p:nvPicPr>
        <p:blipFill rotWithShape="1">
          <a:blip r:embed="rId2"/>
          <a:srcRect l="33369" r="27456" b="-1"/>
          <a:stretch/>
        </p:blipFill>
        <p:spPr>
          <a:xfrm>
            <a:off x="20" y="10"/>
            <a:ext cx="4024741" cy="6857990"/>
          </a:xfrm>
          <a:prstGeom prst="rect">
            <a:avLst/>
          </a:prstGeom>
        </p:spPr>
      </p:pic>
      <p:sp>
        <p:nvSpPr>
          <p:cNvPr id="2" name="Title 1">
            <a:extLst>
              <a:ext uri="{FF2B5EF4-FFF2-40B4-BE49-F238E27FC236}">
                <a16:creationId xmlns:a16="http://schemas.microsoft.com/office/drawing/2014/main" id="{70518CF8-B54A-352F-45C6-598815D3A76A}"/>
              </a:ext>
            </a:extLst>
          </p:cNvPr>
          <p:cNvSpPr>
            <a:spLocks noGrp="1"/>
          </p:cNvSpPr>
          <p:nvPr>
            <p:ph type="title"/>
          </p:nvPr>
        </p:nvSpPr>
        <p:spPr>
          <a:xfrm>
            <a:off x="4465050" y="618517"/>
            <a:ext cx="6672886" cy="1596177"/>
          </a:xfrm>
        </p:spPr>
        <p:txBody>
          <a:bodyPr>
            <a:normAutofit/>
          </a:bodyPr>
          <a:lstStyle/>
          <a:p>
            <a:r>
              <a:rPr lang="en-US"/>
              <a:t>References</a:t>
            </a:r>
            <a:endParaRPr lang="en-US" dirty="0"/>
          </a:p>
        </p:txBody>
      </p:sp>
      <p:sp>
        <p:nvSpPr>
          <p:cNvPr id="3" name="Content Placeholder 2">
            <a:extLst>
              <a:ext uri="{FF2B5EF4-FFF2-40B4-BE49-F238E27FC236}">
                <a16:creationId xmlns:a16="http://schemas.microsoft.com/office/drawing/2014/main" id="{029E2EFD-D98A-CE31-3256-4625FAF943A3}"/>
              </a:ext>
            </a:extLst>
          </p:cNvPr>
          <p:cNvSpPr>
            <a:spLocks noGrp="1"/>
          </p:cNvSpPr>
          <p:nvPr>
            <p:ph sz="quarter" idx="13"/>
          </p:nvPr>
        </p:nvSpPr>
        <p:spPr>
          <a:xfrm>
            <a:off x="4465048" y="2367092"/>
            <a:ext cx="6672887" cy="3424107"/>
          </a:xfrm>
        </p:spPr>
        <p:txBody>
          <a:bodyPr>
            <a:normAutofit/>
          </a:bodyPr>
          <a:lstStyle/>
          <a:p>
            <a:r>
              <a:rPr lang="en-US" sz="4000" cap="none" dirty="0">
                <a:hlinkClick r:id="rId3"/>
              </a:rPr>
              <a:t>www.kaggle.com/pranavbadami/nj-transit-amtrak-nec-performance</a:t>
            </a:r>
            <a:r>
              <a:rPr lang="en-US" sz="4000" cap="none" dirty="0"/>
              <a:t> </a:t>
            </a:r>
          </a:p>
          <a:p>
            <a:endParaRPr lang="x-none" sz="4000"/>
          </a:p>
        </p:txBody>
      </p:sp>
    </p:spTree>
    <p:extLst>
      <p:ext uri="{BB962C8B-B14F-4D97-AF65-F5344CB8AC3E}">
        <p14:creationId xmlns:p14="http://schemas.microsoft.com/office/powerpoint/2010/main" val="3627792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F4DC-B8B2-2EF2-C861-FAD9B075A005}"/>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128243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76F8-C6F0-C511-BB4A-81216C19059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A95987B-6E92-7FB7-0615-B172DCBA9A05}"/>
              </a:ext>
            </a:extLst>
          </p:cNvPr>
          <p:cNvSpPr>
            <a:spLocks noGrp="1"/>
          </p:cNvSpPr>
          <p:nvPr>
            <p:ph sz="quarter" idx="13"/>
          </p:nvPr>
        </p:nvSpPr>
        <p:spPr>
          <a:xfrm>
            <a:off x="737419" y="1887794"/>
            <a:ext cx="10540805" cy="4572000"/>
          </a:xfrm>
        </p:spPr>
        <p:txBody>
          <a:bodyPr>
            <a:normAutofit/>
          </a:bodyPr>
          <a:lstStyle/>
          <a:p>
            <a:r>
              <a:rPr lang="en-US" sz="2400" cap="none" dirty="0">
                <a:cs typeface="Angsana New" panose="02020603050405020304" pitchFamily="18" charset="-34"/>
              </a:rPr>
              <a:t>A comprehensive study on Uncovering Train Delay Patterns using Unsupervised Learning</a:t>
            </a:r>
          </a:p>
          <a:p>
            <a:r>
              <a:rPr lang="en-US" sz="2400" cap="none" dirty="0">
                <a:cs typeface="Angsana New" panose="02020603050405020304" pitchFamily="18" charset="-34"/>
              </a:rPr>
              <a:t>Modern transportation optimization demands comprehensive insights into transit system performance.</a:t>
            </a:r>
          </a:p>
          <a:p>
            <a:r>
              <a:rPr lang="en-US" sz="2400" cap="none" dirty="0">
                <a:cs typeface="Angsana New" panose="02020603050405020304" pitchFamily="18" charset="-34"/>
              </a:rPr>
              <a:t>Rail services by NJ Transit and Amtrak are vital for efficient mobility but face challenges like delays and efficiency. </a:t>
            </a:r>
          </a:p>
          <a:p>
            <a:r>
              <a:rPr lang="en-US" sz="2400" cap="none" dirty="0">
                <a:cs typeface="Angsana New" panose="02020603050405020304" pitchFamily="18" charset="-34"/>
              </a:rPr>
              <a:t>Research Focus:</a:t>
            </a:r>
          </a:p>
          <a:p>
            <a:pPr lvl="1"/>
            <a:r>
              <a:rPr lang="en-US" cap="none" dirty="0">
                <a:cs typeface="Angsana New" panose="02020603050405020304" pitchFamily="18" charset="-34"/>
              </a:rPr>
              <a:t>Applying unsupervised learning techniques to NJ Transit and Amtrak rail performance data.</a:t>
            </a:r>
          </a:p>
          <a:p>
            <a:pPr lvl="1"/>
            <a:r>
              <a:rPr lang="en-US" cap="none" dirty="0">
                <a:cs typeface="Angsana New" panose="02020603050405020304" pitchFamily="18" charset="-34"/>
              </a:rPr>
              <a:t>Aims to dissect complexities, identify patterns, and improve operational strategies.</a:t>
            </a:r>
          </a:p>
        </p:txBody>
      </p:sp>
    </p:spTree>
    <p:extLst>
      <p:ext uri="{BB962C8B-B14F-4D97-AF65-F5344CB8AC3E}">
        <p14:creationId xmlns:p14="http://schemas.microsoft.com/office/powerpoint/2010/main" val="257907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6043A7D9-B5C9-F06B-1C78-8FEB91FA61E2}"/>
              </a:ext>
            </a:extLst>
          </p:cNvPr>
          <p:cNvPicPr>
            <a:picLocks noChangeAspect="1"/>
          </p:cNvPicPr>
          <p:nvPr/>
        </p:nvPicPr>
        <p:blipFill rotWithShape="1">
          <a:blip r:embed="rId3"/>
          <a:srcRect l="54038" r="9780"/>
          <a:stretch/>
        </p:blipFill>
        <p:spPr>
          <a:xfrm>
            <a:off x="8157374" y="10"/>
            <a:ext cx="4034626" cy="6857990"/>
          </a:xfrm>
          <a:prstGeom prst="rect">
            <a:avLst/>
          </a:prstGeom>
        </p:spPr>
      </p:pic>
      <p:sp>
        <p:nvSpPr>
          <p:cNvPr id="2" name="Title 1">
            <a:extLst>
              <a:ext uri="{FF2B5EF4-FFF2-40B4-BE49-F238E27FC236}">
                <a16:creationId xmlns:a16="http://schemas.microsoft.com/office/drawing/2014/main" id="{95E27495-44E2-3E90-2ACA-6DE9057ED206}"/>
              </a:ext>
            </a:extLst>
          </p:cNvPr>
          <p:cNvSpPr>
            <a:spLocks noGrp="1"/>
          </p:cNvSpPr>
          <p:nvPr>
            <p:ph type="title"/>
          </p:nvPr>
        </p:nvSpPr>
        <p:spPr>
          <a:xfrm>
            <a:off x="913776" y="618517"/>
            <a:ext cx="6672886" cy="1596177"/>
          </a:xfrm>
        </p:spPr>
        <p:txBody>
          <a:bodyPr>
            <a:normAutofit/>
          </a:bodyPr>
          <a:lstStyle/>
          <a:p>
            <a:r>
              <a:rPr lang="en-US" dirty="0"/>
              <a:t>Research Objective</a:t>
            </a:r>
            <a:endParaRPr lang="en-US" cap="none" dirty="0"/>
          </a:p>
        </p:txBody>
      </p:sp>
      <p:sp>
        <p:nvSpPr>
          <p:cNvPr id="3" name="Content Placeholder 2">
            <a:extLst>
              <a:ext uri="{FF2B5EF4-FFF2-40B4-BE49-F238E27FC236}">
                <a16:creationId xmlns:a16="http://schemas.microsoft.com/office/drawing/2014/main" id="{46B62955-58C2-8F86-5DE7-EE06429873B0}"/>
              </a:ext>
            </a:extLst>
          </p:cNvPr>
          <p:cNvSpPr>
            <a:spLocks noGrp="1"/>
          </p:cNvSpPr>
          <p:nvPr>
            <p:ph sz="quarter" idx="13"/>
          </p:nvPr>
        </p:nvSpPr>
        <p:spPr>
          <a:xfrm>
            <a:off x="913774" y="2367092"/>
            <a:ext cx="6672887" cy="3424107"/>
          </a:xfrm>
        </p:spPr>
        <p:txBody>
          <a:bodyPr>
            <a:normAutofit/>
          </a:bodyPr>
          <a:lstStyle/>
          <a:p>
            <a:pPr>
              <a:lnSpc>
                <a:spcPct val="110000"/>
              </a:lnSpc>
            </a:pPr>
            <a:r>
              <a:rPr lang="en-US" sz="3200" cap="none" dirty="0"/>
              <a:t>Derived insights can influence decision-making, resource allocation, and service improvements.</a:t>
            </a:r>
          </a:p>
          <a:p>
            <a:pPr>
              <a:lnSpc>
                <a:spcPct val="110000"/>
              </a:lnSpc>
            </a:pPr>
            <a:r>
              <a:rPr lang="en-US" sz="3200" cap="none" dirty="0"/>
              <a:t>Enhancing rail operations for both passengers and operators.</a:t>
            </a:r>
          </a:p>
          <a:p>
            <a:pPr marL="0" indent="0">
              <a:lnSpc>
                <a:spcPct val="110000"/>
              </a:lnSpc>
              <a:buNone/>
            </a:pPr>
            <a:endParaRPr lang="en-US" sz="3200" dirty="0"/>
          </a:p>
        </p:txBody>
      </p:sp>
    </p:spTree>
    <p:extLst>
      <p:ext uri="{BB962C8B-B14F-4D97-AF65-F5344CB8AC3E}">
        <p14:creationId xmlns:p14="http://schemas.microsoft.com/office/powerpoint/2010/main" val="2517344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iew of motion blurred underground railway">
            <a:extLst>
              <a:ext uri="{FF2B5EF4-FFF2-40B4-BE49-F238E27FC236}">
                <a16:creationId xmlns:a16="http://schemas.microsoft.com/office/drawing/2014/main" id="{F3439CC0-18A3-D9E7-DA13-5C3C0A4EBCF0}"/>
              </a:ext>
            </a:extLst>
          </p:cNvPr>
          <p:cNvPicPr>
            <a:picLocks noChangeAspect="1"/>
          </p:cNvPicPr>
          <p:nvPr/>
        </p:nvPicPr>
        <p:blipFill rotWithShape="1">
          <a:blip r:embed="rId3"/>
          <a:srcRect l="46577" r="14249" b="-1"/>
          <a:stretch/>
        </p:blipFill>
        <p:spPr>
          <a:xfrm>
            <a:off x="20" y="10"/>
            <a:ext cx="4024741" cy="6857990"/>
          </a:xfrm>
          <a:prstGeom prst="rect">
            <a:avLst/>
          </a:prstGeom>
        </p:spPr>
      </p:pic>
      <p:sp>
        <p:nvSpPr>
          <p:cNvPr id="2" name="Title 1">
            <a:extLst>
              <a:ext uri="{FF2B5EF4-FFF2-40B4-BE49-F238E27FC236}">
                <a16:creationId xmlns:a16="http://schemas.microsoft.com/office/drawing/2014/main" id="{68280D6B-6AA8-1F4B-2EE1-2D0991630928}"/>
              </a:ext>
            </a:extLst>
          </p:cNvPr>
          <p:cNvSpPr>
            <a:spLocks noGrp="1"/>
          </p:cNvSpPr>
          <p:nvPr>
            <p:ph type="title"/>
          </p:nvPr>
        </p:nvSpPr>
        <p:spPr>
          <a:xfrm>
            <a:off x="4465050" y="618517"/>
            <a:ext cx="6672886" cy="1596177"/>
          </a:xfrm>
        </p:spPr>
        <p:txBody>
          <a:bodyPr>
            <a:normAutofit/>
          </a:bodyPr>
          <a:lstStyle/>
          <a:p>
            <a:r>
              <a:rPr lang="en-US" dirty="0"/>
              <a:t>Research question &amp; Sub questions</a:t>
            </a:r>
          </a:p>
        </p:txBody>
      </p:sp>
      <p:sp>
        <p:nvSpPr>
          <p:cNvPr id="3" name="Content Placeholder 2">
            <a:extLst>
              <a:ext uri="{FF2B5EF4-FFF2-40B4-BE49-F238E27FC236}">
                <a16:creationId xmlns:a16="http://schemas.microsoft.com/office/drawing/2014/main" id="{D4881AEB-B634-6754-82B1-3B5D1B6EEEDD}"/>
              </a:ext>
            </a:extLst>
          </p:cNvPr>
          <p:cNvSpPr>
            <a:spLocks noGrp="1"/>
          </p:cNvSpPr>
          <p:nvPr>
            <p:ph sz="quarter" idx="13"/>
          </p:nvPr>
        </p:nvSpPr>
        <p:spPr>
          <a:xfrm>
            <a:off x="4465049" y="2214694"/>
            <a:ext cx="7166120" cy="3582602"/>
          </a:xfrm>
        </p:spPr>
        <p:txBody>
          <a:bodyPr>
            <a:normAutofit lnSpcReduction="10000"/>
          </a:bodyPr>
          <a:lstStyle/>
          <a:p>
            <a:pPr>
              <a:lnSpc>
                <a:spcPct val="110000"/>
              </a:lnSpc>
            </a:pPr>
            <a:r>
              <a:rPr lang="en-US" sz="2800" cap="none" dirty="0"/>
              <a:t>Research question: how can clustering techniques be employed to uncover patterns in NJ Transit and Amtrak rail performance data, focusing on train delays and station-related factors?</a:t>
            </a:r>
          </a:p>
          <a:p>
            <a:pPr lvl="1">
              <a:lnSpc>
                <a:spcPct val="110000"/>
              </a:lnSpc>
            </a:pPr>
            <a:r>
              <a:rPr lang="en-US" sz="2000" cap="none" dirty="0"/>
              <a:t>Sub question 1: Which cluster contains the most train delays on Friday?</a:t>
            </a:r>
          </a:p>
          <a:p>
            <a:pPr lvl="1">
              <a:lnSpc>
                <a:spcPct val="110000"/>
              </a:lnSpc>
            </a:pPr>
            <a:r>
              <a:rPr lang="en-US" sz="2000" cap="none" dirty="0"/>
              <a:t>Sub question 2: Which cluster contains the most train delays for the rush hour on weekdays?</a:t>
            </a:r>
          </a:p>
          <a:p>
            <a:pPr marL="0" indent="0">
              <a:lnSpc>
                <a:spcPct val="110000"/>
              </a:lnSpc>
              <a:buNone/>
            </a:pPr>
            <a:endParaRPr lang="en-US" sz="2800" dirty="0"/>
          </a:p>
        </p:txBody>
      </p:sp>
    </p:spTree>
    <p:extLst>
      <p:ext uri="{BB962C8B-B14F-4D97-AF65-F5344CB8AC3E}">
        <p14:creationId xmlns:p14="http://schemas.microsoft.com/office/powerpoint/2010/main" val="332957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B651-7498-8D31-C18D-21819DCDB0B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FFB8F6B-5222-6AA0-518B-9F207D0203EC}"/>
              </a:ext>
            </a:extLst>
          </p:cNvPr>
          <p:cNvSpPr>
            <a:spLocks noGrp="1"/>
          </p:cNvSpPr>
          <p:nvPr>
            <p:ph sz="quarter" idx="13"/>
          </p:nvPr>
        </p:nvSpPr>
        <p:spPr>
          <a:xfrm>
            <a:off x="913773" y="2367092"/>
            <a:ext cx="7250513" cy="3424107"/>
          </a:xfrm>
        </p:spPr>
        <p:txBody>
          <a:bodyPr>
            <a:normAutofit fontScale="92500" lnSpcReduction="10000"/>
          </a:bodyPr>
          <a:lstStyle/>
          <a:p>
            <a:pPr>
              <a:lnSpc>
                <a:spcPct val="100000"/>
              </a:lnSpc>
            </a:pPr>
            <a:r>
              <a:rPr lang="en-US" sz="2400" cap="none" dirty="0"/>
              <a:t>Dataset </a:t>
            </a:r>
            <a:r>
              <a:rPr lang="en-US" sz="2400" cap="none" dirty="0" err="1"/>
              <a:t>informationsource</a:t>
            </a:r>
            <a:r>
              <a:rPr lang="en-US" sz="2400" cap="none" dirty="0"/>
              <a:t>: </a:t>
            </a:r>
            <a:r>
              <a:rPr lang="en-US" sz="2400" cap="none" dirty="0" err="1"/>
              <a:t>kaggle</a:t>
            </a:r>
            <a:r>
              <a:rPr lang="en-US" sz="2400" cap="none" dirty="0"/>
              <a:t> - </a:t>
            </a:r>
            <a:r>
              <a:rPr lang="en-US" sz="2400" b="1" i="0" cap="none" dirty="0"/>
              <a:t>”</a:t>
            </a:r>
            <a:r>
              <a:rPr lang="en-US" sz="2400" b="1" cap="none" dirty="0"/>
              <a:t>A</a:t>
            </a:r>
            <a:r>
              <a:rPr lang="en-US" sz="2400" b="1" i="0" cap="none" dirty="0"/>
              <a:t>ll_NJ_</a:t>
            </a:r>
            <a:r>
              <a:rPr lang="en-US" sz="2400" b="1" cap="none" dirty="0"/>
              <a:t>T</a:t>
            </a:r>
            <a:r>
              <a:rPr lang="en-US" sz="2400" b="1" i="0" cap="none" dirty="0"/>
              <a:t>ransit2020_data.csv,"</a:t>
            </a:r>
            <a:r>
              <a:rPr lang="en-US" sz="2400" b="0" i="0" cap="none" dirty="0"/>
              <a:t> then used a subset of the data.</a:t>
            </a:r>
            <a:endParaRPr lang="en-US" sz="2400" cap="none" dirty="0"/>
          </a:p>
          <a:p>
            <a:pPr>
              <a:lnSpc>
                <a:spcPct val="100000"/>
              </a:lnSpc>
            </a:pPr>
            <a:r>
              <a:rPr lang="en-US" sz="2400" b="0" i="0" cap="none" dirty="0"/>
              <a:t>Highlights:</a:t>
            </a:r>
          </a:p>
          <a:p>
            <a:pPr lvl="1"/>
            <a:r>
              <a:rPr lang="en-US" sz="2000" b="0" i="0" cap="none" dirty="0"/>
              <a:t>Total records: 965568</a:t>
            </a:r>
          </a:p>
          <a:p>
            <a:pPr lvl="1"/>
            <a:r>
              <a:rPr lang="en-US" sz="2000" b="0" i="0" cap="none" dirty="0"/>
              <a:t>Variables/columns: 13</a:t>
            </a:r>
          </a:p>
          <a:p>
            <a:pPr lvl="1"/>
            <a:r>
              <a:rPr lang="en-US" sz="2000" b="0" i="0" cap="none" dirty="0"/>
              <a:t>Subset dataset</a:t>
            </a:r>
          </a:p>
          <a:p>
            <a:pPr lvl="1"/>
            <a:r>
              <a:rPr lang="en-US" sz="2000" b="0" i="0" cap="none" dirty="0"/>
              <a:t>Total records: 98698</a:t>
            </a:r>
          </a:p>
          <a:p>
            <a:pPr lvl="1"/>
            <a:r>
              <a:rPr lang="en-US" sz="2000" b="0" i="0" cap="none" dirty="0"/>
              <a:t>Variables/columns: 13key attributes:</a:t>
            </a:r>
          </a:p>
        </p:txBody>
      </p:sp>
      <p:sp>
        <p:nvSpPr>
          <p:cNvPr id="4" name="Content Placeholder 3">
            <a:extLst>
              <a:ext uri="{FF2B5EF4-FFF2-40B4-BE49-F238E27FC236}">
                <a16:creationId xmlns:a16="http://schemas.microsoft.com/office/drawing/2014/main" id="{79FC2593-C9C9-89B2-D7DE-35922214F76A}"/>
              </a:ext>
            </a:extLst>
          </p:cNvPr>
          <p:cNvSpPr>
            <a:spLocks noGrp="1"/>
          </p:cNvSpPr>
          <p:nvPr>
            <p:ph sz="quarter" idx="14"/>
          </p:nvPr>
        </p:nvSpPr>
        <p:spPr>
          <a:xfrm>
            <a:off x="8164286" y="2367092"/>
            <a:ext cx="3363685" cy="3424107"/>
          </a:xfrm>
        </p:spPr>
        <p:txBody>
          <a:bodyPr>
            <a:normAutofit/>
          </a:bodyPr>
          <a:lstStyle/>
          <a:p>
            <a:r>
              <a:rPr lang="en-US" sz="3200" cap="none" dirty="0"/>
              <a:t>Key attributes </a:t>
            </a:r>
          </a:p>
          <a:p>
            <a:pPr lvl="1">
              <a:lnSpc>
                <a:spcPct val="100000"/>
              </a:lnSpc>
            </a:pPr>
            <a:r>
              <a:rPr lang="en-US" sz="2400" b="0" i="0" cap="none" dirty="0" err="1"/>
              <a:t>Delay_minutes</a:t>
            </a:r>
            <a:endParaRPr lang="en-US" sz="2400" cap="none" dirty="0"/>
          </a:p>
          <a:p>
            <a:pPr lvl="1">
              <a:lnSpc>
                <a:spcPct val="100000"/>
              </a:lnSpc>
            </a:pPr>
            <a:r>
              <a:rPr lang="en-US" sz="2400" b="0" cap="none" dirty="0" err="1"/>
              <a:t>Stop_sequence</a:t>
            </a:r>
            <a:endParaRPr lang="en-US" sz="2400" cap="none" dirty="0"/>
          </a:p>
          <a:p>
            <a:pPr lvl="1">
              <a:lnSpc>
                <a:spcPct val="100000"/>
              </a:lnSpc>
            </a:pPr>
            <a:r>
              <a:rPr lang="en-US" sz="2400" b="0" i="0" cap="none" dirty="0"/>
              <a:t>Hour</a:t>
            </a:r>
            <a:endParaRPr lang="en-US" sz="2400" cap="none" dirty="0"/>
          </a:p>
          <a:p>
            <a:pPr lvl="1">
              <a:lnSpc>
                <a:spcPct val="100000"/>
              </a:lnSpc>
            </a:pPr>
            <a:r>
              <a:rPr lang="en-US" sz="2400" b="0" i="0" cap="none" dirty="0"/>
              <a:t>Day</a:t>
            </a:r>
            <a:endParaRPr lang="en-US" sz="2400" cap="none" dirty="0"/>
          </a:p>
        </p:txBody>
      </p:sp>
    </p:spTree>
    <p:extLst>
      <p:ext uri="{BB962C8B-B14F-4D97-AF65-F5344CB8AC3E}">
        <p14:creationId xmlns:p14="http://schemas.microsoft.com/office/powerpoint/2010/main" val="330586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B651-7498-8D31-C18D-21819DCDB0B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FFB8F6B-5222-6AA0-518B-9F207D0203EC}"/>
              </a:ext>
            </a:extLst>
          </p:cNvPr>
          <p:cNvSpPr>
            <a:spLocks noGrp="1"/>
          </p:cNvSpPr>
          <p:nvPr>
            <p:ph sz="quarter" idx="13"/>
          </p:nvPr>
        </p:nvSpPr>
        <p:spPr/>
        <p:txBody>
          <a:bodyPr>
            <a:normAutofit fontScale="92500" lnSpcReduction="20000"/>
          </a:bodyPr>
          <a:lstStyle/>
          <a:p>
            <a:r>
              <a:rPr lang="en-US" cap="none" dirty="0"/>
              <a:t>Data collection &amp; processing</a:t>
            </a:r>
          </a:p>
          <a:p>
            <a:pPr lvl="1">
              <a:buClr>
                <a:srgbClr val="177C6C"/>
              </a:buClr>
              <a:buFont typeface="Wingdings" pitchFamily="2" charset="2"/>
              <a:buChar char="v"/>
            </a:pPr>
            <a:r>
              <a:rPr lang="en-US" cap="none" dirty="0">
                <a:solidFill>
                  <a:srgbClr val="177C6C"/>
                </a:solidFill>
              </a:rPr>
              <a:t>Upload CSV from </a:t>
            </a:r>
            <a:r>
              <a:rPr lang="en-US" cap="none" dirty="0" err="1">
                <a:solidFill>
                  <a:srgbClr val="177C6C"/>
                </a:solidFill>
              </a:rPr>
              <a:t>kaggle</a:t>
            </a:r>
            <a:endParaRPr lang="en-US" cap="none" dirty="0">
              <a:solidFill>
                <a:srgbClr val="177C6C"/>
              </a:solidFill>
            </a:endParaRPr>
          </a:p>
          <a:p>
            <a:pPr lvl="1">
              <a:buClr>
                <a:srgbClr val="177C6C"/>
              </a:buClr>
              <a:buFont typeface="Wingdings" pitchFamily="2" charset="2"/>
              <a:buChar char="v"/>
            </a:pPr>
            <a:r>
              <a:rPr lang="en-US" cap="none" dirty="0">
                <a:solidFill>
                  <a:srgbClr val="177C6C"/>
                </a:solidFill>
              </a:rPr>
              <a:t>Separate the subset data to use</a:t>
            </a:r>
          </a:p>
          <a:p>
            <a:r>
              <a:rPr lang="en-US" cap="none" dirty="0"/>
              <a:t>Data exploration</a:t>
            </a:r>
          </a:p>
          <a:p>
            <a:pPr lvl="1">
              <a:buClr>
                <a:srgbClr val="177C6C"/>
              </a:buClr>
              <a:buFont typeface="Wingdings" pitchFamily="2" charset="2"/>
              <a:buChar char="v"/>
            </a:pPr>
            <a:r>
              <a:rPr lang="en-US" cap="none" dirty="0">
                <a:solidFill>
                  <a:srgbClr val="177C6C"/>
                </a:solidFill>
              </a:rPr>
              <a:t>Initial exploration of dataset structure, variables, and missing values</a:t>
            </a:r>
          </a:p>
          <a:p>
            <a:pPr lvl="1">
              <a:buClr>
                <a:srgbClr val="177C6C"/>
              </a:buClr>
              <a:buFont typeface="Wingdings" pitchFamily="2" charset="2"/>
              <a:buChar char="v"/>
            </a:pPr>
            <a:r>
              <a:rPr lang="en-US" cap="none" dirty="0">
                <a:solidFill>
                  <a:srgbClr val="177C6C"/>
                </a:solidFill>
              </a:rPr>
              <a:t>Examining columns, data types, and summary statistics</a:t>
            </a:r>
          </a:p>
          <a:p>
            <a:r>
              <a:rPr lang="en-US" cap="none" dirty="0"/>
              <a:t>Feature selection</a:t>
            </a:r>
          </a:p>
          <a:p>
            <a:pPr lvl="1">
              <a:buClr>
                <a:srgbClr val="177C6C"/>
              </a:buClr>
              <a:buFont typeface="Wingdings" pitchFamily="2" charset="2"/>
              <a:buChar char="v"/>
            </a:pPr>
            <a:r>
              <a:rPr lang="en-US" cap="none" dirty="0">
                <a:solidFill>
                  <a:srgbClr val="177C6C"/>
                </a:solidFill>
              </a:rPr>
              <a:t>Identifying variables of interest for analysis</a:t>
            </a:r>
          </a:p>
        </p:txBody>
      </p:sp>
      <p:sp>
        <p:nvSpPr>
          <p:cNvPr id="4" name="Content Placeholder 3">
            <a:extLst>
              <a:ext uri="{FF2B5EF4-FFF2-40B4-BE49-F238E27FC236}">
                <a16:creationId xmlns:a16="http://schemas.microsoft.com/office/drawing/2014/main" id="{79FC2593-C9C9-89B2-D7DE-35922214F76A}"/>
              </a:ext>
            </a:extLst>
          </p:cNvPr>
          <p:cNvSpPr>
            <a:spLocks noGrp="1"/>
          </p:cNvSpPr>
          <p:nvPr>
            <p:ph sz="quarter" idx="14"/>
          </p:nvPr>
        </p:nvSpPr>
        <p:spPr/>
        <p:txBody>
          <a:bodyPr>
            <a:normAutofit/>
          </a:bodyPr>
          <a:lstStyle/>
          <a:p>
            <a:r>
              <a:rPr lang="en-US" cap="none" dirty="0"/>
              <a:t>Apply unsupervised learning methods</a:t>
            </a:r>
          </a:p>
          <a:p>
            <a:pPr lvl="1">
              <a:buClr>
                <a:srgbClr val="177C6C"/>
              </a:buClr>
              <a:buFont typeface="Wingdings" pitchFamily="2" charset="2"/>
              <a:buChar char="v"/>
            </a:pPr>
            <a:r>
              <a:rPr lang="en-US" sz="1400" cap="none" dirty="0">
                <a:solidFill>
                  <a:srgbClr val="177C6C"/>
                </a:solidFill>
              </a:rPr>
              <a:t>Principal component analysis (PCA) with k-means to cluster &amp; visualize</a:t>
            </a:r>
          </a:p>
          <a:p>
            <a:pPr lvl="1">
              <a:buClr>
                <a:srgbClr val="177C6C"/>
              </a:buClr>
              <a:buFont typeface="Wingdings" pitchFamily="2" charset="2"/>
              <a:buChar char="v"/>
            </a:pPr>
            <a:r>
              <a:rPr lang="en-US" sz="1400" cap="none" dirty="0">
                <a:solidFill>
                  <a:srgbClr val="177C6C"/>
                </a:solidFill>
              </a:rPr>
              <a:t>T-distributed stochastic neighbor embedding (t-</a:t>
            </a:r>
            <a:r>
              <a:rPr lang="en-US" sz="1400" cap="none" dirty="0" err="1">
                <a:solidFill>
                  <a:srgbClr val="177C6C"/>
                </a:solidFill>
              </a:rPr>
              <a:t>sne</a:t>
            </a:r>
            <a:r>
              <a:rPr lang="en-US" sz="1400" cap="none" dirty="0">
                <a:solidFill>
                  <a:srgbClr val="177C6C"/>
                </a:solidFill>
              </a:rPr>
              <a:t>) with gaussian mixture model (GMM) to cluster &amp; visualize</a:t>
            </a:r>
          </a:p>
          <a:p>
            <a:pPr lvl="1">
              <a:buClr>
                <a:srgbClr val="177C6C"/>
              </a:buClr>
              <a:buFont typeface="Wingdings" pitchFamily="2" charset="2"/>
              <a:buChar char="v"/>
            </a:pPr>
            <a:r>
              <a:rPr lang="en-US" sz="1400" cap="none" dirty="0">
                <a:solidFill>
                  <a:srgbClr val="177C6C"/>
                </a:solidFill>
              </a:rPr>
              <a:t>Try different cluster sizes to select the best cluster size between 4 &amp; 10</a:t>
            </a:r>
          </a:p>
          <a:p>
            <a:pPr lvl="1">
              <a:buClr>
                <a:srgbClr val="177C6C"/>
              </a:buClr>
              <a:buFont typeface="Wingdings" pitchFamily="2" charset="2"/>
              <a:buChar char="v"/>
            </a:pPr>
            <a:r>
              <a:rPr lang="en-US" sz="1400" cap="none" dirty="0">
                <a:solidFill>
                  <a:srgbClr val="177C6C"/>
                </a:solidFill>
              </a:rPr>
              <a:t>Use silhouette scores to justify choice</a:t>
            </a:r>
          </a:p>
          <a:p>
            <a:r>
              <a:rPr lang="en-US" cap="none" dirty="0"/>
              <a:t>Statistical analysis &amp; comparison</a:t>
            </a:r>
          </a:p>
          <a:p>
            <a:pPr lvl="1">
              <a:buClr>
                <a:srgbClr val="177C6C"/>
              </a:buClr>
              <a:buFont typeface="Wingdings" pitchFamily="2" charset="2"/>
              <a:buChar char="v"/>
            </a:pPr>
            <a:r>
              <a:rPr lang="en-US" sz="1400" cap="none" dirty="0">
                <a:solidFill>
                  <a:srgbClr val="177C6C"/>
                </a:solidFill>
              </a:rPr>
              <a:t>Use the visualization to answer the sub-questions</a:t>
            </a:r>
          </a:p>
          <a:p>
            <a:pPr lvl="1">
              <a:buClr>
                <a:srgbClr val="177C6C"/>
              </a:buClr>
              <a:buFont typeface="Wingdings" pitchFamily="2" charset="2"/>
              <a:buChar char="v"/>
            </a:pPr>
            <a:endParaRPr lang="en-US" sz="1400" cap="none" dirty="0">
              <a:solidFill>
                <a:srgbClr val="177C6C"/>
              </a:solidFill>
            </a:endParaRPr>
          </a:p>
          <a:p>
            <a:pPr marL="0" indent="0">
              <a:buNone/>
            </a:pPr>
            <a:endParaRPr lang="en-US" cap="none" dirty="0"/>
          </a:p>
          <a:p>
            <a:endParaRPr lang="en-US" cap="none" dirty="0"/>
          </a:p>
        </p:txBody>
      </p:sp>
    </p:spTree>
    <p:extLst>
      <p:ext uri="{BB962C8B-B14F-4D97-AF65-F5344CB8AC3E}">
        <p14:creationId xmlns:p14="http://schemas.microsoft.com/office/powerpoint/2010/main" val="21573010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A17FC0-ED1C-EC56-33C4-73D3881A236D}"/>
              </a:ext>
            </a:extLst>
          </p:cNvPr>
          <p:cNvPicPr>
            <a:picLocks noChangeAspect="1"/>
          </p:cNvPicPr>
          <p:nvPr/>
        </p:nvPicPr>
        <p:blipFill>
          <a:blip r:embed="rId3"/>
          <a:stretch>
            <a:fillRect/>
          </a:stretch>
        </p:blipFill>
        <p:spPr>
          <a:xfrm>
            <a:off x="7700829" y="4627006"/>
            <a:ext cx="3394952" cy="2096383"/>
          </a:xfrm>
          <a:prstGeom prst="rect">
            <a:avLst/>
          </a:prstGeom>
        </p:spPr>
      </p:pic>
      <p:pic>
        <p:nvPicPr>
          <p:cNvPr id="6" name="Picture 5">
            <a:extLst>
              <a:ext uri="{FF2B5EF4-FFF2-40B4-BE49-F238E27FC236}">
                <a16:creationId xmlns:a16="http://schemas.microsoft.com/office/drawing/2014/main" id="{591E6991-B9CB-2644-820B-75B0C579A47C}"/>
              </a:ext>
            </a:extLst>
          </p:cNvPr>
          <p:cNvPicPr>
            <a:picLocks noChangeAspect="1"/>
          </p:cNvPicPr>
          <p:nvPr/>
        </p:nvPicPr>
        <p:blipFill>
          <a:blip r:embed="rId4"/>
          <a:stretch>
            <a:fillRect/>
          </a:stretch>
        </p:blipFill>
        <p:spPr>
          <a:xfrm>
            <a:off x="7352609" y="2735222"/>
            <a:ext cx="4818888" cy="1228816"/>
          </a:xfrm>
          <a:prstGeom prst="rect">
            <a:avLst/>
          </a:prstGeom>
        </p:spPr>
      </p:pic>
      <p:pic>
        <p:nvPicPr>
          <p:cNvPr id="4" name="Picture 3">
            <a:extLst>
              <a:ext uri="{FF2B5EF4-FFF2-40B4-BE49-F238E27FC236}">
                <a16:creationId xmlns:a16="http://schemas.microsoft.com/office/drawing/2014/main" id="{735BD6DA-90A9-1F7D-F95B-CF2C9F6DFED7}"/>
              </a:ext>
            </a:extLst>
          </p:cNvPr>
          <p:cNvPicPr>
            <a:picLocks noChangeAspect="1"/>
          </p:cNvPicPr>
          <p:nvPr/>
        </p:nvPicPr>
        <p:blipFill>
          <a:blip r:embed="rId5"/>
          <a:stretch>
            <a:fillRect/>
          </a:stretch>
        </p:blipFill>
        <p:spPr>
          <a:xfrm>
            <a:off x="7434751" y="590443"/>
            <a:ext cx="4651779" cy="837319"/>
          </a:xfrm>
          <a:prstGeom prst="rect">
            <a:avLst/>
          </a:prstGeom>
        </p:spPr>
      </p:pic>
      <p:sp>
        <p:nvSpPr>
          <p:cNvPr id="2" name="Title 1">
            <a:extLst>
              <a:ext uri="{FF2B5EF4-FFF2-40B4-BE49-F238E27FC236}">
                <a16:creationId xmlns:a16="http://schemas.microsoft.com/office/drawing/2014/main" id="{44C7B651-7498-8D31-C18D-21819DCDB0B6}"/>
              </a:ext>
            </a:extLst>
          </p:cNvPr>
          <p:cNvSpPr>
            <a:spLocks noGrp="1"/>
          </p:cNvSpPr>
          <p:nvPr>
            <p:ph type="title"/>
          </p:nvPr>
        </p:nvSpPr>
        <p:spPr>
          <a:xfrm>
            <a:off x="913776" y="640831"/>
            <a:ext cx="5811365" cy="1573863"/>
          </a:xfrm>
        </p:spPr>
        <p:txBody>
          <a:bodyPr vert="horz" lIns="91440" tIns="45720" rIns="91440" bIns="45720" rtlCol="0" anchor="ctr">
            <a:normAutofit/>
          </a:bodyPr>
          <a:lstStyle/>
          <a:p>
            <a:r>
              <a:rPr lang="en-US" kern="1200" cap="all" baseline="0" dirty="0">
                <a:solidFill>
                  <a:schemeClr val="tx1"/>
                </a:solidFill>
                <a:effectLst/>
                <a:latin typeface="+mj-lt"/>
                <a:ea typeface="+mj-ea"/>
                <a:cs typeface="+mj-cs"/>
              </a:rPr>
              <a:t>Findings: PCA/K-means</a:t>
            </a:r>
          </a:p>
        </p:txBody>
      </p:sp>
      <p:sp>
        <p:nvSpPr>
          <p:cNvPr id="3" name="Content Placeholder 2">
            <a:extLst>
              <a:ext uri="{FF2B5EF4-FFF2-40B4-BE49-F238E27FC236}">
                <a16:creationId xmlns:a16="http://schemas.microsoft.com/office/drawing/2014/main" id="{3FFB8F6B-5222-6AA0-518B-9F207D0203EC}"/>
              </a:ext>
            </a:extLst>
          </p:cNvPr>
          <p:cNvSpPr>
            <a:spLocks noGrp="1"/>
          </p:cNvSpPr>
          <p:nvPr>
            <p:ph sz="quarter" idx="13"/>
          </p:nvPr>
        </p:nvSpPr>
        <p:spPr>
          <a:xfrm>
            <a:off x="595891" y="2112621"/>
            <a:ext cx="6554118" cy="4442138"/>
          </a:xfrm>
        </p:spPr>
        <p:txBody>
          <a:bodyPr vert="horz" lIns="91440" tIns="45720" rIns="91440" bIns="45720" rtlCol="0">
            <a:normAutofit lnSpcReduction="10000"/>
          </a:bodyPr>
          <a:lstStyle/>
          <a:p>
            <a:pPr>
              <a:lnSpc>
                <a:spcPct val="110000"/>
              </a:lnSpc>
            </a:pPr>
            <a:r>
              <a:rPr lang="en-US" sz="1800" cap="none" dirty="0"/>
              <a:t>Using k-means clustering to visualize the data</a:t>
            </a:r>
          </a:p>
          <a:p>
            <a:pPr lvl="1">
              <a:lnSpc>
                <a:spcPct val="110000"/>
              </a:lnSpc>
            </a:pPr>
            <a:r>
              <a:rPr lang="en-US" cap="none" dirty="0"/>
              <a:t>Used silhouette score to get the best K = 8 with silhouette = 0.28</a:t>
            </a:r>
          </a:p>
          <a:p>
            <a:pPr lvl="1">
              <a:lnSpc>
                <a:spcPct val="110000"/>
              </a:lnSpc>
            </a:pPr>
            <a:r>
              <a:rPr lang="en-US" cap="none" dirty="0"/>
              <a:t>The plot shows little or no separation; the labels mostly sit on each other. Labels 5 and 3 do seem a little separated, but they are not clustered together. It looks like a lot of outliers exist.</a:t>
            </a:r>
          </a:p>
          <a:p>
            <a:pPr>
              <a:lnSpc>
                <a:spcPct val="110000"/>
              </a:lnSpc>
            </a:pPr>
            <a:r>
              <a:rPr lang="en-US" sz="1800" cap="none" dirty="0"/>
              <a:t>PCA to reduce dimensionality, then k-means</a:t>
            </a:r>
          </a:p>
          <a:p>
            <a:pPr lvl="1">
              <a:lnSpc>
                <a:spcPct val="110000"/>
              </a:lnSpc>
            </a:pPr>
            <a:r>
              <a:rPr lang="en-US" cap="none" dirty="0"/>
              <a:t>With PCA-reduced data, K = 5 &amp; improved silhouette = 0.36</a:t>
            </a:r>
          </a:p>
          <a:p>
            <a:pPr lvl="1">
              <a:lnSpc>
                <a:spcPct val="110000"/>
              </a:lnSpc>
            </a:pPr>
            <a:r>
              <a:rPr lang="en-US" cap="none" dirty="0"/>
              <a:t>The elbow method indicated the same best K as was determined after PCA was applied</a:t>
            </a:r>
          </a:p>
          <a:p>
            <a:pPr lvl="1">
              <a:lnSpc>
                <a:spcPct val="110000"/>
              </a:lnSpc>
            </a:pPr>
            <a:r>
              <a:rPr lang="en-US" cap="none" dirty="0"/>
              <a:t>The clusters 0, 1, 2, and 4 are nicely clustered together, while cluster 3 is very scattered and spread out, though not much gap separating the clusters from each other.</a:t>
            </a:r>
          </a:p>
        </p:txBody>
      </p:sp>
      <p:sp>
        <p:nvSpPr>
          <p:cNvPr id="5" name="TextBox 4">
            <a:extLst>
              <a:ext uri="{FF2B5EF4-FFF2-40B4-BE49-F238E27FC236}">
                <a16:creationId xmlns:a16="http://schemas.microsoft.com/office/drawing/2014/main" id="{D7202071-4CAA-0225-A324-E099589C28F6}"/>
              </a:ext>
            </a:extLst>
          </p:cNvPr>
          <p:cNvSpPr txBox="1"/>
          <p:nvPr/>
        </p:nvSpPr>
        <p:spPr>
          <a:xfrm>
            <a:off x="7483226" y="256619"/>
            <a:ext cx="3854050" cy="261610"/>
          </a:xfrm>
          <a:prstGeom prst="rect">
            <a:avLst/>
          </a:prstGeom>
          <a:solidFill>
            <a:schemeClr val="bg1"/>
          </a:solidFill>
        </p:spPr>
        <p:txBody>
          <a:bodyPr wrap="square">
            <a:spAutoFit/>
          </a:bodyPr>
          <a:lstStyle/>
          <a:p>
            <a:pPr marL="0" marR="0">
              <a:spcBef>
                <a:spcPts val="0"/>
              </a:spcBef>
              <a:spcAft>
                <a:spcPts val="0"/>
              </a:spcAft>
            </a:pPr>
            <a:r>
              <a:rPr lang="en-US" sz="1100" dirty="0">
                <a:solidFill>
                  <a:srgbClr val="A31515"/>
                </a:solidFill>
                <a:effectLst/>
                <a:latin typeface="Menlo" panose="020B0609030804020204" pitchFamily="49" charset="0"/>
              </a:rPr>
              <a:t>Using K-means Visualization</a:t>
            </a:r>
          </a:p>
        </p:txBody>
      </p:sp>
      <p:sp>
        <p:nvSpPr>
          <p:cNvPr id="8" name="TextBox 7">
            <a:extLst>
              <a:ext uri="{FF2B5EF4-FFF2-40B4-BE49-F238E27FC236}">
                <a16:creationId xmlns:a16="http://schemas.microsoft.com/office/drawing/2014/main" id="{29759A6D-24A1-FD2F-8287-88EA165B4287}"/>
              </a:ext>
            </a:extLst>
          </p:cNvPr>
          <p:cNvSpPr txBox="1"/>
          <p:nvPr/>
        </p:nvSpPr>
        <p:spPr>
          <a:xfrm>
            <a:off x="7483226" y="2427503"/>
            <a:ext cx="3854050" cy="261610"/>
          </a:xfrm>
          <a:prstGeom prst="rect">
            <a:avLst/>
          </a:prstGeom>
          <a:solidFill>
            <a:schemeClr val="bg1"/>
          </a:solidFill>
        </p:spPr>
        <p:txBody>
          <a:bodyPr wrap="square">
            <a:spAutoFit/>
          </a:bodyPr>
          <a:lstStyle/>
          <a:p>
            <a:pPr marL="0" marR="0">
              <a:spcBef>
                <a:spcPts val="0"/>
              </a:spcBef>
              <a:spcAft>
                <a:spcPts val="0"/>
              </a:spcAft>
            </a:pPr>
            <a:r>
              <a:rPr lang="en-US" sz="1100" dirty="0">
                <a:solidFill>
                  <a:srgbClr val="A31515"/>
                </a:solidFill>
                <a:effectLst/>
                <a:latin typeface="Menlo" panose="020B0609030804020204" pitchFamily="49" charset="0"/>
              </a:rPr>
              <a:t>PCA Reduction with K-means Visualization</a:t>
            </a:r>
          </a:p>
        </p:txBody>
      </p:sp>
    </p:spTree>
    <p:extLst>
      <p:ext uri="{BB962C8B-B14F-4D97-AF65-F5344CB8AC3E}">
        <p14:creationId xmlns:p14="http://schemas.microsoft.com/office/powerpoint/2010/main" val="4068234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3A8551-B86A-304E-FCA1-C17CA6BF39B6}"/>
              </a:ext>
            </a:extLst>
          </p:cNvPr>
          <p:cNvPicPr>
            <a:picLocks noChangeAspect="1"/>
          </p:cNvPicPr>
          <p:nvPr/>
        </p:nvPicPr>
        <p:blipFill>
          <a:blip r:embed="rId3"/>
          <a:stretch>
            <a:fillRect/>
          </a:stretch>
        </p:blipFill>
        <p:spPr>
          <a:xfrm>
            <a:off x="5845124" y="4307745"/>
            <a:ext cx="5939106" cy="1573863"/>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59C9255F-222D-AEF4-4228-5BBC13ADD156}"/>
              </a:ext>
            </a:extLst>
          </p:cNvPr>
          <p:cNvPicPr>
            <a:picLocks noChangeAspect="1"/>
          </p:cNvPicPr>
          <p:nvPr/>
        </p:nvPicPr>
        <p:blipFill>
          <a:blip r:embed="rId4"/>
          <a:stretch>
            <a:fillRect/>
          </a:stretch>
        </p:blipFill>
        <p:spPr>
          <a:xfrm>
            <a:off x="5845124" y="2133648"/>
            <a:ext cx="5995672" cy="1573863"/>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44C7B651-7498-8D31-C18D-21819DCDB0B6}"/>
              </a:ext>
            </a:extLst>
          </p:cNvPr>
          <p:cNvSpPr>
            <a:spLocks noGrp="1"/>
          </p:cNvSpPr>
          <p:nvPr>
            <p:ph type="title"/>
          </p:nvPr>
        </p:nvSpPr>
        <p:spPr>
          <a:xfrm>
            <a:off x="810806" y="263563"/>
            <a:ext cx="10973424" cy="1573863"/>
          </a:xfrm>
        </p:spPr>
        <p:txBody>
          <a:bodyPr vert="horz" lIns="91440" tIns="45720" rIns="91440" bIns="45720" rtlCol="0" anchor="ctr">
            <a:normAutofit/>
          </a:bodyPr>
          <a:lstStyle/>
          <a:p>
            <a:r>
              <a:rPr lang="en-US" dirty="0"/>
              <a:t>Findings: t-</a:t>
            </a:r>
            <a:r>
              <a:rPr lang="en-US" dirty="0" err="1"/>
              <a:t>sne</a:t>
            </a:r>
            <a:r>
              <a:rPr lang="en-US" dirty="0"/>
              <a:t>/</a:t>
            </a:r>
            <a:r>
              <a:rPr lang="en-US" dirty="0" err="1"/>
              <a:t>gmm</a:t>
            </a:r>
            <a:endParaRPr lang="en-US" dirty="0"/>
          </a:p>
        </p:txBody>
      </p:sp>
      <p:sp>
        <p:nvSpPr>
          <p:cNvPr id="3" name="Content Placeholder 2">
            <a:extLst>
              <a:ext uri="{FF2B5EF4-FFF2-40B4-BE49-F238E27FC236}">
                <a16:creationId xmlns:a16="http://schemas.microsoft.com/office/drawing/2014/main" id="{3FFB8F6B-5222-6AA0-518B-9F207D0203EC}"/>
              </a:ext>
            </a:extLst>
          </p:cNvPr>
          <p:cNvSpPr>
            <a:spLocks noGrp="1"/>
          </p:cNvSpPr>
          <p:nvPr>
            <p:ph sz="quarter" idx="13"/>
          </p:nvPr>
        </p:nvSpPr>
        <p:spPr>
          <a:xfrm>
            <a:off x="608976" y="2186382"/>
            <a:ext cx="5062482" cy="3881309"/>
          </a:xfrm>
        </p:spPr>
        <p:txBody>
          <a:bodyPr vert="horz" lIns="91440" tIns="45720" rIns="91440" bIns="45720" rtlCol="0">
            <a:normAutofit fontScale="92500" lnSpcReduction="10000"/>
          </a:bodyPr>
          <a:lstStyle/>
          <a:p>
            <a:pPr>
              <a:lnSpc>
                <a:spcPct val="110000"/>
              </a:lnSpc>
            </a:pPr>
            <a:r>
              <a:rPr lang="en-US" sz="1600" cap="none" dirty="0"/>
              <a:t>Using GMM clustering to visualize the data</a:t>
            </a:r>
          </a:p>
          <a:p>
            <a:pPr lvl="1">
              <a:lnSpc>
                <a:spcPct val="110000"/>
              </a:lnSpc>
            </a:pPr>
            <a:r>
              <a:rPr lang="en-US" sz="1600" cap="none" dirty="0"/>
              <a:t>Used silhouette score to get the best number of components/clusters = 4 with silhouette = 0.053</a:t>
            </a:r>
          </a:p>
          <a:p>
            <a:pPr lvl="1">
              <a:lnSpc>
                <a:spcPct val="110000"/>
              </a:lnSpc>
            </a:pPr>
            <a:r>
              <a:rPr lang="en-US" sz="1600" cap="none" dirty="0"/>
              <a:t>The plot shows little or no separation, the clusters mostly sit on each other. cluster 0 does seem a little separated but the rest is not clustered together looks like a lot of outliers exist.</a:t>
            </a:r>
          </a:p>
          <a:p>
            <a:pPr marL="457200" lvl="1" indent="0">
              <a:lnSpc>
                <a:spcPct val="110000"/>
              </a:lnSpc>
              <a:buNone/>
            </a:pPr>
            <a:endParaRPr lang="en-US" sz="1600" cap="none" dirty="0"/>
          </a:p>
          <a:p>
            <a:pPr>
              <a:lnSpc>
                <a:spcPct val="110000"/>
              </a:lnSpc>
            </a:pPr>
            <a:r>
              <a:rPr lang="en-US" sz="1600" cap="none" dirty="0"/>
              <a:t>t-SNE to reduce dimensionality, then GMM clustering</a:t>
            </a:r>
          </a:p>
          <a:p>
            <a:pPr lvl="1">
              <a:lnSpc>
                <a:spcPct val="110000"/>
              </a:lnSpc>
            </a:pPr>
            <a:r>
              <a:rPr lang="en-US" sz="1600" cap="none" dirty="0"/>
              <a:t>With t-SNE-reduced data, the best number of components for GMM =6 and the corresponding improved silhouette score = 0.358</a:t>
            </a:r>
          </a:p>
          <a:p>
            <a:pPr lvl="1">
              <a:lnSpc>
                <a:spcPct val="110000"/>
              </a:lnSpc>
            </a:pPr>
            <a:r>
              <a:rPr lang="en-US" sz="1600" cap="none" dirty="0"/>
              <a:t>The t-SNE/GMM plot looks nicely separated with none of the 6 clusters sitting on the other. </a:t>
            </a:r>
          </a:p>
          <a:p>
            <a:pPr lvl="1">
              <a:lnSpc>
                <a:spcPct val="110000"/>
              </a:lnSpc>
            </a:pPr>
            <a:endParaRPr lang="en-US" sz="1600" cap="none" dirty="0"/>
          </a:p>
        </p:txBody>
      </p:sp>
      <p:sp>
        <p:nvSpPr>
          <p:cNvPr id="9" name="TextBox 8">
            <a:extLst>
              <a:ext uri="{FF2B5EF4-FFF2-40B4-BE49-F238E27FC236}">
                <a16:creationId xmlns:a16="http://schemas.microsoft.com/office/drawing/2014/main" id="{5A18737D-36AD-45D0-8EF8-91E8DDAB5224}"/>
              </a:ext>
            </a:extLst>
          </p:cNvPr>
          <p:cNvSpPr txBox="1"/>
          <p:nvPr/>
        </p:nvSpPr>
        <p:spPr>
          <a:xfrm>
            <a:off x="5926767" y="2117318"/>
            <a:ext cx="3854050" cy="261610"/>
          </a:xfrm>
          <a:prstGeom prst="rect">
            <a:avLst/>
          </a:prstGeom>
          <a:solidFill>
            <a:schemeClr val="bg1"/>
          </a:solidFill>
        </p:spPr>
        <p:txBody>
          <a:bodyPr wrap="square">
            <a:spAutoFit/>
          </a:bodyPr>
          <a:lstStyle/>
          <a:p>
            <a:pPr marL="0" marR="0">
              <a:spcBef>
                <a:spcPts val="0"/>
              </a:spcBef>
              <a:spcAft>
                <a:spcPts val="0"/>
              </a:spcAft>
            </a:pPr>
            <a:r>
              <a:rPr lang="en-US" sz="1100" dirty="0">
                <a:solidFill>
                  <a:srgbClr val="A31515"/>
                </a:solidFill>
                <a:effectLst/>
                <a:latin typeface="Menlo" panose="020B0609030804020204" pitchFamily="49" charset="0"/>
              </a:rPr>
              <a:t>Using Gaussian Mixture Model Visualization</a:t>
            </a:r>
          </a:p>
        </p:txBody>
      </p:sp>
      <p:sp>
        <p:nvSpPr>
          <p:cNvPr id="10" name="TextBox 9">
            <a:extLst>
              <a:ext uri="{FF2B5EF4-FFF2-40B4-BE49-F238E27FC236}">
                <a16:creationId xmlns:a16="http://schemas.microsoft.com/office/drawing/2014/main" id="{423C505B-F4A5-77EB-3FAB-6F87EF066360}"/>
              </a:ext>
            </a:extLst>
          </p:cNvPr>
          <p:cNvSpPr txBox="1"/>
          <p:nvPr/>
        </p:nvSpPr>
        <p:spPr>
          <a:xfrm>
            <a:off x="5926767" y="4274737"/>
            <a:ext cx="5062482" cy="261610"/>
          </a:xfrm>
          <a:prstGeom prst="rect">
            <a:avLst/>
          </a:prstGeom>
          <a:solidFill>
            <a:schemeClr val="bg1"/>
          </a:solidFill>
        </p:spPr>
        <p:txBody>
          <a:bodyPr wrap="square">
            <a:spAutoFit/>
          </a:bodyPr>
          <a:lstStyle/>
          <a:p>
            <a:pPr marL="0" marR="0">
              <a:spcBef>
                <a:spcPts val="0"/>
              </a:spcBef>
              <a:spcAft>
                <a:spcPts val="0"/>
              </a:spcAft>
            </a:pPr>
            <a:r>
              <a:rPr lang="en-US" sz="1100" dirty="0">
                <a:solidFill>
                  <a:srgbClr val="A31515"/>
                </a:solidFill>
                <a:effectLst/>
                <a:latin typeface="Menlo" panose="020B0609030804020204" pitchFamily="49" charset="0"/>
              </a:rPr>
              <a:t>T-SNE Reduction with Gaussian Mixture Model Visualization</a:t>
            </a:r>
          </a:p>
        </p:txBody>
      </p:sp>
    </p:spTree>
    <p:extLst>
      <p:ext uri="{BB962C8B-B14F-4D97-AF65-F5344CB8AC3E}">
        <p14:creationId xmlns:p14="http://schemas.microsoft.com/office/powerpoint/2010/main" val="194167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B651-7498-8D31-C18D-21819DCDB0B6}"/>
              </a:ext>
            </a:extLst>
          </p:cNvPr>
          <p:cNvSpPr>
            <a:spLocks noGrp="1"/>
          </p:cNvSpPr>
          <p:nvPr>
            <p:ph type="title"/>
          </p:nvPr>
        </p:nvSpPr>
        <p:spPr>
          <a:xfrm>
            <a:off x="571500" y="689471"/>
            <a:ext cx="11413671" cy="865414"/>
          </a:xfrm>
        </p:spPr>
        <p:txBody>
          <a:bodyPr vert="horz" lIns="91440" tIns="45720" rIns="91440" bIns="45720" rtlCol="0" anchor="ctr">
            <a:noAutofit/>
          </a:bodyPr>
          <a:lstStyle/>
          <a:p>
            <a:r>
              <a:rPr lang="en-US" sz="3200" dirty="0"/>
              <a:t>Which cluster contains the most train delays on Friday?</a:t>
            </a:r>
            <a:br>
              <a:rPr lang="en-US" sz="3200" dirty="0"/>
            </a:br>
            <a:endParaRPr lang="en-US" sz="3200" dirty="0"/>
          </a:p>
        </p:txBody>
      </p:sp>
      <p:sp>
        <p:nvSpPr>
          <p:cNvPr id="3" name="Content Placeholder 2">
            <a:extLst>
              <a:ext uri="{FF2B5EF4-FFF2-40B4-BE49-F238E27FC236}">
                <a16:creationId xmlns:a16="http://schemas.microsoft.com/office/drawing/2014/main" id="{3FFB8F6B-5222-6AA0-518B-9F207D0203EC}"/>
              </a:ext>
            </a:extLst>
          </p:cNvPr>
          <p:cNvSpPr>
            <a:spLocks noGrp="1"/>
          </p:cNvSpPr>
          <p:nvPr>
            <p:ph sz="quarter" idx="13"/>
          </p:nvPr>
        </p:nvSpPr>
        <p:spPr>
          <a:xfrm>
            <a:off x="5304743" y="1554887"/>
            <a:ext cx="6019236" cy="4799388"/>
          </a:xfrm>
        </p:spPr>
        <p:txBody>
          <a:bodyPr vert="horz" lIns="91440" tIns="45720" rIns="91440" bIns="45720" rtlCol="0">
            <a:normAutofit/>
          </a:bodyPr>
          <a:lstStyle/>
          <a:p>
            <a:r>
              <a:rPr lang="en-US" sz="3200" cap="none" dirty="0"/>
              <a:t>PCA/K-means</a:t>
            </a:r>
          </a:p>
          <a:p>
            <a:pPr lvl="1"/>
            <a:r>
              <a:rPr lang="en-US" sz="2800" cap="none" dirty="0"/>
              <a:t>Cluster 2 has the most train delay on Friday with a total delay of 19438.90 minutes.</a:t>
            </a:r>
          </a:p>
          <a:p>
            <a:r>
              <a:rPr lang="en-US" sz="3200" cap="none" dirty="0"/>
              <a:t>t-SNE/GMM</a:t>
            </a:r>
          </a:p>
          <a:p>
            <a:pPr lvl="1"/>
            <a:r>
              <a:rPr lang="en-US" sz="2800" cap="none" dirty="0"/>
              <a:t>The cluster with the most train delays on Friday was 0, with a delay of 27609.72 minutes.</a:t>
            </a:r>
          </a:p>
        </p:txBody>
      </p:sp>
      <p:pic>
        <p:nvPicPr>
          <p:cNvPr id="4" name="Picture 3">
            <a:extLst>
              <a:ext uri="{FF2B5EF4-FFF2-40B4-BE49-F238E27FC236}">
                <a16:creationId xmlns:a16="http://schemas.microsoft.com/office/drawing/2014/main" id="{3F149344-1CA3-73DC-B2CD-0ADE9702E38F}"/>
              </a:ext>
            </a:extLst>
          </p:cNvPr>
          <p:cNvPicPr>
            <a:picLocks noChangeAspect="1"/>
          </p:cNvPicPr>
          <p:nvPr/>
        </p:nvPicPr>
        <p:blipFill>
          <a:blip r:embed="rId3"/>
          <a:stretch>
            <a:fillRect/>
          </a:stretch>
        </p:blipFill>
        <p:spPr>
          <a:xfrm>
            <a:off x="868021" y="1575966"/>
            <a:ext cx="4370614" cy="2242743"/>
          </a:xfrm>
          <a:prstGeom prst="rect">
            <a:avLst/>
          </a:prstGeom>
        </p:spPr>
      </p:pic>
      <p:pic>
        <p:nvPicPr>
          <p:cNvPr id="5" name="Picture 4">
            <a:extLst>
              <a:ext uri="{FF2B5EF4-FFF2-40B4-BE49-F238E27FC236}">
                <a16:creationId xmlns:a16="http://schemas.microsoft.com/office/drawing/2014/main" id="{E26813CC-1C65-2620-FFF4-60B80F1084FA}"/>
              </a:ext>
            </a:extLst>
          </p:cNvPr>
          <p:cNvPicPr>
            <a:picLocks noChangeAspect="1"/>
          </p:cNvPicPr>
          <p:nvPr/>
        </p:nvPicPr>
        <p:blipFill>
          <a:blip r:embed="rId4"/>
          <a:stretch>
            <a:fillRect/>
          </a:stretch>
        </p:blipFill>
        <p:spPr>
          <a:xfrm>
            <a:off x="868021" y="3954581"/>
            <a:ext cx="4370894" cy="2242743"/>
          </a:xfrm>
          <a:prstGeom prst="rect">
            <a:avLst/>
          </a:prstGeom>
        </p:spPr>
      </p:pic>
    </p:spTree>
    <p:extLst>
      <p:ext uri="{BB962C8B-B14F-4D97-AF65-F5344CB8AC3E}">
        <p14:creationId xmlns:p14="http://schemas.microsoft.com/office/powerpoint/2010/main" val="2053981324"/>
      </p:ext>
    </p:extLst>
  </p:cSld>
  <p:clrMapOvr>
    <a:masterClrMapping/>
  </p:clrMapOvr>
</p:sld>
</file>

<file path=ppt/theme/theme1.xml><?xml version="1.0" encoding="utf-8"?>
<a:theme xmlns:a="http://schemas.openxmlformats.org/drawingml/2006/main" name="Droplet">
  <a:themeElements>
    <a:clrScheme name="Custom 2">
      <a:dk1>
        <a:srgbClr val="0432FF"/>
      </a:dk1>
      <a:lt1>
        <a:srgbClr val="FFFFFF"/>
      </a:lt1>
      <a:dk2>
        <a:srgbClr val="3B3059"/>
      </a:dk2>
      <a:lt2>
        <a:srgbClr val="EBEBEB"/>
      </a:lt2>
      <a:accent1>
        <a:srgbClr val="0432FF"/>
      </a:accent1>
      <a:accent2>
        <a:srgbClr val="932092"/>
      </a:accent2>
      <a:accent3>
        <a:srgbClr val="FF2600"/>
      </a:accent3>
      <a:accent4>
        <a:srgbClr val="FF2600"/>
      </a:accent4>
      <a:accent5>
        <a:srgbClr val="932092"/>
      </a:accent5>
      <a:accent6>
        <a:srgbClr val="0432FF"/>
      </a:accent6>
      <a:hlink>
        <a:srgbClr val="8F8F8F"/>
      </a:hlink>
      <a:folHlink>
        <a:srgbClr val="A5A5A5"/>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{DA597161-7930-2E41-9E82-427C653D146C}tf10001073</Template>
  <TotalTime>856</TotalTime>
  <Words>1687</Words>
  <Application>Microsoft Macintosh PowerPoint</Application>
  <PresentationFormat>Widescreen</PresentationFormat>
  <Paragraphs>180</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Aparajita</vt:lpstr>
      <vt:lpstr>Arial</vt:lpstr>
      <vt:lpstr>Calibri</vt:lpstr>
      <vt:lpstr>Menlo</vt:lpstr>
      <vt:lpstr>Söhne</vt:lpstr>
      <vt:lpstr>Tw Cen MT</vt:lpstr>
      <vt:lpstr>Wingdings</vt:lpstr>
      <vt:lpstr>Droplet</vt:lpstr>
      <vt:lpstr>NJ Transit &amp; Amtrak rail</vt:lpstr>
      <vt:lpstr>Introduction</vt:lpstr>
      <vt:lpstr>Research Objective</vt:lpstr>
      <vt:lpstr>Research question &amp; Sub questions</vt:lpstr>
      <vt:lpstr>Data</vt:lpstr>
      <vt:lpstr>Methodology</vt:lpstr>
      <vt:lpstr>Findings: PCA/K-means</vt:lpstr>
      <vt:lpstr>Findings: t-sne/gmm</vt:lpstr>
      <vt:lpstr>Which cluster contains the most train delays on Friday? </vt:lpstr>
      <vt:lpstr>Sub Question 2: Which cluster contains the most train delays for the rush hour on weekdays? </vt:lpstr>
      <vt:lpstr>Comparison</vt:lpstr>
      <vt:lpstr>Comparison Cont.</vt:lpstr>
      <vt:lpstr>DATA limitations</vt:lpstr>
      <vt:lpstr>recommendations</vt:lpstr>
      <vt:lpstr>conclusion</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Research </dc:title>
  <dc:creator>Esona Fomuso</dc:creator>
  <cp:lastModifiedBy>Esona Fomuso</cp:lastModifiedBy>
  <cp:revision>57</cp:revision>
  <dcterms:created xsi:type="dcterms:W3CDTF">2023-05-25T08:23:58Z</dcterms:created>
  <dcterms:modified xsi:type="dcterms:W3CDTF">2023-08-30T06:18:30Z</dcterms:modified>
</cp:coreProperties>
</file>