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9"/>
  </p:notesMasterIdLst>
  <p:handoutMasterIdLst>
    <p:handoutMasterId r:id="rId20"/>
  </p:handoutMasterIdLst>
  <p:sldIdLst>
    <p:sldId id="446" r:id="rId5"/>
    <p:sldId id="447" r:id="rId6"/>
    <p:sldId id="426" r:id="rId7"/>
    <p:sldId id="448" r:id="rId8"/>
    <p:sldId id="449" r:id="rId9"/>
    <p:sldId id="450" r:id="rId10"/>
    <p:sldId id="451" r:id="rId11"/>
    <p:sldId id="452" r:id="rId12"/>
    <p:sldId id="453" r:id="rId13"/>
    <p:sldId id="454" r:id="rId14"/>
    <p:sldId id="456" r:id="rId15"/>
    <p:sldId id="455" r:id="rId16"/>
    <p:sldId id="457" r:id="rId17"/>
    <p:sldId id="4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4/9/2022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4/9/2022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932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4/9/2022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4/9/2022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4/9/2022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4/9/2022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15902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187" y="4788816"/>
            <a:ext cx="8121191" cy="1659118"/>
          </a:xfrm>
        </p:spPr>
        <p:txBody>
          <a:bodyPr anchor="t" anchorCtr="0">
            <a:normAutofit fontScale="90000"/>
          </a:bodyPr>
          <a:lstStyle/>
          <a:p>
            <a:pPr algn="ctr"/>
            <a:r>
              <a:rPr lang="en-US" dirty="0"/>
              <a:t>Natural Language Processing</a:t>
            </a:r>
            <a:br>
              <a:rPr lang="en-US" dirty="0"/>
            </a:br>
            <a:r>
              <a:rPr lang="en-US" dirty="0"/>
              <a:t>Comp237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143E-73AC-4F88-A0EF-C51C0B27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Naive Bayes classifier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98258-5E27-4589-9F5A-10AC611F228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Create Naïve Bayes Classifier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Train the classifier using the 75% training data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A168B5C-8BBC-4511-81E3-B255A036E6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ED4761-688E-4F67-A591-DD704E160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254" y="2715909"/>
            <a:ext cx="4858428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94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A6BC-9ED8-472D-B5DA-A2C78190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validate the model </a:t>
            </a:r>
            <a:endParaRPr lang="en-H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1FC54-FF4D-4E5E-8090-45AA071400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Cross validate the model on the training data using 5-fold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cross_value_score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Print the mean results of model 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accuracy_value.mean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HK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5E2951F-E5A7-461F-9398-DBAFA6DCD95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5F7CAD-2973-44B3-A3A0-9EFD6DA4B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57" y="5050917"/>
            <a:ext cx="11813827" cy="1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88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A3185-4393-4E81-846F-4A7D9BA11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model</a:t>
            </a:r>
            <a:endParaRPr lang="en-H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70099-1C8A-4829-8CE1-78226EF1E4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the model on the test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classifier.predict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Print the confusion matrix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confusion_matrix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Print the accuracy of the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accuracy_score</a:t>
            </a:r>
            <a:endParaRPr lang="en-HK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1BC5A13-B639-4D1A-B442-C3A6D66D06C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68F3E8-D263-445E-B5FB-80A37AA37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107" y="639796"/>
            <a:ext cx="7851828" cy="259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287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6B520-5ECC-42FC-BB72-AFB2B518C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 comments to Classifier and check results</a:t>
            </a:r>
            <a:endParaRPr lang="en-H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B1D8F-FFE1-4628-BEFD-07E76EF9C3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500883"/>
            <a:ext cx="4946904" cy="418566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comments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setting </a:t>
            </a:r>
            <a:r>
              <a:rPr lang="en-US" sz="1800" dirty="0" err="1"/>
              <a:t>input_data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Transform comments using count vectorizer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HK" sz="1800" dirty="0" err="1"/>
              <a:t>countVec.transform</a:t>
            </a:r>
            <a:endParaRPr lang="en-HK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Transform </a:t>
            </a:r>
            <a:r>
              <a:rPr lang="en-HK" dirty="0" err="1"/>
              <a:t>vectorzed</a:t>
            </a:r>
            <a:r>
              <a:rPr lang="en-HK" dirty="0"/>
              <a:t> data using </a:t>
            </a:r>
            <a:r>
              <a:rPr lang="en-HK" dirty="0" err="1"/>
              <a:t>tfidf</a:t>
            </a:r>
            <a:r>
              <a:rPr lang="en-HK" dirty="0"/>
              <a:t> transformer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HK" sz="1800" dirty="0" err="1"/>
              <a:t>tfidf.transform</a:t>
            </a:r>
            <a:endParaRPr lang="en-HK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Predict the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HK" sz="1800" dirty="0" err="1"/>
              <a:t>classifier.predict</a:t>
            </a:r>
            <a:endParaRPr lang="en-HK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Print result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HK" sz="1800" dirty="0"/>
              <a:t>zip comment and predictions and print result in for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HK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8006C34-4F1C-48A5-AFC4-526AED14C2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453F1C-535E-4269-97E5-735A8678A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970" y="272980"/>
            <a:ext cx="7417030" cy="306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2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C819-4A2B-46F9-B49A-711DF1C7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H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53A8A-F3F1-4B2C-8536-1C7CBC6EF2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1104" y="2605658"/>
            <a:ext cx="4946904" cy="40808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is highly accurate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confusion matrix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low FP: 6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low FN: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accuracy score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close to 1: 0.9021739130434783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comment contains only symbols will be trimmed and </a:t>
            </a:r>
            <a:r>
              <a:rPr lang="en-US" sz="1800"/>
              <a:t>classified as </a:t>
            </a:r>
            <a:r>
              <a:rPr lang="en-US" sz="1800" dirty="0"/>
              <a:t>non spam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will have high FP if video content is related to spam wordings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short comments are difficult to identify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HK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47FF7F-336E-4D61-AC74-12C2BC950E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84161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16438"/>
            <a:ext cx="10883245" cy="772997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dirty="0"/>
              <a:t>Members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FD44D9-9027-4196-94EC-1E6EEC10B9A4}"/>
              </a:ext>
            </a:extLst>
          </p:cNvPr>
          <p:cNvSpPr txBox="1"/>
          <p:nvPr/>
        </p:nvSpPr>
        <p:spPr>
          <a:xfrm>
            <a:off x="4468305" y="1997838"/>
            <a:ext cx="36010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Liangyu</a:t>
            </a:r>
            <a:r>
              <a:rPr lang="en-US" sz="3600" dirty="0">
                <a:solidFill>
                  <a:schemeClr val="bg1"/>
                </a:solidFill>
              </a:rPr>
              <a:t> Wang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Wing Yan Lau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Sze Man Tang</a:t>
            </a:r>
          </a:p>
        </p:txBody>
      </p:sp>
    </p:spTree>
    <p:extLst>
      <p:ext uri="{BB962C8B-B14F-4D97-AF65-F5344CB8AC3E}">
        <p14:creationId xmlns:p14="http://schemas.microsoft.com/office/powerpoint/2010/main" val="1782008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/>
          <a:p>
            <a:r>
              <a:rPr lang="en-US" dirty="0"/>
              <a:t>Youtube05-Shakira.csv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3072384"/>
            <a:ext cx="4946904" cy="2871216"/>
          </a:xfrm>
        </p:spPr>
        <p:txBody>
          <a:bodyPr/>
          <a:lstStyle/>
          <a:p>
            <a:r>
              <a:rPr lang="en-US" sz="1800" dirty="0">
                <a:effectLst/>
                <a:latin typeface="Segoe UI" panose="020B0502040204020203" pitchFamily="34" charset="0"/>
              </a:rPr>
              <a:t>We load “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Youtube05-Shakira.csv” file into a Pandas data frame.</a:t>
            </a:r>
            <a:endParaRPr lang="en-US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2661D7A3-ACBD-4FD1-B819-A638259262B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/>
          <a:srcRect t="1626" b="1626"/>
          <a:stretch/>
        </p:blipFill>
        <p:spPr>
          <a:xfrm>
            <a:off x="6052973" y="560895"/>
            <a:ext cx="5811837" cy="60284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61D155-0B57-475B-9F7B-093C8329A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460" y="457199"/>
            <a:ext cx="5935350" cy="103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38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/>
          <a:p>
            <a:r>
              <a:rPr lang="en-US" dirty="0"/>
              <a:t>Basic Data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3072384"/>
            <a:ext cx="4946904" cy="2871216"/>
          </a:xfrm>
        </p:spPr>
        <p:txBody>
          <a:bodyPr/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For this project we use only the “CONTENT” and “CLASS” columns.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8BA8B2B-22F5-413D-AEC7-0619AF5ACCA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DA9CD2-13B7-48BB-853D-FD2878BB8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530" y="457200"/>
            <a:ext cx="5675423" cy="20293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C00CFF-AB3B-4DAE-BEE2-C8190AF49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564" y="2461563"/>
            <a:ext cx="5353389" cy="425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396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3072384"/>
            <a:ext cx="4946904" cy="2871216"/>
          </a:xfrm>
        </p:spPr>
        <p:txBody>
          <a:bodyPr/>
          <a:lstStyle/>
          <a:p>
            <a:r>
              <a:rPr lang="en-US" sz="1800" dirty="0">
                <a:effectLst/>
                <a:latin typeface="Segoe UI" panose="020B0502040204020203" pitchFamily="34" charset="0"/>
              </a:rPr>
              <a:t>For pre-processing, we strip all the punctuation marks from the comments in CONTENT column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47ECA49-F65F-4C7E-B6CE-529FF0B6C1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9EAEB2-7001-41FC-B5E9-5C1B95F4B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105" y="2824506"/>
            <a:ext cx="6624568" cy="116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83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/>
          <a:p>
            <a:r>
              <a:rPr lang="en-US" dirty="0"/>
              <a:t>Vectorization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667786"/>
            <a:ext cx="4946904" cy="3275814"/>
          </a:xfrm>
        </p:spPr>
        <p:txBody>
          <a:bodyPr/>
          <a:lstStyle/>
          <a:p>
            <a:r>
              <a:rPr lang="en-US" sz="1800" dirty="0">
                <a:effectLst/>
                <a:latin typeface="Segoe UI" panose="020B0502040204020203" pitchFamily="34" charset="0"/>
              </a:rPr>
              <a:t>We then use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count_vectorizer</a:t>
            </a:r>
            <a:r>
              <a:rPr lang="en-US" dirty="0">
                <a:latin typeface="Segoe UI" panose="020B0502040204020203" pitchFamily="34" charset="0"/>
              </a:rPr>
              <a:t> </a:t>
            </a:r>
            <a:r>
              <a:rPr lang="en-US" sz="1800" dirty="0">
                <a:effectLst/>
                <a:latin typeface="Segoe UI" panose="020B0502040204020203" pitchFamily="34" charset="0"/>
              </a:rPr>
              <a:t>to tokenize and vectorize all the comments using the bag of words model.  We use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min_df</a:t>
            </a:r>
            <a:r>
              <a:rPr lang="en-US" sz="1800" dirty="0">
                <a:effectLst/>
                <a:latin typeface="Segoe UI" panose="020B0502040204020203" pitchFamily="34" charset="0"/>
              </a:rPr>
              <a:t>=2 to ignore words that are in less than 20% of comments, and use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max_df</a:t>
            </a:r>
            <a:r>
              <a:rPr lang="en-US" sz="1800" dirty="0">
                <a:effectLst/>
                <a:latin typeface="Segoe UI" panose="020B0502040204020203" pitchFamily="34" charset="0"/>
              </a:rPr>
              <a:t>=0.75 to ignore words that are in more than 75% of comments.  We use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CountVectorizer’s</a:t>
            </a:r>
            <a:r>
              <a:rPr lang="en-US" sz="1800" dirty="0">
                <a:effectLst/>
                <a:latin typeface="Segoe UI" panose="020B0502040204020203" pitchFamily="34" charset="0"/>
              </a:rPr>
              <a:t> default list of stop words.  The dimension of our vectorized comments data is (370, 529), meaning our bag of word model contains </a:t>
            </a:r>
            <a:r>
              <a:rPr lang="en-US" sz="1800">
                <a:effectLst/>
                <a:latin typeface="Segoe UI" panose="020B0502040204020203" pitchFamily="34" charset="0"/>
              </a:rPr>
              <a:t>529 </a:t>
            </a:r>
            <a:r>
              <a:rPr lang="en-US">
                <a:latin typeface="Segoe UI" panose="020B0502040204020203" pitchFamily="34" charset="0"/>
              </a:rPr>
              <a:t>features</a:t>
            </a:r>
            <a:r>
              <a:rPr lang="en-US" sz="1800">
                <a:effectLst/>
                <a:latin typeface="Segoe UI" panose="020B0502040204020203" pitchFamily="34" charset="0"/>
              </a:rPr>
              <a:t>.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47ECA49-F65F-4C7E-B6CE-529FF0B6C1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340DA8-D132-48AF-B032-DFB298C10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695" y="914400"/>
            <a:ext cx="6223880" cy="18900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B8F406-69DC-4F60-84A2-F402F42B1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492" y="2735407"/>
            <a:ext cx="6164286" cy="314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989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88D86-29B6-40C2-A62C-0C9F7C5AF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/>
              <a:t>Tf-idf</a:t>
            </a:r>
            <a:r>
              <a:rPr lang="en-HK" dirty="0"/>
              <a:t> Transformer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9A540-2FBC-4FB2-87B5-FA29FD87BF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Downscale the transformed data using </a:t>
            </a:r>
            <a:r>
              <a:rPr lang="en-HK" dirty="0" err="1"/>
              <a:t>tf-idf</a:t>
            </a:r>
            <a:r>
              <a:rPr lang="en-HK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Place data into </a:t>
            </a:r>
            <a:r>
              <a:rPr lang="en-HK" dirty="0" err="1"/>
              <a:t>dataframe</a:t>
            </a:r>
            <a:r>
              <a:rPr lang="en-HK" dirty="0"/>
              <a:t> for shuffle and split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25711B3-B446-4031-9BB4-4C8B85B27AC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50CC52-B612-4834-9C19-69F80A38A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057" y="333576"/>
            <a:ext cx="6487430" cy="2152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3B0BD3-1ED8-40E9-A627-0A766B7CE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038" y="2486526"/>
            <a:ext cx="2991267" cy="1381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ADBE13-730C-4C48-8842-AD8C3BD27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932" y="3867844"/>
            <a:ext cx="2705478" cy="10002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8F47142-26AD-4B4B-84FC-B0BBE257E8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0485" y="4868109"/>
            <a:ext cx="2667372" cy="7240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A8641C8-9542-4A50-8B21-8CCAFB340B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9164" y="3311444"/>
            <a:ext cx="3553321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28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CE77-74E2-46F6-9618-3BC76F4EA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Shuffle the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13073-7ABE-4B63-9F77-62F630A238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Append the class back to the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Shuffle using </a:t>
            </a:r>
            <a:r>
              <a:rPr lang="en-HK" dirty="0" err="1"/>
              <a:t>pandas.DataFrame.sample</a:t>
            </a:r>
            <a:r>
              <a:rPr lang="en-HK" dirty="0"/>
              <a:t> with frac=1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461ADDD-61A5-495E-9AF7-0E6BF23C4BC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C5EF60-C152-4104-ACB2-DA4681886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885" y="369614"/>
            <a:ext cx="4763165" cy="23339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D47CB7-1FEC-448F-8F94-DFF6BF0C5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040" y="2849380"/>
            <a:ext cx="4210638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43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276E-1A8F-469B-A6E7-014003C70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Test training split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66F6A-CA52-4E9F-A41B-1E0A644C69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Split the data into 75% training data and 25% of testing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Total # of data = 370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# of training data = 370*0.75 = 278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# of testing data = 370-278 = 92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Split using pandas.DataFrame.iloc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D5E0C91-C0EA-4EC0-8996-50F0F75D04E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A958C8-C796-4699-940F-D510CC312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789" y="281794"/>
            <a:ext cx="5826284" cy="2884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B6ACEB-4CB4-422F-93C0-710035BDF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370" y="3166584"/>
            <a:ext cx="2978561" cy="36296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D3887D-D081-4767-B4BD-4FE74CD88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4931" y="3487212"/>
            <a:ext cx="3162741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64261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{6020AE0F-9205-488F-85AD-469034514E54}tf78479028_win32</Template>
  <TotalTime>389</TotalTime>
  <Words>423</Words>
  <Application>Microsoft Office PowerPoint</Application>
  <PresentationFormat>Widescreen</PresentationFormat>
  <Paragraphs>66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Segoe UI</vt:lpstr>
      <vt:lpstr>Segoe UI Light</vt:lpstr>
      <vt:lpstr>Balancing Act</vt:lpstr>
      <vt:lpstr>Wellspring</vt:lpstr>
      <vt:lpstr>Star of the show</vt:lpstr>
      <vt:lpstr>Amusements</vt:lpstr>
      <vt:lpstr>Natural Language Processing Comp237 </vt:lpstr>
      <vt:lpstr>Members</vt:lpstr>
      <vt:lpstr>Youtube05-Shakira.csv</vt:lpstr>
      <vt:lpstr>Basic Data Exploration</vt:lpstr>
      <vt:lpstr>Preprocessing</vt:lpstr>
      <vt:lpstr>Vectorization</vt:lpstr>
      <vt:lpstr>Tf-idf Transformer</vt:lpstr>
      <vt:lpstr>Shuffle the data</vt:lpstr>
      <vt:lpstr>Test training split</vt:lpstr>
      <vt:lpstr>Naive Bayes classifier</vt:lpstr>
      <vt:lpstr>Cross validate the model </vt:lpstr>
      <vt:lpstr>Test the model</vt:lpstr>
      <vt:lpstr>pass comments to Classifier and check 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PANTONE® COLOR OF THE YEAR 2022</dc:title>
  <dc:creator>Lianyo won</dc:creator>
  <cp:lastModifiedBy>Sze Man Tang</cp:lastModifiedBy>
  <cp:revision>24</cp:revision>
  <dcterms:created xsi:type="dcterms:W3CDTF">2022-04-08T00:42:24Z</dcterms:created>
  <dcterms:modified xsi:type="dcterms:W3CDTF">2022-04-09T15:49:12Z</dcterms:modified>
</cp:coreProperties>
</file>